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75" autoAdjust="0"/>
  </p:normalViewPr>
  <p:slideViewPr>
    <p:cSldViewPr>
      <p:cViewPr varScale="1">
        <p:scale>
          <a:sx n="56" d="100"/>
          <a:sy n="56" d="100"/>
        </p:scale>
        <p:origin x="1614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8693"/>
          </a:xfrm>
          <a:prstGeom prst="rect">
            <a:avLst/>
          </a:prstGeom>
        </p:spPr>
        <p:txBody>
          <a:bodyPr vert="horz" lIns="53584" tIns="26792" rIns="53584" bIns="26792" rtlCol="0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364" y="0"/>
            <a:ext cx="2949786" cy="498693"/>
          </a:xfrm>
          <a:prstGeom prst="rect">
            <a:avLst/>
          </a:prstGeom>
        </p:spPr>
        <p:txBody>
          <a:bodyPr vert="horz" lIns="53584" tIns="26792" rIns="53584" bIns="26792" rtlCol="0"/>
          <a:lstStyle>
            <a:lvl1pPr algn="r">
              <a:defRPr sz="700"/>
            </a:lvl1pPr>
          </a:lstStyle>
          <a:p>
            <a:fld id="{EB251205-8935-43FA-8D4E-EE1AACE270A0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1509"/>
            <a:ext cx="2949786" cy="497830"/>
          </a:xfrm>
          <a:prstGeom prst="rect">
            <a:avLst/>
          </a:prstGeom>
        </p:spPr>
        <p:txBody>
          <a:bodyPr vert="horz" lIns="53584" tIns="26792" rIns="53584" bIns="26792" rtlCol="0" anchor="b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364" y="9441509"/>
            <a:ext cx="2949786" cy="497830"/>
          </a:xfrm>
          <a:prstGeom prst="rect">
            <a:avLst/>
          </a:prstGeom>
        </p:spPr>
        <p:txBody>
          <a:bodyPr vert="horz" lIns="53584" tIns="26792" rIns="53584" bIns="26792" rtlCol="0" anchor="b"/>
          <a:lstStyle>
            <a:lvl1pPr algn="r">
              <a:defRPr sz="700"/>
            </a:lvl1pPr>
          </a:lstStyle>
          <a:p>
            <a:fld id="{69A1F239-C831-4577-8007-288DE778A3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382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8693"/>
          </a:xfrm>
          <a:prstGeom prst="rect">
            <a:avLst/>
          </a:prstGeom>
        </p:spPr>
        <p:txBody>
          <a:bodyPr vert="horz" lIns="53584" tIns="26792" rIns="53584" bIns="26792" rtlCol="0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364" y="0"/>
            <a:ext cx="2949786" cy="498693"/>
          </a:xfrm>
          <a:prstGeom prst="rect">
            <a:avLst/>
          </a:prstGeom>
        </p:spPr>
        <p:txBody>
          <a:bodyPr vert="horz" lIns="53584" tIns="26792" rIns="53584" bIns="26792" rtlCol="0"/>
          <a:lstStyle>
            <a:lvl1pPr algn="r">
              <a:defRPr sz="700"/>
            </a:lvl1pPr>
          </a:lstStyle>
          <a:p>
            <a:fld id="{96D66458-2483-428C-ACA3-C292D89AED07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584" tIns="26792" rIns="53584" bIns="2679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53584" tIns="26792" rIns="53584" bIns="26792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1509"/>
            <a:ext cx="2949786" cy="497830"/>
          </a:xfrm>
          <a:prstGeom prst="rect">
            <a:avLst/>
          </a:prstGeom>
        </p:spPr>
        <p:txBody>
          <a:bodyPr vert="horz" lIns="53584" tIns="26792" rIns="53584" bIns="26792" rtlCol="0" anchor="b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364" y="9441509"/>
            <a:ext cx="2949786" cy="497830"/>
          </a:xfrm>
          <a:prstGeom prst="rect">
            <a:avLst/>
          </a:prstGeom>
        </p:spPr>
        <p:txBody>
          <a:bodyPr vert="horz" lIns="53584" tIns="26792" rIns="53584" bIns="26792" rtlCol="0" anchor="b"/>
          <a:lstStyle>
            <a:lvl1pPr algn="r">
              <a:defRPr sz="700"/>
            </a:lvl1pPr>
          </a:lstStyle>
          <a:p>
            <a:fld id="{DFEA024F-D17B-4873-9554-21ECA05AF1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208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안녕하세요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현장실습지원센터 </a:t>
            </a:r>
            <a:r>
              <a:rPr lang="ko-KR" altLang="en-US" dirty="0" err="1" smtClean="0"/>
              <a:t>대전형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코업</a:t>
            </a:r>
            <a:r>
              <a:rPr lang="ko-KR" altLang="en-US" dirty="0" smtClean="0"/>
              <a:t> 담당 이현지 연구원입니다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대전형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코업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청년뉴리더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양성사업의</a:t>
            </a:r>
            <a:r>
              <a:rPr lang="ko-KR" altLang="en-US" baseline="0" dirty="0" smtClean="0"/>
              <a:t> 제출서류 및 진행방법에 대해 </a:t>
            </a:r>
            <a:r>
              <a:rPr lang="ko-KR" altLang="en-US" baseline="0" dirty="0" err="1" smtClean="0"/>
              <a:t>설명드리도록</a:t>
            </a:r>
            <a:r>
              <a:rPr lang="ko-KR" altLang="en-US" baseline="0" dirty="0" smtClean="0"/>
              <a:t> 하겠습니다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024F-D17B-4873-9554-21ECA05AF1C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428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주간보고서는 일주일에 </a:t>
            </a:r>
            <a:r>
              <a:rPr lang="ko-KR" altLang="en-US" dirty="0" err="1" smtClean="0"/>
              <a:t>한장으로</a:t>
            </a:r>
            <a:r>
              <a:rPr lang="ko-KR" altLang="en-US" dirty="0" smtClean="0"/>
              <a:t> 정리해서 기록하고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주간메모는</a:t>
            </a:r>
            <a:r>
              <a:rPr lang="ko-KR" altLang="en-US" dirty="0" smtClean="0"/>
              <a:t> 일자리지원시스템에 매일 작성한 일지를 바탕으로 적어 제출합니다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작성 후 담당교수의 서명을 받아 제출 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공문 제출 전 해당 부분 확인을 부탁드립니다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024F-D17B-4873-9554-21ECA05AF1C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845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종합보고서는 논문형식으로 작성하되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사진 첨부와 소감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업무 중 제작물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등을 제출하도록 하고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주간보고서와 </a:t>
            </a:r>
            <a:r>
              <a:rPr lang="ko-KR" altLang="en-US" baseline="0" dirty="0" err="1" smtClean="0"/>
              <a:t>주간메모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종합보고서는 학생들에게 </a:t>
            </a:r>
            <a:r>
              <a:rPr lang="ko-KR" altLang="en-US" baseline="0" dirty="0" err="1" smtClean="0"/>
              <a:t>코업</a:t>
            </a:r>
            <a:r>
              <a:rPr lang="ko-KR" altLang="en-US" baseline="0" dirty="0" smtClean="0"/>
              <a:t> 시작하면서 종료 시 제출하는 서류들로 센터에서 안내하고 있습니다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024F-D17B-4873-9554-21ECA05AF1C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011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근태상황부는 기업담당자의 확인을 받아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매월 센터에서 기업으로 요청하여 받고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센터에서 </a:t>
            </a:r>
            <a:r>
              <a:rPr lang="ko-KR" altLang="en-US" baseline="0" dirty="0" err="1" smtClean="0"/>
              <a:t>추합하여</a:t>
            </a:r>
            <a:r>
              <a:rPr lang="ko-KR" altLang="en-US" baseline="0" dirty="0" smtClean="0"/>
              <a:t> 학생들의 </a:t>
            </a:r>
            <a:r>
              <a:rPr lang="ko-KR" altLang="en-US" baseline="0" dirty="0" err="1" smtClean="0"/>
              <a:t>직무연수비</a:t>
            </a:r>
            <a:r>
              <a:rPr lang="ko-KR" altLang="en-US" baseline="0" dirty="0" smtClean="0"/>
              <a:t> 계산 및 지급할 때 서류로 제출하고 있습니다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실습 </a:t>
            </a:r>
            <a:r>
              <a:rPr lang="ko-KR" altLang="en-US" baseline="0" dirty="0" err="1" smtClean="0"/>
              <a:t>종료후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목원메신저</a:t>
            </a:r>
            <a:r>
              <a:rPr lang="ko-KR" altLang="en-US" baseline="0" dirty="0" smtClean="0"/>
              <a:t> 활용하여 학과에 </a:t>
            </a:r>
            <a:r>
              <a:rPr lang="ko-KR" altLang="en-US" baseline="0" dirty="0" err="1" smtClean="0"/>
              <a:t>전달드리도록</a:t>
            </a:r>
            <a:r>
              <a:rPr lang="ko-KR" altLang="en-US" baseline="0" dirty="0" smtClean="0"/>
              <a:t> 하겠습니다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024F-D17B-4873-9554-21ECA05AF1C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48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현장모니터링은 지침상 필수이며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책임</a:t>
            </a:r>
            <a:r>
              <a:rPr lang="ko-KR" altLang="en-US" baseline="0" dirty="0" smtClean="0"/>
              <a:t> 교수 방문이 원칙이나 어려운 경우에는 센터에서 방문하고 있습니다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r>
              <a:rPr lang="ko-KR" altLang="en-US" dirty="0" err="1" smtClean="0"/>
              <a:t>대전형코업</a:t>
            </a:r>
            <a:r>
              <a:rPr lang="ko-KR" altLang="en-US" dirty="0" smtClean="0"/>
              <a:t> 현장모니터링</a:t>
            </a:r>
            <a:r>
              <a:rPr lang="ko-KR" altLang="en-US" baseline="0" dirty="0" smtClean="0"/>
              <a:t>안내 공문에 있는 모니터링 </a:t>
            </a:r>
            <a:r>
              <a:rPr lang="ko-KR" altLang="en-US" baseline="0" dirty="0" err="1" smtClean="0"/>
              <a:t>점검표를</a:t>
            </a:r>
            <a:r>
              <a:rPr lang="ko-KR" altLang="en-US" baseline="0" dirty="0" smtClean="0"/>
              <a:t> 출력하여 </a:t>
            </a:r>
            <a:r>
              <a:rPr lang="ko-KR" altLang="en-US" baseline="0" dirty="0" err="1" smtClean="0"/>
              <a:t>실습환경</a:t>
            </a:r>
            <a:r>
              <a:rPr lang="ko-KR" altLang="en-US" baseline="0" dirty="0" smtClean="0"/>
              <a:t> 및 </a:t>
            </a:r>
            <a:r>
              <a:rPr lang="ko-KR" altLang="en-US" baseline="0" dirty="0" err="1" smtClean="0"/>
              <a:t>근무상태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평가해주신</a:t>
            </a:r>
            <a:r>
              <a:rPr lang="ko-KR" altLang="en-US" baseline="0" dirty="0" smtClean="0"/>
              <a:t> 후 </a:t>
            </a:r>
            <a:endParaRPr lang="en-US" altLang="ko-KR" baseline="0" dirty="0" smtClean="0"/>
          </a:p>
          <a:p>
            <a:r>
              <a:rPr lang="ko-KR" altLang="en-US" baseline="0" dirty="0" smtClean="0"/>
              <a:t>센터 직접 제출 혹은 메일 제출 </a:t>
            </a:r>
            <a:r>
              <a:rPr lang="ko-KR" altLang="en-US" baseline="0" dirty="0" err="1" smtClean="0"/>
              <a:t>해주시면됩니다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출장비 지급을 원하시는 경우에는 관련 서류 제출해주시면 됩니다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r>
              <a:rPr lang="ko-KR" altLang="en-US" dirty="0" smtClean="0"/>
              <a:t>관련서류는 </a:t>
            </a:r>
            <a:r>
              <a:rPr lang="ko-KR" altLang="en-US" dirty="0" err="1" smtClean="0"/>
              <a:t>출장신청서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출장보고서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출장비 지출결의서 내역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모니터링 </a:t>
            </a:r>
            <a:r>
              <a:rPr lang="ko-KR" altLang="en-US" dirty="0" err="1" smtClean="0"/>
              <a:t>점검표</a:t>
            </a:r>
            <a:r>
              <a:rPr lang="ko-KR" altLang="en-US" dirty="0" smtClean="0"/>
              <a:t> 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현장모니터링점검표도 종료</a:t>
            </a:r>
            <a:r>
              <a:rPr lang="ko-KR" altLang="en-US" baseline="0" dirty="0" smtClean="0"/>
              <a:t> 후 함께 제출 부탁드립니다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024F-D17B-4873-9554-21ECA05AF1C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917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제가 </a:t>
            </a:r>
            <a:r>
              <a:rPr lang="ko-KR" altLang="en-US" dirty="0" err="1" smtClean="0"/>
              <a:t>나누어드린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서류중</a:t>
            </a:r>
            <a:r>
              <a:rPr lang="ko-KR" altLang="en-US" dirty="0" smtClean="0"/>
              <a:t> 맨 마지막 페이지 보시면 현재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학기에 신청 들어온 기업 목록이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학생들이 신청하면 매칭 가능한 기업들이어서 학과 학생들에게 홍보 부탁드립니다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설명 드린 내용 또는 외에도 다른 문의 사항 있으시면 </a:t>
            </a:r>
            <a:r>
              <a:rPr lang="en-US" altLang="ko-KR" dirty="0" smtClean="0"/>
              <a:t>7154</a:t>
            </a:r>
            <a:r>
              <a:rPr lang="ko-KR" altLang="en-US" dirty="0" smtClean="0"/>
              <a:t>로 전화 혹은 </a:t>
            </a:r>
            <a:r>
              <a:rPr lang="ko-KR" altLang="en-US" dirty="0" err="1" smtClean="0"/>
              <a:t>목원메신저</a:t>
            </a:r>
            <a:r>
              <a:rPr lang="ko-KR" altLang="en-US" dirty="0" smtClean="0"/>
              <a:t> 문의 부탁드립니다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024F-D17B-4873-9554-21ECA05AF1C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758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024F-D17B-4873-9554-21ECA05AF1C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777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목차는 이렇게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목차 </a:t>
            </a:r>
            <a:r>
              <a:rPr lang="en-US" altLang="ko-KR" dirty="0" smtClean="0"/>
              <a:t>2</a:t>
            </a:r>
            <a:r>
              <a:rPr lang="ko-KR" altLang="en-US" dirty="0" smtClean="0"/>
              <a:t>번에 있는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제출서류를 나누어 설명드릴 예정입니다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err="1" smtClean="0"/>
              <a:t>나누어드린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자료중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피피티</a:t>
            </a:r>
            <a:r>
              <a:rPr lang="ko-KR" altLang="en-US" dirty="0" smtClean="0"/>
              <a:t> 뒷장에 있는 서류 참고 부탁드립니다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024F-D17B-4873-9554-21ECA05AF1C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98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2022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대전형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코업은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비교과로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학점연계가</a:t>
            </a:r>
            <a:r>
              <a:rPr lang="ko-KR" altLang="en-US" dirty="0" smtClean="0"/>
              <a:t> 되지않습니다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때문에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학기에 참여하는 것이 어려움이 있을 수 있지만 파트타임으로도 참여가 가능합니다</a:t>
            </a:r>
            <a:r>
              <a:rPr lang="en-US" altLang="ko-KR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현재 </a:t>
            </a:r>
            <a:r>
              <a:rPr lang="en-US" altLang="ko-KR" baseline="0" dirty="0" smtClean="0"/>
              <a:t>10</a:t>
            </a:r>
            <a:r>
              <a:rPr lang="ko-KR" altLang="en-US" baseline="0" dirty="0" err="1" smtClean="0"/>
              <a:t>월달부터</a:t>
            </a:r>
            <a:r>
              <a:rPr lang="ko-KR" altLang="en-US" baseline="0" dirty="0" smtClean="0"/>
              <a:t> 진행 가능한 학생들을 </a:t>
            </a:r>
            <a:r>
              <a:rPr lang="ko-KR" altLang="en-US" baseline="0" dirty="0" err="1" smtClean="0"/>
              <a:t>모집중에</a:t>
            </a:r>
            <a:r>
              <a:rPr lang="ko-KR" altLang="en-US" baseline="0" dirty="0" smtClean="0"/>
              <a:t> 있습니다</a:t>
            </a:r>
            <a:r>
              <a:rPr lang="en-US" altLang="ko-KR" baseline="0" dirty="0" smtClean="0"/>
              <a:t>. </a:t>
            </a: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실습 대상은 </a:t>
            </a:r>
            <a:r>
              <a:rPr lang="en-US" altLang="ko-KR" dirty="0" smtClean="0"/>
              <a:t>4</a:t>
            </a:r>
            <a:r>
              <a:rPr lang="ko-KR" altLang="en-US" dirty="0" smtClean="0"/>
              <a:t>학년 재학생</a:t>
            </a:r>
            <a:r>
              <a:rPr lang="en-US" altLang="ko-KR" dirty="0" smtClean="0"/>
              <a:t>,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졸업유예자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휴학생이 참여 가능합니다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r>
              <a:rPr lang="ko-KR" altLang="en-US" dirty="0" err="1" smtClean="0"/>
              <a:t>대전형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코업은</a:t>
            </a:r>
            <a:r>
              <a:rPr lang="ko-KR" altLang="en-US" dirty="0" smtClean="0"/>
              <a:t> 최소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개월 이상 진행이 되어야 하기때문에 </a:t>
            </a:r>
            <a:endParaRPr lang="en-US" altLang="ko-KR" dirty="0" smtClean="0"/>
          </a:p>
          <a:p>
            <a:r>
              <a:rPr lang="ko-KR" altLang="en-US" dirty="0" smtClean="0"/>
              <a:t>최소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일에 시작해야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12</a:t>
            </a:r>
            <a:r>
              <a:rPr lang="ko-KR" altLang="en-US" baseline="0" dirty="0" smtClean="0"/>
              <a:t>월 </a:t>
            </a:r>
            <a:r>
              <a:rPr lang="en-US" altLang="ko-KR" baseline="0" dirty="0" smtClean="0"/>
              <a:t>31</a:t>
            </a:r>
            <a:r>
              <a:rPr lang="ko-KR" altLang="en-US" baseline="0" dirty="0" smtClean="0"/>
              <a:t>일까지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개월 </a:t>
            </a:r>
            <a:r>
              <a:rPr lang="ko-KR" altLang="en-US" baseline="0" dirty="0" smtClean="0"/>
              <a:t>진행이 가능합니다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 점 </a:t>
            </a:r>
            <a:r>
              <a:rPr lang="ko-KR" altLang="en-US" baseline="0" dirty="0" err="1" smtClean="0"/>
              <a:t>참고부탁드립니다</a:t>
            </a:r>
            <a:r>
              <a:rPr lang="en-US" altLang="ko-KR" baseline="0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024F-D17B-4873-9554-21ECA05AF1C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09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제출서류로는 시작 전 제출서류와 종료 후 제출서류로 나누어 설명 드리도록 하겠습니다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시작 </a:t>
            </a:r>
            <a:r>
              <a:rPr lang="ko-KR" altLang="en-US" dirty="0" smtClean="0"/>
              <a:t>전</a:t>
            </a:r>
            <a:r>
              <a:rPr lang="ko-KR" altLang="en-US" baseline="0" dirty="0" smtClean="0"/>
              <a:t> 서류로는</a:t>
            </a:r>
            <a:r>
              <a:rPr lang="ko-KR" altLang="en-US" dirty="0" smtClean="0"/>
              <a:t> 신청서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장과 </a:t>
            </a:r>
            <a:r>
              <a:rPr lang="ko-KR" altLang="en-US" dirty="0" smtClean="0"/>
              <a:t>개인정보 동의서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재학증명서가 있는데 </a:t>
            </a:r>
            <a:r>
              <a:rPr lang="ko-KR" altLang="en-US" dirty="0" err="1" smtClean="0"/>
              <a:t>대전형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코업</a:t>
            </a:r>
            <a:r>
              <a:rPr lang="ko-KR" altLang="en-US" dirty="0" smtClean="0"/>
              <a:t> 신청안내 공문</a:t>
            </a:r>
            <a:r>
              <a:rPr lang="ko-KR" altLang="en-US" baseline="0" dirty="0" smtClean="0"/>
              <a:t> 확인하셔서 제출해주시면 됩니다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r>
              <a:rPr lang="ko-KR" altLang="en-US" dirty="0" smtClean="0"/>
              <a:t>종료 후 제출서류는 시작 전 제출서류를 포함하여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온라인 사전직무교육수료증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약정 및 협약서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주간보고서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주간메모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종합보고서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근태상황부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현장모니터링 </a:t>
            </a:r>
            <a:r>
              <a:rPr lang="ko-KR" altLang="en-US" baseline="0" dirty="0" err="1" smtClean="0"/>
              <a:t>점검표를</a:t>
            </a:r>
            <a:r>
              <a:rPr lang="ko-KR" altLang="en-US" baseline="0" dirty="0" smtClean="0"/>
              <a:t> 한 개의 파일로 제출해 주시면 되는데 사전에 공문으로 안내를 드리니 참고 해주시면 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나누어드린</a:t>
            </a:r>
            <a:r>
              <a:rPr lang="ko-KR" altLang="en-US" baseline="0" dirty="0" smtClean="0"/>
              <a:t> </a:t>
            </a:r>
            <a:r>
              <a:rPr lang="ko-KR" altLang="en-US" baseline="0" dirty="0" smtClean="0"/>
              <a:t>자료에 </a:t>
            </a:r>
            <a:r>
              <a:rPr lang="ko-KR" altLang="en-US" baseline="0" dirty="0" smtClean="0"/>
              <a:t>순서대로 </a:t>
            </a:r>
            <a:r>
              <a:rPr lang="ko-KR" altLang="en-US" baseline="0" dirty="0" smtClean="0"/>
              <a:t>정리 해두었으니 참고 부탁드리고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해당 순서로 제출 부탁드립니다</a:t>
            </a:r>
            <a:r>
              <a:rPr lang="en-US" altLang="ko-KR" baseline="0" dirty="0" smtClean="0"/>
              <a:t>.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024F-D17B-4873-9554-21ECA05AF1C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232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신청서와 개인정보동의서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제출방법입니다</a:t>
            </a:r>
            <a:r>
              <a:rPr lang="en-US" altLang="ko-KR" baseline="0" dirty="0" smtClean="0"/>
              <a:t>. </a:t>
            </a:r>
            <a:endParaRPr lang="en-US" altLang="ko-KR" i="0" baseline="0" dirty="0" smtClean="0"/>
          </a:p>
          <a:p>
            <a:r>
              <a:rPr lang="ko-KR" altLang="en-US" i="0" baseline="0" dirty="0" smtClean="0"/>
              <a:t>사전에 공문으로 보내드린 </a:t>
            </a:r>
            <a:r>
              <a:rPr lang="en-US" altLang="ko-KR" i="0" baseline="0" dirty="0" smtClean="0"/>
              <a:t>2022-2</a:t>
            </a:r>
            <a:r>
              <a:rPr lang="ko-KR" altLang="en-US" i="0" baseline="0" dirty="0" smtClean="0"/>
              <a:t>학기 </a:t>
            </a:r>
            <a:r>
              <a:rPr lang="ko-KR" altLang="en-US" i="0" baseline="0" dirty="0" err="1" smtClean="0"/>
              <a:t>대전형</a:t>
            </a:r>
            <a:r>
              <a:rPr lang="ko-KR" altLang="en-US" i="0" baseline="0" dirty="0" smtClean="0"/>
              <a:t> </a:t>
            </a:r>
            <a:r>
              <a:rPr lang="ko-KR" altLang="en-US" i="0" baseline="0" dirty="0" err="1" smtClean="0"/>
              <a:t>코업</a:t>
            </a:r>
            <a:r>
              <a:rPr lang="ko-KR" altLang="en-US" i="0" baseline="0" dirty="0" smtClean="0"/>
              <a:t> 신청안내 공문에 첨부파일로 올려두었습니다</a:t>
            </a:r>
            <a:r>
              <a:rPr lang="en-US" altLang="ko-KR" i="0" baseline="0" dirty="0" smtClean="0"/>
              <a:t>.</a:t>
            </a:r>
          </a:p>
          <a:p>
            <a:r>
              <a:rPr lang="ko-KR" altLang="en-US" i="0" dirty="0" smtClean="0"/>
              <a:t>학과 학생들에게 홍보 및 안내 부탁드리며</a:t>
            </a:r>
            <a:r>
              <a:rPr lang="en-US" altLang="ko-KR" i="0" dirty="0" smtClean="0"/>
              <a:t>, </a:t>
            </a:r>
            <a:r>
              <a:rPr lang="ko-KR" altLang="en-US" i="0" dirty="0" smtClean="0"/>
              <a:t>신청 시에는 공문에 첨부 되어있는 신청서류 활용하여 공문 제출 부탁드립니다</a:t>
            </a:r>
            <a:r>
              <a:rPr lang="en-US" altLang="ko-KR" i="0" dirty="0" smtClean="0"/>
              <a:t>.</a:t>
            </a:r>
          </a:p>
          <a:p>
            <a:r>
              <a:rPr lang="ko-KR" altLang="en-US" i="0" dirty="0" smtClean="0"/>
              <a:t>학생들이 센터 방문하여 신청 시에는 제가 신청서류 수합하여 스캔 파일 보내드리도록 하겠습니다</a:t>
            </a:r>
            <a:r>
              <a:rPr lang="en-US" altLang="ko-KR" i="0" dirty="0" smtClean="0"/>
              <a:t>.</a:t>
            </a:r>
            <a:r>
              <a:rPr lang="ko-KR" altLang="en-US" i="0" dirty="0" smtClean="0"/>
              <a:t> </a:t>
            </a:r>
            <a:endParaRPr lang="en-US" altLang="ko-KR" i="0" dirty="0" smtClean="0"/>
          </a:p>
          <a:p>
            <a:r>
              <a:rPr lang="ko-KR" altLang="en-US" i="0" dirty="0" smtClean="0"/>
              <a:t>보내드린 파일로 공문 제출해주시면 됩니다</a:t>
            </a:r>
            <a:r>
              <a:rPr lang="en-US" altLang="ko-KR" i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024F-D17B-4873-9554-21ECA05AF1C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39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온라인 사전 직무교육 수강입니다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대전형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코업</a:t>
            </a:r>
            <a:r>
              <a:rPr lang="ko-KR" altLang="en-US" dirty="0" smtClean="0"/>
              <a:t> 참여 학생을 대상으로 인턴 실습 전 기본 매너와 대인관계 및 안전교육을 위해 온라인사전직무교육을 수강하도록 하고있습니다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센터에서 참여학생들에게 수강할 수 있도록 따로 안내를 하고 있습니다</a:t>
            </a:r>
            <a:r>
              <a:rPr lang="en-US" altLang="ko-KR" dirty="0" smtClean="0"/>
              <a:t>. </a:t>
            </a:r>
            <a:endParaRPr lang="en-US" altLang="ko-KR" baseline="0" dirty="0" smtClean="0"/>
          </a:p>
          <a:p>
            <a:r>
              <a:rPr lang="ko-KR" altLang="en-US" baseline="0" dirty="0" err="1" smtClean="0"/>
              <a:t>온라인사전직무교육수료증은</a:t>
            </a:r>
            <a:r>
              <a:rPr lang="ko-KR" altLang="en-US" baseline="0" dirty="0" smtClean="0"/>
              <a:t> </a:t>
            </a:r>
            <a:r>
              <a:rPr lang="ko-KR" altLang="en-US" baseline="0" dirty="0" smtClean="0"/>
              <a:t>학생들에게 메일로 발급해주고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결과보고서 제출시 함께 제출할 수 있도록 안내하고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학생이 메일을 확인 못하여 제출 못하는 경우가 가끔 있는데 이 때에는 센터로 연락 주시면 보내드리도록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024F-D17B-4873-9554-21ECA05AF1C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45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약정서와 협약서는 학생의 실습기간 및 </a:t>
            </a:r>
            <a:r>
              <a:rPr lang="ko-KR" altLang="en-US" dirty="0" err="1" smtClean="0"/>
              <a:t>실습시간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실습내용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연수비</a:t>
            </a:r>
            <a:r>
              <a:rPr lang="ko-KR" altLang="en-US" dirty="0" smtClean="0"/>
              <a:t> 지급 계좌번호 등이 기입되며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약정서는 기업과 센터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협약서는 기업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센터에서 원본 보관합니다</a:t>
            </a:r>
            <a:r>
              <a:rPr lang="en-US" altLang="ko-KR" dirty="0" smtClean="0"/>
              <a:t>.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r>
              <a:rPr lang="ko-KR" altLang="en-US" baseline="0" dirty="0" smtClean="0"/>
              <a:t>결과보고서 제출시에는 센터에서 목원메신저를 활용하여 학과로 전달 드리고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024F-D17B-4873-9554-21ECA05AF1C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711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대전일자리시스템에 학생들이 출퇴근 등록 및 일지를 작성할 수 있도록 하고</a:t>
            </a:r>
            <a:r>
              <a:rPr lang="en-US" altLang="ko-KR" dirty="0" smtClean="0"/>
              <a:t>, </a:t>
            </a:r>
            <a:endParaRPr lang="en-US" altLang="ko-KR" dirty="0" smtClean="0"/>
          </a:p>
          <a:p>
            <a:r>
              <a:rPr lang="ko-KR" altLang="en-US" dirty="0" smtClean="0"/>
              <a:t>이를 </a:t>
            </a:r>
            <a:r>
              <a:rPr lang="ko-KR" altLang="en-US" dirty="0" smtClean="0"/>
              <a:t>바탕으로 기업에서 </a:t>
            </a:r>
            <a:r>
              <a:rPr lang="ko-KR" altLang="en-US" dirty="0" err="1" smtClean="0"/>
              <a:t>연수비를</a:t>
            </a:r>
            <a:r>
              <a:rPr lang="ko-KR" altLang="en-US" dirty="0" smtClean="0"/>
              <a:t> </a:t>
            </a:r>
            <a:r>
              <a:rPr lang="ko-KR" altLang="en-US" dirty="0" smtClean="0"/>
              <a:t>신청하면</a:t>
            </a:r>
            <a:r>
              <a:rPr lang="en-US" altLang="ko-KR" baseline="0" dirty="0" smtClean="0"/>
              <a:t> </a:t>
            </a:r>
            <a:r>
              <a:rPr lang="ko-KR" altLang="en-US" dirty="0" err="1" smtClean="0"/>
              <a:t>주휴수당</a:t>
            </a:r>
            <a:r>
              <a:rPr lang="ko-KR" altLang="en-US" dirty="0" smtClean="0"/>
              <a:t> </a:t>
            </a:r>
            <a:r>
              <a:rPr lang="ko-KR" altLang="en-US" dirty="0" smtClean="0"/>
              <a:t>및 연차수당 등의 </a:t>
            </a:r>
            <a:r>
              <a:rPr lang="ko-KR" altLang="en-US" dirty="0" err="1" smtClean="0"/>
              <a:t>연수비를</a:t>
            </a:r>
            <a:r>
              <a:rPr lang="ko-KR" altLang="en-US" dirty="0" smtClean="0"/>
              <a:t> 계산하여 학생들에게 지급하고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일자리지원시스템 사용 안내는 </a:t>
            </a:r>
            <a:r>
              <a:rPr lang="ko-KR" altLang="en-US" dirty="0" err="1" smtClean="0"/>
              <a:t>대전형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코업</a:t>
            </a:r>
            <a:r>
              <a:rPr lang="ko-KR" altLang="en-US" dirty="0" smtClean="0"/>
              <a:t> 참여 학생들에게 따로 안내 하고 있습니다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024F-D17B-4873-9554-21ECA05AF1C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805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소통의장은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대전형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코업</a:t>
            </a:r>
            <a:r>
              <a:rPr lang="ko-KR" altLang="en-US" dirty="0" smtClean="0"/>
              <a:t> 실습</a:t>
            </a:r>
            <a:r>
              <a:rPr lang="ko-KR" altLang="en-US" baseline="0" dirty="0" smtClean="0"/>
              <a:t> 진행하면서 소감 및 정보교류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애로사항 및 의견 나눔의 시간입니다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참여학생은</a:t>
            </a:r>
            <a:r>
              <a:rPr lang="ko-KR" altLang="en-US" baseline="0" dirty="0" smtClean="0"/>
              <a:t> 체험기간동안 최소 </a:t>
            </a:r>
            <a:r>
              <a:rPr lang="en-US" altLang="ko-KR" baseline="0" dirty="0" smtClean="0"/>
              <a:t>1</a:t>
            </a:r>
            <a:r>
              <a:rPr lang="ko-KR" altLang="en-US" baseline="0" dirty="0" err="1" smtClean="0"/>
              <a:t>회이상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참여해야하며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소통의장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참여시간은</a:t>
            </a:r>
            <a:r>
              <a:rPr lang="ko-KR" altLang="en-US" baseline="0" dirty="0" smtClean="0"/>
              <a:t> 실습시간으로 인정됩니다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소통의장</a:t>
            </a:r>
            <a:r>
              <a:rPr lang="ko-KR" altLang="en-US" baseline="0" dirty="0" smtClean="0"/>
              <a:t> 일정은 센터에서 안내하고 있습니다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1</a:t>
            </a:r>
            <a:r>
              <a:rPr lang="ko-KR" altLang="en-US" baseline="0" dirty="0" smtClean="0"/>
              <a:t>학기와 하계에는 코로나 예방을 위하여 온라인으로 진행하였으나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학기에는 오프라인으로 진행될 </a:t>
            </a:r>
            <a:r>
              <a:rPr lang="ko-KR" altLang="en-US" baseline="0" dirty="0" smtClean="0"/>
              <a:t>예정입니다</a:t>
            </a:r>
            <a:r>
              <a:rPr lang="en-US" altLang="ko-KR" baseline="0" dirty="0" smtClean="0"/>
              <a:t>.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A024F-D17B-4873-9554-21ECA05AF1C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28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82.png"/><Relationship Id="rId10" Type="http://schemas.openxmlformats.org/officeDocument/2006/relationships/image" Target="../media/image47.png"/><Relationship Id="rId4" Type="http://schemas.openxmlformats.org/officeDocument/2006/relationships/image" Target="../media/image8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85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89.png"/><Relationship Id="rId10" Type="http://schemas.openxmlformats.org/officeDocument/2006/relationships/image" Target="../media/image47.png"/><Relationship Id="rId4" Type="http://schemas.openxmlformats.org/officeDocument/2006/relationships/image" Target="../media/image88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93.png"/><Relationship Id="rId10" Type="http://schemas.openxmlformats.org/officeDocument/2006/relationships/image" Target="../media/image47.png"/><Relationship Id="rId4" Type="http://schemas.openxmlformats.org/officeDocument/2006/relationships/image" Target="../media/image92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53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image" Target="../media/image50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5488" y="2097907"/>
            <a:ext cx="12560888" cy="438560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9564" y="5921469"/>
            <a:ext cx="6470277" cy="93331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115977" y="5527182"/>
            <a:ext cx="5863284" cy="175853"/>
            <a:chOff x="6115977" y="5527182"/>
            <a:chExt cx="5863284" cy="1758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5977" y="5527182"/>
              <a:ext cx="5863284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0374" y="988650"/>
            <a:ext cx="7753303" cy="131086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244630" y="2175346"/>
            <a:ext cx="8267438" cy="152788"/>
            <a:chOff x="1244630" y="2175346"/>
            <a:chExt cx="8267438" cy="15278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4630" y="2175346"/>
              <a:ext cx="8267438" cy="15278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3621" y="2448325"/>
            <a:ext cx="9445232" cy="596761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831153" y="2605659"/>
            <a:ext cx="4510190" cy="4328850"/>
            <a:chOff x="12831153" y="2605659"/>
            <a:chExt cx="4510190" cy="432885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2831153" y="2605659"/>
              <a:ext cx="4510190" cy="43288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285701" y="2727655"/>
            <a:ext cx="945298" cy="945298"/>
            <a:chOff x="13285701" y="2727655"/>
            <a:chExt cx="945298" cy="94529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85701" y="2727655"/>
              <a:ext cx="945298" cy="945298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06762" y="3738200"/>
            <a:ext cx="3515114" cy="295813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301368" y="2944169"/>
            <a:ext cx="2478953" cy="7600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533340" y="2860096"/>
            <a:ext cx="450021" cy="693781"/>
            <a:chOff x="13533340" y="2860096"/>
            <a:chExt cx="450021" cy="69378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37703" y="2542579"/>
              <a:ext cx="900041" cy="1387561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33340" y="2860096"/>
              <a:ext cx="450021" cy="693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0374" y="988650"/>
            <a:ext cx="9550608" cy="131086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274657" y="2022559"/>
            <a:ext cx="9647492" cy="152788"/>
            <a:chOff x="1274657" y="2022559"/>
            <a:chExt cx="9647492" cy="15278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657" y="2022559"/>
              <a:ext cx="9647492" cy="15278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7992" y="2488487"/>
            <a:ext cx="11148260" cy="660948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831153" y="2605659"/>
            <a:ext cx="4510190" cy="4328850"/>
            <a:chOff x="12831153" y="2605659"/>
            <a:chExt cx="4510190" cy="432885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2831153" y="2605659"/>
              <a:ext cx="4510190" cy="43288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285701" y="2727655"/>
            <a:ext cx="945298" cy="945298"/>
            <a:chOff x="13285701" y="2727655"/>
            <a:chExt cx="945298" cy="94529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85701" y="2727655"/>
              <a:ext cx="945298" cy="945298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06762" y="3738200"/>
            <a:ext cx="3669362" cy="295813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301368" y="2944169"/>
            <a:ext cx="2478953" cy="7600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533340" y="2860096"/>
            <a:ext cx="450021" cy="693781"/>
            <a:chOff x="13533340" y="2860096"/>
            <a:chExt cx="450021" cy="69378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37703" y="2542579"/>
              <a:ext cx="900041" cy="1387561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33340" y="2860096"/>
              <a:ext cx="450021" cy="693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0374" y="957339"/>
            <a:ext cx="12154198" cy="125372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274657" y="2159691"/>
            <a:ext cx="12312907" cy="152788"/>
            <a:chOff x="1274657" y="2159691"/>
            <a:chExt cx="12312907" cy="15278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657" y="2159691"/>
              <a:ext cx="12312907" cy="15278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7992" y="2488487"/>
            <a:ext cx="10880403" cy="534139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831153" y="2605659"/>
            <a:ext cx="4510190" cy="4328850"/>
            <a:chOff x="12831153" y="2605659"/>
            <a:chExt cx="4510190" cy="432885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2831153" y="2605659"/>
              <a:ext cx="4510190" cy="43288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285701" y="2727655"/>
            <a:ext cx="945298" cy="945298"/>
            <a:chOff x="13285701" y="2727655"/>
            <a:chExt cx="945298" cy="94529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85701" y="2727655"/>
              <a:ext cx="945298" cy="945298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06762" y="3738200"/>
            <a:ext cx="3515114" cy="295813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301368" y="2944169"/>
            <a:ext cx="2478953" cy="7600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533340" y="2860096"/>
            <a:ext cx="450021" cy="693781"/>
            <a:chOff x="13533340" y="2860096"/>
            <a:chExt cx="450021" cy="69378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37703" y="2542579"/>
              <a:ext cx="900041" cy="1387561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33340" y="2860096"/>
              <a:ext cx="450021" cy="693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346" y="612917"/>
            <a:ext cx="5473132" cy="124419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244629" y="1783957"/>
            <a:ext cx="6513620" cy="152788"/>
            <a:chOff x="1244629" y="1783957"/>
            <a:chExt cx="6513620" cy="15278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4629" y="1783957"/>
              <a:ext cx="6513620" cy="15278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3678" y="1953059"/>
            <a:ext cx="12684118" cy="77776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831153" y="2605659"/>
            <a:ext cx="4510190" cy="4328850"/>
            <a:chOff x="12831153" y="2605659"/>
            <a:chExt cx="4510190" cy="432885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2831153" y="2605659"/>
              <a:ext cx="4510190" cy="43288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285701" y="2727655"/>
            <a:ext cx="945298" cy="945298"/>
            <a:chOff x="13285701" y="2727655"/>
            <a:chExt cx="945298" cy="94529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85701" y="2727655"/>
              <a:ext cx="945298" cy="945298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06762" y="3738200"/>
            <a:ext cx="3515114" cy="295813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301368" y="2944169"/>
            <a:ext cx="2478953" cy="7600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533340" y="2860096"/>
            <a:ext cx="450021" cy="693781"/>
            <a:chOff x="13533340" y="2860096"/>
            <a:chExt cx="450021" cy="69378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37703" y="2542579"/>
              <a:ext cx="900041" cy="1387561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33340" y="2860096"/>
              <a:ext cx="450021" cy="693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92C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23928" y="-763358"/>
            <a:ext cx="19389815" cy="4262328"/>
            <a:chOff x="-623928" y="-763358"/>
            <a:chExt cx="19389815" cy="42623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-623928" y="-763358"/>
              <a:ext cx="19389815" cy="42623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480615" y="3126679"/>
            <a:ext cx="828031" cy="1255548"/>
            <a:chOff x="16480615" y="3126679"/>
            <a:chExt cx="828031" cy="125554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80615" y="3126679"/>
              <a:ext cx="828031" cy="125554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533146" y="1964459"/>
            <a:ext cx="663236" cy="1005667"/>
            <a:chOff x="15533146" y="1964459"/>
            <a:chExt cx="663236" cy="100566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33146" y="1964459"/>
              <a:ext cx="663236" cy="100566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4505" y="3681448"/>
            <a:ext cx="9747905" cy="538051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0374" y="988650"/>
            <a:ext cx="4322217" cy="124419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08467" y="2175346"/>
            <a:ext cx="5284758" cy="152788"/>
            <a:chOff x="1308467" y="2175346"/>
            <a:chExt cx="5284758" cy="15278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8467" y="2175346"/>
              <a:ext cx="5284758" cy="1527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92C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6" y="3589953"/>
            <a:ext cx="5418213" cy="165243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3826" y="5405716"/>
            <a:ext cx="5135394" cy="66665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310872" y="5073359"/>
            <a:ext cx="5704020" cy="175853"/>
            <a:chOff x="6310872" y="5073359"/>
            <a:chExt cx="5704020" cy="175853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0872" y="5073359"/>
              <a:ext cx="5704020" cy="17585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92C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89505" y="562650"/>
            <a:ext cx="2232905" cy="2178136"/>
            <a:chOff x="889505" y="562650"/>
            <a:chExt cx="2232905" cy="217813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505" y="562650"/>
              <a:ext cx="2232905" cy="217813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1390" y="1154559"/>
            <a:ext cx="1885227" cy="125372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8599" y="2901894"/>
            <a:ext cx="6239024" cy="57923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72387" y="4087387"/>
            <a:ext cx="2139362" cy="175853"/>
            <a:chOff x="272387" y="4087387"/>
            <a:chExt cx="2139362" cy="1758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272387" y="4087387"/>
              <a:ext cx="2139362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478898" y="8580105"/>
            <a:ext cx="491544" cy="1874196"/>
            <a:chOff x="16478898" y="8580105"/>
            <a:chExt cx="491544" cy="187419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78898" y="8580105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638940" y="6935479"/>
            <a:ext cx="2139362" cy="175853"/>
            <a:chOff x="15638940" y="6935479"/>
            <a:chExt cx="2139362" cy="17585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5638940" y="6935479"/>
              <a:ext cx="2139362" cy="1758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5638940" y="4406751"/>
            <a:ext cx="2139362" cy="175853"/>
            <a:chOff x="15638940" y="4406751"/>
            <a:chExt cx="2139362" cy="17585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5638940" y="4406751"/>
              <a:ext cx="2139362" cy="17585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638940" y="1759785"/>
            <a:ext cx="2139362" cy="175853"/>
            <a:chOff x="15638940" y="1759785"/>
            <a:chExt cx="2139362" cy="17585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5638940" y="1759785"/>
              <a:ext cx="2139362" cy="17585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72387" y="6668812"/>
            <a:ext cx="2139362" cy="175853"/>
            <a:chOff x="272387" y="6668812"/>
            <a:chExt cx="2139362" cy="17585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272387" y="6668812"/>
              <a:ext cx="2139362" cy="17585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69970" y="9252066"/>
            <a:ext cx="2139362" cy="175853"/>
            <a:chOff x="269970" y="9252066"/>
            <a:chExt cx="2139362" cy="17585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269970" y="9252066"/>
              <a:ext cx="2139362" cy="175853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39437" y="2901894"/>
            <a:ext cx="6615034" cy="578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673" y="608434"/>
            <a:ext cx="3172465" cy="124419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08267" y="1669886"/>
            <a:ext cx="3688407" cy="163007"/>
            <a:chOff x="1008267" y="1669886"/>
            <a:chExt cx="3688407" cy="16300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1008267" y="1669886"/>
              <a:ext cx="3688407" cy="1630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89763" y="2433755"/>
            <a:ext cx="10251927" cy="872624"/>
            <a:chOff x="989763" y="2433755"/>
            <a:chExt cx="10251927" cy="87262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989763" y="2433755"/>
              <a:ext cx="10251927" cy="87262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08267" y="3651393"/>
            <a:ext cx="10185444" cy="5548967"/>
            <a:chOff x="1008267" y="3651393"/>
            <a:chExt cx="10185444" cy="554896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8267" y="3651393"/>
              <a:ext cx="10185444" cy="554896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3068" y="2558839"/>
            <a:ext cx="5616214" cy="69792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913340" y="2402660"/>
            <a:ext cx="18058132" cy="804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60371" y="2881196"/>
            <a:ext cx="6436448" cy="6436448"/>
            <a:chOff x="1360371" y="2881196"/>
            <a:chExt cx="6436448" cy="643644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1360371" y="2881196"/>
              <a:ext cx="6436448" cy="64364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831100" y="2640865"/>
            <a:ext cx="7117007" cy="6830856"/>
            <a:chOff x="9831100" y="2640865"/>
            <a:chExt cx="7117007" cy="68308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9831100" y="2640865"/>
              <a:ext cx="7117007" cy="683085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876362" y="3618499"/>
            <a:ext cx="1491665" cy="1491665"/>
            <a:chOff x="1876362" y="3618499"/>
            <a:chExt cx="1491665" cy="149166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6362" y="3618499"/>
              <a:ext cx="1491665" cy="149166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267132" y="3816945"/>
            <a:ext cx="710125" cy="1094774"/>
            <a:chOff x="2267132" y="3816945"/>
            <a:chExt cx="710125" cy="109477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8420" y="3315908"/>
              <a:ext cx="1420251" cy="2189549"/>
            </a:xfrm>
            <a:prstGeom prst="rect">
              <a:avLst/>
            </a:prstGeom>
          </p:spPr>
        </p:pic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7132" y="3816945"/>
              <a:ext cx="710125" cy="10947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548368" y="2833373"/>
            <a:ext cx="1491665" cy="1491665"/>
            <a:chOff x="10548368" y="2833373"/>
            <a:chExt cx="1491665" cy="149166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48368" y="2833373"/>
              <a:ext cx="1491665" cy="1491665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49630" y="5691583"/>
            <a:ext cx="3420670" cy="217778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62464" y="4074786"/>
            <a:ext cx="3445977" cy="74386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95813" y="4349337"/>
            <a:ext cx="5872215" cy="496290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60374" y="988650"/>
            <a:ext cx="7358265" cy="125372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74657" y="2022559"/>
            <a:ext cx="7168147" cy="152788"/>
            <a:chOff x="1274657" y="2022559"/>
            <a:chExt cx="7168147" cy="152788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74657" y="2022559"/>
              <a:ext cx="7168147" cy="152788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151075" y="3175028"/>
            <a:ext cx="3904494" cy="120238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0939138" y="3042361"/>
            <a:ext cx="710125" cy="1094774"/>
            <a:chOff x="10939138" y="3042361"/>
            <a:chExt cx="710125" cy="109477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30426" y="2541325"/>
              <a:ext cx="1420251" cy="2189549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39138" y="3042361"/>
              <a:ext cx="710125" cy="10947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038861" y="2514989"/>
            <a:ext cx="4054869" cy="4054869"/>
            <a:chOff x="13038861" y="2514989"/>
            <a:chExt cx="4054869" cy="405486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13038861" y="2514989"/>
              <a:ext cx="4054869" cy="405486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363928" y="2979480"/>
            <a:ext cx="939727" cy="939727"/>
            <a:chOff x="13363928" y="2979480"/>
            <a:chExt cx="939727" cy="9397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63928" y="2979480"/>
              <a:ext cx="939727" cy="9397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610107" y="3104498"/>
            <a:ext cx="447369" cy="689692"/>
            <a:chOff x="13610107" y="3104498"/>
            <a:chExt cx="447369" cy="68969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10107" y="3104498"/>
              <a:ext cx="447369" cy="689692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10083" y="4266921"/>
            <a:ext cx="2164763" cy="140444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363149" y="3266934"/>
            <a:ext cx="2167544" cy="46698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60374" y="988650"/>
            <a:ext cx="8576227" cy="131086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74657" y="2022559"/>
            <a:ext cx="8871212" cy="152788"/>
            <a:chOff x="1274657" y="2022559"/>
            <a:chExt cx="8871212" cy="15278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4657" y="2022559"/>
              <a:ext cx="8871212" cy="15278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17963" y="2708590"/>
            <a:ext cx="8421445" cy="59348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0374" y="988650"/>
            <a:ext cx="9437579" cy="125372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274657" y="2022559"/>
            <a:ext cx="9647492" cy="152788"/>
            <a:chOff x="1274657" y="2022559"/>
            <a:chExt cx="9647492" cy="15278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657" y="2022559"/>
              <a:ext cx="9647492" cy="15278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7992" y="2514992"/>
            <a:ext cx="11541860" cy="687563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831153" y="2605659"/>
            <a:ext cx="4510190" cy="4328850"/>
            <a:chOff x="12831153" y="2605659"/>
            <a:chExt cx="4510190" cy="432885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2831153" y="2605659"/>
              <a:ext cx="4510190" cy="43288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285701" y="2727655"/>
            <a:ext cx="945298" cy="945298"/>
            <a:chOff x="13285701" y="2727655"/>
            <a:chExt cx="945298" cy="94529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85701" y="2727655"/>
              <a:ext cx="945298" cy="945298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06762" y="3738200"/>
            <a:ext cx="3515114" cy="295813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301368" y="2944169"/>
            <a:ext cx="2478953" cy="7600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533340" y="2860096"/>
            <a:ext cx="450021" cy="693781"/>
            <a:chOff x="13533340" y="2860096"/>
            <a:chExt cx="450021" cy="69378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37703" y="2542579"/>
              <a:ext cx="900041" cy="1387561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33340" y="2860096"/>
              <a:ext cx="450021" cy="693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0374" y="988650"/>
            <a:ext cx="5621970" cy="131086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274657" y="2022559"/>
            <a:ext cx="6398615" cy="152788"/>
            <a:chOff x="1274657" y="2022559"/>
            <a:chExt cx="6398615" cy="15278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657" y="2022559"/>
              <a:ext cx="6398615" cy="15278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7992" y="2660990"/>
            <a:ext cx="10181330" cy="51837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831153" y="2605659"/>
            <a:ext cx="4510190" cy="4328850"/>
            <a:chOff x="12831153" y="2605659"/>
            <a:chExt cx="4510190" cy="432885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2831153" y="2605659"/>
              <a:ext cx="4510190" cy="43288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285701" y="2727655"/>
            <a:ext cx="945298" cy="945298"/>
            <a:chOff x="13285701" y="2727655"/>
            <a:chExt cx="945298" cy="94529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85701" y="2727655"/>
              <a:ext cx="945298" cy="945298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06762" y="3738200"/>
            <a:ext cx="3515114" cy="295813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301368" y="2944169"/>
            <a:ext cx="2478953" cy="7600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533340" y="2860096"/>
            <a:ext cx="450021" cy="693781"/>
            <a:chOff x="13533340" y="2860096"/>
            <a:chExt cx="450021" cy="69378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37703" y="2542579"/>
              <a:ext cx="900041" cy="1387561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33340" y="2860096"/>
              <a:ext cx="450021" cy="693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92C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23928" y="-1043886"/>
            <a:ext cx="19389815" cy="4262328"/>
            <a:chOff x="-623928" y="-1043886"/>
            <a:chExt cx="19389815" cy="42623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-623928" y="-1043886"/>
              <a:ext cx="19389815" cy="42623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464960" y="2871196"/>
            <a:ext cx="828031" cy="1255548"/>
            <a:chOff x="16464960" y="2871196"/>
            <a:chExt cx="828031" cy="125554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64960" y="2871196"/>
              <a:ext cx="828031" cy="125554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533146" y="1964459"/>
            <a:ext cx="663236" cy="1005667"/>
            <a:chOff x="15533146" y="1964459"/>
            <a:chExt cx="663236" cy="100566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33146" y="1964459"/>
              <a:ext cx="663236" cy="100566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2457" y="3295086"/>
            <a:ext cx="13369067" cy="576945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0374" y="988650"/>
            <a:ext cx="10042732" cy="124419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74657" y="2022559"/>
            <a:ext cx="10177814" cy="152788"/>
            <a:chOff x="1274657" y="2022559"/>
            <a:chExt cx="10177814" cy="15278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4657" y="2022559"/>
              <a:ext cx="10177814" cy="1527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056749" y="4253912"/>
            <a:ext cx="3035313" cy="2034287"/>
            <a:chOff x="12056749" y="4253912"/>
            <a:chExt cx="3035313" cy="20342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2056749" y="4253912"/>
              <a:ext cx="3035313" cy="203428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16052" y="6719624"/>
            <a:ext cx="18998931" cy="4408280"/>
            <a:chOff x="-316052" y="6719624"/>
            <a:chExt cx="18998931" cy="440828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-316052" y="6719624"/>
              <a:ext cx="18998931" cy="440828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712633" y="2482120"/>
            <a:ext cx="5196622" cy="3273974"/>
            <a:chOff x="6712633" y="2482120"/>
            <a:chExt cx="5196622" cy="327397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6712633" y="2482120"/>
              <a:ext cx="5196622" cy="327397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86252" y="4440507"/>
            <a:ext cx="2953180" cy="1979241"/>
            <a:chOff x="386252" y="4440507"/>
            <a:chExt cx="2953180" cy="197924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0800000">
              <a:off x="386252" y="4440507"/>
              <a:ext cx="2953180" cy="197924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209358" y="6395059"/>
            <a:ext cx="2385524" cy="2085385"/>
            <a:chOff x="4209358" y="6395059"/>
            <a:chExt cx="2385524" cy="208538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9358" y="6395059"/>
              <a:ext cx="2385524" cy="208538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28210" y="6232740"/>
            <a:ext cx="2470623" cy="2410023"/>
            <a:chOff x="1128210" y="6232740"/>
            <a:chExt cx="2470623" cy="241002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210" y="6232740"/>
              <a:ext cx="2470623" cy="241002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5087224" y="6395059"/>
            <a:ext cx="2385524" cy="2085385"/>
            <a:chOff x="15087224" y="6395059"/>
            <a:chExt cx="2385524" cy="208538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9000000">
              <a:off x="15087224" y="6395059"/>
              <a:ext cx="2385524" cy="208538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859025" y="6395059"/>
            <a:ext cx="2385524" cy="2085385"/>
            <a:chOff x="11859025" y="6395059"/>
            <a:chExt cx="2385524" cy="208538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9025" y="6395059"/>
              <a:ext cx="2385524" cy="208538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311599" y="5634955"/>
            <a:ext cx="3696257" cy="3605594"/>
            <a:chOff x="7311599" y="5634955"/>
            <a:chExt cx="3696257" cy="360559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1599" y="5634955"/>
              <a:ext cx="3696257" cy="3605594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88332" y="6985081"/>
            <a:ext cx="2520257" cy="899495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4831024" y="6762440"/>
            <a:ext cx="1248109" cy="760852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41644" y="7028120"/>
            <a:ext cx="1366928" cy="760852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343730" y="7091060"/>
            <a:ext cx="1490918" cy="760852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129949" y="7062244"/>
            <a:ext cx="1246499" cy="509080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59821" y="2821826"/>
            <a:ext cx="4741518" cy="1636051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5343" y="4495659"/>
            <a:ext cx="2584795" cy="1344033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463642" y="4568872"/>
            <a:ext cx="2318081" cy="894995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3876344" y="4292156"/>
            <a:ext cx="3111077" cy="2070256"/>
            <a:chOff x="3876344" y="4292156"/>
            <a:chExt cx="3111077" cy="2070256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-10800000">
              <a:off x="3876344" y="4292156"/>
              <a:ext cx="3111077" cy="2070256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972451" y="4643408"/>
            <a:ext cx="2879710" cy="89499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5147410" y="4315374"/>
            <a:ext cx="2798102" cy="1875307"/>
            <a:chOff x="15147410" y="4315374"/>
            <a:chExt cx="2798102" cy="1875307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11160000">
              <a:off x="15147410" y="4315374"/>
              <a:ext cx="2798102" cy="1875307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5343121" y="4800558"/>
            <a:ext cx="2443281" cy="523795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60374" y="988650"/>
            <a:ext cx="4173589" cy="1244198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293590" y="2010546"/>
            <a:ext cx="4812905" cy="152788"/>
            <a:chOff x="1293590" y="2010546"/>
            <a:chExt cx="4812905" cy="152788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93590" y="2010546"/>
              <a:ext cx="4812905" cy="1527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650</Words>
  <Application>Microsoft Office PowerPoint</Application>
  <PresentationFormat>사용자 지정</PresentationFormat>
  <Paragraphs>69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산학협력단</cp:lastModifiedBy>
  <cp:revision>20</cp:revision>
  <cp:lastPrinted>2022-09-27T05:07:30Z</cp:lastPrinted>
  <dcterms:created xsi:type="dcterms:W3CDTF">2022-09-26T14:16:34Z</dcterms:created>
  <dcterms:modified xsi:type="dcterms:W3CDTF">2022-09-27T05:14:10Z</dcterms:modified>
</cp:coreProperties>
</file>