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charts/chart23.xml" ContentType="application/vnd.openxmlformats-officedocument.drawingml.chart+xml"/>
  <Override PartName="/ppt/charts/chart24.xml" ContentType="application/vnd.openxmlformats-officedocument.drawingml.chart+xml"/>
  <Override PartName="/ppt/charts/chart25.xml" ContentType="application/vnd.openxmlformats-officedocument.drawingml.chart+xml"/>
  <Override PartName="/ppt/charts/chart26.xml" ContentType="application/vnd.openxmlformats-officedocument.drawingml.chart+xml"/>
  <Override PartName="/ppt/charts/chart27.xml" ContentType="application/vnd.openxmlformats-officedocument.drawingml.chart+xml"/>
  <Override PartName="/ppt/charts/chart28.xml" ContentType="application/vnd.openxmlformats-officedocument.drawingml.chart+xml"/>
  <Override PartName="/ppt/charts/chart29.xml" ContentType="application/vnd.openxmlformats-officedocument.drawingml.chart+xml"/>
  <Override PartName="/ppt/charts/chart30.xml" ContentType="application/vnd.openxmlformats-officedocument.drawingml.chart+xml"/>
  <Override PartName="/ppt/charts/chart31.xml" ContentType="application/vnd.openxmlformats-officedocument.drawingml.chart+xml"/>
  <Override PartName="/ppt/charts/chart32.xml" ContentType="application/vnd.openxmlformats-officedocument.drawingml.chart+xml"/>
  <Override PartName="/ppt/charts/chart33.xml" ContentType="application/vnd.openxmlformats-officedocument.drawingml.chart+xml"/>
  <Override PartName="/ppt/charts/chart34.xml" ContentType="application/vnd.openxmlformats-officedocument.drawingml.chart+xml"/>
  <Override PartName="/ppt/charts/chart35.xml" ContentType="application/vnd.openxmlformats-officedocument.drawingml.chart+xml"/>
  <Override PartName="/ppt/charts/chart3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1"/>
  </p:sldMasterIdLst>
  <p:notesMasterIdLst>
    <p:notesMasterId r:id="rId70"/>
  </p:notesMasterIdLst>
  <p:handoutMasterIdLst>
    <p:handoutMasterId r:id="rId71"/>
  </p:handoutMasterIdLst>
  <p:sldIdLst>
    <p:sldId id="377" r:id="rId2"/>
    <p:sldId id="385" r:id="rId3"/>
    <p:sldId id="313" r:id="rId4"/>
    <p:sldId id="322" r:id="rId5"/>
    <p:sldId id="323" r:id="rId6"/>
    <p:sldId id="324" r:id="rId7"/>
    <p:sldId id="325" r:id="rId8"/>
    <p:sldId id="326" r:id="rId9"/>
    <p:sldId id="327" r:id="rId10"/>
    <p:sldId id="328" r:id="rId11"/>
    <p:sldId id="329" r:id="rId12"/>
    <p:sldId id="266" r:id="rId13"/>
    <p:sldId id="361" r:id="rId14"/>
    <p:sldId id="310" r:id="rId15"/>
    <p:sldId id="268" r:id="rId16"/>
    <p:sldId id="379" r:id="rId17"/>
    <p:sldId id="271" r:id="rId18"/>
    <p:sldId id="388" r:id="rId19"/>
    <p:sldId id="370" r:id="rId20"/>
    <p:sldId id="359" r:id="rId21"/>
    <p:sldId id="276" r:id="rId22"/>
    <p:sldId id="278" r:id="rId23"/>
    <p:sldId id="279" r:id="rId24"/>
    <p:sldId id="280" r:id="rId25"/>
    <p:sldId id="281" r:id="rId26"/>
    <p:sldId id="283" r:id="rId27"/>
    <p:sldId id="284" r:id="rId28"/>
    <p:sldId id="285" r:id="rId29"/>
    <p:sldId id="286" r:id="rId30"/>
    <p:sldId id="289" r:id="rId31"/>
    <p:sldId id="319" r:id="rId32"/>
    <p:sldId id="294" r:id="rId33"/>
    <p:sldId id="362" r:id="rId34"/>
    <p:sldId id="364" r:id="rId35"/>
    <p:sldId id="316" r:id="rId36"/>
    <p:sldId id="317" r:id="rId37"/>
    <p:sldId id="344" r:id="rId38"/>
    <p:sldId id="383" r:id="rId39"/>
    <p:sldId id="346" r:id="rId40"/>
    <p:sldId id="389" r:id="rId41"/>
    <p:sldId id="365" r:id="rId42"/>
    <p:sldId id="390" r:id="rId43"/>
    <p:sldId id="366" r:id="rId44"/>
    <p:sldId id="391" r:id="rId45"/>
    <p:sldId id="367" r:id="rId46"/>
    <p:sldId id="392" r:id="rId47"/>
    <p:sldId id="371" r:id="rId48"/>
    <p:sldId id="393" r:id="rId49"/>
    <p:sldId id="372" r:id="rId50"/>
    <p:sldId id="394" r:id="rId51"/>
    <p:sldId id="373" r:id="rId52"/>
    <p:sldId id="395" r:id="rId53"/>
    <p:sldId id="374" r:id="rId54"/>
    <p:sldId id="396" r:id="rId55"/>
    <p:sldId id="334" r:id="rId56"/>
    <p:sldId id="335" r:id="rId57"/>
    <p:sldId id="336" r:id="rId58"/>
    <p:sldId id="337" r:id="rId59"/>
    <p:sldId id="338" r:id="rId60"/>
    <p:sldId id="339" r:id="rId61"/>
    <p:sldId id="340" r:id="rId62"/>
    <p:sldId id="360" r:id="rId63"/>
    <p:sldId id="312" r:id="rId64"/>
    <p:sldId id="330" r:id="rId65"/>
    <p:sldId id="331" r:id="rId66"/>
    <p:sldId id="332" r:id="rId67"/>
    <p:sldId id="333" r:id="rId68"/>
    <p:sldId id="300" r:id="rId69"/>
  </p:sldIdLst>
  <p:sldSz cx="9144000" cy="6858000" type="screen4x3"/>
  <p:notesSz cx="9926638" cy="6797675"/>
  <p:embeddedFontLst>
    <p:embeddedFont>
      <p:font typeface="맑은 고딕" panose="020B0503020000020004" pitchFamily="50" charset="-127"/>
      <p:regular r:id="rId72"/>
      <p:bold r:id="rId73"/>
    </p:embeddedFont>
    <p:embeddedFont>
      <p:font typeface="함초롬돋움" panose="020B0604000101010101" pitchFamily="50" charset="-127"/>
      <p:regular r:id="rId74"/>
      <p:bold r:id="rId75"/>
    </p:embeddedFont>
    <p:embeddedFont>
      <p:font typeface="함초롬바탕" panose="02030604000101010101" pitchFamily="18" charset="-127"/>
      <p:regular r:id="rId76"/>
      <p:bold r:id="rId77"/>
    </p:embeddedFont>
    <p:embeddedFont>
      <p:font typeface="HY견고딕" panose="02030600000101010101" pitchFamily="18" charset="-127"/>
      <p:regular r:id="rId78"/>
    </p:embeddedFont>
    <p:embeddedFont>
      <p:font typeface="Calibri" panose="020F0502020204030204" pitchFamily="34" charset="0"/>
      <p:regular r:id="rId79"/>
      <p:bold r:id="rId80"/>
      <p:italic r:id="rId81"/>
      <p:boldItalic r:id="rId82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1">
          <p15:clr>
            <a:srgbClr val="A4A3A4"/>
          </p15:clr>
        </p15:guide>
        <p15:guide id="2" pos="312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979B2"/>
    <a:srgbClr val="29AAE2"/>
    <a:srgbClr val="0077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524" autoAdjust="0"/>
    <p:restoredTop sz="94660"/>
  </p:normalViewPr>
  <p:slideViewPr>
    <p:cSldViewPr snapToGrid="0" snapToObjects="1">
      <p:cViewPr varScale="1">
        <p:scale>
          <a:sx n="114" d="100"/>
          <a:sy n="114" d="100"/>
        </p:scale>
        <p:origin x="187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18" d="100"/>
          <a:sy n="118" d="100"/>
        </p:scale>
        <p:origin x="-2034" y="-96"/>
      </p:cViewPr>
      <p:guideLst>
        <p:guide orient="horz" pos="2141"/>
        <p:guide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viewProps" Target="viewProps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font" Target="fonts/font3.fntdata"/><Relationship Id="rId79" Type="http://schemas.openxmlformats.org/officeDocument/2006/relationships/font" Target="fonts/font8.fntdata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font" Target="fonts/font6.fntdata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font" Target="fonts/font1.fntdata"/><Relationship Id="rId80" Type="http://schemas.openxmlformats.org/officeDocument/2006/relationships/font" Target="fonts/font9.fntdata"/><Relationship Id="rId85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notesMaster" Target="notesMasters/notesMaster1.xml"/><Relationship Id="rId75" Type="http://schemas.openxmlformats.org/officeDocument/2006/relationships/font" Target="fonts/font4.fntdata"/><Relationship Id="rId83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font" Target="fonts/font2.fntdata"/><Relationship Id="rId78" Type="http://schemas.openxmlformats.org/officeDocument/2006/relationships/font" Target="fonts/font7.fntdata"/><Relationship Id="rId81" Type="http://schemas.openxmlformats.org/officeDocument/2006/relationships/font" Target="fonts/font10.fntdata"/><Relationship Id="rId86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font" Target="fonts/font5.fntdata"/><Relationship Id="rId7" Type="http://schemas.openxmlformats.org/officeDocument/2006/relationships/slide" Target="slides/slide6.xml"/><Relationship Id="rId71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61" Type="http://schemas.openxmlformats.org/officeDocument/2006/relationships/slide" Target="slides/slide60.xml"/><Relationship Id="rId82" Type="http://schemas.openxmlformats.org/officeDocument/2006/relationships/font" Target="fonts/font11.fntdata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krivet\Desktop\C;&#51060;&#54788;&#44396;\(K-CESA)%20&#47785;&#50896;&#45824;&#54617;&#44368;_220901(900)_4&#44060;&#50689;&#50669;(4&#54032;)_&#52628;&#44032;&#48516;&#49437;(&#54617;&#44284;,&#49884;&#44228;&#50676;)(&#49324;&#54980;)\&#47785;&#50896;&#45824;(2022)_(1,2,4&#54032;)%20&#48516;&#49437;&#52264;&#53944;_&#44544;&#47196;&#48268;&#44508;&#51456;&#48152;&#50689;_&#44536;&#47000;&#54532;&#49353;&#51312;&#51221;_221031.xlsx" TargetMode="External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rivet\Desktop\C;&#51060;&#54788;&#44396;\(K-CESA)%20&#47785;&#50896;&#45824;&#54617;&#44368;_220901(900)_4&#44060;&#50689;&#50669;(4&#54032;)_&#52628;&#44032;&#48516;&#49437;(&#54617;&#44284;,&#49884;&#44228;&#50676;)(&#49324;&#54980;)\&#47785;&#50896;&#45824;(2022)_(1,2,4&#54032;)%20&#48516;&#49437;&#52264;&#53944;_&#44544;&#47196;&#48268;&#44508;&#51456;&#48152;&#50689;_&#44536;&#47000;&#54532;&#49353;&#51312;&#51221;_221031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rivet\Desktop\C;&#51060;&#54788;&#44396;\(K-CESA)%20&#47785;&#50896;&#45824;&#54617;&#44368;_220901(900)_4&#44060;&#50689;&#50669;(4&#54032;)_&#52628;&#44032;&#48516;&#49437;(&#54617;&#44284;,&#49884;&#44228;&#50676;)(&#49324;&#54980;)\&#47785;&#50896;&#45824;(2022)_(1,2,4&#54032;)%20&#48516;&#49437;&#52264;&#53944;_&#44544;&#47196;&#48268;&#44508;&#51456;&#48152;&#50689;_&#44536;&#47000;&#54532;&#49353;&#51312;&#51221;_221031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rivet\Desktop\C;&#51060;&#54788;&#44396;\(K-CESA)%20&#47785;&#50896;&#45824;&#54617;&#44368;_220901(900)_4&#44060;&#50689;&#50669;(4&#54032;)_&#52628;&#44032;&#48516;&#49437;(&#54617;&#44284;,&#49884;&#44228;&#50676;)(&#49324;&#54980;)\&#47785;&#50896;&#45824;(2022)_(1,2,4&#54032;)%20&#48516;&#49437;&#52264;&#53944;_&#44544;&#47196;&#48268;&#44508;&#51456;&#48152;&#50689;_&#44536;&#47000;&#54532;&#49353;&#51312;&#51221;_221031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rivet\Desktop\C;&#51060;&#54788;&#44396;\(K-CESA)%20&#47785;&#50896;&#45824;&#54617;&#44368;_220901(900)_4&#44060;&#50689;&#50669;(4&#54032;)_&#52628;&#44032;&#48516;&#49437;(&#54617;&#44284;,&#49884;&#44228;&#50676;)(&#49324;&#54980;)\&#47785;&#50896;&#45824;(2022)_(1,2,4&#54032;)%20&#48516;&#49437;&#52264;&#53944;_&#44544;&#47196;&#48268;&#44508;&#51456;&#48152;&#50689;_&#44536;&#47000;&#54532;&#49353;&#51312;&#51221;_221031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rivet\Desktop\C;&#51060;&#54788;&#44396;\(K-CESA)%20&#47785;&#50896;&#45824;&#54617;&#44368;_220901(900)_4&#44060;&#50689;&#50669;(4&#54032;)_&#52628;&#44032;&#48516;&#49437;(&#54617;&#44284;,&#49884;&#44228;&#50676;)(&#49324;&#54980;)\&#47785;&#50896;&#45824;(2022)_(1,2,4&#54032;)%20&#48516;&#49437;&#52264;&#53944;_&#44544;&#47196;&#48268;&#44508;&#51456;&#48152;&#50689;_&#44536;&#47000;&#54532;&#49353;&#51312;&#51221;_221031.xlsx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rivet\Desktop\C;&#51060;&#54788;&#44396;\(K-CESA)%20&#47785;&#50896;&#45824;&#54617;&#44368;_220901(900)_4&#44060;&#50689;&#50669;(4&#54032;)_&#52628;&#44032;&#48516;&#49437;(&#54617;&#44284;,&#49884;&#44228;&#50676;)(&#49324;&#54980;)\&#47785;&#50896;&#45824;(2022)_(1,2,4&#54032;)%20&#48516;&#49437;&#52264;&#53944;_&#44544;&#47196;&#48268;&#44508;&#51456;&#48152;&#50689;_&#44536;&#47000;&#54532;&#49353;&#51312;&#51221;_221031.xlsx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rivet\Desktop\C;&#51060;&#54788;&#44396;\(K-CESA)%20&#47785;&#50896;&#45824;&#54617;&#44368;_220901(900)_4&#44060;&#50689;&#50669;(4&#54032;)_&#52628;&#44032;&#48516;&#49437;(&#54617;&#44284;,&#49884;&#44228;&#50676;)(&#49324;&#54980;)\&#47785;&#50896;&#45824;(2022)_(1,2,4&#54032;)%20&#48516;&#49437;&#52264;&#53944;_&#44544;&#47196;&#48268;&#44508;&#51456;&#48152;&#50689;_&#44536;&#47000;&#54532;&#49353;&#51312;&#51221;_221031.xlsx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rivet\Desktop\C;&#51060;&#54788;&#44396;\(K-CESA)%20&#47785;&#50896;&#45824;&#54617;&#44368;_220901(900)_4&#44060;&#50689;&#50669;(4&#54032;)_&#52628;&#44032;&#48516;&#49437;(&#54617;&#44284;,&#49884;&#44228;&#50676;)(&#49324;&#54980;)\&#47785;&#50896;&#45824;(2022)_(1,2,4&#54032;)%20&#48516;&#49437;&#52264;&#53944;_&#44544;&#47196;&#48268;&#44508;&#51456;&#48152;&#50689;_&#44536;&#47000;&#54532;&#49353;&#51312;&#51221;_221031.xlsx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rivet\Desktop\C;&#51060;&#54788;&#44396;\(K-CESA)%20&#47785;&#50896;&#45824;&#54617;&#44368;_220901(900)_4&#44060;&#50689;&#50669;(4&#54032;)_&#52628;&#44032;&#48516;&#49437;(&#54617;&#44284;,&#49884;&#44228;&#50676;)(&#49324;&#54980;)\&#47785;&#50896;&#45824;(2022)_(1,2,4&#54032;)%20&#48516;&#49437;&#52264;&#53944;_&#44544;&#47196;&#48268;&#44508;&#51456;&#48152;&#50689;_&#44536;&#47000;&#54532;&#49353;&#51312;&#51221;_221031.xlsx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rivet\Desktop\C;&#51060;&#54788;&#44396;\(K-CESA)%20&#47785;&#50896;&#45824;&#54617;&#44368;_220901(900)_4&#44060;&#50689;&#50669;(4&#54032;)_&#52628;&#44032;&#48516;&#49437;(&#54617;&#44284;,&#49884;&#44228;&#50676;)(&#49324;&#54980;)\&#47785;&#50896;&#45824;(2022)_(1,2,4&#54032;)%20&#48516;&#49437;&#52264;&#53944;_&#44544;&#47196;&#48268;&#44508;&#51456;&#48152;&#50689;_&#44536;&#47000;&#54532;&#49353;&#51312;&#51221;_221031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krivet\Desktop\C;&#51060;&#54788;&#44396;\(K-CESA)%20&#47785;&#50896;&#45824;&#54617;&#44368;_220901(900)_4&#44060;&#50689;&#50669;(4&#54032;)_&#52628;&#44032;&#48516;&#49437;(&#54617;&#44284;,&#49884;&#44228;&#50676;)(&#49324;&#54980;)\&#47785;&#50896;&#45824;(2022)_(1,2,4&#54032;)%20&#48516;&#49437;&#52264;&#53944;_&#44544;&#47196;&#48268;&#44508;&#51456;&#48152;&#50689;_&#44536;&#47000;&#54532;&#49353;&#51312;&#51221;_221031.xlsx" TargetMode="External"/><Relationship Id="rId1" Type="http://schemas.openxmlformats.org/officeDocument/2006/relationships/themeOverride" Target="../theme/themeOverride2.xm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rivet\Desktop\C;&#51060;&#54788;&#44396;\(K-CESA)%20&#47785;&#50896;&#45824;&#54617;&#44368;_220901(900)_4&#44060;&#50689;&#50669;(4&#54032;)_&#52628;&#44032;&#48516;&#49437;(&#54617;&#44284;,&#49884;&#44228;&#50676;)(&#49324;&#54980;)\&#47785;&#50896;&#45824;(2022)_(1,2,4&#54032;)%20&#48516;&#49437;&#52264;&#53944;_&#44544;&#47196;&#48268;&#44508;&#51456;&#48152;&#50689;_&#44536;&#47000;&#54532;&#49353;&#51312;&#51221;_221031.xlsx" TargetMode="External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rivet\Desktop\C;&#51060;&#54788;&#44396;\(K-CESA)%20&#47785;&#50896;&#45824;&#54617;&#44368;_220901(900)_4&#44060;&#50689;&#50669;(4&#54032;)_&#52628;&#44032;&#48516;&#49437;(&#54617;&#44284;,&#49884;&#44228;&#50676;)(&#49324;&#54980;)\&#47785;&#50896;&#45824;(2022)_(1,2,4&#54032;)%20&#48516;&#49437;&#52264;&#53944;_&#44544;&#47196;&#48268;&#44508;&#51456;&#48152;&#50689;_&#44536;&#47000;&#54532;&#49353;&#51312;&#51221;_221031.xlsx" TargetMode="External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rivet\Desktop\C;&#51060;&#54788;&#44396;\(K-CESA)%20&#47785;&#50896;&#45824;&#54617;&#44368;_220901(900)_4&#44060;&#50689;&#50669;(4&#54032;)_&#52628;&#44032;&#48516;&#49437;(&#54617;&#44284;,&#49884;&#44228;&#50676;)(&#49324;&#54980;)\&#47785;&#50896;&#45824;(2022)_(1,2,4&#54032;)%20&#48516;&#49437;&#52264;&#53944;_&#44544;&#47196;&#48268;&#44508;&#51456;&#48152;&#50689;_&#44536;&#47000;&#54532;&#49353;&#51312;&#51221;_221031.xlsx" TargetMode="External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rivet\Desktop\C;&#51060;&#54788;&#44396;\(K-CESA)%20&#47785;&#50896;&#45824;&#54617;&#44368;_220901(900)_4&#44060;&#50689;&#50669;(4&#54032;)_&#52628;&#44032;&#48516;&#49437;(&#54617;&#44284;,&#49884;&#44228;&#50676;)(&#49324;&#54980;)\&#47785;&#50896;&#45824;(2022)_(1,2,4&#54032;)%20&#48516;&#49437;&#52264;&#53944;_&#44544;&#47196;&#48268;&#44508;&#51456;&#48152;&#50689;_&#44536;&#47000;&#54532;&#49353;&#51312;&#51221;_221031.xlsx" TargetMode="External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rivet\Desktop\C;&#51060;&#54788;&#44396;\(K-CESA)%20&#47785;&#50896;&#45824;&#54617;&#44368;_220901(900)_4&#44060;&#50689;&#50669;(4&#54032;)_&#52628;&#44032;&#48516;&#49437;(&#54617;&#44284;,&#49884;&#44228;&#50676;)(&#49324;&#54980;)\&#47785;&#50896;&#45824;(2022)_(1,2,4&#54032;)%20&#48516;&#49437;&#52264;&#53944;_&#44544;&#47196;&#48268;&#44508;&#51456;&#48152;&#50689;_&#44536;&#47000;&#54532;&#49353;&#51312;&#51221;_221031.xlsx" TargetMode="External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rivet\Desktop\C;&#51060;&#54788;&#44396;\(K-CESA)%20&#47785;&#50896;&#45824;&#54617;&#44368;_220901(900)_4&#44060;&#50689;&#50669;(4&#54032;)_&#52628;&#44032;&#48516;&#49437;(&#54617;&#44284;,&#49884;&#44228;&#50676;)(&#49324;&#54980;)\&#47785;&#50896;&#45824;(2022)_(1,2,4&#54032;)%20&#48516;&#49437;&#52264;&#53944;_&#44544;&#47196;&#48268;&#44508;&#51456;&#48152;&#50689;_&#44536;&#47000;&#54532;&#49353;&#51312;&#51221;_221031.xlsx" TargetMode="External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rivet\Desktop\C;&#51060;&#54788;&#44396;\(K-CESA)%20&#47785;&#50896;&#45824;&#54617;&#44368;_220901(900)_4&#44060;&#50689;&#50669;(4&#54032;)_&#52628;&#44032;&#48516;&#49437;(&#54617;&#44284;,&#49884;&#44228;&#50676;)(&#49324;&#54980;)\&#47785;&#50896;&#45824;(2022)_(1,2,4&#54032;)%20&#48516;&#49437;&#52264;&#53944;_&#44544;&#47196;&#48268;&#44508;&#51456;&#48152;&#50689;_&#44536;&#47000;&#54532;&#49353;&#51312;&#51221;_221031.xlsx" TargetMode="External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rivet\Desktop\C;&#51060;&#54788;&#44396;\(K-CESA)%20&#47785;&#50896;&#45824;&#54617;&#44368;_220901(900)_4&#44060;&#50689;&#50669;(4&#54032;)_&#52628;&#44032;&#48516;&#49437;(&#54617;&#44284;,&#49884;&#44228;&#50676;)(&#49324;&#54980;)\&#47785;&#50896;&#45824;(2022)_(1,2,4&#54032;)%20&#48516;&#49437;&#52264;&#53944;_&#44544;&#47196;&#48268;&#44508;&#51456;&#48152;&#50689;_&#44536;&#47000;&#54532;&#49353;&#51312;&#51221;_221031.xlsx" TargetMode="External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rivet\Desktop\C;&#51060;&#54788;&#44396;\(K-CESA)%20&#47785;&#50896;&#45824;&#54617;&#44368;_220901(900)_4&#44060;&#50689;&#50669;(4&#54032;)_&#52628;&#44032;&#48516;&#49437;(&#54617;&#44284;,&#49884;&#44228;&#50676;)(&#49324;&#54980;)\&#47785;&#50896;&#45824;(2022)_(1,2,4&#54032;)%20&#48516;&#49437;&#52264;&#53944;_&#44544;&#47196;&#48268;&#44508;&#51456;&#48152;&#50689;_&#44536;&#47000;&#54532;&#49353;&#51312;&#51221;_221031.xlsx" TargetMode="External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rivet\Desktop\C;&#51060;&#54788;&#44396;\(K-CESA)%20&#47785;&#50896;&#45824;&#54617;&#44368;_220901(900)_4&#44060;&#50689;&#50669;(4&#54032;)_&#52628;&#44032;&#48516;&#49437;(&#54617;&#44284;,&#49884;&#44228;&#50676;)(&#49324;&#54980;)\&#47785;&#50896;&#45824;(2022)_(1,2,4&#54032;)%20&#48516;&#49437;&#52264;&#53944;_&#44544;&#47196;&#48268;&#44508;&#51456;&#48152;&#50689;_&#44536;&#47000;&#54532;&#49353;&#51312;&#51221;_221031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rivet\Desktop\C;&#51060;&#54788;&#44396;\(K-CESA)%20&#47785;&#50896;&#45824;&#54617;&#44368;_220901(900)_4&#44060;&#50689;&#50669;(4&#54032;)_&#52628;&#44032;&#48516;&#49437;(&#54617;&#44284;,&#49884;&#44228;&#50676;)(&#49324;&#54980;)\&#47785;&#50896;&#45824;(2022)_(1,2,4&#54032;)%20&#48516;&#49437;&#52264;&#53944;_&#44544;&#47196;&#48268;&#44508;&#51456;&#48152;&#50689;_&#44536;&#47000;&#54532;&#49353;&#51312;&#51221;_221031.xlsx" TargetMode="External"/></Relationships>
</file>

<file path=ppt/charts/_rels/chart3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rivet\Desktop\C;&#51060;&#54788;&#44396;\(K-CESA)%20&#47785;&#50896;&#45824;&#54617;&#44368;_220901(900)_4&#44060;&#50689;&#50669;(4&#54032;)_&#52628;&#44032;&#48516;&#49437;(&#54617;&#44284;,&#49884;&#44228;&#50676;)(&#49324;&#54980;)\&#47785;&#50896;&#45824;(2022)_(1,2,4&#54032;)%20&#48516;&#49437;&#52264;&#53944;_&#44544;&#47196;&#48268;&#44508;&#51456;&#48152;&#50689;_&#44536;&#47000;&#54532;&#49353;&#51312;&#51221;_221031.xlsx" TargetMode="External"/></Relationships>
</file>

<file path=ppt/charts/_rels/chart3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rivet\Desktop\C;&#51060;&#54788;&#44396;\(K-CESA)%20&#47785;&#50896;&#45824;&#54617;&#44368;_220901(900)_4&#44060;&#50689;&#50669;(4&#54032;)_&#52628;&#44032;&#48516;&#49437;(&#54617;&#44284;,&#49884;&#44228;&#50676;)(&#49324;&#54980;)\&#47785;&#50896;&#45824;(2022)_(1,2,4&#54032;)%20&#48516;&#49437;&#52264;&#53944;_&#44544;&#47196;&#48268;&#44508;&#51456;&#48152;&#50689;_&#44536;&#47000;&#54532;&#49353;&#51312;&#51221;_221031.xlsx" TargetMode="External"/></Relationships>
</file>

<file path=ppt/charts/_rels/chart3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rivet\Desktop\C;&#51060;&#54788;&#44396;\(K-CESA)%20&#47785;&#50896;&#45824;&#54617;&#44368;_220901(900)_4&#44060;&#50689;&#50669;(4&#54032;)_&#52628;&#44032;&#48516;&#49437;(&#54617;&#44284;,&#49884;&#44228;&#50676;)(&#49324;&#54980;)\&#47785;&#50896;&#45824;(2022)_(1,2,4&#54032;)%20&#48516;&#49437;&#52264;&#53944;_&#44544;&#47196;&#48268;&#44508;&#51456;&#48152;&#50689;_&#44536;&#47000;&#54532;&#49353;&#51312;&#51221;_221031.xlsx" TargetMode="External"/></Relationships>
</file>

<file path=ppt/charts/_rels/chart3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rivet\Desktop\C;&#51060;&#54788;&#44396;\(K-CESA)%20&#47785;&#50896;&#45824;&#54617;&#44368;_220901(900)_4&#44060;&#50689;&#50669;(4&#54032;)_&#52628;&#44032;&#48516;&#49437;(&#54617;&#44284;,&#49884;&#44228;&#50676;)(&#49324;&#54980;)\&#47785;&#50896;&#45824;(2022)_(1,2,4&#54032;)%20&#48516;&#49437;&#52264;&#53944;_&#44544;&#47196;&#48268;&#44508;&#51456;&#48152;&#50689;_&#44536;&#47000;&#54532;&#49353;&#51312;&#51221;_221031.xlsx" TargetMode="External"/></Relationships>
</file>

<file path=ppt/charts/_rels/chart3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rivet\Desktop\C;&#51060;&#54788;&#44396;\(K-CESA)%20&#47785;&#50896;&#45824;&#54617;&#44368;_220901(900)_4&#44060;&#50689;&#50669;(4&#54032;)_&#52628;&#44032;&#48516;&#49437;(&#54617;&#44284;,&#49884;&#44228;&#50676;)(&#49324;&#54980;)\&#47785;&#50896;&#45824;(2022)_(1,2,4&#54032;)%20&#48516;&#49437;&#52264;&#53944;_&#44544;&#47196;&#48268;&#44508;&#51456;&#48152;&#50689;_&#44536;&#47000;&#54532;&#49353;&#51312;&#51221;_221031.xlsx" TargetMode="External"/></Relationships>
</file>

<file path=ppt/charts/_rels/chart3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rivet\Desktop\C;&#51060;&#54788;&#44396;\(K-CESA)%20&#47785;&#50896;&#45824;&#54617;&#44368;_220901(900)_4&#44060;&#50689;&#50669;(4&#54032;)_&#52628;&#44032;&#48516;&#49437;(&#54617;&#44284;,&#49884;&#44228;&#50676;)(&#49324;&#54980;)\&#47785;&#50896;&#45824;(2022)_(1,2,4&#54032;)%20&#48516;&#49437;&#52264;&#53944;_&#44544;&#47196;&#48268;&#44508;&#51456;&#48152;&#50689;_&#44536;&#47000;&#54532;&#49353;&#51312;&#51221;_221031.xlsx" TargetMode="External"/></Relationships>
</file>

<file path=ppt/charts/_rels/chart3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rivet\Desktop\C;&#51060;&#54788;&#44396;\(K-CESA)%20&#47785;&#50896;&#45824;&#54617;&#44368;_220901(900)_4&#44060;&#50689;&#50669;(4&#54032;)_&#52628;&#44032;&#48516;&#49437;(&#54617;&#44284;,&#49884;&#44228;&#50676;)(&#49324;&#54980;)\&#47785;&#50896;&#45824;(2022)_(1,2,4&#54032;)%20&#48516;&#49437;&#52264;&#53944;_&#44544;&#47196;&#48268;&#44508;&#51456;&#48152;&#50689;_&#44536;&#47000;&#54532;&#49353;&#51312;&#51221;_221031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rivet\Desktop\C;&#51060;&#54788;&#44396;\(K-CESA)%20&#47785;&#50896;&#45824;&#54617;&#44368;_220901(900)_4&#44060;&#50689;&#50669;(4&#54032;)_&#52628;&#44032;&#48516;&#49437;(&#54617;&#44284;,&#49884;&#44228;&#50676;)(&#49324;&#54980;)\&#47785;&#50896;&#45824;(2022)_(1,2,4&#54032;)%20&#48516;&#49437;&#52264;&#53944;_&#44544;&#47196;&#48268;&#44508;&#51456;&#48152;&#50689;_&#44536;&#47000;&#54532;&#49353;&#51312;&#51221;_221031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rivet\Desktop\C;&#51060;&#54788;&#44396;\(K-CESA)%20&#47785;&#50896;&#45824;&#54617;&#44368;_220901(900)_4&#44060;&#50689;&#50669;(4&#54032;)_&#52628;&#44032;&#48516;&#49437;(&#54617;&#44284;,&#49884;&#44228;&#50676;)(&#49324;&#54980;)\&#47785;&#50896;&#45824;(2022)_(1,2,4&#54032;)%20&#48516;&#49437;&#52264;&#53944;_&#44544;&#47196;&#48268;&#44508;&#51456;&#48152;&#50689;_&#44536;&#47000;&#54532;&#49353;&#51312;&#51221;_221031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rivet\Desktop\C;&#51060;&#54788;&#44396;\(K-CESA)%20&#47785;&#50896;&#45824;&#54617;&#44368;_220901(900)_4&#44060;&#50689;&#50669;(4&#54032;)_&#52628;&#44032;&#48516;&#49437;(&#54617;&#44284;,&#49884;&#44228;&#50676;)(&#49324;&#54980;)\&#47785;&#50896;&#45824;(2022)_(1,2,4&#54032;)%20&#48516;&#49437;&#52264;&#53944;_&#44544;&#47196;&#48268;&#44508;&#51456;&#48152;&#50689;_&#44536;&#47000;&#54532;&#49353;&#51312;&#51221;_221031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rivet\Desktop\C;&#51060;&#54788;&#44396;\(K-CESA)%20&#47785;&#50896;&#45824;&#54617;&#44368;_220901(900)_4&#44060;&#50689;&#50669;(4&#54032;)_&#52628;&#44032;&#48516;&#49437;(&#54617;&#44284;,&#49884;&#44228;&#50676;)(&#49324;&#54980;)\&#47785;&#50896;&#45824;(2022)_(1,2,4&#54032;)%20&#48516;&#49437;&#52264;&#53944;_&#44544;&#47196;&#48268;&#44508;&#51456;&#48152;&#50689;_&#44536;&#47000;&#54532;&#49353;&#51312;&#51221;_221031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rivet\Desktop\C;&#51060;&#54788;&#44396;\(K-CESA)%20&#47785;&#50896;&#45824;&#54617;&#44368;_220901(900)_4&#44060;&#50689;&#50669;(4&#54032;)_&#52628;&#44032;&#48516;&#49437;(&#54617;&#44284;,&#49884;&#44228;&#50676;)(&#49324;&#54980;)\&#47785;&#50896;&#45824;(2022)_(1,2,4&#54032;)%20&#48516;&#49437;&#52264;&#53944;_&#44544;&#47196;&#48268;&#44508;&#51456;&#48152;&#50689;_&#44536;&#47000;&#54532;&#49353;&#51312;&#51221;_221031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rivet\Desktop\C;&#51060;&#54788;&#44396;\(K-CESA)%20&#47785;&#50896;&#45824;&#54617;&#44368;_220901(900)_4&#44060;&#50689;&#50669;(4&#54032;)_&#52628;&#44032;&#48516;&#49437;(&#54617;&#44284;,&#49884;&#44228;&#50676;)(&#49324;&#54980;)\&#47785;&#50896;&#45824;(2022)_(1,2,4&#54032;)%20&#48516;&#49437;&#52264;&#53944;_&#44544;&#47196;&#48268;&#44508;&#51456;&#48152;&#50689;_&#44536;&#47000;&#54532;&#49353;&#51312;&#51221;_22103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416251885605756"/>
          <c:y val="0.28911479013841218"/>
          <c:w val="0.52921735722915808"/>
          <c:h val="0.54957175224891763"/>
        </c:manualLayout>
      </c:layout>
      <c:radarChart>
        <c:radarStyle val="marker"/>
        <c:varyColors val="0"/>
        <c:ser>
          <c:idx val="0"/>
          <c:order val="0"/>
          <c:tx>
            <c:strRef>
              <c:f>수준별현황!$C$3</c:f>
              <c:strCache>
                <c:ptCount val="1"/>
                <c:pt idx="0">
                  <c:v>미흡</c:v>
                </c:pt>
              </c:strCache>
            </c:strRef>
          </c:tx>
          <c:spPr>
            <a:ln>
              <a:prstDash val="sysDash"/>
            </a:ln>
          </c:spPr>
          <c:marker>
            <c:symbol val="circle"/>
            <c:size val="3"/>
          </c:marker>
          <c:dLbls>
            <c:dLbl>
              <c:idx val="0"/>
              <c:layout>
                <c:manualLayout>
                  <c:x val="1.0718803411713168E-2"/>
                  <c:y val="-1.67205401041199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9A99-4A95-A5D7-CB00E78D1498}"/>
                </c:ext>
              </c:extLst>
            </c:dLbl>
            <c:dLbl>
              <c:idx val="1"/>
              <c:layout>
                <c:manualLayout>
                  <c:x val="2.2726111090743614E-2"/>
                  <c:y val="-3.60505241380797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A99-4A95-A5D7-CB00E78D1498}"/>
                </c:ext>
              </c:extLst>
            </c:dLbl>
            <c:dLbl>
              <c:idx val="2"/>
              <c:layout>
                <c:manualLayout>
                  <c:x val="-7.2244547673453677E-3"/>
                  <c:y val="-3.071272624147208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9A99-4A95-A5D7-CB00E78D1498}"/>
                </c:ext>
              </c:extLst>
            </c:dLbl>
            <c:dLbl>
              <c:idx val="3"/>
              <c:layout>
                <c:manualLayout>
                  <c:x val="4.9173184963370161E-3"/>
                  <c:y val="-2.820306672192291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A99-4A95-A5D7-CB00E78D1498}"/>
                </c:ext>
              </c:extLst>
            </c:dLbl>
            <c:dLbl>
              <c:idx val="4"/>
              <c:layout>
                <c:manualLayout>
                  <c:x val="1.4114689330587545E-2"/>
                  <c:y val="-4.700854700854700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9A99-4A95-A5D7-CB00E78D149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50" b="1">
                    <a:solidFill>
                      <a:schemeClr val="accent1"/>
                    </a:solidFill>
                  </a:defRPr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수준별현황!$B$4:$B$7</c:f>
              <c:strCache>
                <c:ptCount val="4"/>
                <c:pt idx="0">
                  <c:v>자기관리
역량</c:v>
                </c:pt>
                <c:pt idx="1">
                  <c:v>대인관계
역량</c:v>
                </c:pt>
                <c:pt idx="2">
                  <c:v>자원정보기술의
활용역량</c:v>
                </c:pt>
                <c:pt idx="3">
                  <c:v>글로벌
역량</c:v>
                </c:pt>
              </c:strCache>
            </c:strRef>
          </c:cat>
          <c:val>
            <c:numRef>
              <c:f>수준별현황!$C$4:$C$7</c:f>
              <c:numCache>
                <c:formatCode>0.0%</c:formatCode>
                <c:ptCount val="4"/>
                <c:pt idx="0">
                  <c:v>0.3884514435695538</c:v>
                </c:pt>
                <c:pt idx="1">
                  <c:v>0.28833551769331583</c:v>
                </c:pt>
                <c:pt idx="2">
                  <c:v>0.63324538258575203</c:v>
                </c:pt>
                <c:pt idx="3">
                  <c:v>0.519205298013245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9A99-4A95-A5D7-CB00E78D1498}"/>
            </c:ext>
          </c:extLst>
        </c:ser>
        <c:ser>
          <c:idx val="1"/>
          <c:order val="1"/>
          <c:tx>
            <c:strRef>
              <c:f>수준별현황!$D$3</c:f>
              <c:strCache>
                <c:ptCount val="1"/>
                <c:pt idx="0">
                  <c:v>우수 및 탁월</c:v>
                </c:pt>
              </c:strCache>
            </c:strRef>
          </c:tx>
          <c:spPr>
            <a:ln>
              <a:solidFill>
                <a:srgbClr val="F79646">
                  <a:lumMod val="75000"/>
                </a:srgbClr>
              </a:solidFill>
            </a:ln>
          </c:spPr>
          <c:marker>
            <c:symbol val="square"/>
            <c:size val="3"/>
            <c:spPr>
              <a:solidFill>
                <a:srgbClr val="F79646">
                  <a:lumMod val="75000"/>
                </a:srgbClr>
              </a:solidFill>
              <a:ln>
                <a:solidFill>
                  <a:srgbClr val="F79646">
                    <a:lumMod val="75000"/>
                  </a:srgbClr>
                </a:solidFill>
              </a:ln>
            </c:spPr>
          </c:marker>
          <c:dLbls>
            <c:dLbl>
              <c:idx val="0"/>
              <c:layout>
                <c:manualLayout>
                  <c:x val="3.1191704547979143E-3"/>
                  <c:y val="1.348260927556164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9A99-4A95-A5D7-CB00E78D1498}"/>
                </c:ext>
              </c:extLst>
            </c:dLbl>
            <c:dLbl>
              <c:idx val="1"/>
              <c:layout>
                <c:manualLayout>
                  <c:x val="-6.4385073046028521E-4"/>
                  <c:y val="3.594003251084581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9A99-4A95-A5D7-CB00E78D1498}"/>
                </c:ext>
              </c:extLst>
            </c:dLbl>
            <c:dLbl>
              <c:idx val="2"/>
              <c:layout>
                <c:manualLayout>
                  <c:x val="2.2304637732275304E-3"/>
                  <c:y val="-1.957727481872138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9A99-4A95-A5D7-CB00E78D1498}"/>
                </c:ext>
              </c:extLst>
            </c:dLbl>
            <c:dLbl>
              <c:idx val="3"/>
              <c:layout>
                <c:manualLayout>
                  <c:x val="4.0918968043586416E-3"/>
                  <c:y val="-5.348252521066445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9A99-4A95-A5D7-CB00E78D1498}"/>
                </c:ext>
              </c:extLst>
            </c:dLbl>
            <c:dLbl>
              <c:idx val="4"/>
              <c:layout>
                <c:manualLayout>
                  <c:x val="-8.6467296688873055E-3"/>
                  <c:y val="5.171985080812267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9A99-4A95-A5D7-CB00E78D1498}"/>
                </c:ext>
              </c:extLst>
            </c:dLbl>
            <c:dLbl>
              <c:idx val="5"/>
              <c:layout>
                <c:manualLayout>
                  <c:x val="4.1396377606337581E-3"/>
                  <c:y val="2.39593866556154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9A99-4A95-A5D7-CB00E78D149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50" b="1">
                    <a:solidFill>
                      <a:schemeClr val="accent6">
                        <a:lumMod val="75000"/>
                      </a:schemeClr>
                    </a:solidFill>
                  </a:defRPr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수준별현황!$B$4:$B$7</c:f>
              <c:strCache>
                <c:ptCount val="4"/>
                <c:pt idx="0">
                  <c:v>자기관리
역량</c:v>
                </c:pt>
                <c:pt idx="1">
                  <c:v>대인관계
역량</c:v>
                </c:pt>
                <c:pt idx="2">
                  <c:v>자원정보기술의
활용역량</c:v>
                </c:pt>
                <c:pt idx="3">
                  <c:v>글로벌
역량</c:v>
                </c:pt>
              </c:strCache>
            </c:strRef>
          </c:cat>
          <c:val>
            <c:numRef>
              <c:f>수준별현황!$D$4:$D$7</c:f>
              <c:numCache>
                <c:formatCode>0.0%</c:formatCode>
                <c:ptCount val="4"/>
                <c:pt idx="0">
                  <c:v>0.33989501312335962</c:v>
                </c:pt>
                <c:pt idx="1">
                  <c:v>0.42070773263433814</c:v>
                </c:pt>
                <c:pt idx="2">
                  <c:v>0.12137203166226912</c:v>
                </c:pt>
                <c:pt idx="3">
                  <c:v>8.211920529801324E-2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9A99-4A95-A5D7-CB00E78D1498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143604224"/>
        <c:axId val="194522496"/>
      </c:radarChart>
      <c:catAx>
        <c:axId val="143604224"/>
        <c:scaling>
          <c:orientation val="minMax"/>
        </c:scaling>
        <c:delete val="0"/>
        <c:axPos val="b"/>
        <c:majorGridlines/>
        <c:numFmt formatCode="General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050" b="0">
                <a:solidFill>
                  <a:schemeClr val="tx1"/>
                </a:solidFill>
                <a:latin typeface="08서울한강체 M" pitchFamily="18" charset="-127"/>
                <a:ea typeface="08서울한강체 M" pitchFamily="18" charset="-127"/>
              </a:defRPr>
            </a:pPr>
            <a:endParaRPr lang="ko-KR"/>
          </a:p>
        </c:txPr>
        <c:crossAx val="194522496"/>
        <c:crosses val="autoZero"/>
        <c:auto val="1"/>
        <c:lblAlgn val="ctr"/>
        <c:lblOffset val="100"/>
        <c:noMultiLvlLbl val="0"/>
      </c:catAx>
      <c:valAx>
        <c:axId val="194522496"/>
        <c:scaling>
          <c:orientation val="minMax"/>
        </c:scaling>
        <c:delete val="0"/>
        <c:axPos val="l"/>
        <c:majorGridlines>
          <c:spPr>
            <a:ln>
              <a:solidFill>
                <a:sysClr val="window" lastClr="FFFFFF">
                  <a:lumMod val="65000"/>
                </a:sysClr>
              </a:solidFill>
            </a:ln>
          </c:spPr>
        </c:majorGridlines>
        <c:numFmt formatCode="0.0%" sourceLinked="1"/>
        <c:majorTickMark val="none"/>
        <c:minorTickMark val="none"/>
        <c:tickLblPos val="none"/>
        <c:spPr>
          <a:ln>
            <a:solidFill>
              <a:schemeClr val="bg1">
                <a:lumMod val="50000"/>
              </a:schemeClr>
            </a:solidFill>
          </a:ln>
        </c:spPr>
        <c:crossAx val="143604224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14832510251884309"/>
          <c:y val="7.3348587836776807E-2"/>
          <c:w val="0.73072329276936221"/>
          <c:h val="5.8806222392932588E-2"/>
        </c:manualLayout>
      </c:layout>
      <c:overlay val="0"/>
      <c:txPr>
        <a:bodyPr/>
        <a:lstStyle/>
        <a:p>
          <a:pPr>
            <a:defRPr sz="1050">
              <a:latin typeface="08서울한강체 M" pitchFamily="18" charset="-127"/>
              <a:ea typeface="08서울한강체 M" pitchFamily="18" charset="-127"/>
            </a:defRPr>
          </a:pPr>
          <a:endParaRPr lang="ko-KR"/>
        </a:p>
      </c:txPr>
    </c:legend>
    <c:plotVisOnly val="1"/>
    <c:dispBlanksAs val="gap"/>
    <c:showDLblsOverMax val="0"/>
  </c:chart>
  <c:spPr>
    <a:solidFill>
      <a:schemeClr val="bg1"/>
    </a:solidFill>
    <a:ln>
      <a:noFill/>
    </a:ln>
  </c:spPr>
  <c:externalData r:id="rId2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5235458725266509E-2"/>
          <c:y val="0.16906162075519637"/>
          <c:w val="0.96952908254946701"/>
          <c:h val="0.7404304705240282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학년간!$A$3</c:f>
              <c:strCache>
                <c:ptCount val="1"/>
                <c:pt idx="0">
                  <c:v>1학년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50"/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학년간!$B$2:$E$2</c:f>
              <c:strCache>
                <c:ptCount val="4"/>
                <c:pt idx="0">
                  <c:v>자기관리</c:v>
                </c:pt>
                <c:pt idx="1">
                  <c:v>대인관계</c:v>
                </c:pt>
                <c:pt idx="2">
                  <c:v>자원정보기술활용*</c:v>
                </c:pt>
                <c:pt idx="3">
                  <c:v>글로벌</c:v>
                </c:pt>
              </c:strCache>
            </c:strRef>
          </c:cat>
          <c:val>
            <c:numRef>
              <c:f>학년간!$B$3:$E$3</c:f>
              <c:numCache>
                <c:formatCode>0.0</c:formatCode>
                <c:ptCount val="4"/>
                <c:pt idx="0">
                  <c:v>48.789351351351343</c:v>
                </c:pt>
                <c:pt idx="1">
                  <c:v>51.710864864864817</c:v>
                </c:pt>
                <c:pt idx="2">
                  <c:v>42.537634408602152</c:v>
                </c:pt>
                <c:pt idx="3">
                  <c:v>46.620600000000003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3F7-4CC7-82F0-F5A709B95463}"/>
            </c:ext>
          </c:extLst>
        </c:ser>
        <c:ser>
          <c:idx val="1"/>
          <c:order val="1"/>
          <c:tx>
            <c:strRef>
              <c:f>학년간!$A$4</c:f>
              <c:strCache>
                <c:ptCount val="1"/>
                <c:pt idx="0">
                  <c:v>2학년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50"/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학년간!$B$2:$E$2</c:f>
              <c:strCache>
                <c:ptCount val="4"/>
                <c:pt idx="0">
                  <c:v>자기관리</c:v>
                </c:pt>
                <c:pt idx="1">
                  <c:v>대인관계</c:v>
                </c:pt>
                <c:pt idx="2">
                  <c:v>자원정보기술활용*</c:v>
                </c:pt>
                <c:pt idx="3">
                  <c:v>글로벌</c:v>
                </c:pt>
              </c:strCache>
            </c:strRef>
          </c:cat>
          <c:val>
            <c:numRef>
              <c:f>학년간!$B$4:$E$4</c:f>
              <c:numCache>
                <c:formatCode>0.0</c:formatCode>
                <c:ptCount val="4"/>
                <c:pt idx="0">
                  <c:v>48.802608695652182</c:v>
                </c:pt>
                <c:pt idx="1">
                  <c:v>53.540336538461517</c:v>
                </c:pt>
                <c:pt idx="2">
                  <c:v>42.825242718446603</c:v>
                </c:pt>
                <c:pt idx="3">
                  <c:v>45.069400000000002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3F7-4CC7-82F0-F5A709B95463}"/>
            </c:ext>
          </c:extLst>
        </c:ser>
        <c:ser>
          <c:idx val="2"/>
          <c:order val="2"/>
          <c:tx>
            <c:strRef>
              <c:f>학년간!$A$5</c:f>
              <c:strCache>
                <c:ptCount val="1"/>
                <c:pt idx="0">
                  <c:v>3학년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50"/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학년간!$B$2:$E$2</c:f>
              <c:strCache>
                <c:ptCount val="4"/>
                <c:pt idx="0">
                  <c:v>자기관리</c:v>
                </c:pt>
                <c:pt idx="1">
                  <c:v>대인관계</c:v>
                </c:pt>
                <c:pt idx="2">
                  <c:v>자원정보기술활용*</c:v>
                </c:pt>
                <c:pt idx="3">
                  <c:v>글로벌</c:v>
                </c:pt>
              </c:strCache>
            </c:strRef>
          </c:cat>
          <c:val>
            <c:numRef>
              <c:f>학년간!$B$5:$E$5</c:f>
              <c:numCache>
                <c:formatCode>0.0</c:formatCode>
                <c:ptCount val="4"/>
                <c:pt idx="0">
                  <c:v>48.812376237623766</c:v>
                </c:pt>
                <c:pt idx="1">
                  <c:v>52.930445544554452</c:v>
                </c:pt>
                <c:pt idx="2">
                  <c:v>43.810945273631837</c:v>
                </c:pt>
                <c:pt idx="3">
                  <c:v>45.7896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3F7-4CC7-82F0-F5A709B95463}"/>
            </c:ext>
          </c:extLst>
        </c:ser>
        <c:ser>
          <c:idx val="3"/>
          <c:order val="3"/>
          <c:tx>
            <c:strRef>
              <c:f>학년간!$A$6</c:f>
              <c:strCache>
                <c:ptCount val="1"/>
                <c:pt idx="0">
                  <c:v>4학년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50"/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학년간!$B$2:$E$2</c:f>
              <c:strCache>
                <c:ptCount val="4"/>
                <c:pt idx="0">
                  <c:v>자기관리</c:v>
                </c:pt>
                <c:pt idx="1">
                  <c:v>대인관계</c:v>
                </c:pt>
                <c:pt idx="2">
                  <c:v>자원정보기술활용*</c:v>
                </c:pt>
                <c:pt idx="3">
                  <c:v>글로벌</c:v>
                </c:pt>
              </c:strCache>
            </c:strRef>
          </c:cat>
          <c:val>
            <c:numRef>
              <c:f>학년간!$B$6:$E$6</c:f>
              <c:numCache>
                <c:formatCode>0.0</c:formatCode>
                <c:ptCount val="4"/>
                <c:pt idx="0">
                  <c:v>48.72839285714285</c:v>
                </c:pt>
                <c:pt idx="1">
                  <c:v>53.887916666666648</c:v>
                </c:pt>
                <c:pt idx="2">
                  <c:v>46.018181818181816</c:v>
                </c:pt>
                <c:pt idx="3">
                  <c:v>47.340800000000002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3F7-4CC7-82F0-F5A709B95463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300"/>
        <c:overlap val="-10"/>
        <c:axId val="191631872"/>
        <c:axId val="194574528"/>
      </c:barChart>
      <c:catAx>
        <c:axId val="1916318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194574528"/>
        <c:crosses val="autoZero"/>
        <c:auto val="1"/>
        <c:lblAlgn val="ctr"/>
        <c:lblOffset val="100"/>
        <c:noMultiLvlLbl val="0"/>
      </c:catAx>
      <c:valAx>
        <c:axId val="194574528"/>
        <c:scaling>
          <c:orientation val="minMax"/>
          <c:min val="0"/>
        </c:scaling>
        <c:delete val="1"/>
        <c:axPos val="l"/>
        <c:numFmt formatCode="0.0" sourceLinked="1"/>
        <c:majorTickMark val="out"/>
        <c:minorTickMark val="none"/>
        <c:tickLblPos val="nextTo"/>
        <c:crossAx val="191631872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14739571395454734"/>
          <c:y val="4.1045781772777734E-3"/>
          <c:w val="0.71649579825576559"/>
          <c:h val="0.10244430984588465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100">
          <a:latin typeface="08서울한강체 M" panose="02020603020101020101" pitchFamily="18" charset="-127"/>
          <a:ea typeface="08서울한강체 M" panose="02020603020101020101" pitchFamily="18" charset="-127"/>
        </a:defRPr>
      </a:pPr>
      <a:endParaRPr lang="ko-KR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'계열별-비율'!$C$2</c:f>
              <c:strCache>
                <c:ptCount val="1"/>
                <c:pt idx="0">
                  <c:v>미흡</c:v>
                </c:pt>
              </c:strCache>
            </c:strRef>
          </c:tx>
          <c:invertIfNegative val="0"/>
          <c:dLbls>
            <c:numFmt formatCode="0.0%;0.0%;&quot;&quot;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'계열별-비율'!$A$3:$B$21</c:f>
              <c:multiLvlStrCache>
                <c:ptCount val="19"/>
                <c:lvl>
                  <c:pt idx="0">
                    <c:v>인문사회</c:v>
                  </c:pt>
                  <c:pt idx="1">
                    <c:v>자연과학</c:v>
                  </c:pt>
                  <c:pt idx="2">
                    <c:v>공학</c:v>
                  </c:pt>
                  <c:pt idx="3">
                    <c:v>예체능</c:v>
                  </c:pt>
                  <c:pt idx="5">
                    <c:v>인문사회</c:v>
                  </c:pt>
                  <c:pt idx="6">
                    <c:v>자연과학</c:v>
                  </c:pt>
                  <c:pt idx="7">
                    <c:v>공학</c:v>
                  </c:pt>
                  <c:pt idx="8">
                    <c:v>예체능</c:v>
                  </c:pt>
                  <c:pt idx="10">
                    <c:v>인문사회</c:v>
                  </c:pt>
                  <c:pt idx="11">
                    <c:v>자연과학</c:v>
                  </c:pt>
                  <c:pt idx="12">
                    <c:v>공학</c:v>
                  </c:pt>
                  <c:pt idx="13">
                    <c:v>예체능</c:v>
                  </c:pt>
                  <c:pt idx="15">
                    <c:v>인문사회</c:v>
                  </c:pt>
                  <c:pt idx="16">
                    <c:v>자연과학</c:v>
                  </c:pt>
                  <c:pt idx="17">
                    <c:v>공학</c:v>
                  </c:pt>
                  <c:pt idx="18">
                    <c:v>예체능</c:v>
                  </c:pt>
                </c:lvl>
                <c:lvl>
                  <c:pt idx="0">
                    <c:v>자기관리</c:v>
                  </c:pt>
                  <c:pt idx="4">
                    <c:v> </c:v>
                  </c:pt>
                  <c:pt idx="5">
                    <c:v>대인관계</c:v>
                  </c:pt>
                  <c:pt idx="9">
                    <c:v> </c:v>
                  </c:pt>
                  <c:pt idx="10">
                    <c:v>자원정보
기술활용</c:v>
                  </c:pt>
                  <c:pt idx="14">
                    <c:v> </c:v>
                  </c:pt>
                  <c:pt idx="15">
                    <c:v>글로벌</c:v>
                  </c:pt>
                </c:lvl>
              </c:multiLvlStrCache>
            </c:multiLvlStrRef>
          </c:cat>
          <c:val>
            <c:numRef>
              <c:f>'계열별-비율'!$C$3:$C$21</c:f>
              <c:numCache>
                <c:formatCode>0.0%;0.0%;\-</c:formatCode>
                <c:ptCount val="19"/>
                <c:pt idx="0">
                  <c:v>0.31085043988269795</c:v>
                </c:pt>
                <c:pt idx="1">
                  <c:v>0.45112781954887216</c:v>
                </c:pt>
                <c:pt idx="2">
                  <c:v>0.50515463917525771</c:v>
                </c:pt>
                <c:pt idx="3">
                  <c:v>0.42408376963350786</c:v>
                </c:pt>
                <c:pt idx="5">
                  <c:v>0.20175438596491227</c:v>
                </c:pt>
                <c:pt idx="6">
                  <c:v>0.37593984962406013</c:v>
                </c:pt>
                <c:pt idx="7">
                  <c:v>0.39175257731958762</c:v>
                </c:pt>
                <c:pt idx="8">
                  <c:v>0.32984293193717279</c:v>
                </c:pt>
                <c:pt idx="10">
                  <c:v>0.60471976401179939</c:v>
                </c:pt>
                <c:pt idx="11">
                  <c:v>0.68181818181818177</c:v>
                </c:pt>
                <c:pt idx="12">
                  <c:v>0.52083333333333337</c:v>
                </c:pt>
                <c:pt idx="13">
                  <c:v>0.70680628272251311</c:v>
                </c:pt>
                <c:pt idx="15">
                  <c:v>0.47492625368731561</c:v>
                </c:pt>
                <c:pt idx="16">
                  <c:v>0.60606060606060608</c:v>
                </c:pt>
                <c:pt idx="17">
                  <c:v>0.55319148936170215</c:v>
                </c:pt>
                <c:pt idx="18">
                  <c:v>0.52105263157894732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FAA-4CF2-AF6A-B7F38B8D2D44}"/>
            </c:ext>
          </c:extLst>
        </c:ser>
        <c:ser>
          <c:idx val="1"/>
          <c:order val="1"/>
          <c:tx>
            <c:strRef>
              <c:f>'계열별-비율'!$D$2</c:f>
              <c:strCache>
                <c:ptCount val="1"/>
                <c:pt idx="0">
                  <c:v>보통</c:v>
                </c:pt>
              </c:strCache>
            </c:strRef>
          </c:tx>
          <c:invertIfNegative val="0"/>
          <c:dLbls>
            <c:numFmt formatCode="0.0%;0.0%;&quot;&quot;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'계열별-비율'!$A$3:$B$21</c:f>
              <c:multiLvlStrCache>
                <c:ptCount val="19"/>
                <c:lvl>
                  <c:pt idx="0">
                    <c:v>인문사회</c:v>
                  </c:pt>
                  <c:pt idx="1">
                    <c:v>자연과학</c:v>
                  </c:pt>
                  <c:pt idx="2">
                    <c:v>공학</c:v>
                  </c:pt>
                  <c:pt idx="3">
                    <c:v>예체능</c:v>
                  </c:pt>
                  <c:pt idx="5">
                    <c:v>인문사회</c:v>
                  </c:pt>
                  <c:pt idx="6">
                    <c:v>자연과학</c:v>
                  </c:pt>
                  <c:pt idx="7">
                    <c:v>공학</c:v>
                  </c:pt>
                  <c:pt idx="8">
                    <c:v>예체능</c:v>
                  </c:pt>
                  <c:pt idx="10">
                    <c:v>인문사회</c:v>
                  </c:pt>
                  <c:pt idx="11">
                    <c:v>자연과학</c:v>
                  </c:pt>
                  <c:pt idx="12">
                    <c:v>공학</c:v>
                  </c:pt>
                  <c:pt idx="13">
                    <c:v>예체능</c:v>
                  </c:pt>
                  <c:pt idx="15">
                    <c:v>인문사회</c:v>
                  </c:pt>
                  <c:pt idx="16">
                    <c:v>자연과학</c:v>
                  </c:pt>
                  <c:pt idx="17">
                    <c:v>공학</c:v>
                  </c:pt>
                  <c:pt idx="18">
                    <c:v>예체능</c:v>
                  </c:pt>
                </c:lvl>
                <c:lvl>
                  <c:pt idx="0">
                    <c:v>자기관리</c:v>
                  </c:pt>
                  <c:pt idx="4">
                    <c:v> </c:v>
                  </c:pt>
                  <c:pt idx="5">
                    <c:v>대인관계</c:v>
                  </c:pt>
                  <c:pt idx="9">
                    <c:v> </c:v>
                  </c:pt>
                  <c:pt idx="10">
                    <c:v>자원정보
기술활용</c:v>
                  </c:pt>
                  <c:pt idx="14">
                    <c:v> </c:v>
                  </c:pt>
                  <c:pt idx="15">
                    <c:v>글로벌</c:v>
                  </c:pt>
                </c:lvl>
              </c:multiLvlStrCache>
            </c:multiLvlStrRef>
          </c:cat>
          <c:val>
            <c:numRef>
              <c:f>'계열별-비율'!$D$3:$D$21</c:f>
              <c:numCache>
                <c:formatCode>0.0%;0.0%;\-</c:formatCode>
                <c:ptCount val="19"/>
                <c:pt idx="0">
                  <c:v>0.29032258064516131</c:v>
                </c:pt>
                <c:pt idx="1">
                  <c:v>0.24060150375939848</c:v>
                </c:pt>
                <c:pt idx="2">
                  <c:v>0.24742268041237114</c:v>
                </c:pt>
                <c:pt idx="3">
                  <c:v>0.27225130890052357</c:v>
                </c:pt>
                <c:pt idx="5">
                  <c:v>0.28362573099415206</c:v>
                </c:pt>
                <c:pt idx="6">
                  <c:v>0.3007518796992481</c:v>
                </c:pt>
                <c:pt idx="7">
                  <c:v>0.24742268041237114</c:v>
                </c:pt>
                <c:pt idx="8">
                  <c:v>0.3193717277486911</c:v>
                </c:pt>
                <c:pt idx="10">
                  <c:v>0.27728613569321536</c:v>
                </c:pt>
                <c:pt idx="11">
                  <c:v>0.21212121212121213</c:v>
                </c:pt>
                <c:pt idx="12">
                  <c:v>0.29166666666666669</c:v>
                </c:pt>
                <c:pt idx="13">
                  <c:v>0.18848167539267016</c:v>
                </c:pt>
                <c:pt idx="15">
                  <c:v>0.4336283185840708</c:v>
                </c:pt>
                <c:pt idx="16">
                  <c:v>0.31060606060606061</c:v>
                </c:pt>
                <c:pt idx="17">
                  <c:v>0.35106382978723405</c:v>
                </c:pt>
                <c:pt idx="18">
                  <c:v>0.42105263157894735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FAA-4CF2-AF6A-B7F38B8D2D44}"/>
            </c:ext>
          </c:extLst>
        </c:ser>
        <c:ser>
          <c:idx val="2"/>
          <c:order val="2"/>
          <c:tx>
            <c:strRef>
              <c:f>'계열별-비율'!$E$2</c:f>
              <c:strCache>
                <c:ptCount val="1"/>
                <c:pt idx="0">
                  <c:v>우수</c:v>
                </c:pt>
              </c:strCache>
            </c:strRef>
          </c:tx>
          <c:invertIfNegative val="0"/>
          <c:dLbls>
            <c:numFmt formatCode="0.0%;0.0%;&quot;&quot;" sourceLinked="0"/>
            <c:spPr>
              <a:noFill/>
              <a:ln>
                <a:noFill/>
              </a:ln>
              <a:effectLst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'계열별-비율'!$A$3:$B$21</c:f>
              <c:multiLvlStrCache>
                <c:ptCount val="19"/>
                <c:lvl>
                  <c:pt idx="0">
                    <c:v>인문사회</c:v>
                  </c:pt>
                  <c:pt idx="1">
                    <c:v>자연과학</c:v>
                  </c:pt>
                  <c:pt idx="2">
                    <c:v>공학</c:v>
                  </c:pt>
                  <c:pt idx="3">
                    <c:v>예체능</c:v>
                  </c:pt>
                  <c:pt idx="5">
                    <c:v>인문사회</c:v>
                  </c:pt>
                  <c:pt idx="6">
                    <c:v>자연과학</c:v>
                  </c:pt>
                  <c:pt idx="7">
                    <c:v>공학</c:v>
                  </c:pt>
                  <c:pt idx="8">
                    <c:v>예체능</c:v>
                  </c:pt>
                  <c:pt idx="10">
                    <c:v>인문사회</c:v>
                  </c:pt>
                  <c:pt idx="11">
                    <c:v>자연과학</c:v>
                  </c:pt>
                  <c:pt idx="12">
                    <c:v>공학</c:v>
                  </c:pt>
                  <c:pt idx="13">
                    <c:v>예체능</c:v>
                  </c:pt>
                  <c:pt idx="15">
                    <c:v>인문사회</c:v>
                  </c:pt>
                  <c:pt idx="16">
                    <c:v>자연과학</c:v>
                  </c:pt>
                  <c:pt idx="17">
                    <c:v>공학</c:v>
                  </c:pt>
                  <c:pt idx="18">
                    <c:v>예체능</c:v>
                  </c:pt>
                </c:lvl>
                <c:lvl>
                  <c:pt idx="0">
                    <c:v>자기관리</c:v>
                  </c:pt>
                  <c:pt idx="4">
                    <c:v> </c:v>
                  </c:pt>
                  <c:pt idx="5">
                    <c:v>대인관계</c:v>
                  </c:pt>
                  <c:pt idx="9">
                    <c:v> </c:v>
                  </c:pt>
                  <c:pt idx="10">
                    <c:v>자원정보
기술활용</c:v>
                  </c:pt>
                  <c:pt idx="14">
                    <c:v> </c:v>
                  </c:pt>
                  <c:pt idx="15">
                    <c:v>글로벌</c:v>
                  </c:pt>
                </c:lvl>
              </c:multiLvlStrCache>
            </c:multiLvlStrRef>
          </c:cat>
          <c:val>
            <c:numRef>
              <c:f>'계열별-비율'!$E$3:$E$21</c:f>
              <c:numCache>
                <c:formatCode>0.0%;0.0%;\-</c:formatCode>
                <c:ptCount val="19"/>
                <c:pt idx="0">
                  <c:v>0.1378299120234604</c:v>
                </c:pt>
                <c:pt idx="1">
                  <c:v>0.12030075187969924</c:v>
                </c:pt>
                <c:pt idx="2">
                  <c:v>8.247422680412371E-2</c:v>
                </c:pt>
                <c:pt idx="3">
                  <c:v>0.12041884816753927</c:v>
                </c:pt>
                <c:pt idx="5">
                  <c:v>0.2046783625730994</c:v>
                </c:pt>
                <c:pt idx="6">
                  <c:v>0.11278195488721804</c:v>
                </c:pt>
                <c:pt idx="7">
                  <c:v>0.18556701030927836</c:v>
                </c:pt>
                <c:pt idx="8">
                  <c:v>0.18848167539267016</c:v>
                </c:pt>
                <c:pt idx="10">
                  <c:v>7.6696165191740412E-2</c:v>
                </c:pt>
                <c:pt idx="11">
                  <c:v>6.8181818181818177E-2</c:v>
                </c:pt>
                <c:pt idx="12">
                  <c:v>0.125</c:v>
                </c:pt>
                <c:pt idx="13">
                  <c:v>7.3298429319371722E-2</c:v>
                </c:pt>
                <c:pt idx="15">
                  <c:v>7.3746312684365781E-2</c:v>
                </c:pt>
                <c:pt idx="16">
                  <c:v>6.0606060606060608E-2</c:v>
                </c:pt>
                <c:pt idx="17">
                  <c:v>7.4468085106382975E-2</c:v>
                </c:pt>
                <c:pt idx="18">
                  <c:v>4.2105263157894736E-2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FAA-4CF2-AF6A-B7F38B8D2D44}"/>
            </c:ext>
          </c:extLst>
        </c:ser>
        <c:ser>
          <c:idx val="3"/>
          <c:order val="3"/>
          <c:tx>
            <c:strRef>
              <c:f>'계열별-비율'!$F$2</c:f>
              <c:strCache>
                <c:ptCount val="1"/>
                <c:pt idx="0">
                  <c:v>탁월</c:v>
                </c:pt>
              </c:strCache>
            </c:strRef>
          </c:tx>
          <c:invertIfNegative val="0"/>
          <c:dLbls>
            <c:numFmt formatCode="0.0%;0.0%;&quot;&quot;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ko-K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'계열별-비율'!$A$3:$B$21</c:f>
              <c:multiLvlStrCache>
                <c:ptCount val="19"/>
                <c:lvl>
                  <c:pt idx="0">
                    <c:v>인문사회</c:v>
                  </c:pt>
                  <c:pt idx="1">
                    <c:v>자연과학</c:v>
                  </c:pt>
                  <c:pt idx="2">
                    <c:v>공학</c:v>
                  </c:pt>
                  <c:pt idx="3">
                    <c:v>예체능</c:v>
                  </c:pt>
                  <c:pt idx="5">
                    <c:v>인문사회</c:v>
                  </c:pt>
                  <c:pt idx="6">
                    <c:v>자연과학</c:v>
                  </c:pt>
                  <c:pt idx="7">
                    <c:v>공학</c:v>
                  </c:pt>
                  <c:pt idx="8">
                    <c:v>예체능</c:v>
                  </c:pt>
                  <c:pt idx="10">
                    <c:v>인문사회</c:v>
                  </c:pt>
                  <c:pt idx="11">
                    <c:v>자연과학</c:v>
                  </c:pt>
                  <c:pt idx="12">
                    <c:v>공학</c:v>
                  </c:pt>
                  <c:pt idx="13">
                    <c:v>예체능</c:v>
                  </c:pt>
                  <c:pt idx="15">
                    <c:v>인문사회</c:v>
                  </c:pt>
                  <c:pt idx="16">
                    <c:v>자연과학</c:v>
                  </c:pt>
                  <c:pt idx="17">
                    <c:v>공학</c:v>
                  </c:pt>
                  <c:pt idx="18">
                    <c:v>예체능</c:v>
                  </c:pt>
                </c:lvl>
                <c:lvl>
                  <c:pt idx="0">
                    <c:v>자기관리</c:v>
                  </c:pt>
                  <c:pt idx="4">
                    <c:v> </c:v>
                  </c:pt>
                  <c:pt idx="5">
                    <c:v>대인관계</c:v>
                  </c:pt>
                  <c:pt idx="9">
                    <c:v> </c:v>
                  </c:pt>
                  <c:pt idx="10">
                    <c:v>자원정보
기술활용</c:v>
                  </c:pt>
                  <c:pt idx="14">
                    <c:v> </c:v>
                  </c:pt>
                  <c:pt idx="15">
                    <c:v>글로벌</c:v>
                  </c:pt>
                </c:lvl>
              </c:multiLvlStrCache>
            </c:multiLvlStrRef>
          </c:cat>
          <c:val>
            <c:numRef>
              <c:f>'계열별-비율'!$F$3:$F$21</c:f>
              <c:numCache>
                <c:formatCode>0.0%;0.0%;\-</c:formatCode>
                <c:ptCount val="19"/>
                <c:pt idx="0">
                  <c:v>0.26099706744868034</c:v>
                </c:pt>
                <c:pt idx="1">
                  <c:v>0.18796992481203006</c:v>
                </c:pt>
                <c:pt idx="2">
                  <c:v>0.16494845360824742</c:v>
                </c:pt>
                <c:pt idx="3">
                  <c:v>0.18324607329842932</c:v>
                </c:pt>
                <c:pt idx="5">
                  <c:v>0.30994152046783624</c:v>
                </c:pt>
                <c:pt idx="6">
                  <c:v>0.21052631578947367</c:v>
                </c:pt>
                <c:pt idx="7">
                  <c:v>0.17525773195876287</c:v>
                </c:pt>
                <c:pt idx="8">
                  <c:v>0.16230366492146597</c:v>
                </c:pt>
                <c:pt idx="10">
                  <c:v>4.1297935103244837E-2</c:v>
                </c:pt>
                <c:pt idx="11">
                  <c:v>3.787878787878788E-2</c:v>
                </c:pt>
                <c:pt idx="12">
                  <c:v>6.25E-2</c:v>
                </c:pt>
                <c:pt idx="13">
                  <c:v>3.1413612565445025E-2</c:v>
                </c:pt>
                <c:pt idx="15">
                  <c:v>1.7699115044247787E-2</c:v>
                </c:pt>
                <c:pt idx="16">
                  <c:v>2.2727272727272728E-2</c:v>
                </c:pt>
                <c:pt idx="17">
                  <c:v>2.1276595744680851E-2</c:v>
                </c:pt>
                <c:pt idx="18">
                  <c:v>1.5789473684210527E-2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FAA-4CF2-AF6A-B7F38B8D2D4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"/>
        <c:overlap val="100"/>
        <c:axId val="191464960"/>
        <c:axId val="191504960"/>
      </c:barChart>
      <c:catAx>
        <c:axId val="191464960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ln>
            <a:noFill/>
          </a:ln>
        </c:spPr>
        <c:crossAx val="191504960"/>
        <c:crosses val="autoZero"/>
        <c:auto val="1"/>
        <c:lblAlgn val="ctr"/>
        <c:lblOffset val="100"/>
        <c:noMultiLvlLbl val="0"/>
      </c:catAx>
      <c:valAx>
        <c:axId val="191504960"/>
        <c:scaling>
          <c:orientation val="minMax"/>
        </c:scaling>
        <c:delete val="1"/>
        <c:axPos val="b"/>
        <c:numFmt formatCode="0%" sourceLinked="1"/>
        <c:majorTickMark val="out"/>
        <c:minorTickMark val="none"/>
        <c:tickLblPos val="nextTo"/>
        <c:crossAx val="191464960"/>
        <c:crosses val="max"/>
        <c:crossBetween val="between"/>
        <c:majorUnit val="0.2"/>
      </c:valAx>
    </c:plotArea>
    <c:legend>
      <c:legendPos val="t"/>
      <c:layout>
        <c:manualLayout>
          <c:xMode val="edge"/>
          <c:yMode val="edge"/>
          <c:x val="0.12216984246022676"/>
          <c:y val="2.0419740905109052E-2"/>
          <c:w val="0.83624828062100864"/>
          <c:h val="3.5839297490849055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100">
          <a:latin typeface="08서울한강체 M" panose="02020603020101020101" pitchFamily="18" charset="-127"/>
          <a:ea typeface="08서울한강체 M" panose="02020603020101020101" pitchFamily="18" charset="-127"/>
        </a:defRPr>
      </a:pPr>
      <a:endParaRPr lang="ko-KR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5189874518806087E-2"/>
          <c:y val="0.17692324294049402"/>
          <c:w val="0.9696202509623878"/>
          <c:h val="0.7337285519669338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계열별!$A$3</c:f>
              <c:strCache>
                <c:ptCount val="1"/>
                <c:pt idx="0">
                  <c:v>인문사회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50"/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계열별!$B$2:$E$2</c:f>
              <c:strCache>
                <c:ptCount val="4"/>
                <c:pt idx="0">
                  <c:v>자기관리*</c:v>
                </c:pt>
                <c:pt idx="1">
                  <c:v>대인관계*</c:v>
                </c:pt>
                <c:pt idx="2">
                  <c:v>자원정보기술활용*</c:v>
                </c:pt>
                <c:pt idx="3">
                  <c:v>글로벌</c:v>
                </c:pt>
              </c:strCache>
            </c:strRef>
          </c:cat>
          <c:val>
            <c:numRef>
              <c:f>계열별!$B$3:$E$3</c:f>
              <c:numCache>
                <c:formatCode>0.0</c:formatCode>
                <c:ptCount val="4"/>
                <c:pt idx="0">
                  <c:v>50.961231671554238</c:v>
                </c:pt>
                <c:pt idx="1">
                  <c:v>55.880701754385932</c:v>
                </c:pt>
                <c:pt idx="2">
                  <c:v>44.091445427728615</c:v>
                </c:pt>
                <c:pt idx="3">
                  <c:v>47.028259587020642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D88-4460-B6F0-2D6298B1449C}"/>
            </c:ext>
          </c:extLst>
        </c:ser>
        <c:ser>
          <c:idx val="1"/>
          <c:order val="1"/>
          <c:tx>
            <c:strRef>
              <c:f>계열별!$A$4</c:f>
              <c:strCache>
                <c:ptCount val="1"/>
                <c:pt idx="0">
                  <c:v>자연과학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50"/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계열별!$B$2:$E$2</c:f>
              <c:strCache>
                <c:ptCount val="4"/>
                <c:pt idx="0">
                  <c:v>자기관리*</c:v>
                </c:pt>
                <c:pt idx="1">
                  <c:v>대인관계*</c:v>
                </c:pt>
                <c:pt idx="2">
                  <c:v>자원정보기술활용*</c:v>
                </c:pt>
                <c:pt idx="3">
                  <c:v>글로벌</c:v>
                </c:pt>
              </c:strCache>
            </c:strRef>
          </c:cat>
          <c:val>
            <c:numRef>
              <c:f>계열별!$B$4:$E$4</c:f>
              <c:numCache>
                <c:formatCode>0.0</c:formatCode>
                <c:ptCount val="4"/>
                <c:pt idx="0">
                  <c:v>47.456992481203002</c:v>
                </c:pt>
                <c:pt idx="1">
                  <c:v>50.608120300751828</c:v>
                </c:pt>
                <c:pt idx="2">
                  <c:v>42.295454545454547</c:v>
                </c:pt>
                <c:pt idx="3">
                  <c:v>43.981742424242412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D88-4460-B6F0-2D6298B1449C}"/>
            </c:ext>
          </c:extLst>
        </c:ser>
        <c:ser>
          <c:idx val="2"/>
          <c:order val="2"/>
          <c:tx>
            <c:strRef>
              <c:f>계열별!$A$5</c:f>
              <c:strCache>
                <c:ptCount val="1"/>
                <c:pt idx="0">
                  <c:v>공학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50"/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계열별!$B$2:$E$2</c:f>
              <c:strCache>
                <c:ptCount val="4"/>
                <c:pt idx="0">
                  <c:v>자기관리*</c:v>
                </c:pt>
                <c:pt idx="1">
                  <c:v>대인관계*</c:v>
                </c:pt>
                <c:pt idx="2">
                  <c:v>자원정보기술활용*</c:v>
                </c:pt>
                <c:pt idx="3">
                  <c:v>글로벌</c:v>
                </c:pt>
              </c:strCache>
            </c:strRef>
          </c:cat>
          <c:val>
            <c:numRef>
              <c:f>계열별!$B$5:$E$5</c:f>
              <c:numCache>
                <c:formatCode>0.0</c:formatCode>
                <c:ptCount val="4"/>
                <c:pt idx="0">
                  <c:v>46.121340206185565</c:v>
                </c:pt>
                <c:pt idx="1">
                  <c:v>50.286494845360806</c:v>
                </c:pt>
                <c:pt idx="2">
                  <c:v>46.125</c:v>
                </c:pt>
                <c:pt idx="3">
                  <c:v>46.306595744680855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D88-4460-B6F0-2D6298B1449C}"/>
            </c:ext>
          </c:extLst>
        </c:ser>
        <c:ser>
          <c:idx val="3"/>
          <c:order val="3"/>
          <c:tx>
            <c:strRef>
              <c:f>계열별!$A$6</c:f>
              <c:strCache>
                <c:ptCount val="1"/>
                <c:pt idx="0">
                  <c:v>예체능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50"/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계열별!$B$2:$E$2</c:f>
              <c:strCache>
                <c:ptCount val="4"/>
                <c:pt idx="0">
                  <c:v>자기관리*</c:v>
                </c:pt>
                <c:pt idx="1">
                  <c:v>대인관계*</c:v>
                </c:pt>
                <c:pt idx="2">
                  <c:v>자원정보기술활용*</c:v>
                </c:pt>
                <c:pt idx="3">
                  <c:v>글로벌</c:v>
                </c:pt>
              </c:strCache>
            </c:strRef>
          </c:cat>
          <c:val>
            <c:numRef>
              <c:f>계열별!$B$6:$E$6</c:f>
              <c:numCache>
                <c:formatCode>0.0</c:formatCode>
                <c:ptCount val="4"/>
                <c:pt idx="0">
                  <c:v>47.179633507853417</c:v>
                </c:pt>
                <c:pt idx="1">
                  <c:v>50.932722513088983</c:v>
                </c:pt>
                <c:pt idx="2">
                  <c:v>42.801047120418851</c:v>
                </c:pt>
                <c:pt idx="3">
                  <c:v>45.884736842105262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D88-4460-B6F0-2D6298B1449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300"/>
        <c:overlap val="-10"/>
        <c:axId val="191598592"/>
        <c:axId val="191507264"/>
      </c:barChart>
      <c:catAx>
        <c:axId val="1915985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191507264"/>
        <c:crosses val="autoZero"/>
        <c:auto val="1"/>
        <c:lblAlgn val="ctr"/>
        <c:lblOffset val="100"/>
        <c:noMultiLvlLbl val="0"/>
      </c:catAx>
      <c:valAx>
        <c:axId val="191507264"/>
        <c:scaling>
          <c:orientation val="minMax"/>
        </c:scaling>
        <c:delete val="1"/>
        <c:axPos val="l"/>
        <c:numFmt formatCode="0.0" sourceLinked="1"/>
        <c:majorTickMark val="out"/>
        <c:minorTickMark val="none"/>
        <c:tickLblPos val="nextTo"/>
        <c:crossAx val="191598592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13082494175221346"/>
          <c:y val="2.7502910973686488E-2"/>
          <c:w val="0.7353952129170257"/>
          <c:h val="5.9931578958450457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100">
          <a:latin typeface="08서울한강체 M" panose="02020603020101020101" pitchFamily="18" charset="-127"/>
          <a:ea typeface="08서울한강체 M" panose="02020603020101020101" pitchFamily="18" charset="-127"/>
        </a:defRPr>
      </a:pPr>
      <a:endParaRPr lang="ko-KR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'성별-비율'!$C$2</c:f>
              <c:strCache>
                <c:ptCount val="1"/>
                <c:pt idx="0">
                  <c:v>미흡</c:v>
                </c:pt>
              </c:strCache>
            </c:strRef>
          </c:tx>
          <c:invertIfNegative val="0"/>
          <c:dLbls>
            <c:numFmt formatCode="0.0%;0.0%;&quot;&quot;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'성별-비율'!$A$3:$B$13</c:f>
              <c:multiLvlStrCache>
                <c:ptCount val="11"/>
                <c:lvl>
                  <c:pt idx="0">
                    <c:v>남</c:v>
                  </c:pt>
                  <c:pt idx="1">
                    <c:v>여</c:v>
                  </c:pt>
                  <c:pt idx="3">
                    <c:v>남</c:v>
                  </c:pt>
                  <c:pt idx="4">
                    <c:v>여</c:v>
                  </c:pt>
                  <c:pt idx="6">
                    <c:v>남</c:v>
                  </c:pt>
                  <c:pt idx="7">
                    <c:v>여</c:v>
                  </c:pt>
                  <c:pt idx="9">
                    <c:v>남</c:v>
                  </c:pt>
                  <c:pt idx="10">
                    <c:v>여</c:v>
                  </c:pt>
                </c:lvl>
                <c:lvl>
                  <c:pt idx="0">
                    <c:v>자기관리</c:v>
                  </c:pt>
                  <c:pt idx="2">
                    <c:v> </c:v>
                  </c:pt>
                  <c:pt idx="3">
                    <c:v>대인관계</c:v>
                  </c:pt>
                  <c:pt idx="5">
                    <c:v> </c:v>
                  </c:pt>
                  <c:pt idx="6">
                    <c:v>자원정보
기술활용</c:v>
                  </c:pt>
                  <c:pt idx="8">
                    <c:v> </c:v>
                  </c:pt>
                  <c:pt idx="9">
                    <c:v>글로벌</c:v>
                  </c:pt>
                </c:lvl>
              </c:multiLvlStrCache>
            </c:multiLvlStrRef>
          </c:cat>
          <c:val>
            <c:numRef>
              <c:f>'성별-비율'!$C$3:$C$13</c:f>
              <c:numCache>
                <c:formatCode>0.0%;0.0%;\-</c:formatCode>
                <c:ptCount val="11"/>
                <c:pt idx="0">
                  <c:v>0.43131868131868134</c:v>
                </c:pt>
                <c:pt idx="1">
                  <c:v>0.34924623115577891</c:v>
                </c:pt>
                <c:pt idx="3">
                  <c:v>0.32876712328767121</c:v>
                </c:pt>
                <c:pt idx="4">
                  <c:v>0.25125628140703515</c:v>
                </c:pt>
                <c:pt idx="6">
                  <c:v>0.61643835616438358</c:v>
                </c:pt>
                <c:pt idx="7">
                  <c:v>0.64885496183206104</c:v>
                </c:pt>
                <c:pt idx="9">
                  <c:v>0.54570637119113574</c:v>
                </c:pt>
                <c:pt idx="10">
                  <c:v>0.49492385786802029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548-4E29-9525-C2646D7930D4}"/>
            </c:ext>
          </c:extLst>
        </c:ser>
        <c:ser>
          <c:idx val="1"/>
          <c:order val="1"/>
          <c:tx>
            <c:strRef>
              <c:f>'성별-비율'!$D$2</c:f>
              <c:strCache>
                <c:ptCount val="1"/>
                <c:pt idx="0">
                  <c:v>보통</c:v>
                </c:pt>
              </c:strCache>
            </c:strRef>
          </c:tx>
          <c:invertIfNegative val="0"/>
          <c:dLbls>
            <c:numFmt formatCode="0.0%;0.0%;&quot;&quot;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'성별-비율'!$A$3:$B$13</c:f>
              <c:multiLvlStrCache>
                <c:ptCount val="11"/>
                <c:lvl>
                  <c:pt idx="0">
                    <c:v>남</c:v>
                  </c:pt>
                  <c:pt idx="1">
                    <c:v>여</c:v>
                  </c:pt>
                  <c:pt idx="3">
                    <c:v>남</c:v>
                  </c:pt>
                  <c:pt idx="4">
                    <c:v>여</c:v>
                  </c:pt>
                  <c:pt idx="6">
                    <c:v>남</c:v>
                  </c:pt>
                  <c:pt idx="7">
                    <c:v>여</c:v>
                  </c:pt>
                  <c:pt idx="9">
                    <c:v>남</c:v>
                  </c:pt>
                  <c:pt idx="10">
                    <c:v>여</c:v>
                  </c:pt>
                </c:lvl>
                <c:lvl>
                  <c:pt idx="0">
                    <c:v>자기관리</c:v>
                  </c:pt>
                  <c:pt idx="2">
                    <c:v> </c:v>
                  </c:pt>
                  <c:pt idx="3">
                    <c:v>대인관계</c:v>
                  </c:pt>
                  <c:pt idx="5">
                    <c:v> </c:v>
                  </c:pt>
                  <c:pt idx="6">
                    <c:v>자원정보
기술활용</c:v>
                  </c:pt>
                  <c:pt idx="8">
                    <c:v> </c:v>
                  </c:pt>
                  <c:pt idx="9">
                    <c:v>글로벌</c:v>
                  </c:pt>
                </c:lvl>
              </c:multiLvlStrCache>
            </c:multiLvlStrRef>
          </c:cat>
          <c:val>
            <c:numRef>
              <c:f>'성별-비율'!$D$3:$D$13</c:f>
              <c:numCache>
                <c:formatCode>0.0%;0.0%;\-</c:formatCode>
                <c:ptCount val="11"/>
                <c:pt idx="0">
                  <c:v>0.27197802197802196</c:v>
                </c:pt>
                <c:pt idx="1">
                  <c:v>0.271356783919598</c:v>
                </c:pt>
                <c:pt idx="3">
                  <c:v>0.27671232876712326</c:v>
                </c:pt>
                <c:pt idx="4">
                  <c:v>0.30402010050251255</c:v>
                </c:pt>
                <c:pt idx="6">
                  <c:v>0.24657534246575341</c:v>
                </c:pt>
                <c:pt idx="7">
                  <c:v>0.24427480916030533</c:v>
                </c:pt>
                <c:pt idx="9">
                  <c:v>0.38781163434903049</c:v>
                </c:pt>
                <c:pt idx="10">
                  <c:v>0.40862944162436549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548-4E29-9525-C2646D7930D4}"/>
            </c:ext>
          </c:extLst>
        </c:ser>
        <c:ser>
          <c:idx val="2"/>
          <c:order val="2"/>
          <c:tx>
            <c:strRef>
              <c:f>'성별-비율'!$E$2</c:f>
              <c:strCache>
                <c:ptCount val="1"/>
                <c:pt idx="0">
                  <c:v>우수</c:v>
                </c:pt>
              </c:strCache>
            </c:strRef>
          </c:tx>
          <c:invertIfNegative val="0"/>
          <c:dLbls>
            <c:numFmt formatCode="0.0%;0.0%;&quot;&quot;" sourceLinked="0"/>
            <c:spPr>
              <a:noFill/>
              <a:ln>
                <a:noFill/>
              </a:ln>
              <a:effectLst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'성별-비율'!$A$3:$B$13</c:f>
              <c:multiLvlStrCache>
                <c:ptCount val="11"/>
                <c:lvl>
                  <c:pt idx="0">
                    <c:v>남</c:v>
                  </c:pt>
                  <c:pt idx="1">
                    <c:v>여</c:v>
                  </c:pt>
                  <c:pt idx="3">
                    <c:v>남</c:v>
                  </c:pt>
                  <c:pt idx="4">
                    <c:v>여</c:v>
                  </c:pt>
                  <c:pt idx="6">
                    <c:v>남</c:v>
                  </c:pt>
                  <c:pt idx="7">
                    <c:v>여</c:v>
                  </c:pt>
                  <c:pt idx="9">
                    <c:v>남</c:v>
                  </c:pt>
                  <c:pt idx="10">
                    <c:v>여</c:v>
                  </c:pt>
                </c:lvl>
                <c:lvl>
                  <c:pt idx="0">
                    <c:v>자기관리</c:v>
                  </c:pt>
                  <c:pt idx="2">
                    <c:v> </c:v>
                  </c:pt>
                  <c:pt idx="3">
                    <c:v>대인관계</c:v>
                  </c:pt>
                  <c:pt idx="5">
                    <c:v> </c:v>
                  </c:pt>
                  <c:pt idx="6">
                    <c:v>자원정보
기술활용</c:v>
                  </c:pt>
                  <c:pt idx="8">
                    <c:v> </c:v>
                  </c:pt>
                  <c:pt idx="9">
                    <c:v>글로벌</c:v>
                  </c:pt>
                </c:lvl>
              </c:multiLvlStrCache>
            </c:multiLvlStrRef>
          </c:cat>
          <c:val>
            <c:numRef>
              <c:f>'성별-비율'!$E$3:$E$13</c:f>
              <c:numCache>
                <c:formatCode>0.0%;0.0%;\-</c:formatCode>
                <c:ptCount val="11"/>
                <c:pt idx="0">
                  <c:v>9.0659340659340656E-2</c:v>
                </c:pt>
                <c:pt idx="1">
                  <c:v>0.15326633165829145</c:v>
                </c:pt>
                <c:pt idx="3">
                  <c:v>0.18904109589041096</c:v>
                </c:pt>
                <c:pt idx="4">
                  <c:v>0.17587939698492464</c:v>
                </c:pt>
                <c:pt idx="6">
                  <c:v>8.4931506849315067E-2</c:v>
                </c:pt>
                <c:pt idx="7">
                  <c:v>7.6335877862595422E-2</c:v>
                </c:pt>
                <c:pt idx="9">
                  <c:v>5.5401662049861494E-2</c:v>
                </c:pt>
                <c:pt idx="10">
                  <c:v>7.1065989847715741E-2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548-4E29-9525-C2646D7930D4}"/>
            </c:ext>
          </c:extLst>
        </c:ser>
        <c:ser>
          <c:idx val="3"/>
          <c:order val="3"/>
          <c:tx>
            <c:strRef>
              <c:f>'성별-비율'!$F$2</c:f>
              <c:strCache>
                <c:ptCount val="1"/>
                <c:pt idx="0">
                  <c:v>탁월</c:v>
                </c:pt>
              </c:strCache>
            </c:strRef>
          </c:tx>
          <c:invertIfNegative val="0"/>
          <c:dLbls>
            <c:numFmt formatCode="0.0%;0.0%;&quot;&quot;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ko-K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'성별-비율'!$A$3:$B$13</c:f>
              <c:multiLvlStrCache>
                <c:ptCount val="11"/>
                <c:lvl>
                  <c:pt idx="0">
                    <c:v>남</c:v>
                  </c:pt>
                  <c:pt idx="1">
                    <c:v>여</c:v>
                  </c:pt>
                  <c:pt idx="3">
                    <c:v>남</c:v>
                  </c:pt>
                  <c:pt idx="4">
                    <c:v>여</c:v>
                  </c:pt>
                  <c:pt idx="6">
                    <c:v>남</c:v>
                  </c:pt>
                  <c:pt idx="7">
                    <c:v>여</c:v>
                  </c:pt>
                  <c:pt idx="9">
                    <c:v>남</c:v>
                  </c:pt>
                  <c:pt idx="10">
                    <c:v>여</c:v>
                  </c:pt>
                </c:lvl>
                <c:lvl>
                  <c:pt idx="0">
                    <c:v>자기관리</c:v>
                  </c:pt>
                  <c:pt idx="2">
                    <c:v> </c:v>
                  </c:pt>
                  <c:pt idx="3">
                    <c:v>대인관계</c:v>
                  </c:pt>
                  <c:pt idx="5">
                    <c:v> </c:v>
                  </c:pt>
                  <c:pt idx="6">
                    <c:v>자원정보
기술활용</c:v>
                  </c:pt>
                  <c:pt idx="8">
                    <c:v> </c:v>
                  </c:pt>
                  <c:pt idx="9">
                    <c:v>글로벌</c:v>
                  </c:pt>
                </c:lvl>
              </c:multiLvlStrCache>
            </c:multiLvlStrRef>
          </c:cat>
          <c:val>
            <c:numRef>
              <c:f>'성별-비율'!$F$3:$F$13</c:f>
              <c:numCache>
                <c:formatCode>0.0%;0.0%;\-</c:formatCode>
                <c:ptCount val="11"/>
                <c:pt idx="0">
                  <c:v>0.20604395604395603</c:v>
                </c:pt>
                <c:pt idx="1">
                  <c:v>0.22613065326633167</c:v>
                </c:pt>
                <c:pt idx="3">
                  <c:v>0.20547945205479451</c:v>
                </c:pt>
                <c:pt idx="4">
                  <c:v>0.26884422110552764</c:v>
                </c:pt>
                <c:pt idx="6">
                  <c:v>5.2054794520547946E-2</c:v>
                </c:pt>
                <c:pt idx="7">
                  <c:v>3.0534351145038167E-2</c:v>
                </c:pt>
                <c:pt idx="9">
                  <c:v>1.1080332409972299E-2</c:v>
                </c:pt>
                <c:pt idx="10">
                  <c:v>2.5380710659898477E-2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548-4E29-9525-C2646D7930D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"/>
        <c:overlap val="100"/>
        <c:axId val="191823872"/>
        <c:axId val="191508992"/>
      </c:barChart>
      <c:catAx>
        <c:axId val="191823872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ln>
            <a:noFill/>
          </a:ln>
        </c:spPr>
        <c:crossAx val="191508992"/>
        <c:crosses val="autoZero"/>
        <c:auto val="1"/>
        <c:lblAlgn val="ctr"/>
        <c:lblOffset val="100"/>
        <c:noMultiLvlLbl val="0"/>
      </c:catAx>
      <c:valAx>
        <c:axId val="191508992"/>
        <c:scaling>
          <c:orientation val="minMax"/>
        </c:scaling>
        <c:delete val="1"/>
        <c:axPos val="b"/>
        <c:numFmt formatCode="0%" sourceLinked="1"/>
        <c:majorTickMark val="out"/>
        <c:minorTickMark val="none"/>
        <c:tickLblPos val="nextTo"/>
        <c:crossAx val="191823872"/>
        <c:crosses val="max"/>
        <c:crossBetween val="between"/>
        <c:majorUnit val="0.2"/>
      </c:valAx>
    </c:plotArea>
    <c:legend>
      <c:legendPos val="t"/>
      <c:layout>
        <c:manualLayout>
          <c:xMode val="edge"/>
          <c:yMode val="edge"/>
          <c:x val="0.12216984246022676"/>
          <c:y val="2.0419740905109052E-2"/>
          <c:w val="0.83624828062100864"/>
          <c:h val="3.5839297490849055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100">
          <a:latin typeface="08서울한강체 M" panose="02020603020101020101" pitchFamily="18" charset="-127"/>
          <a:ea typeface="08서울한강체 M" panose="02020603020101020101" pitchFamily="18" charset="-127"/>
        </a:defRPr>
      </a:pPr>
      <a:endParaRPr lang="ko-KR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5189874518806087E-2"/>
          <c:y val="0.14683967220225425"/>
          <c:w val="0.9696202509623878"/>
          <c:h val="0.7638121227051736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성별!$A$3</c:f>
              <c:strCache>
                <c:ptCount val="1"/>
                <c:pt idx="0">
                  <c:v>남학생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성별!$B$2:$E$2</c:f>
              <c:strCache>
                <c:ptCount val="4"/>
                <c:pt idx="0">
                  <c:v>자기관리</c:v>
                </c:pt>
                <c:pt idx="1">
                  <c:v>대인관계*</c:v>
                </c:pt>
                <c:pt idx="2">
                  <c:v>자원정보기술활용</c:v>
                </c:pt>
                <c:pt idx="3">
                  <c:v>글로벌*</c:v>
                </c:pt>
              </c:strCache>
            </c:strRef>
          </c:cat>
          <c:val>
            <c:numRef>
              <c:f>성별!$B$3:$E$3</c:f>
              <c:numCache>
                <c:formatCode>0.0</c:formatCode>
                <c:ptCount val="4"/>
                <c:pt idx="0">
                  <c:v>47.966950549450544</c:v>
                </c:pt>
                <c:pt idx="1">
                  <c:v>52.014493150684942</c:v>
                </c:pt>
                <c:pt idx="2">
                  <c:v>43.994520547945207</c:v>
                </c:pt>
                <c:pt idx="3">
                  <c:v>45.194155124653747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426-4EDC-A06B-0861E07B4354}"/>
            </c:ext>
          </c:extLst>
        </c:ser>
        <c:ser>
          <c:idx val="1"/>
          <c:order val="1"/>
          <c:tx>
            <c:strRef>
              <c:f>성별!$A$4</c:f>
              <c:strCache>
                <c:ptCount val="1"/>
                <c:pt idx="0">
                  <c:v>여학생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성별!$B$2:$E$2</c:f>
              <c:strCache>
                <c:ptCount val="4"/>
                <c:pt idx="0">
                  <c:v>자기관리</c:v>
                </c:pt>
                <c:pt idx="1">
                  <c:v>대인관계*</c:v>
                </c:pt>
                <c:pt idx="2">
                  <c:v>자원정보기술활용</c:v>
                </c:pt>
                <c:pt idx="3">
                  <c:v>글로벌*</c:v>
                </c:pt>
              </c:strCache>
            </c:strRef>
          </c:cat>
          <c:val>
            <c:numRef>
              <c:f>성별!$B$4:$E$4</c:f>
              <c:numCache>
                <c:formatCode>0.0</c:formatCode>
                <c:ptCount val="4"/>
                <c:pt idx="0">
                  <c:v>49.534346733668329</c:v>
                </c:pt>
                <c:pt idx="1">
                  <c:v>53.926457286432154</c:v>
                </c:pt>
                <c:pt idx="2">
                  <c:v>43.447837150127228</c:v>
                </c:pt>
                <c:pt idx="3">
                  <c:v>46.964467005076116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426-4EDC-A06B-0861E07B435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400"/>
        <c:overlap val="-10"/>
        <c:axId val="191827456"/>
        <c:axId val="191511296"/>
      </c:barChart>
      <c:catAx>
        <c:axId val="1918274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191511296"/>
        <c:crosses val="autoZero"/>
        <c:auto val="1"/>
        <c:lblAlgn val="ctr"/>
        <c:lblOffset val="100"/>
        <c:noMultiLvlLbl val="0"/>
      </c:catAx>
      <c:valAx>
        <c:axId val="191511296"/>
        <c:scaling>
          <c:orientation val="minMax"/>
        </c:scaling>
        <c:delete val="1"/>
        <c:axPos val="l"/>
        <c:numFmt formatCode="0.0" sourceLinked="1"/>
        <c:majorTickMark val="out"/>
        <c:minorTickMark val="none"/>
        <c:tickLblPos val="none"/>
        <c:crossAx val="191827456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14739571395454734"/>
          <c:y val="4.1045781772777734E-3"/>
          <c:w val="0.71649579825576559"/>
          <c:h val="0.10244430984588465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100">
          <a:latin typeface="08서울한강체 M" panose="02020603020101020101" pitchFamily="18" charset="-127"/>
          <a:ea typeface="08서울한강체 M" panose="02020603020101020101" pitchFamily="18" charset="-127"/>
        </a:defRPr>
      </a:pPr>
      <a:endParaRPr lang="ko-KR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'학과(수준)'!$D$4</c:f>
              <c:strCache>
                <c:ptCount val="1"/>
                <c:pt idx="0">
                  <c:v>미흡</c:v>
                </c:pt>
              </c:strCache>
            </c:strRef>
          </c:tx>
          <c:invertIfNegative val="0"/>
          <c:dLbls>
            <c:numFmt formatCode="0.0%;0.0%;&quot;&quot;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'학과(수준)'!$B$5:$C$26</c:f>
              <c:multiLvlStrCache>
                <c:ptCount val="22"/>
                <c:lvl>
                  <c:pt idx="0">
                    <c:v>건축학부</c:v>
                  </c:pt>
                  <c:pt idx="1">
                    <c:v>경영학</c:v>
                  </c:pt>
                  <c:pt idx="2">
                    <c:v>경찰법학</c:v>
                  </c:pt>
                  <c:pt idx="3">
                    <c:v>공공인재학부</c:v>
                  </c:pt>
                  <c:pt idx="4">
                    <c:v>관현악작곡학부</c:v>
                  </c:pt>
                  <c:pt idx="5">
                    <c:v>광고홍보커뮤니케이션학부</c:v>
                  </c:pt>
                  <c:pt idx="6">
                    <c:v>국악</c:v>
                  </c:pt>
                  <c:pt idx="7">
                    <c:v>국어교육</c:v>
                  </c:pt>
                  <c:pt idx="8">
                    <c:v>금융경제학</c:v>
                  </c:pt>
                  <c:pt idx="9">
                    <c:v>도시공학</c:v>
                  </c:pt>
                  <c:pt idx="10">
                    <c:v>도자디자인학</c:v>
                  </c:pt>
                  <c:pt idx="11">
                    <c:v>로봇학</c:v>
                  </c:pt>
                  <c:pt idx="12">
                    <c:v>마케팅빅데이터학</c:v>
                  </c:pt>
                  <c:pt idx="13">
                    <c:v>무역물류학</c:v>
                  </c:pt>
                  <c:pt idx="14">
                    <c:v>미생물생명공학</c:v>
                  </c:pt>
                  <c:pt idx="15">
                    <c:v>미술교육</c:v>
                  </c:pt>
                  <c:pt idx="16">
                    <c:v>미술학부</c:v>
                  </c:pt>
                  <c:pt idx="17">
                    <c:v>부동산금융보험융합학</c:v>
                  </c:pt>
                  <c:pt idx="18">
                    <c:v>사회복지학</c:v>
                  </c:pt>
                  <c:pt idx="19">
                    <c:v>산업디자인학</c:v>
                  </c:pt>
                  <c:pt idx="20">
                    <c:v>섬유·패션디자인학</c:v>
                  </c:pt>
                  <c:pt idx="21">
                    <c:v>성악·뮤지컬학부</c:v>
                  </c:pt>
                </c:lvl>
                <c:lvl>
                  <c:pt idx="0">
                    <c:v>자기관리</c:v>
                  </c:pt>
                </c:lvl>
              </c:multiLvlStrCache>
            </c:multiLvlStrRef>
          </c:cat>
          <c:val>
            <c:numRef>
              <c:f>'학과(수준)'!$D$5:$D$26</c:f>
              <c:numCache>
                <c:formatCode>###0.0%</c:formatCode>
                <c:ptCount val="22"/>
                <c:pt idx="0">
                  <c:v>0.7142857142857143</c:v>
                </c:pt>
                <c:pt idx="1">
                  <c:v>0.4</c:v>
                </c:pt>
                <c:pt idx="2">
                  <c:v>0.33333333333333326</c:v>
                </c:pt>
                <c:pt idx="3">
                  <c:v>0.1</c:v>
                </c:pt>
                <c:pt idx="4">
                  <c:v>0.6428571428571429</c:v>
                </c:pt>
                <c:pt idx="6">
                  <c:v>0.27272727272727271</c:v>
                </c:pt>
                <c:pt idx="7">
                  <c:v>0.19047619047619047</c:v>
                </c:pt>
                <c:pt idx="8">
                  <c:v>1</c:v>
                </c:pt>
                <c:pt idx="9">
                  <c:v>0.44444444444444442</c:v>
                </c:pt>
                <c:pt idx="10">
                  <c:v>0.34615384615384615</c:v>
                </c:pt>
                <c:pt idx="11">
                  <c:v>0.53846153846153844</c:v>
                </c:pt>
                <c:pt idx="12">
                  <c:v>0.4375</c:v>
                </c:pt>
                <c:pt idx="13">
                  <c:v>0.4</c:v>
                </c:pt>
                <c:pt idx="14">
                  <c:v>0.32258064516129031</c:v>
                </c:pt>
                <c:pt idx="15">
                  <c:v>0.26470588235294118</c:v>
                </c:pt>
                <c:pt idx="16">
                  <c:v>0.41666666666666674</c:v>
                </c:pt>
                <c:pt idx="17">
                  <c:v>0.42857142857142855</c:v>
                </c:pt>
                <c:pt idx="18">
                  <c:v>0.61904761904761907</c:v>
                </c:pt>
                <c:pt idx="19">
                  <c:v>0.38461538461538469</c:v>
                </c:pt>
                <c:pt idx="20">
                  <c:v>0.3125</c:v>
                </c:pt>
                <c:pt idx="21">
                  <c:v>0.53846153846153844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7E0-407A-8185-225F13F8E6DE}"/>
            </c:ext>
          </c:extLst>
        </c:ser>
        <c:ser>
          <c:idx val="1"/>
          <c:order val="1"/>
          <c:tx>
            <c:strRef>
              <c:f>'학과(수준)'!$E$4</c:f>
              <c:strCache>
                <c:ptCount val="1"/>
                <c:pt idx="0">
                  <c:v>보통</c:v>
                </c:pt>
              </c:strCache>
            </c:strRef>
          </c:tx>
          <c:invertIfNegative val="0"/>
          <c:dLbls>
            <c:numFmt formatCode="0.0%;0.0%;&quot;&quot;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'학과(수준)'!$B$5:$C$26</c:f>
              <c:multiLvlStrCache>
                <c:ptCount val="22"/>
                <c:lvl>
                  <c:pt idx="0">
                    <c:v>건축학부</c:v>
                  </c:pt>
                  <c:pt idx="1">
                    <c:v>경영학</c:v>
                  </c:pt>
                  <c:pt idx="2">
                    <c:v>경찰법학</c:v>
                  </c:pt>
                  <c:pt idx="3">
                    <c:v>공공인재학부</c:v>
                  </c:pt>
                  <c:pt idx="4">
                    <c:v>관현악작곡학부</c:v>
                  </c:pt>
                  <c:pt idx="5">
                    <c:v>광고홍보커뮤니케이션학부</c:v>
                  </c:pt>
                  <c:pt idx="6">
                    <c:v>국악</c:v>
                  </c:pt>
                  <c:pt idx="7">
                    <c:v>국어교육</c:v>
                  </c:pt>
                  <c:pt idx="8">
                    <c:v>금융경제학</c:v>
                  </c:pt>
                  <c:pt idx="9">
                    <c:v>도시공학</c:v>
                  </c:pt>
                  <c:pt idx="10">
                    <c:v>도자디자인학</c:v>
                  </c:pt>
                  <c:pt idx="11">
                    <c:v>로봇학</c:v>
                  </c:pt>
                  <c:pt idx="12">
                    <c:v>마케팅빅데이터학</c:v>
                  </c:pt>
                  <c:pt idx="13">
                    <c:v>무역물류학</c:v>
                  </c:pt>
                  <c:pt idx="14">
                    <c:v>미생물생명공학</c:v>
                  </c:pt>
                  <c:pt idx="15">
                    <c:v>미술교육</c:v>
                  </c:pt>
                  <c:pt idx="16">
                    <c:v>미술학부</c:v>
                  </c:pt>
                  <c:pt idx="17">
                    <c:v>부동산금융보험융합학</c:v>
                  </c:pt>
                  <c:pt idx="18">
                    <c:v>사회복지학</c:v>
                  </c:pt>
                  <c:pt idx="19">
                    <c:v>산업디자인학</c:v>
                  </c:pt>
                  <c:pt idx="20">
                    <c:v>섬유·패션디자인학</c:v>
                  </c:pt>
                  <c:pt idx="21">
                    <c:v>성악·뮤지컬학부</c:v>
                  </c:pt>
                </c:lvl>
                <c:lvl>
                  <c:pt idx="0">
                    <c:v>자기관리</c:v>
                  </c:pt>
                </c:lvl>
              </c:multiLvlStrCache>
            </c:multiLvlStrRef>
          </c:cat>
          <c:val>
            <c:numRef>
              <c:f>'학과(수준)'!$E$5:$E$26</c:f>
              <c:numCache>
                <c:formatCode>###0.0%</c:formatCode>
                <c:ptCount val="22"/>
                <c:pt idx="0">
                  <c:v>0.14285714285714285</c:v>
                </c:pt>
                <c:pt idx="1">
                  <c:v>0.4</c:v>
                </c:pt>
                <c:pt idx="2">
                  <c:v>0.2857142857142857</c:v>
                </c:pt>
                <c:pt idx="3">
                  <c:v>0.2</c:v>
                </c:pt>
                <c:pt idx="4">
                  <c:v>0.21428571428571427</c:v>
                </c:pt>
                <c:pt idx="5">
                  <c:v>1</c:v>
                </c:pt>
                <c:pt idx="6">
                  <c:v>0.18181818181818182</c:v>
                </c:pt>
                <c:pt idx="7">
                  <c:v>0.2857142857142857</c:v>
                </c:pt>
                <c:pt idx="9">
                  <c:v>0.1111111111111111</c:v>
                </c:pt>
                <c:pt idx="10">
                  <c:v>0.23076923076923075</c:v>
                </c:pt>
                <c:pt idx="11">
                  <c:v>0.15384615384615385</c:v>
                </c:pt>
                <c:pt idx="12">
                  <c:v>0.375</c:v>
                </c:pt>
                <c:pt idx="13">
                  <c:v>0.26666666666666666</c:v>
                </c:pt>
                <c:pt idx="14">
                  <c:v>0.38709677419354838</c:v>
                </c:pt>
                <c:pt idx="15">
                  <c:v>0.32352941176470584</c:v>
                </c:pt>
                <c:pt idx="16">
                  <c:v>0.16666666666666663</c:v>
                </c:pt>
                <c:pt idx="17">
                  <c:v>0.42857142857142855</c:v>
                </c:pt>
                <c:pt idx="18">
                  <c:v>0.23809523809523805</c:v>
                </c:pt>
                <c:pt idx="19">
                  <c:v>0.23076923076923075</c:v>
                </c:pt>
                <c:pt idx="20">
                  <c:v>0.375</c:v>
                </c:pt>
                <c:pt idx="21">
                  <c:v>0.23076923076923075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7E0-407A-8185-225F13F8E6DE}"/>
            </c:ext>
          </c:extLst>
        </c:ser>
        <c:ser>
          <c:idx val="2"/>
          <c:order val="2"/>
          <c:tx>
            <c:strRef>
              <c:f>'학과(수준)'!$F$4</c:f>
              <c:strCache>
                <c:ptCount val="1"/>
                <c:pt idx="0">
                  <c:v>우수</c:v>
                </c:pt>
              </c:strCache>
            </c:strRef>
          </c:tx>
          <c:invertIfNegative val="0"/>
          <c:dLbls>
            <c:numFmt formatCode="0.0%;0.0%;&quot;&quot;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'학과(수준)'!$B$5:$C$26</c:f>
              <c:multiLvlStrCache>
                <c:ptCount val="22"/>
                <c:lvl>
                  <c:pt idx="0">
                    <c:v>건축학부</c:v>
                  </c:pt>
                  <c:pt idx="1">
                    <c:v>경영학</c:v>
                  </c:pt>
                  <c:pt idx="2">
                    <c:v>경찰법학</c:v>
                  </c:pt>
                  <c:pt idx="3">
                    <c:v>공공인재학부</c:v>
                  </c:pt>
                  <c:pt idx="4">
                    <c:v>관현악작곡학부</c:v>
                  </c:pt>
                  <c:pt idx="5">
                    <c:v>광고홍보커뮤니케이션학부</c:v>
                  </c:pt>
                  <c:pt idx="6">
                    <c:v>국악</c:v>
                  </c:pt>
                  <c:pt idx="7">
                    <c:v>국어교육</c:v>
                  </c:pt>
                  <c:pt idx="8">
                    <c:v>금융경제학</c:v>
                  </c:pt>
                  <c:pt idx="9">
                    <c:v>도시공학</c:v>
                  </c:pt>
                  <c:pt idx="10">
                    <c:v>도자디자인학</c:v>
                  </c:pt>
                  <c:pt idx="11">
                    <c:v>로봇학</c:v>
                  </c:pt>
                  <c:pt idx="12">
                    <c:v>마케팅빅데이터학</c:v>
                  </c:pt>
                  <c:pt idx="13">
                    <c:v>무역물류학</c:v>
                  </c:pt>
                  <c:pt idx="14">
                    <c:v>미생물생명공학</c:v>
                  </c:pt>
                  <c:pt idx="15">
                    <c:v>미술교육</c:v>
                  </c:pt>
                  <c:pt idx="16">
                    <c:v>미술학부</c:v>
                  </c:pt>
                  <c:pt idx="17">
                    <c:v>부동산금융보험융합학</c:v>
                  </c:pt>
                  <c:pt idx="18">
                    <c:v>사회복지학</c:v>
                  </c:pt>
                  <c:pt idx="19">
                    <c:v>산업디자인학</c:v>
                  </c:pt>
                  <c:pt idx="20">
                    <c:v>섬유·패션디자인학</c:v>
                  </c:pt>
                  <c:pt idx="21">
                    <c:v>성악·뮤지컬학부</c:v>
                  </c:pt>
                </c:lvl>
                <c:lvl>
                  <c:pt idx="0">
                    <c:v>자기관리</c:v>
                  </c:pt>
                </c:lvl>
              </c:multiLvlStrCache>
            </c:multiLvlStrRef>
          </c:cat>
          <c:val>
            <c:numRef>
              <c:f>'학과(수준)'!$F$5:$F$26</c:f>
              <c:numCache>
                <c:formatCode>General</c:formatCode>
                <c:ptCount val="22"/>
                <c:pt idx="0" formatCode="###0.0%">
                  <c:v>0.14285714285714285</c:v>
                </c:pt>
                <c:pt idx="2" formatCode="###0.0%">
                  <c:v>0.23809523809523805</c:v>
                </c:pt>
                <c:pt idx="3" formatCode="###0.0%">
                  <c:v>0.2</c:v>
                </c:pt>
                <c:pt idx="4" formatCode="###0.0%">
                  <c:v>0.14285714285714285</c:v>
                </c:pt>
                <c:pt idx="6" formatCode="###0.0%">
                  <c:v>0.27272727272727271</c:v>
                </c:pt>
                <c:pt idx="7" formatCode="###0.0%">
                  <c:v>0.14285714285714285</c:v>
                </c:pt>
                <c:pt idx="9" formatCode="###0.0%">
                  <c:v>0.1111111111111111</c:v>
                </c:pt>
                <c:pt idx="10" formatCode="###0.0%">
                  <c:v>0.19230769230769235</c:v>
                </c:pt>
                <c:pt idx="11" formatCode="###0.0%">
                  <c:v>0.15384615384615385</c:v>
                </c:pt>
                <c:pt idx="12" formatCode="###0.0%">
                  <c:v>6.25E-2</c:v>
                </c:pt>
                <c:pt idx="13" formatCode="###0.0%">
                  <c:v>0.13333333333333333</c:v>
                </c:pt>
                <c:pt idx="14" formatCode="###0.0%">
                  <c:v>0.12903225806451613</c:v>
                </c:pt>
                <c:pt idx="15" formatCode="###0.0%">
                  <c:v>8.8235294117647065E-2</c:v>
                </c:pt>
                <c:pt idx="16" formatCode="###0.0%">
                  <c:v>0.25</c:v>
                </c:pt>
                <c:pt idx="17" formatCode="###0.0%">
                  <c:v>7.1428571428571425E-2</c:v>
                </c:pt>
                <c:pt idx="18" formatCode="###0.0%">
                  <c:v>9.5238095238095233E-2</c:v>
                </c:pt>
                <c:pt idx="19" formatCode="###0.0%">
                  <c:v>0.11538461538461538</c:v>
                </c:pt>
                <c:pt idx="20" formatCode="###0.0%">
                  <c:v>0.125</c:v>
                </c:pt>
                <c:pt idx="21" formatCode="###0.0%">
                  <c:v>7.6923076923076927E-2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7E0-407A-8185-225F13F8E6DE}"/>
            </c:ext>
          </c:extLst>
        </c:ser>
        <c:ser>
          <c:idx val="3"/>
          <c:order val="3"/>
          <c:tx>
            <c:strRef>
              <c:f>'학과(수준)'!$G$4</c:f>
              <c:strCache>
                <c:ptCount val="1"/>
                <c:pt idx="0">
                  <c:v>탁월</c:v>
                </c:pt>
              </c:strCache>
            </c:strRef>
          </c:tx>
          <c:invertIfNegative val="0"/>
          <c:dLbls>
            <c:numFmt formatCode="0.0%;0.0%;&quot;&quot;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'학과(수준)'!$B$5:$C$26</c:f>
              <c:multiLvlStrCache>
                <c:ptCount val="22"/>
                <c:lvl>
                  <c:pt idx="0">
                    <c:v>건축학부</c:v>
                  </c:pt>
                  <c:pt idx="1">
                    <c:v>경영학</c:v>
                  </c:pt>
                  <c:pt idx="2">
                    <c:v>경찰법학</c:v>
                  </c:pt>
                  <c:pt idx="3">
                    <c:v>공공인재학부</c:v>
                  </c:pt>
                  <c:pt idx="4">
                    <c:v>관현악작곡학부</c:v>
                  </c:pt>
                  <c:pt idx="5">
                    <c:v>광고홍보커뮤니케이션학부</c:v>
                  </c:pt>
                  <c:pt idx="6">
                    <c:v>국악</c:v>
                  </c:pt>
                  <c:pt idx="7">
                    <c:v>국어교육</c:v>
                  </c:pt>
                  <c:pt idx="8">
                    <c:v>금융경제학</c:v>
                  </c:pt>
                  <c:pt idx="9">
                    <c:v>도시공학</c:v>
                  </c:pt>
                  <c:pt idx="10">
                    <c:v>도자디자인학</c:v>
                  </c:pt>
                  <c:pt idx="11">
                    <c:v>로봇학</c:v>
                  </c:pt>
                  <c:pt idx="12">
                    <c:v>마케팅빅데이터학</c:v>
                  </c:pt>
                  <c:pt idx="13">
                    <c:v>무역물류학</c:v>
                  </c:pt>
                  <c:pt idx="14">
                    <c:v>미생물생명공학</c:v>
                  </c:pt>
                  <c:pt idx="15">
                    <c:v>미술교육</c:v>
                  </c:pt>
                  <c:pt idx="16">
                    <c:v>미술학부</c:v>
                  </c:pt>
                  <c:pt idx="17">
                    <c:v>부동산금융보험융합학</c:v>
                  </c:pt>
                  <c:pt idx="18">
                    <c:v>사회복지학</c:v>
                  </c:pt>
                  <c:pt idx="19">
                    <c:v>산업디자인학</c:v>
                  </c:pt>
                  <c:pt idx="20">
                    <c:v>섬유·패션디자인학</c:v>
                  </c:pt>
                  <c:pt idx="21">
                    <c:v>성악·뮤지컬학부</c:v>
                  </c:pt>
                </c:lvl>
                <c:lvl>
                  <c:pt idx="0">
                    <c:v>자기관리</c:v>
                  </c:pt>
                </c:lvl>
              </c:multiLvlStrCache>
            </c:multiLvlStrRef>
          </c:cat>
          <c:val>
            <c:numRef>
              <c:f>'학과(수준)'!$G$5:$G$26</c:f>
              <c:numCache>
                <c:formatCode>###0.0%</c:formatCode>
                <c:ptCount val="22"/>
                <c:pt idx="1">
                  <c:v>0.2</c:v>
                </c:pt>
                <c:pt idx="2">
                  <c:v>0.14285714285714285</c:v>
                </c:pt>
                <c:pt idx="3">
                  <c:v>0.5</c:v>
                </c:pt>
                <c:pt idx="6">
                  <c:v>0.27272727272727271</c:v>
                </c:pt>
                <c:pt idx="7">
                  <c:v>0.38095238095238093</c:v>
                </c:pt>
                <c:pt idx="9">
                  <c:v>0.33333333333333326</c:v>
                </c:pt>
                <c:pt idx="10">
                  <c:v>0.23076923076923075</c:v>
                </c:pt>
                <c:pt idx="11">
                  <c:v>0.15384615384615385</c:v>
                </c:pt>
                <c:pt idx="12">
                  <c:v>0.125</c:v>
                </c:pt>
                <c:pt idx="13">
                  <c:v>0.2</c:v>
                </c:pt>
                <c:pt idx="14">
                  <c:v>0.16129032258064516</c:v>
                </c:pt>
                <c:pt idx="15">
                  <c:v>0.32352941176470584</c:v>
                </c:pt>
                <c:pt idx="16">
                  <c:v>0.16666666666666663</c:v>
                </c:pt>
                <c:pt idx="17">
                  <c:v>7.1428571428571425E-2</c:v>
                </c:pt>
                <c:pt idx="18">
                  <c:v>4.7619047619047616E-2</c:v>
                </c:pt>
                <c:pt idx="19">
                  <c:v>0.26923076923076922</c:v>
                </c:pt>
                <c:pt idx="20">
                  <c:v>0.1875</c:v>
                </c:pt>
                <c:pt idx="21">
                  <c:v>0.15384615384615385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7E0-407A-8185-225F13F8E6DE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30"/>
        <c:overlap val="100"/>
        <c:axId val="192231424"/>
        <c:axId val="133164416"/>
      </c:barChart>
      <c:catAx>
        <c:axId val="192231424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ln>
            <a:noFill/>
          </a:ln>
        </c:spPr>
        <c:crossAx val="133164416"/>
        <c:crosses val="autoZero"/>
        <c:auto val="1"/>
        <c:lblAlgn val="ctr"/>
        <c:lblOffset val="100"/>
        <c:noMultiLvlLbl val="0"/>
      </c:catAx>
      <c:valAx>
        <c:axId val="133164416"/>
        <c:scaling>
          <c:orientation val="minMax"/>
        </c:scaling>
        <c:delete val="1"/>
        <c:axPos val="b"/>
        <c:numFmt formatCode="0%" sourceLinked="1"/>
        <c:majorTickMark val="out"/>
        <c:minorTickMark val="none"/>
        <c:tickLblPos val="nextTo"/>
        <c:crossAx val="192231424"/>
        <c:crosses val="max"/>
        <c:crossBetween val="between"/>
        <c:majorUnit val="0.2"/>
      </c:valAx>
    </c:plotArea>
    <c:legend>
      <c:legendPos val="t"/>
      <c:layout>
        <c:manualLayout>
          <c:xMode val="edge"/>
          <c:yMode val="edge"/>
          <c:x val="0.24770559930008748"/>
          <c:y val="2.4824923790355796E-3"/>
          <c:w val="0.67264424759405073"/>
          <c:h val="6.9711709167150582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100">
          <a:latin typeface="08서울한강체 M" panose="02020603020101020101" pitchFamily="18" charset="-127"/>
          <a:ea typeface="08서울한강체 M" panose="02020603020101020101" pitchFamily="18" charset="-127"/>
        </a:defRPr>
      </a:pPr>
      <a:endParaRPr lang="ko-KR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'학과(수준)'!$D$4</c:f>
              <c:strCache>
                <c:ptCount val="1"/>
                <c:pt idx="0">
                  <c:v>미흡</c:v>
                </c:pt>
              </c:strCache>
            </c:strRef>
          </c:tx>
          <c:invertIfNegative val="0"/>
          <c:dLbls>
            <c:numFmt formatCode="0.0%;0.0%;&quot;&quot;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'학과(수준)'!$B$27:$C$48</c:f>
              <c:multiLvlStrCache>
                <c:ptCount val="22"/>
                <c:lvl>
                  <c:pt idx="0">
                    <c:v>소방안전학부</c:v>
                  </c:pt>
                  <c:pt idx="1">
                    <c:v>수학교육</c:v>
                  </c:pt>
                  <c:pt idx="2">
                    <c:v>스포츠건강관리학</c:v>
                  </c:pt>
                  <c:pt idx="3">
                    <c:v>시각커뮤니케이션디자인학</c:v>
                  </c:pt>
                  <c:pt idx="4">
                    <c:v>신학</c:v>
                  </c:pt>
                  <c:pt idx="5">
                    <c:v>실용음악</c:v>
                  </c:pt>
                  <c:pt idx="6">
                    <c:v>역사학</c:v>
                  </c:pt>
                  <c:pt idx="7">
                    <c:v>연극영화영상학부</c:v>
                  </c:pt>
                  <c:pt idx="8">
                    <c:v>영어교육</c:v>
                  </c:pt>
                  <c:pt idx="9">
                    <c:v>영어국제문화학</c:v>
                  </c:pt>
                  <c:pt idx="10">
                    <c:v>웹툰애니메이션(게임학부)</c:v>
                  </c:pt>
                  <c:pt idx="11">
                    <c:v>유아교육</c:v>
                  </c:pt>
                  <c:pt idx="12">
                    <c:v>음악교육</c:v>
                  </c:pt>
                  <c:pt idx="13">
                    <c:v>의생명바이오공학부</c:v>
                  </c:pt>
                  <c:pt idx="14">
                    <c:v>전기전자공학</c:v>
                  </c:pt>
                  <c:pt idx="15">
                    <c:v>정보통신공학</c:v>
                  </c:pt>
                  <c:pt idx="16">
                    <c:v>제약공학</c:v>
                  </c:pt>
                  <c:pt idx="17">
                    <c:v>조형콘텐츠학부</c:v>
                  </c:pt>
                  <c:pt idx="18">
                    <c:v>중국어중국통상학</c:v>
                  </c:pt>
                  <c:pt idx="19">
                    <c:v>컴퓨터공학</c:v>
                  </c:pt>
                  <c:pt idx="20">
                    <c:v>피아노</c:v>
                  </c:pt>
                  <c:pt idx="21">
                    <c:v>화장품공학</c:v>
                  </c:pt>
                </c:lvl>
                <c:lvl>
                  <c:pt idx="0">
                    <c:v>자기관리</c:v>
                  </c:pt>
                </c:lvl>
              </c:multiLvlStrCache>
            </c:multiLvlStrRef>
          </c:cat>
          <c:val>
            <c:numRef>
              <c:f>'학과(수준)'!$D$27:$D$48</c:f>
              <c:numCache>
                <c:formatCode>###0.0%</c:formatCode>
                <c:ptCount val="22"/>
                <c:pt idx="0">
                  <c:v>0.6</c:v>
                </c:pt>
                <c:pt idx="1">
                  <c:v>0.4</c:v>
                </c:pt>
                <c:pt idx="2">
                  <c:v>0.5</c:v>
                </c:pt>
                <c:pt idx="3">
                  <c:v>0.38095238095238093</c:v>
                </c:pt>
                <c:pt idx="4">
                  <c:v>0.3125</c:v>
                </c:pt>
                <c:pt idx="5">
                  <c:v>0.8125</c:v>
                </c:pt>
                <c:pt idx="6">
                  <c:v>0.41666666666666674</c:v>
                </c:pt>
                <c:pt idx="7">
                  <c:v>0.375</c:v>
                </c:pt>
                <c:pt idx="8">
                  <c:v>0.23529411764705879</c:v>
                </c:pt>
                <c:pt idx="9">
                  <c:v>0.35294117647058826</c:v>
                </c:pt>
                <c:pt idx="10">
                  <c:v>0.21052631578947367</c:v>
                </c:pt>
                <c:pt idx="11">
                  <c:v>0.21951219512195125</c:v>
                </c:pt>
                <c:pt idx="12">
                  <c:v>4.1666666666666657E-2</c:v>
                </c:pt>
                <c:pt idx="13">
                  <c:v>0.34782608695652173</c:v>
                </c:pt>
                <c:pt idx="14">
                  <c:v>0.47619047619047611</c:v>
                </c:pt>
                <c:pt idx="15">
                  <c:v>0.48148148148148145</c:v>
                </c:pt>
                <c:pt idx="16">
                  <c:v>0.5714285714285714</c:v>
                </c:pt>
                <c:pt idx="17">
                  <c:v>1</c:v>
                </c:pt>
                <c:pt idx="19">
                  <c:v>0.5</c:v>
                </c:pt>
                <c:pt idx="20">
                  <c:v>0.4</c:v>
                </c:pt>
                <c:pt idx="21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ACE-4363-B08A-4588292BA585}"/>
            </c:ext>
          </c:extLst>
        </c:ser>
        <c:ser>
          <c:idx val="1"/>
          <c:order val="1"/>
          <c:tx>
            <c:strRef>
              <c:f>'학과(수준)'!$E$4</c:f>
              <c:strCache>
                <c:ptCount val="1"/>
                <c:pt idx="0">
                  <c:v>보통</c:v>
                </c:pt>
              </c:strCache>
            </c:strRef>
          </c:tx>
          <c:invertIfNegative val="0"/>
          <c:dLbls>
            <c:numFmt formatCode="0.0%;0.0%;&quot;&quot;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'학과(수준)'!$B$27:$C$48</c:f>
              <c:multiLvlStrCache>
                <c:ptCount val="22"/>
                <c:lvl>
                  <c:pt idx="0">
                    <c:v>소방안전학부</c:v>
                  </c:pt>
                  <c:pt idx="1">
                    <c:v>수학교육</c:v>
                  </c:pt>
                  <c:pt idx="2">
                    <c:v>스포츠건강관리학</c:v>
                  </c:pt>
                  <c:pt idx="3">
                    <c:v>시각커뮤니케이션디자인학</c:v>
                  </c:pt>
                  <c:pt idx="4">
                    <c:v>신학</c:v>
                  </c:pt>
                  <c:pt idx="5">
                    <c:v>실용음악</c:v>
                  </c:pt>
                  <c:pt idx="6">
                    <c:v>역사학</c:v>
                  </c:pt>
                  <c:pt idx="7">
                    <c:v>연극영화영상학부</c:v>
                  </c:pt>
                  <c:pt idx="8">
                    <c:v>영어교육</c:v>
                  </c:pt>
                  <c:pt idx="9">
                    <c:v>영어국제문화학</c:v>
                  </c:pt>
                  <c:pt idx="10">
                    <c:v>웹툰애니메이션(게임학부)</c:v>
                  </c:pt>
                  <c:pt idx="11">
                    <c:v>유아교육</c:v>
                  </c:pt>
                  <c:pt idx="12">
                    <c:v>음악교육</c:v>
                  </c:pt>
                  <c:pt idx="13">
                    <c:v>의생명바이오공학부</c:v>
                  </c:pt>
                  <c:pt idx="14">
                    <c:v>전기전자공학</c:v>
                  </c:pt>
                  <c:pt idx="15">
                    <c:v>정보통신공학</c:v>
                  </c:pt>
                  <c:pt idx="16">
                    <c:v>제약공학</c:v>
                  </c:pt>
                  <c:pt idx="17">
                    <c:v>조형콘텐츠학부</c:v>
                  </c:pt>
                  <c:pt idx="18">
                    <c:v>중국어중국통상학</c:v>
                  </c:pt>
                  <c:pt idx="19">
                    <c:v>컴퓨터공학</c:v>
                  </c:pt>
                  <c:pt idx="20">
                    <c:v>피아노</c:v>
                  </c:pt>
                  <c:pt idx="21">
                    <c:v>화장품공학</c:v>
                  </c:pt>
                </c:lvl>
                <c:lvl>
                  <c:pt idx="0">
                    <c:v>자기관리</c:v>
                  </c:pt>
                </c:lvl>
              </c:multiLvlStrCache>
            </c:multiLvlStrRef>
          </c:cat>
          <c:val>
            <c:numRef>
              <c:f>'학과(수준)'!$E$27:$E$48</c:f>
              <c:numCache>
                <c:formatCode>###0.0%</c:formatCode>
                <c:ptCount val="22"/>
                <c:pt idx="0">
                  <c:v>0.2</c:v>
                </c:pt>
                <c:pt idx="1">
                  <c:v>0.3</c:v>
                </c:pt>
                <c:pt idx="2">
                  <c:v>0.19230769230769235</c:v>
                </c:pt>
                <c:pt idx="3">
                  <c:v>0.33333333333333326</c:v>
                </c:pt>
                <c:pt idx="4">
                  <c:v>0.4375</c:v>
                </c:pt>
                <c:pt idx="5">
                  <c:v>0.125</c:v>
                </c:pt>
                <c:pt idx="6">
                  <c:v>0.16666666666666663</c:v>
                </c:pt>
                <c:pt idx="7">
                  <c:v>0.3125</c:v>
                </c:pt>
                <c:pt idx="8">
                  <c:v>0.41176470588235292</c:v>
                </c:pt>
                <c:pt idx="9">
                  <c:v>0.1176470588235294</c:v>
                </c:pt>
                <c:pt idx="10">
                  <c:v>0.47368421052631576</c:v>
                </c:pt>
                <c:pt idx="11">
                  <c:v>0.1951219512195122</c:v>
                </c:pt>
                <c:pt idx="12">
                  <c:v>0.20833333333333337</c:v>
                </c:pt>
                <c:pt idx="13">
                  <c:v>0.2608695652173913</c:v>
                </c:pt>
                <c:pt idx="14">
                  <c:v>0.23809523809523805</c:v>
                </c:pt>
                <c:pt idx="15">
                  <c:v>0.25925925925925924</c:v>
                </c:pt>
                <c:pt idx="16">
                  <c:v>0.14285714285714285</c:v>
                </c:pt>
                <c:pt idx="19">
                  <c:v>0.4</c:v>
                </c:pt>
                <c:pt idx="20">
                  <c:v>0.4</c:v>
                </c:pt>
                <c:pt idx="21">
                  <c:v>0.16666666666666663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ACE-4363-B08A-4588292BA585}"/>
            </c:ext>
          </c:extLst>
        </c:ser>
        <c:ser>
          <c:idx val="2"/>
          <c:order val="2"/>
          <c:tx>
            <c:strRef>
              <c:f>'학과(수준)'!$F$4</c:f>
              <c:strCache>
                <c:ptCount val="1"/>
                <c:pt idx="0">
                  <c:v>우수</c:v>
                </c:pt>
              </c:strCache>
            </c:strRef>
          </c:tx>
          <c:invertIfNegative val="0"/>
          <c:dLbls>
            <c:numFmt formatCode="0.0%;0.0%;&quot;&quot;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'학과(수준)'!$B$27:$C$48</c:f>
              <c:multiLvlStrCache>
                <c:ptCount val="22"/>
                <c:lvl>
                  <c:pt idx="0">
                    <c:v>소방안전학부</c:v>
                  </c:pt>
                  <c:pt idx="1">
                    <c:v>수학교육</c:v>
                  </c:pt>
                  <c:pt idx="2">
                    <c:v>스포츠건강관리학</c:v>
                  </c:pt>
                  <c:pt idx="3">
                    <c:v>시각커뮤니케이션디자인학</c:v>
                  </c:pt>
                  <c:pt idx="4">
                    <c:v>신학</c:v>
                  </c:pt>
                  <c:pt idx="5">
                    <c:v>실용음악</c:v>
                  </c:pt>
                  <c:pt idx="6">
                    <c:v>역사학</c:v>
                  </c:pt>
                  <c:pt idx="7">
                    <c:v>연극영화영상학부</c:v>
                  </c:pt>
                  <c:pt idx="8">
                    <c:v>영어교육</c:v>
                  </c:pt>
                  <c:pt idx="9">
                    <c:v>영어국제문화학</c:v>
                  </c:pt>
                  <c:pt idx="10">
                    <c:v>웹툰애니메이션(게임학부)</c:v>
                  </c:pt>
                  <c:pt idx="11">
                    <c:v>유아교육</c:v>
                  </c:pt>
                  <c:pt idx="12">
                    <c:v>음악교육</c:v>
                  </c:pt>
                  <c:pt idx="13">
                    <c:v>의생명바이오공학부</c:v>
                  </c:pt>
                  <c:pt idx="14">
                    <c:v>전기전자공학</c:v>
                  </c:pt>
                  <c:pt idx="15">
                    <c:v>정보통신공학</c:v>
                  </c:pt>
                  <c:pt idx="16">
                    <c:v>제약공학</c:v>
                  </c:pt>
                  <c:pt idx="17">
                    <c:v>조형콘텐츠학부</c:v>
                  </c:pt>
                  <c:pt idx="18">
                    <c:v>중국어중국통상학</c:v>
                  </c:pt>
                  <c:pt idx="19">
                    <c:v>컴퓨터공학</c:v>
                  </c:pt>
                  <c:pt idx="20">
                    <c:v>피아노</c:v>
                  </c:pt>
                  <c:pt idx="21">
                    <c:v>화장품공학</c:v>
                  </c:pt>
                </c:lvl>
                <c:lvl>
                  <c:pt idx="0">
                    <c:v>자기관리</c:v>
                  </c:pt>
                </c:lvl>
              </c:multiLvlStrCache>
            </c:multiLvlStrRef>
          </c:cat>
          <c:val>
            <c:numRef>
              <c:f>'학과(수준)'!$F$27:$F$48</c:f>
              <c:numCache>
                <c:formatCode>###0.0%</c:formatCode>
                <c:ptCount val="22"/>
                <c:pt idx="0">
                  <c:v>0.13333333333333333</c:v>
                </c:pt>
                <c:pt idx="1">
                  <c:v>0.1</c:v>
                </c:pt>
                <c:pt idx="2">
                  <c:v>0.15384615384615385</c:v>
                </c:pt>
                <c:pt idx="3">
                  <c:v>9.5238095238095233E-2</c:v>
                </c:pt>
                <c:pt idx="4">
                  <c:v>0.125</c:v>
                </c:pt>
                <c:pt idx="5">
                  <c:v>6.25E-2</c:v>
                </c:pt>
                <c:pt idx="6">
                  <c:v>0.25</c:v>
                </c:pt>
                <c:pt idx="7">
                  <c:v>6.25E-2</c:v>
                </c:pt>
                <c:pt idx="9">
                  <c:v>0.23529411764705879</c:v>
                </c:pt>
                <c:pt idx="10">
                  <c:v>5.2631578947368418E-2</c:v>
                </c:pt>
                <c:pt idx="11">
                  <c:v>0.17073170731707318</c:v>
                </c:pt>
                <c:pt idx="12">
                  <c:v>0.33333333333333326</c:v>
                </c:pt>
                <c:pt idx="13">
                  <c:v>4.3478260869565216E-2</c:v>
                </c:pt>
                <c:pt idx="14">
                  <c:v>9.5238095238095233E-2</c:v>
                </c:pt>
                <c:pt idx="15">
                  <c:v>7.407407407407407E-2</c:v>
                </c:pt>
                <c:pt idx="16">
                  <c:v>0.14285714285714285</c:v>
                </c:pt>
                <c:pt idx="21">
                  <c:v>0.125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ACE-4363-B08A-4588292BA585}"/>
            </c:ext>
          </c:extLst>
        </c:ser>
        <c:ser>
          <c:idx val="3"/>
          <c:order val="3"/>
          <c:tx>
            <c:strRef>
              <c:f>'학과(수준)'!$G$4</c:f>
              <c:strCache>
                <c:ptCount val="1"/>
                <c:pt idx="0">
                  <c:v>탁월</c:v>
                </c:pt>
              </c:strCache>
            </c:strRef>
          </c:tx>
          <c:invertIfNegative val="0"/>
          <c:dLbls>
            <c:numFmt formatCode="0.0%;0.0%;&quot;&quot;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'학과(수준)'!$B$27:$C$48</c:f>
              <c:multiLvlStrCache>
                <c:ptCount val="22"/>
                <c:lvl>
                  <c:pt idx="0">
                    <c:v>소방안전학부</c:v>
                  </c:pt>
                  <c:pt idx="1">
                    <c:v>수학교육</c:v>
                  </c:pt>
                  <c:pt idx="2">
                    <c:v>스포츠건강관리학</c:v>
                  </c:pt>
                  <c:pt idx="3">
                    <c:v>시각커뮤니케이션디자인학</c:v>
                  </c:pt>
                  <c:pt idx="4">
                    <c:v>신학</c:v>
                  </c:pt>
                  <c:pt idx="5">
                    <c:v>실용음악</c:v>
                  </c:pt>
                  <c:pt idx="6">
                    <c:v>역사학</c:v>
                  </c:pt>
                  <c:pt idx="7">
                    <c:v>연극영화영상학부</c:v>
                  </c:pt>
                  <c:pt idx="8">
                    <c:v>영어교육</c:v>
                  </c:pt>
                  <c:pt idx="9">
                    <c:v>영어국제문화학</c:v>
                  </c:pt>
                  <c:pt idx="10">
                    <c:v>웹툰애니메이션(게임학부)</c:v>
                  </c:pt>
                  <c:pt idx="11">
                    <c:v>유아교육</c:v>
                  </c:pt>
                  <c:pt idx="12">
                    <c:v>음악교육</c:v>
                  </c:pt>
                  <c:pt idx="13">
                    <c:v>의생명바이오공학부</c:v>
                  </c:pt>
                  <c:pt idx="14">
                    <c:v>전기전자공학</c:v>
                  </c:pt>
                  <c:pt idx="15">
                    <c:v>정보통신공학</c:v>
                  </c:pt>
                  <c:pt idx="16">
                    <c:v>제약공학</c:v>
                  </c:pt>
                  <c:pt idx="17">
                    <c:v>조형콘텐츠학부</c:v>
                  </c:pt>
                  <c:pt idx="18">
                    <c:v>중국어중국통상학</c:v>
                  </c:pt>
                  <c:pt idx="19">
                    <c:v>컴퓨터공학</c:v>
                  </c:pt>
                  <c:pt idx="20">
                    <c:v>피아노</c:v>
                  </c:pt>
                  <c:pt idx="21">
                    <c:v>화장품공학</c:v>
                  </c:pt>
                </c:lvl>
                <c:lvl>
                  <c:pt idx="0">
                    <c:v>자기관리</c:v>
                  </c:pt>
                </c:lvl>
              </c:multiLvlStrCache>
            </c:multiLvlStrRef>
          </c:cat>
          <c:val>
            <c:numRef>
              <c:f>'학과(수준)'!$G$27:$G$48</c:f>
              <c:numCache>
                <c:formatCode>###0.0%</c:formatCode>
                <c:ptCount val="22"/>
                <c:pt idx="0">
                  <c:v>6.6666666666666666E-2</c:v>
                </c:pt>
                <c:pt idx="1">
                  <c:v>0.2</c:v>
                </c:pt>
                <c:pt idx="2">
                  <c:v>0.15384615384615385</c:v>
                </c:pt>
                <c:pt idx="3">
                  <c:v>0.19047619047619047</c:v>
                </c:pt>
                <c:pt idx="4">
                  <c:v>0.125</c:v>
                </c:pt>
                <c:pt idx="6">
                  <c:v>0.16666666666666663</c:v>
                </c:pt>
                <c:pt idx="7">
                  <c:v>0.25</c:v>
                </c:pt>
                <c:pt idx="8">
                  <c:v>0.35294117647058826</c:v>
                </c:pt>
                <c:pt idx="9">
                  <c:v>0.29411764705882354</c:v>
                </c:pt>
                <c:pt idx="10">
                  <c:v>0.26315789473684209</c:v>
                </c:pt>
                <c:pt idx="11">
                  <c:v>0.41463414634146339</c:v>
                </c:pt>
                <c:pt idx="12">
                  <c:v>0.41666666666666674</c:v>
                </c:pt>
                <c:pt idx="13">
                  <c:v>0.34782608695652173</c:v>
                </c:pt>
                <c:pt idx="14">
                  <c:v>0.19047619047619047</c:v>
                </c:pt>
                <c:pt idx="15">
                  <c:v>0.1851851851851852</c:v>
                </c:pt>
                <c:pt idx="16">
                  <c:v>0.14285714285714285</c:v>
                </c:pt>
                <c:pt idx="18">
                  <c:v>1</c:v>
                </c:pt>
                <c:pt idx="19">
                  <c:v>0.1</c:v>
                </c:pt>
                <c:pt idx="20">
                  <c:v>0.2</c:v>
                </c:pt>
                <c:pt idx="21">
                  <c:v>0.20833333333333337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ACE-4363-B08A-4588292BA585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30"/>
        <c:overlap val="100"/>
        <c:axId val="192615936"/>
        <c:axId val="133166720"/>
      </c:barChart>
      <c:catAx>
        <c:axId val="19261593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ln>
            <a:noFill/>
          </a:ln>
        </c:spPr>
        <c:crossAx val="133166720"/>
        <c:crosses val="autoZero"/>
        <c:auto val="1"/>
        <c:lblAlgn val="ctr"/>
        <c:lblOffset val="100"/>
        <c:noMultiLvlLbl val="0"/>
      </c:catAx>
      <c:valAx>
        <c:axId val="133166720"/>
        <c:scaling>
          <c:orientation val="minMax"/>
        </c:scaling>
        <c:delete val="1"/>
        <c:axPos val="b"/>
        <c:numFmt formatCode="0%" sourceLinked="1"/>
        <c:majorTickMark val="out"/>
        <c:minorTickMark val="none"/>
        <c:tickLblPos val="nextTo"/>
        <c:crossAx val="192615936"/>
        <c:crosses val="max"/>
        <c:crossBetween val="between"/>
        <c:majorUnit val="0.2"/>
      </c:valAx>
    </c:plotArea>
    <c:legend>
      <c:legendPos val="t"/>
      <c:layout>
        <c:manualLayout>
          <c:xMode val="edge"/>
          <c:yMode val="edge"/>
          <c:x val="0.24770559930008748"/>
          <c:y val="2.4824923790355796E-3"/>
          <c:w val="0.67264424759405073"/>
          <c:h val="6.9711709167150582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100">
          <a:latin typeface="08서울한강체 M" panose="02020603020101020101" pitchFamily="18" charset="-127"/>
          <a:ea typeface="08서울한강체 M" panose="02020603020101020101" pitchFamily="18" charset="-127"/>
        </a:defRPr>
      </a:pPr>
      <a:endParaRPr lang="ko-KR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'학과(수준)'!$D$52</c:f>
              <c:strCache>
                <c:ptCount val="1"/>
                <c:pt idx="0">
                  <c:v>미흡</c:v>
                </c:pt>
              </c:strCache>
            </c:strRef>
          </c:tx>
          <c:invertIfNegative val="0"/>
          <c:dLbls>
            <c:numFmt formatCode="0.0%;0.0%;&quot;&quot;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'학과(수준)'!$B$53:$C$74</c:f>
              <c:multiLvlStrCache>
                <c:ptCount val="22"/>
                <c:lvl>
                  <c:pt idx="0">
                    <c:v>건축학부</c:v>
                  </c:pt>
                  <c:pt idx="1">
                    <c:v>경영학</c:v>
                  </c:pt>
                  <c:pt idx="2">
                    <c:v>경찰법학</c:v>
                  </c:pt>
                  <c:pt idx="3">
                    <c:v>공공인재학부</c:v>
                  </c:pt>
                  <c:pt idx="4">
                    <c:v>관현악작곡학부</c:v>
                  </c:pt>
                  <c:pt idx="5">
                    <c:v>광고홍보커뮤니케이션학부</c:v>
                  </c:pt>
                  <c:pt idx="6">
                    <c:v>국악</c:v>
                  </c:pt>
                  <c:pt idx="7">
                    <c:v>국어교육</c:v>
                  </c:pt>
                  <c:pt idx="8">
                    <c:v>금융경제학</c:v>
                  </c:pt>
                  <c:pt idx="9">
                    <c:v>도시공학</c:v>
                  </c:pt>
                  <c:pt idx="10">
                    <c:v>도자디자인학</c:v>
                  </c:pt>
                  <c:pt idx="11">
                    <c:v>로봇학</c:v>
                  </c:pt>
                  <c:pt idx="12">
                    <c:v>마케팅빅데이터학</c:v>
                  </c:pt>
                  <c:pt idx="13">
                    <c:v>무역물류학</c:v>
                  </c:pt>
                  <c:pt idx="14">
                    <c:v>미생물생명공학</c:v>
                  </c:pt>
                  <c:pt idx="15">
                    <c:v>미술교육</c:v>
                  </c:pt>
                  <c:pt idx="16">
                    <c:v>미술학부</c:v>
                  </c:pt>
                  <c:pt idx="17">
                    <c:v>부동산금융보험융합학</c:v>
                  </c:pt>
                  <c:pt idx="18">
                    <c:v>사회복지학</c:v>
                  </c:pt>
                  <c:pt idx="19">
                    <c:v>산업디자인학</c:v>
                  </c:pt>
                  <c:pt idx="20">
                    <c:v>섬유·패션디자인학</c:v>
                  </c:pt>
                  <c:pt idx="21">
                    <c:v>성악·뮤지컬학부</c:v>
                  </c:pt>
                </c:lvl>
                <c:lvl>
                  <c:pt idx="0">
                    <c:v>대인관계</c:v>
                  </c:pt>
                </c:lvl>
              </c:multiLvlStrCache>
            </c:multiLvlStrRef>
          </c:cat>
          <c:val>
            <c:numRef>
              <c:f>'학과(수준)'!$D$53:$D$74</c:f>
              <c:numCache>
                <c:formatCode>###0.0%</c:formatCode>
                <c:ptCount val="22"/>
                <c:pt idx="0">
                  <c:v>0.7142857142857143</c:v>
                </c:pt>
                <c:pt idx="1">
                  <c:v>0.4</c:v>
                </c:pt>
                <c:pt idx="2">
                  <c:v>9.5238095238095233E-2</c:v>
                </c:pt>
                <c:pt idx="3">
                  <c:v>0.1</c:v>
                </c:pt>
                <c:pt idx="4">
                  <c:v>0.35714285714285715</c:v>
                </c:pt>
                <c:pt idx="5">
                  <c:v>0.5</c:v>
                </c:pt>
                <c:pt idx="6">
                  <c:v>0.27272727272727271</c:v>
                </c:pt>
                <c:pt idx="7">
                  <c:v>9.5238095238095233E-2</c:v>
                </c:pt>
                <c:pt idx="9">
                  <c:v>0.33333333333333326</c:v>
                </c:pt>
                <c:pt idx="10">
                  <c:v>0.23076923076923075</c:v>
                </c:pt>
                <c:pt idx="11">
                  <c:v>0.38461538461538469</c:v>
                </c:pt>
                <c:pt idx="12">
                  <c:v>0.25</c:v>
                </c:pt>
                <c:pt idx="13">
                  <c:v>0.2</c:v>
                </c:pt>
                <c:pt idx="14">
                  <c:v>0.25806451612903225</c:v>
                </c:pt>
                <c:pt idx="15">
                  <c:v>0.17647058823529413</c:v>
                </c:pt>
                <c:pt idx="16">
                  <c:v>0.41666666666666674</c:v>
                </c:pt>
                <c:pt idx="17">
                  <c:v>0.2857142857142857</c:v>
                </c:pt>
                <c:pt idx="18">
                  <c:v>0.42857142857142855</c:v>
                </c:pt>
                <c:pt idx="19">
                  <c:v>7.6923076923076927E-2</c:v>
                </c:pt>
                <c:pt idx="20">
                  <c:v>0.3125</c:v>
                </c:pt>
                <c:pt idx="21">
                  <c:v>0.46153846153846151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902-40F0-85E5-3ED2628C1FE4}"/>
            </c:ext>
          </c:extLst>
        </c:ser>
        <c:ser>
          <c:idx val="1"/>
          <c:order val="1"/>
          <c:tx>
            <c:strRef>
              <c:f>'학과(수준)'!$E$52</c:f>
              <c:strCache>
                <c:ptCount val="1"/>
                <c:pt idx="0">
                  <c:v>보통</c:v>
                </c:pt>
              </c:strCache>
            </c:strRef>
          </c:tx>
          <c:invertIfNegative val="0"/>
          <c:dLbls>
            <c:numFmt formatCode="0.0%;0.0%;&quot;&quot;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'학과(수준)'!$B$53:$C$74</c:f>
              <c:multiLvlStrCache>
                <c:ptCount val="22"/>
                <c:lvl>
                  <c:pt idx="0">
                    <c:v>건축학부</c:v>
                  </c:pt>
                  <c:pt idx="1">
                    <c:v>경영학</c:v>
                  </c:pt>
                  <c:pt idx="2">
                    <c:v>경찰법학</c:v>
                  </c:pt>
                  <c:pt idx="3">
                    <c:v>공공인재학부</c:v>
                  </c:pt>
                  <c:pt idx="4">
                    <c:v>관현악작곡학부</c:v>
                  </c:pt>
                  <c:pt idx="5">
                    <c:v>광고홍보커뮤니케이션학부</c:v>
                  </c:pt>
                  <c:pt idx="6">
                    <c:v>국악</c:v>
                  </c:pt>
                  <c:pt idx="7">
                    <c:v>국어교육</c:v>
                  </c:pt>
                  <c:pt idx="8">
                    <c:v>금융경제학</c:v>
                  </c:pt>
                  <c:pt idx="9">
                    <c:v>도시공학</c:v>
                  </c:pt>
                  <c:pt idx="10">
                    <c:v>도자디자인학</c:v>
                  </c:pt>
                  <c:pt idx="11">
                    <c:v>로봇학</c:v>
                  </c:pt>
                  <c:pt idx="12">
                    <c:v>마케팅빅데이터학</c:v>
                  </c:pt>
                  <c:pt idx="13">
                    <c:v>무역물류학</c:v>
                  </c:pt>
                  <c:pt idx="14">
                    <c:v>미생물생명공학</c:v>
                  </c:pt>
                  <c:pt idx="15">
                    <c:v>미술교육</c:v>
                  </c:pt>
                  <c:pt idx="16">
                    <c:v>미술학부</c:v>
                  </c:pt>
                  <c:pt idx="17">
                    <c:v>부동산금융보험융합학</c:v>
                  </c:pt>
                  <c:pt idx="18">
                    <c:v>사회복지학</c:v>
                  </c:pt>
                  <c:pt idx="19">
                    <c:v>산업디자인학</c:v>
                  </c:pt>
                  <c:pt idx="20">
                    <c:v>섬유·패션디자인학</c:v>
                  </c:pt>
                  <c:pt idx="21">
                    <c:v>성악·뮤지컬학부</c:v>
                  </c:pt>
                </c:lvl>
                <c:lvl>
                  <c:pt idx="0">
                    <c:v>대인관계</c:v>
                  </c:pt>
                </c:lvl>
              </c:multiLvlStrCache>
            </c:multiLvlStrRef>
          </c:cat>
          <c:val>
            <c:numRef>
              <c:f>'학과(수준)'!$E$53:$E$74</c:f>
              <c:numCache>
                <c:formatCode>###0.0%</c:formatCode>
                <c:ptCount val="22"/>
                <c:pt idx="0">
                  <c:v>0.14285714285714285</c:v>
                </c:pt>
                <c:pt idx="1">
                  <c:v>0.2</c:v>
                </c:pt>
                <c:pt idx="2">
                  <c:v>0.33333333333333326</c:v>
                </c:pt>
                <c:pt idx="3">
                  <c:v>0.3</c:v>
                </c:pt>
                <c:pt idx="4">
                  <c:v>0.42857142857142855</c:v>
                </c:pt>
                <c:pt idx="6">
                  <c:v>0.36363636363636365</c:v>
                </c:pt>
                <c:pt idx="7">
                  <c:v>0.14285714285714285</c:v>
                </c:pt>
                <c:pt idx="8">
                  <c:v>1</c:v>
                </c:pt>
                <c:pt idx="9">
                  <c:v>0.22222222222222221</c:v>
                </c:pt>
                <c:pt idx="10">
                  <c:v>0.34615384615384615</c:v>
                </c:pt>
                <c:pt idx="11">
                  <c:v>7.6923076923076927E-2</c:v>
                </c:pt>
                <c:pt idx="12">
                  <c:v>0.25</c:v>
                </c:pt>
                <c:pt idx="13">
                  <c:v>0.4</c:v>
                </c:pt>
                <c:pt idx="14">
                  <c:v>0.35483870967741937</c:v>
                </c:pt>
                <c:pt idx="15">
                  <c:v>0.20588235294117646</c:v>
                </c:pt>
                <c:pt idx="16">
                  <c:v>0.16666666666666663</c:v>
                </c:pt>
                <c:pt idx="17">
                  <c:v>0.35714285714285715</c:v>
                </c:pt>
                <c:pt idx="18">
                  <c:v>0.19047619047619047</c:v>
                </c:pt>
                <c:pt idx="19">
                  <c:v>0.30769230769230771</c:v>
                </c:pt>
                <c:pt idx="20">
                  <c:v>0.4375</c:v>
                </c:pt>
                <c:pt idx="21">
                  <c:v>0.23076923076923075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902-40F0-85E5-3ED2628C1FE4}"/>
            </c:ext>
          </c:extLst>
        </c:ser>
        <c:ser>
          <c:idx val="2"/>
          <c:order val="2"/>
          <c:tx>
            <c:strRef>
              <c:f>'학과(수준)'!$F$52</c:f>
              <c:strCache>
                <c:ptCount val="1"/>
                <c:pt idx="0">
                  <c:v>우수</c:v>
                </c:pt>
              </c:strCache>
            </c:strRef>
          </c:tx>
          <c:invertIfNegative val="0"/>
          <c:dLbls>
            <c:numFmt formatCode="0.0%;0.0%;&quot;&quot;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'학과(수준)'!$B$53:$C$74</c:f>
              <c:multiLvlStrCache>
                <c:ptCount val="22"/>
                <c:lvl>
                  <c:pt idx="0">
                    <c:v>건축학부</c:v>
                  </c:pt>
                  <c:pt idx="1">
                    <c:v>경영학</c:v>
                  </c:pt>
                  <c:pt idx="2">
                    <c:v>경찰법학</c:v>
                  </c:pt>
                  <c:pt idx="3">
                    <c:v>공공인재학부</c:v>
                  </c:pt>
                  <c:pt idx="4">
                    <c:v>관현악작곡학부</c:v>
                  </c:pt>
                  <c:pt idx="5">
                    <c:v>광고홍보커뮤니케이션학부</c:v>
                  </c:pt>
                  <c:pt idx="6">
                    <c:v>국악</c:v>
                  </c:pt>
                  <c:pt idx="7">
                    <c:v>국어교육</c:v>
                  </c:pt>
                  <c:pt idx="8">
                    <c:v>금융경제학</c:v>
                  </c:pt>
                  <c:pt idx="9">
                    <c:v>도시공학</c:v>
                  </c:pt>
                  <c:pt idx="10">
                    <c:v>도자디자인학</c:v>
                  </c:pt>
                  <c:pt idx="11">
                    <c:v>로봇학</c:v>
                  </c:pt>
                  <c:pt idx="12">
                    <c:v>마케팅빅데이터학</c:v>
                  </c:pt>
                  <c:pt idx="13">
                    <c:v>무역물류학</c:v>
                  </c:pt>
                  <c:pt idx="14">
                    <c:v>미생물생명공학</c:v>
                  </c:pt>
                  <c:pt idx="15">
                    <c:v>미술교육</c:v>
                  </c:pt>
                  <c:pt idx="16">
                    <c:v>미술학부</c:v>
                  </c:pt>
                  <c:pt idx="17">
                    <c:v>부동산금융보험융합학</c:v>
                  </c:pt>
                  <c:pt idx="18">
                    <c:v>사회복지학</c:v>
                  </c:pt>
                  <c:pt idx="19">
                    <c:v>산업디자인학</c:v>
                  </c:pt>
                  <c:pt idx="20">
                    <c:v>섬유·패션디자인학</c:v>
                  </c:pt>
                  <c:pt idx="21">
                    <c:v>성악·뮤지컬학부</c:v>
                  </c:pt>
                </c:lvl>
                <c:lvl>
                  <c:pt idx="0">
                    <c:v>대인관계</c:v>
                  </c:pt>
                </c:lvl>
              </c:multiLvlStrCache>
            </c:multiLvlStrRef>
          </c:cat>
          <c:val>
            <c:numRef>
              <c:f>'학과(수준)'!$F$53:$F$74</c:f>
              <c:numCache>
                <c:formatCode>###0.0%</c:formatCode>
                <c:ptCount val="22"/>
                <c:pt idx="0">
                  <c:v>0.14285714285714285</c:v>
                </c:pt>
                <c:pt idx="1">
                  <c:v>0.3</c:v>
                </c:pt>
                <c:pt idx="2">
                  <c:v>0.33333333333333326</c:v>
                </c:pt>
                <c:pt idx="3">
                  <c:v>0.1</c:v>
                </c:pt>
                <c:pt idx="4">
                  <c:v>0.14285714285714285</c:v>
                </c:pt>
                <c:pt idx="6">
                  <c:v>0.27272727272727271</c:v>
                </c:pt>
                <c:pt idx="7">
                  <c:v>0.2857142857142857</c:v>
                </c:pt>
                <c:pt idx="9">
                  <c:v>0.1111111111111111</c:v>
                </c:pt>
                <c:pt idx="10">
                  <c:v>0.23076923076923075</c:v>
                </c:pt>
                <c:pt idx="11">
                  <c:v>0.30769230769230771</c:v>
                </c:pt>
                <c:pt idx="12">
                  <c:v>0.375</c:v>
                </c:pt>
                <c:pt idx="13">
                  <c:v>0.13333333333333333</c:v>
                </c:pt>
                <c:pt idx="14">
                  <c:v>0.16129032258064516</c:v>
                </c:pt>
                <c:pt idx="15">
                  <c:v>0.23529411764705879</c:v>
                </c:pt>
                <c:pt idx="16">
                  <c:v>0.41666666666666674</c:v>
                </c:pt>
                <c:pt idx="17">
                  <c:v>0.21428571428571427</c:v>
                </c:pt>
                <c:pt idx="18">
                  <c:v>0.19047619047619047</c:v>
                </c:pt>
                <c:pt idx="19">
                  <c:v>0.30769230769230771</c:v>
                </c:pt>
                <c:pt idx="20">
                  <c:v>0.125</c:v>
                </c:pt>
                <c:pt idx="21">
                  <c:v>7.6923076923076927E-2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902-40F0-85E5-3ED2628C1FE4}"/>
            </c:ext>
          </c:extLst>
        </c:ser>
        <c:ser>
          <c:idx val="3"/>
          <c:order val="3"/>
          <c:tx>
            <c:strRef>
              <c:f>'학과(수준)'!$G$52</c:f>
              <c:strCache>
                <c:ptCount val="1"/>
                <c:pt idx="0">
                  <c:v>탁월</c:v>
                </c:pt>
              </c:strCache>
            </c:strRef>
          </c:tx>
          <c:invertIfNegative val="0"/>
          <c:dLbls>
            <c:numFmt formatCode="0.0%;0.0%;&quot;&quot;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'학과(수준)'!$B$53:$C$74</c:f>
              <c:multiLvlStrCache>
                <c:ptCount val="22"/>
                <c:lvl>
                  <c:pt idx="0">
                    <c:v>건축학부</c:v>
                  </c:pt>
                  <c:pt idx="1">
                    <c:v>경영학</c:v>
                  </c:pt>
                  <c:pt idx="2">
                    <c:v>경찰법학</c:v>
                  </c:pt>
                  <c:pt idx="3">
                    <c:v>공공인재학부</c:v>
                  </c:pt>
                  <c:pt idx="4">
                    <c:v>관현악작곡학부</c:v>
                  </c:pt>
                  <c:pt idx="5">
                    <c:v>광고홍보커뮤니케이션학부</c:v>
                  </c:pt>
                  <c:pt idx="6">
                    <c:v>국악</c:v>
                  </c:pt>
                  <c:pt idx="7">
                    <c:v>국어교육</c:v>
                  </c:pt>
                  <c:pt idx="8">
                    <c:v>금융경제학</c:v>
                  </c:pt>
                  <c:pt idx="9">
                    <c:v>도시공학</c:v>
                  </c:pt>
                  <c:pt idx="10">
                    <c:v>도자디자인학</c:v>
                  </c:pt>
                  <c:pt idx="11">
                    <c:v>로봇학</c:v>
                  </c:pt>
                  <c:pt idx="12">
                    <c:v>마케팅빅데이터학</c:v>
                  </c:pt>
                  <c:pt idx="13">
                    <c:v>무역물류학</c:v>
                  </c:pt>
                  <c:pt idx="14">
                    <c:v>미생물생명공학</c:v>
                  </c:pt>
                  <c:pt idx="15">
                    <c:v>미술교육</c:v>
                  </c:pt>
                  <c:pt idx="16">
                    <c:v>미술학부</c:v>
                  </c:pt>
                  <c:pt idx="17">
                    <c:v>부동산금융보험융합학</c:v>
                  </c:pt>
                  <c:pt idx="18">
                    <c:v>사회복지학</c:v>
                  </c:pt>
                  <c:pt idx="19">
                    <c:v>산업디자인학</c:v>
                  </c:pt>
                  <c:pt idx="20">
                    <c:v>섬유·패션디자인학</c:v>
                  </c:pt>
                  <c:pt idx="21">
                    <c:v>성악·뮤지컬학부</c:v>
                  </c:pt>
                </c:lvl>
                <c:lvl>
                  <c:pt idx="0">
                    <c:v>대인관계</c:v>
                  </c:pt>
                </c:lvl>
              </c:multiLvlStrCache>
            </c:multiLvlStrRef>
          </c:cat>
          <c:val>
            <c:numRef>
              <c:f>'학과(수준)'!$G$53:$G$74</c:f>
              <c:numCache>
                <c:formatCode>###0.0%</c:formatCode>
                <c:ptCount val="22"/>
                <c:pt idx="1">
                  <c:v>0.1</c:v>
                </c:pt>
                <c:pt idx="2">
                  <c:v>0.23809523809523805</c:v>
                </c:pt>
                <c:pt idx="3">
                  <c:v>0.5</c:v>
                </c:pt>
                <c:pt idx="4">
                  <c:v>7.1428571428571425E-2</c:v>
                </c:pt>
                <c:pt idx="5">
                  <c:v>0.5</c:v>
                </c:pt>
                <c:pt idx="6">
                  <c:v>9.0909090909090912E-2</c:v>
                </c:pt>
                <c:pt idx="7">
                  <c:v>0.47619047619047611</c:v>
                </c:pt>
                <c:pt idx="9">
                  <c:v>0.33333333333333326</c:v>
                </c:pt>
                <c:pt idx="10">
                  <c:v>0.19230769230769235</c:v>
                </c:pt>
                <c:pt idx="11">
                  <c:v>0.23076923076923075</c:v>
                </c:pt>
                <c:pt idx="12">
                  <c:v>0.125</c:v>
                </c:pt>
                <c:pt idx="13">
                  <c:v>0.26666666666666666</c:v>
                </c:pt>
                <c:pt idx="14">
                  <c:v>0.22580645161290319</c:v>
                </c:pt>
                <c:pt idx="15">
                  <c:v>0.38235294117647056</c:v>
                </c:pt>
                <c:pt idx="17">
                  <c:v>0.14285714285714285</c:v>
                </c:pt>
                <c:pt idx="18">
                  <c:v>0.19047619047619047</c:v>
                </c:pt>
                <c:pt idx="19">
                  <c:v>0.30769230769230771</c:v>
                </c:pt>
                <c:pt idx="20">
                  <c:v>0.125</c:v>
                </c:pt>
                <c:pt idx="21">
                  <c:v>0.23076923076923075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902-40F0-85E5-3ED2628C1FE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30"/>
        <c:overlap val="100"/>
        <c:axId val="192720896"/>
        <c:axId val="192389120"/>
      </c:barChart>
      <c:catAx>
        <c:axId val="19272089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ln>
            <a:noFill/>
          </a:ln>
        </c:spPr>
        <c:crossAx val="192389120"/>
        <c:crosses val="autoZero"/>
        <c:auto val="1"/>
        <c:lblAlgn val="ctr"/>
        <c:lblOffset val="100"/>
        <c:noMultiLvlLbl val="0"/>
      </c:catAx>
      <c:valAx>
        <c:axId val="192389120"/>
        <c:scaling>
          <c:orientation val="minMax"/>
        </c:scaling>
        <c:delete val="1"/>
        <c:axPos val="b"/>
        <c:numFmt formatCode="0%" sourceLinked="1"/>
        <c:majorTickMark val="out"/>
        <c:minorTickMark val="none"/>
        <c:tickLblPos val="nextTo"/>
        <c:crossAx val="192720896"/>
        <c:crosses val="max"/>
        <c:crossBetween val="between"/>
        <c:majorUnit val="0.2"/>
      </c:valAx>
    </c:plotArea>
    <c:legend>
      <c:legendPos val="t"/>
      <c:layout>
        <c:manualLayout>
          <c:xMode val="edge"/>
          <c:yMode val="edge"/>
          <c:x val="0.24770559930008748"/>
          <c:y val="2.4824923790355796E-3"/>
          <c:w val="0.67264424759405073"/>
          <c:h val="6.9711709167150582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100">
          <a:latin typeface="08서울한강체 M" panose="02020603020101020101" pitchFamily="18" charset="-127"/>
          <a:ea typeface="08서울한강체 M" panose="02020603020101020101" pitchFamily="18" charset="-127"/>
        </a:defRPr>
      </a:pPr>
      <a:endParaRPr lang="ko-KR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'학과(수준)'!$D$52</c:f>
              <c:strCache>
                <c:ptCount val="1"/>
                <c:pt idx="0">
                  <c:v>미흡</c:v>
                </c:pt>
              </c:strCache>
            </c:strRef>
          </c:tx>
          <c:invertIfNegative val="0"/>
          <c:dLbls>
            <c:numFmt formatCode="0.0%;0.0%;&quot;&quot;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'학과(수준)'!$B$75:$C$96</c:f>
              <c:multiLvlStrCache>
                <c:ptCount val="22"/>
                <c:lvl>
                  <c:pt idx="0">
                    <c:v>소방안전학부</c:v>
                  </c:pt>
                  <c:pt idx="1">
                    <c:v>수학교육</c:v>
                  </c:pt>
                  <c:pt idx="2">
                    <c:v>스포츠건강관리학</c:v>
                  </c:pt>
                  <c:pt idx="3">
                    <c:v>시각커뮤니케이션디자인학</c:v>
                  </c:pt>
                  <c:pt idx="4">
                    <c:v>신학</c:v>
                  </c:pt>
                  <c:pt idx="5">
                    <c:v>실용음악</c:v>
                  </c:pt>
                  <c:pt idx="6">
                    <c:v>역사학</c:v>
                  </c:pt>
                  <c:pt idx="7">
                    <c:v>연극영화영상학부</c:v>
                  </c:pt>
                  <c:pt idx="8">
                    <c:v>영어교육</c:v>
                  </c:pt>
                  <c:pt idx="9">
                    <c:v>영어국제문화학</c:v>
                  </c:pt>
                  <c:pt idx="10">
                    <c:v>웹툰애니메이션(게임학부)</c:v>
                  </c:pt>
                  <c:pt idx="11">
                    <c:v>유아교육</c:v>
                  </c:pt>
                  <c:pt idx="12">
                    <c:v>음악교육</c:v>
                  </c:pt>
                  <c:pt idx="13">
                    <c:v>의생명바이오공학부</c:v>
                  </c:pt>
                  <c:pt idx="14">
                    <c:v>전기전자공학</c:v>
                  </c:pt>
                  <c:pt idx="15">
                    <c:v>정보통신공학</c:v>
                  </c:pt>
                  <c:pt idx="16">
                    <c:v>제약공학</c:v>
                  </c:pt>
                  <c:pt idx="17">
                    <c:v>조형콘텐츠학부</c:v>
                  </c:pt>
                  <c:pt idx="18">
                    <c:v>중국어중국통상학</c:v>
                  </c:pt>
                  <c:pt idx="19">
                    <c:v>컴퓨터공학</c:v>
                  </c:pt>
                  <c:pt idx="20">
                    <c:v>피아노</c:v>
                  </c:pt>
                  <c:pt idx="21">
                    <c:v>화장품공학</c:v>
                  </c:pt>
                </c:lvl>
                <c:lvl>
                  <c:pt idx="0">
                    <c:v>대인관계</c:v>
                  </c:pt>
                </c:lvl>
              </c:multiLvlStrCache>
            </c:multiLvlStrRef>
          </c:cat>
          <c:val>
            <c:numRef>
              <c:f>'학과(수준)'!$D$75:$D$96</c:f>
              <c:numCache>
                <c:formatCode>###0.0%</c:formatCode>
                <c:ptCount val="22"/>
                <c:pt idx="0">
                  <c:v>0.2</c:v>
                </c:pt>
                <c:pt idx="1">
                  <c:v>0.2</c:v>
                </c:pt>
                <c:pt idx="2">
                  <c:v>0.5</c:v>
                </c:pt>
                <c:pt idx="3">
                  <c:v>0.2857142857142857</c:v>
                </c:pt>
                <c:pt idx="4">
                  <c:v>0.125</c:v>
                </c:pt>
                <c:pt idx="5">
                  <c:v>0.625</c:v>
                </c:pt>
                <c:pt idx="6">
                  <c:v>0.30769230769230771</c:v>
                </c:pt>
                <c:pt idx="7">
                  <c:v>0.25</c:v>
                </c:pt>
                <c:pt idx="8">
                  <c:v>0.17647058823529413</c:v>
                </c:pt>
                <c:pt idx="9">
                  <c:v>0.35294117647058826</c:v>
                </c:pt>
                <c:pt idx="10">
                  <c:v>0.31578947368421051</c:v>
                </c:pt>
                <c:pt idx="11">
                  <c:v>0.14634146341463414</c:v>
                </c:pt>
                <c:pt idx="12">
                  <c:v>4.1666666666666657E-2</c:v>
                </c:pt>
                <c:pt idx="13">
                  <c:v>0.39130434782608697</c:v>
                </c:pt>
                <c:pt idx="14">
                  <c:v>0.33333333333333326</c:v>
                </c:pt>
                <c:pt idx="15">
                  <c:v>0.33333333333333326</c:v>
                </c:pt>
                <c:pt idx="16">
                  <c:v>0.42857142857142855</c:v>
                </c:pt>
                <c:pt idx="17">
                  <c:v>0.5</c:v>
                </c:pt>
                <c:pt idx="19">
                  <c:v>0.45</c:v>
                </c:pt>
                <c:pt idx="20">
                  <c:v>0.53333333333333333</c:v>
                </c:pt>
                <c:pt idx="21">
                  <c:v>0.45833333333333326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017-4604-8EE4-C75A1E6854D7}"/>
            </c:ext>
          </c:extLst>
        </c:ser>
        <c:ser>
          <c:idx val="1"/>
          <c:order val="1"/>
          <c:tx>
            <c:strRef>
              <c:f>'학과(수준)'!$E$52</c:f>
              <c:strCache>
                <c:ptCount val="1"/>
                <c:pt idx="0">
                  <c:v>보통</c:v>
                </c:pt>
              </c:strCache>
            </c:strRef>
          </c:tx>
          <c:invertIfNegative val="0"/>
          <c:dLbls>
            <c:numFmt formatCode="0.0%;0.0%;&quot;&quot;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'학과(수준)'!$B$75:$C$96</c:f>
              <c:multiLvlStrCache>
                <c:ptCount val="22"/>
                <c:lvl>
                  <c:pt idx="0">
                    <c:v>소방안전학부</c:v>
                  </c:pt>
                  <c:pt idx="1">
                    <c:v>수학교육</c:v>
                  </c:pt>
                  <c:pt idx="2">
                    <c:v>스포츠건강관리학</c:v>
                  </c:pt>
                  <c:pt idx="3">
                    <c:v>시각커뮤니케이션디자인학</c:v>
                  </c:pt>
                  <c:pt idx="4">
                    <c:v>신학</c:v>
                  </c:pt>
                  <c:pt idx="5">
                    <c:v>실용음악</c:v>
                  </c:pt>
                  <c:pt idx="6">
                    <c:v>역사학</c:v>
                  </c:pt>
                  <c:pt idx="7">
                    <c:v>연극영화영상학부</c:v>
                  </c:pt>
                  <c:pt idx="8">
                    <c:v>영어교육</c:v>
                  </c:pt>
                  <c:pt idx="9">
                    <c:v>영어국제문화학</c:v>
                  </c:pt>
                  <c:pt idx="10">
                    <c:v>웹툰애니메이션(게임학부)</c:v>
                  </c:pt>
                  <c:pt idx="11">
                    <c:v>유아교육</c:v>
                  </c:pt>
                  <c:pt idx="12">
                    <c:v>음악교육</c:v>
                  </c:pt>
                  <c:pt idx="13">
                    <c:v>의생명바이오공학부</c:v>
                  </c:pt>
                  <c:pt idx="14">
                    <c:v>전기전자공학</c:v>
                  </c:pt>
                  <c:pt idx="15">
                    <c:v>정보통신공학</c:v>
                  </c:pt>
                  <c:pt idx="16">
                    <c:v>제약공학</c:v>
                  </c:pt>
                  <c:pt idx="17">
                    <c:v>조형콘텐츠학부</c:v>
                  </c:pt>
                  <c:pt idx="18">
                    <c:v>중국어중국통상학</c:v>
                  </c:pt>
                  <c:pt idx="19">
                    <c:v>컴퓨터공학</c:v>
                  </c:pt>
                  <c:pt idx="20">
                    <c:v>피아노</c:v>
                  </c:pt>
                  <c:pt idx="21">
                    <c:v>화장품공학</c:v>
                  </c:pt>
                </c:lvl>
                <c:lvl>
                  <c:pt idx="0">
                    <c:v>대인관계</c:v>
                  </c:pt>
                </c:lvl>
              </c:multiLvlStrCache>
            </c:multiLvlStrRef>
          </c:cat>
          <c:val>
            <c:numRef>
              <c:f>'학과(수준)'!$E$75:$E$96</c:f>
              <c:numCache>
                <c:formatCode>###0.0%</c:formatCode>
                <c:ptCount val="22"/>
                <c:pt idx="0">
                  <c:v>0.66666666666666652</c:v>
                </c:pt>
                <c:pt idx="1">
                  <c:v>0.4</c:v>
                </c:pt>
                <c:pt idx="2">
                  <c:v>0.19230769230769235</c:v>
                </c:pt>
                <c:pt idx="3">
                  <c:v>0.23809523809523805</c:v>
                </c:pt>
                <c:pt idx="4">
                  <c:v>0.625</c:v>
                </c:pt>
                <c:pt idx="5">
                  <c:v>0.3125</c:v>
                </c:pt>
                <c:pt idx="6">
                  <c:v>0.46153846153846151</c:v>
                </c:pt>
                <c:pt idx="7">
                  <c:v>0.25</c:v>
                </c:pt>
                <c:pt idx="8">
                  <c:v>0.17647058823529413</c:v>
                </c:pt>
                <c:pt idx="9">
                  <c:v>0.17647058823529413</c:v>
                </c:pt>
                <c:pt idx="10">
                  <c:v>0.31578947368421051</c:v>
                </c:pt>
                <c:pt idx="11">
                  <c:v>0.21951219512195125</c:v>
                </c:pt>
                <c:pt idx="12">
                  <c:v>0.33333333333333326</c:v>
                </c:pt>
                <c:pt idx="13">
                  <c:v>0.2608695652173913</c:v>
                </c:pt>
                <c:pt idx="14">
                  <c:v>0.33333333333333326</c:v>
                </c:pt>
                <c:pt idx="15">
                  <c:v>0.22222222222222221</c:v>
                </c:pt>
                <c:pt idx="16">
                  <c:v>0.21428571428571427</c:v>
                </c:pt>
                <c:pt idx="17">
                  <c:v>0.5</c:v>
                </c:pt>
                <c:pt idx="19">
                  <c:v>0.35</c:v>
                </c:pt>
                <c:pt idx="20">
                  <c:v>0.33333333333333326</c:v>
                </c:pt>
                <c:pt idx="21">
                  <c:v>0.20833333333333337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017-4604-8EE4-C75A1E6854D7}"/>
            </c:ext>
          </c:extLst>
        </c:ser>
        <c:ser>
          <c:idx val="2"/>
          <c:order val="2"/>
          <c:tx>
            <c:strRef>
              <c:f>'학과(수준)'!$F$52</c:f>
              <c:strCache>
                <c:ptCount val="1"/>
                <c:pt idx="0">
                  <c:v>우수</c:v>
                </c:pt>
              </c:strCache>
            </c:strRef>
          </c:tx>
          <c:invertIfNegative val="0"/>
          <c:dLbls>
            <c:numFmt formatCode="0.0%;0.0%;&quot;&quot;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'학과(수준)'!$B$75:$C$96</c:f>
              <c:multiLvlStrCache>
                <c:ptCount val="22"/>
                <c:lvl>
                  <c:pt idx="0">
                    <c:v>소방안전학부</c:v>
                  </c:pt>
                  <c:pt idx="1">
                    <c:v>수학교육</c:v>
                  </c:pt>
                  <c:pt idx="2">
                    <c:v>스포츠건강관리학</c:v>
                  </c:pt>
                  <c:pt idx="3">
                    <c:v>시각커뮤니케이션디자인학</c:v>
                  </c:pt>
                  <c:pt idx="4">
                    <c:v>신학</c:v>
                  </c:pt>
                  <c:pt idx="5">
                    <c:v>실용음악</c:v>
                  </c:pt>
                  <c:pt idx="6">
                    <c:v>역사학</c:v>
                  </c:pt>
                  <c:pt idx="7">
                    <c:v>연극영화영상학부</c:v>
                  </c:pt>
                  <c:pt idx="8">
                    <c:v>영어교육</c:v>
                  </c:pt>
                  <c:pt idx="9">
                    <c:v>영어국제문화학</c:v>
                  </c:pt>
                  <c:pt idx="10">
                    <c:v>웹툰애니메이션(게임학부)</c:v>
                  </c:pt>
                  <c:pt idx="11">
                    <c:v>유아교육</c:v>
                  </c:pt>
                  <c:pt idx="12">
                    <c:v>음악교육</c:v>
                  </c:pt>
                  <c:pt idx="13">
                    <c:v>의생명바이오공학부</c:v>
                  </c:pt>
                  <c:pt idx="14">
                    <c:v>전기전자공학</c:v>
                  </c:pt>
                  <c:pt idx="15">
                    <c:v>정보통신공학</c:v>
                  </c:pt>
                  <c:pt idx="16">
                    <c:v>제약공학</c:v>
                  </c:pt>
                  <c:pt idx="17">
                    <c:v>조형콘텐츠학부</c:v>
                  </c:pt>
                  <c:pt idx="18">
                    <c:v>중국어중국통상학</c:v>
                  </c:pt>
                  <c:pt idx="19">
                    <c:v>컴퓨터공학</c:v>
                  </c:pt>
                  <c:pt idx="20">
                    <c:v>피아노</c:v>
                  </c:pt>
                  <c:pt idx="21">
                    <c:v>화장품공학</c:v>
                  </c:pt>
                </c:lvl>
                <c:lvl>
                  <c:pt idx="0">
                    <c:v>대인관계</c:v>
                  </c:pt>
                </c:lvl>
              </c:multiLvlStrCache>
            </c:multiLvlStrRef>
          </c:cat>
          <c:val>
            <c:numRef>
              <c:f>'학과(수준)'!$F$75:$F$96</c:f>
              <c:numCache>
                <c:formatCode>###0.0%</c:formatCode>
                <c:ptCount val="22"/>
                <c:pt idx="0">
                  <c:v>0.13333333333333333</c:v>
                </c:pt>
                <c:pt idx="1">
                  <c:v>0.2</c:v>
                </c:pt>
                <c:pt idx="2">
                  <c:v>0.11538461538461538</c:v>
                </c:pt>
                <c:pt idx="3">
                  <c:v>0.23809523809523805</c:v>
                </c:pt>
                <c:pt idx="4">
                  <c:v>0.125</c:v>
                </c:pt>
                <c:pt idx="5">
                  <c:v>6.25E-2</c:v>
                </c:pt>
                <c:pt idx="6">
                  <c:v>7.6923076923076927E-2</c:v>
                </c:pt>
                <c:pt idx="7">
                  <c:v>0.1875</c:v>
                </c:pt>
                <c:pt idx="8">
                  <c:v>0.23529411764705879</c:v>
                </c:pt>
                <c:pt idx="9">
                  <c:v>0.17647058823529413</c:v>
                </c:pt>
                <c:pt idx="10">
                  <c:v>0.10526315789473684</c:v>
                </c:pt>
                <c:pt idx="11">
                  <c:v>0.14634146341463414</c:v>
                </c:pt>
                <c:pt idx="12">
                  <c:v>0.20833333333333337</c:v>
                </c:pt>
                <c:pt idx="13">
                  <c:v>4.3478260869565216E-2</c:v>
                </c:pt>
                <c:pt idx="14">
                  <c:v>0.14285714285714285</c:v>
                </c:pt>
                <c:pt idx="15">
                  <c:v>0.1851851851851852</c:v>
                </c:pt>
                <c:pt idx="16">
                  <c:v>0.14285714285714285</c:v>
                </c:pt>
                <c:pt idx="19">
                  <c:v>0.2</c:v>
                </c:pt>
                <c:pt idx="20">
                  <c:v>6.6666666666666666E-2</c:v>
                </c:pt>
                <c:pt idx="21">
                  <c:v>8.3333333333333315E-2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017-4604-8EE4-C75A1E6854D7}"/>
            </c:ext>
          </c:extLst>
        </c:ser>
        <c:ser>
          <c:idx val="3"/>
          <c:order val="3"/>
          <c:tx>
            <c:strRef>
              <c:f>'학과(수준)'!$G$52</c:f>
              <c:strCache>
                <c:ptCount val="1"/>
                <c:pt idx="0">
                  <c:v>탁월</c:v>
                </c:pt>
              </c:strCache>
            </c:strRef>
          </c:tx>
          <c:invertIfNegative val="0"/>
          <c:dLbls>
            <c:numFmt formatCode="0.0%;0.0%;&quot;&quot;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'학과(수준)'!$B$75:$C$96</c:f>
              <c:multiLvlStrCache>
                <c:ptCount val="22"/>
                <c:lvl>
                  <c:pt idx="0">
                    <c:v>소방안전학부</c:v>
                  </c:pt>
                  <c:pt idx="1">
                    <c:v>수학교육</c:v>
                  </c:pt>
                  <c:pt idx="2">
                    <c:v>스포츠건강관리학</c:v>
                  </c:pt>
                  <c:pt idx="3">
                    <c:v>시각커뮤니케이션디자인학</c:v>
                  </c:pt>
                  <c:pt idx="4">
                    <c:v>신학</c:v>
                  </c:pt>
                  <c:pt idx="5">
                    <c:v>실용음악</c:v>
                  </c:pt>
                  <c:pt idx="6">
                    <c:v>역사학</c:v>
                  </c:pt>
                  <c:pt idx="7">
                    <c:v>연극영화영상학부</c:v>
                  </c:pt>
                  <c:pt idx="8">
                    <c:v>영어교육</c:v>
                  </c:pt>
                  <c:pt idx="9">
                    <c:v>영어국제문화학</c:v>
                  </c:pt>
                  <c:pt idx="10">
                    <c:v>웹툰애니메이션(게임학부)</c:v>
                  </c:pt>
                  <c:pt idx="11">
                    <c:v>유아교육</c:v>
                  </c:pt>
                  <c:pt idx="12">
                    <c:v>음악교육</c:v>
                  </c:pt>
                  <c:pt idx="13">
                    <c:v>의생명바이오공학부</c:v>
                  </c:pt>
                  <c:pt idx="14">
                    <c:v>전기전자공학</c:v>
                  </c:pt>
                  <c:pt idx="15">
                    <c:v>정보통신공학</c:v>
                  </c:pt>
                  <c:pt idx="16">
                    <c:v>제약공학</c:v>
                  </c:pt>
                  <c:pt idx="17">
                    <c:v>조형콘텐츠학부</c:v>
                  </c:pt>
                  <c:pt idx="18">
                    <c:v>중국어중국통상학</c:v>
                  </c:pt>
                  <c:pt idx="19">
                    <c:v>컴퓨터공학</c:v>
                  </c:pt>
                  <c:pt idx="20">
                    <c:v>피아노</c:v>
                  </c:pt>
                  <c:pt idx="21">
                    <c:v>화장품공학</c:v>
                  </c:pt>
                </c:lvl>
                <c:lvl>
                  <c:pt idx="0">
                    <c:v>대인관계</c:v>
                  </c:pt>
                </c:lvl>
              </c:multiLvlStrCache>
            </c:multiLvlStrRef>
          </c:cat>
          <c:val>
            <c:numRef>
              <c:f>'학과(수준)'!$G$75:$G$96</c:f>
              <c:numCache>
                <c:formatCode>###0.0%</c:formatCode>
                <c:ptCount val="22"/>
                <c:pt idx="1">
                  <c:v>0.2</c:v>
                </c:pt>
                <c:pt idx="2">
                  <c:v>0.19230769230769235</c:v>
                </c:pt>
                <c:pt idx="3">
                  <c:v>0.23809523809523805</c:v>
                </c:pt>
                <c:pt idx="4">
                  <c:v>0.125</c:v>
                </c:pt>
                <c:pt idx="6">
                  <c:v>0.15384615384615385</c:v>
                </c:pt>
                <c:pt idx="7">
                  <c:v>0.3125</c:v>
                </c:pt>
                <c:pt idx="8">
                  <c:v>0.41176470588235292</c:v>
                </c:pt>
                <c:pt idx="9">
                  <c:v>0.29411764705882354</c:v>
                </c:pt>
                <c:pt idx="10">
                  <c:v>0.26315789473684209</c:v>
                </c:pt>
                <c:pt idx="11">
                  <c:v>0.48780487804878048</c:v>
                </c:pt>
                <c:pt idx="12">
                  <c:v>0.41666666666666674</c:v>
                </c:pt>
                <c:pt idx="13">
                  <c:v>0.30434782608695654</c:v>
                </c:pt>
                <c:pt idx="14">
                  <c:v>0.19047619047619047</c:v>
                </c:pt>
                <c:pt idx="15">
                  <c:v>0.25925925925925924</c:v>
                </c:pt>
                <c:pt idx="16">
                  <c:v>0.21428571428571427</c:v>
                </c:pt>
                <c:pt idx="18">
                  <c:v>1</c:v>
                </c:pt>
                <c:pt idx="20">
                  <c:v>6.6666666666666666E-2</c:v>
                </c:pt>
                <c:pt idx="21">
                  <c:v>0.25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017-4604-8EE4-C75A1E6854D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30"/>
        <c:overlap val="100"/>
        <c:axId val="192724480"/>
        <c:axId val="192391424"/>
      </c:barChart>
      <c:catAx>
        <c:axId val="192724480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ln>
            <a:noFill/>
          </a:ln>
        </c:spPr>
        <c:crossAx val="192391424"/>
        <c:crosses val="autoZero"/>
        <c:auto val="1"/>
        <c:lblAlgn val="ctr"/>
        <c:lblOffset val="100"/>
        <c:noMultiLvlLbl val="0"/>
      </c:catAx>
      <c:valAx>
        <c:axId val="192391424"/>
        <c:scaling>
          <c:orientation val="minMax"/>
        </c:scaling>
        <c:delete val="1"/>
        <c:axPos val="b"/>
        <c:numFmt formatCode="0%" sourceLinked="1"/>
        <c:majorTickMark val="out"/>
        <c:minorTickMark val="none"/>
        <c:tickLblPos val="nextTo"/>
        <c:crossAx val="192724480"/>
        <c:crosses val="max"/>
        <c:crossBetween val="between"/>
        <c:majorUnit val="0.2"/>
      </c:valAx>
    </c:plotArea>
    <c:legend>
      <c:legendPos val="t"/>
      <c:layout>
        <c:manualLayout>
          <c:xMode val="edge"/>
          <c:yMode val="edge"/>
          <c:x val="0.24770559930008748"/>
          <c:y val="2.4824923790355796E-3"/>
          <c:w val="0.67264424759405073"/>
          <c:h val="6.9711709167150582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100">
          <a:latin typeface="08서울한강체 M" panose="02020603020101020101" pitchFamily="18" charset="-127"/>
          <a:ea typeface="08서울한강체 M" panose="02020603020101020101" pitchFamily="18" charset="-127"/>
        </a:defRPr>
      </a:pPr>
      <a:endParaRPr lang="ko-KR"/>
    </a:p>
  </c:tx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'학과(수준)'!$D$100</c:f>
              <c:strCache>
                <c:ptCount val="1"/>
                <c:pt idx="0">
                  <c:v>미흡</c:v>
                </c:pt>
              </c:strCache>
            </c:strRef>
          </c:tx>
          <c:invertIfNegative val="0"/>
          <c:dLbls>
            <c:numFmt formatCode="0.0%;0.0%;&quot;&quot;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'학과(수준)'!$B$101:$C$122</c:f>
              <c:multiLvlStrCache>
                <c:ptCount val="22"/>
                <c:lvl>
                  <c:pt idx="0">
                    <c:v>건축학부</c:v>
                  </c:pt>
                  <c:pt idx="1">
                    <c:v>경영학</c:v>
                  </c:pt>
                  <c:pt idx="2">
                    <c:v>경찰법학</c:v>
                  </c:pt>
                  <c:pt idx="3">
                    <c:v>공공인재학부</c:v>
                  </c:pt>
                  <c:pt idx="4">
                    <c:v>관현악작곡학부</c:v>
                  </c:pt>
                  <c:pt idx="5">
                    <c:v>광고홍보커뮤니케이션학부</c:v>
                  </c:pt>
                  <c:pt idx="6">
                    <c:v>국악</c:v>
                  </c:pt>
                  <c:pt idx="7">
                    <c:v>국어교육</c:v>
                  </c:pt>
                  <c:pt idx="8">
                    <c:v>금융경제학</c:v>
                  </c:pt>
                  <c:pt idx="9">
                    <c:v>도시공학</c:v>
                  </c:pt>
                  <c:pt idx="10">
                    <c:v>도자디자인학</c:v>
                  </c:pt>
                  <c:pt idx="11">
                    <c:v>로봇학</c:v>
                  </c:pt>
                  <c:pt idx="12">
                    <c:v>마케팅빅데이터학</c:v>
                  </c:pt>
                  <c:pt idx="13">
                    <c:v>무역물류학</c:v>
                  </c:pt>
                  <c:pt idx="14">
                    <c:v>미생물생명공학</c:v>
                  </c:pt>
                  <c:pt idx="15">
                    <c:v>미술교육</c:v>
                  </c:pt>
                  <c:pt idx="16">
                    <c:v>미술학부</c:v>
                  </c:pt>
                  <c:pt idx="17">
                    <c:v>부동산금융보험융합학</c:v>
                  </c:pt>
                  <c:pt idx="18">
                    <c:v>사회복지학</c:v>
                  </c:pt>
                  <c:pt idx="19">
                    <c:v>산업디자인학</c:v>
                  </c:pt>
                  <c:pt idx="20">
                    <c:v>섬유·패션디자인학</c:v>
                  </c:pt>
                  <c:pt idx="21">
                    <c:v>성악·뮤지컬학부</c:v>
                  </c:pt>
                </c:lvl>
                <c:lvl>
                  <c:pt idx="0">
                    <c:v>자원정보기술활용</c:v>
                  </c:pt>
                </c:lvl>
              </c:multiLvlStrCache>
            </c:multiLvlStrRef>
          </c:cat>
          <c:val>
            <c:numRef>
              <c:f>'학과(수준)'!$D$101:$D$122</c:f>
              <c:numCache>
                <c:formatCode>###0.0%</c:formatCode>
                <c:ptCount val="22"/>
                <c:pt idx="0">
                  <c:v>0.5714285714285714</c:v>
                </c:pt>
                <c:pt idx="1">
                  <c:v>0.5</c:v>
                </c:pt>
                <c:pt idx="2">
                  <c:v>0.7142857142857143</c:v>
                </c:pt>
                <c:pt idx="3">
                  <c:v>0.66666666666666652</c:v>
                </c:pt>
                <c:pt idx="4">
                  <c:v>0.7142857142857143</c:v>
                </c:pt>
                <c:pt idx="5">
                  <c:v>0.66666666666666652</c:v>
                </c:pt>
                <c:pt idx="6">
                  <c:v>0.63636363636363635</c:v>
                </c:pt>
                <c:pt idx="7">
                  <c:v>0.42857142857142855</c:v>
                </c:pt>
                <c:pt idx="8">
                  <c:v>1</c:v>
                </c:pt>
                <c:pt idx="9">
                  <c:v>1</c:v>
                </c:pt>
                <c:pt idx="10">
                  <c:v>0.69230769230769229</c:v>
                </c:pt>
                <c:pt idx="11">
                  <c:v>0.30769230769230771</c:v>
                </c:pt>
                <c:pt idx="12">
                  <c:v>0.8125</c:v>
                </c:pt>
                <c:pt idx="13">
                  <c:v>0.6428571428571429</c:v>
                </c:pt>
                <c:pt idx="14">
                  <c:v>0.45161290322580638</c:v>
                </c:pt>
                <c:pt idx="15">
                  <c:v>0.52941176470588236</c:v>
                </c:pt>
                <c:pt idx="16">
                  <c:v>0.66666666666666652</c:v>
                </c:pt>
                <c:pt idx="17">
                  <c:v>0.73333333333333328</c:v>
                </c:pt>
                <c:pt idx="18">
                  <c:v>0.76190476190476186</c:v>
                </c:pt>
                <c:pt idx="19">
                  <c:v>0.73076923076923062</c:v>
                </c:pt>
                <c:pt idx="20">
                  <c:v>0.875</c:v>
                </c:pt>
                <c:pt idx="21">
                  <c:v>0.76923076923076938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D60-4FFB-8EDF-8363F641F35C}"/>
            </c:ext>
          </c:extLst>
        </c:ser>
        <c:ser>
          <c:idx val="1"/>
          <c:order val="1"/>
          <c:tx>
            <c:strRef>
              <c:f>'학과(수준)'!$E$100</c:f>
              <c:strCache>
                <c:ptCount val="1"/>
                <c:pt idx="0">
                  <c:v>보통</c:v>
                </c:pt>
              </c:strCache>
            </c:strRef>
          </c:tx>
          <c:invertIfNegative val="0"/>
          <c:dLbls>
            <c:numFmt formatCode="0.0%;0.0%;&quot;&quot;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'학과(수준)'!$B$101:$C$122</c:f>
              <c:multiLvlStrCache>
                <c:ptCount val="22"/>
                <c:lvl>
                  <c:pt idx="0">
                    <c:v>건축학부</c:v>
                  </c:pt>
                  <c:pt idx="1">
                    <c:v>경영학</c:v>
                  </c:pt>
                  <c:pt idx="2">
                    <c:v>경찰법학</c:v>
                  </c:pt>
                  <c:pt idx="3">
                    <c:v>공공인재학부</c:v>
                  </c:pt>
                  <c:pt idx="4">
                    <c:v>관현악작곡학부</c:v>
                  </c:pt>
                  <c:pt idx="5">
                    <c:v>광고홍보커뮤니케이션학부</c:v>
                  </c:pt>
                  <c:pt idx="6">
                    <c:v>국악</c:v>
                  </c:pt>
                  <c:pt idx="7">
                    <c:v>국어교육</c:v>
                  </c:pt>
                  <c:pt idx="8">
                    <c:v>금융경제학</c:v>
                  </c:pt>
                  <c:pt idx="9">
                    <c:v>도시공학</c:v>
                  </c:pt>
                  <c:pt idx="10">
                    <c:v>도자디자인학</c:v>
                  </c:pt>
                  <c:pt idx="11">
                    <c:v>로봇학</c:v>
                  </c:pt>
                  <c:pt idx="12">
                    <c:v>마케팅빅데이터학</c:v>
                  </c:pt>
                  <c:pt idx="13">
                    <c:v>무역물류학</c:v>
                  </c:pt>
                  <c:pt idx="14">
                    <c:v>미생물생명공학</c:v>
                  </c:pt>
                  <c:pt idx="15">
                    <c:v>미술교육</c:v>
                  </c:pt>
                  <c:pt idx="16">
                    <c:v>미술학부</c:v>
                  </c:pt>
                  <c:pt idx="17">
                    <c:v>부동산금융보험융합학</c:v>
                  </c:pt>
                  <c:pt idx="18">
                    <c:v>사회복지학</c:v>
                  </c:pt>
                  <c:pt idx="19">
                    <c:v>산업디자인학</c:v>
                  </c:pt>
                  <c:pt idx="20">
                    <c:v>섬유·패션디자인학</c:v>
                  </c:pt>
                  <c:pt idx="21">
                    <c:v>성악·뮤지컬학부</c:v>
                  </c:pt>
                </c:lvl>
                <c:lvl>
                  <c:pt idx="0">
                    <c:v>자원정보기술활용</c:v>
                  </c:pt>
                </c:lvl>
              </c:multiLvlStrCache>
            </c:multiLvlStrRef>
          </c:cat>
          <c:val>
            <c:numRef>
              <c:f>'학과(수준)'!$E$101:$E$122</c:f>
              <c:numCache>
                <c:formatCode>###0.0%</c:formatCode>
                <c:ptCount val="22"/>
                <c:pt idx="0">
                  <c:v>0.2857142857142857</c:v>
                </c:pt>
                <c:pt idx="1">
                  <c:v>0.3</c:v>
                </c:pt>
                <c:pt idx="2">
                  <c:v>0.19047619047619047</c:v>
                </c:pt>
                <c:pt idx="3">
                  <c:v>0.22222222222222221</c:v>
                </c:pt>
                <c:pt idx="4">
                  <c:v>0.14285714285714285</c:v>
                </c:pt>
                <c:pt idx="5">
                  <c:v>0.33333333333333326</c:v>
                </c:pt>
                <c:pt idx="6">
                  <c:v>0.27272727272727271</c:v>
                </c:pt>
                <c:pt idx="7">
                  <c:v>0.33333333333333326</c:v>
                </c:pt>
                <c:pt idx="10">
                  <c:v>0.19230769230769235</c:v>
                </c:pt>
                <c:pt idx="11">
                  <c:v>0.30769230769230771</c:v>
                </c:pt>
                <c:pt idx="12">
                  <c:v>0.1875</c:v>
                </c:pt>
                <c:pt idx="13">
                  <c:v>0.2857142857142857</c:v>
                </c:pt>
                <c:pt idx="14">
                  <c:v>0.38709677419354838</c:v>
                </c:pt>
                <c:pt idx="15">
                  <c:v>0.32352941176470584</c:v>
                </c:pt>
                <c:pt idx="16">
                  <c:v>0.25</c:v>
                </c:pt>
                <c:pt idx="17">
                  <c:v>0.26666666666666666</c:v>
                </c:pt>
                <c:pt idx="18">
                  <c:v>0.19047619047619047</c:v>
                </c:pt>
                <c:pt idx="19">
                  <c:v>0.15384615384615385</c:v>
                </c:pt>
                <c:pt idx="20">
                  <c:v>0.125</c:v>
                </c:pt>
                <c:pt idx="21">
                  <c:v>0.15384615384615385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D60-4FFB-8EDF-8363F641F35C}"/>
            </c:ext>
          </c:extLst>
        </c:ser>
        <c:ser>
          <c:idx val="2"/>
          <c:order val="2"/>
          <c:tx>
            <c:strRef>
              <c:f>'학과(수준)'!$F$100</c:f>
              <c:strCache>
                <c:ptCount val="1"/>
                <c:pt idx="0">
                  <c:v>우수</c:v>
                </c:pt>
              </c:strCache>
            </c:strRef>
          </c:tx>
          <c:invertIfNegative val="0"/>
          <c:dLbls>
            <c:numFmt formatCode="0.0%;0.0%;&quot;&quot;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'학과(수준)'!$B$101:$C$122</c:f>
              <c:multiLvlStrCache>
                <c:ptCount val="22"/>
                <c:lvl>
                  <c:pt idx="0">
                    <c:v>건축학부</c:v>
                  </c:pt>
                  <c:pt idx="1">
                    <c:v>경영학</c:v>
                  </c:pt>
                  <c:pt idx="2">
                    <c:v>경찰법학</c:v>
                  </c:pt>
                  <c:pt idx="3">
                    <c:v>공공인재학부</c:v>
                  </c:pt>
                  <c:pt idx="4">
                    <c:v>관현악작곡학부</c:v>
                  </c:pt>
                  <c:pt idx="5">
                    <c:v>광고홍보커뮤니케이션학부</c:v>
                  </c:pt>
                  <c:pt idx="6">
                    <c:v>국악</c:v>
                  </c:pt>
                  <c:pt idx="7">
                    <c:v>국어교육</c:v>
                  </c:pt>
                  <c:pt idx="8">
                    <c:v>금융경제학</c:v>
                  </c:pt>
                  <c:pt idx="9">
                    <c:v>도시공학</c:v>
                  </c:pt>
                  <c:pt idx="10">
                    <c:v>도자디자인학</c:v>
                  </c:pt>
                  <c:pt idx="11">
                    <c:v>로봇학</c:v>
                  </c:pt>
                  <c:pt idx="12">
                    <c:v>마케팅빅데이터학</c:v>
                  </c:pt>
                  <c:pt idx="13">
                    <c:v>무역물류학</c:v>
                  </c:pt>
                  <c:pt idx="14">
                    <c:v>미생물생명공학</c:v>
                  </c:pt>
                  <c:pt idx="15">
                    <c:v>미술교육</c:v>
                  </c:pt>
                  <c:pt idx="16">
                    <c:v>미술학부</c:v>
                  </c:pt>
                  <c:pt idx="17">
                    <c:v>부동산금융보험융합학</c:v>
                  </c:pt>
                  <c:pt idx="18">
                    <c:v>사회복지학</c:v>
                  </c:pt>
                  <c:pt idx="19">
                    <c:v>산업디자인학</c:v>
                  </c:pt>
                  <c:pt idx="20">
                    <c:v>섬유·패션디자인학</c:v>
                  </c:pt>
                  <c:pt idx="21">
                    <c:v>성악·뮤지컬학부</c:v>
                  </c:pt>
                </c:lvl>
                <c:lvl>
                  <c:pt idx="0">
                    <c:v>자원정보기술활용</c:v>
                  </c:pt>
                </c:lvl>
              </c:multiLvlStrCache>
            </c:multiLvlStrRef>
          </c:cat>
          <c:val>
            <c:numRef>
              <c:f>'학과(수준)'!$F$101:$F$122</c:f>
              <c:numCache>
                <c:formatCode>###0.0%</c:formatCode>
                <c:ptCount val="22"/>
                <c:pt idx="0">
                  <c:v>0.14285714285714285</c:v>
                </c:pt>
                <c:pt idx="1">
                  <c:v>0.2</c:v>
                </c:pt>
                <c:pt idx="2">
                  <c:v>9.5238095238095233E-2</c:v>
                </c:pt>
                <c:pt idx="3">
                  <c:v>0.1111111111111111</c:v>
                </c:pt>
                <c:pt idx="4">
                  <c:v>7.1428571428571425E-2</c:v>
                </c:pt>
                <c:pt idx="6">
                  <c:v>9.0909090909090912E-2</c:v>
                </c:pt>
                <c:pt idx="7">
                  <c:v>0.19047619047619047</c:v>
                </c:pt>
                <c:pt idx="10">
                  <c:v>7.6923076923076927E-2</c:v>
                </c:pt>
                <c:pt idx="11">
                  <c:v>0.23076923076923075</c:v>
                </c:pt>
                <c:pt idx="14">
                  <c:v>9.6774193548387094E-2</c:v>
                </c:pt>
                <c:pt idx="15">
                  <c:v>8.8235294117647065E-2</c:v>
                </c:pt>
                <c:pt idx="16">
                  <c:v>8.3333333333333315E-2</c:v>
                </c:pt>
                <c:pt idx="18">
                  <c:v>4.7619047619047616E-2</c:v>
                </c:pt>
                <c:pt idx="19">
                  <c:v>0.11538461538461538</c:v>
                </c:pt>
                <c:pt idx="21">
                  <c:v>7.6923076923076927E-2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D60-4FFB-8EDF-8363F641F35C}"/>
            </c:ext>
          </c:extLst>
        </c:ser>
        <c:ser>
          <c:idx val="3"/>
          <c:order val="3"/>
          <c:tx>
            <c:strRef>
              <c:f>'학과(수준)'!$G$100</c:f>
              <c:strCache>
                <c:ptCount val="1"/>
                <c:pt idx="0">
                  <c:v>탁월</c:v>
                </c:pt>
              </c:strCache>
            </c:strRef>
          </c:tx>
          <c:invertIfNegative val="0"/>
          <c:dLbls>
            <c:numFmt formatCode="0.0%;0.0%;&quot;&quot;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'학과(수준)'!$B$101:$C$122</c:f>
              <c:multiLvlStrCache>
                <c:ptCount val="22"/>
                <c:lvl>
                  <c:pt idx="0">
                    <c:v>건축학부</c:v>
                  </c:pt>
                  <c:pt idx="1">
                    <c:v>경영학</c:v>
                  </c:pt>
                  <c:pt idx="2">
                    <c:v>경찰법학</c:v>
                  </c:pt>
                  <c:pt idx="3">
                    <c:v>공공인재학부</c:v>
                  </c:pt>
                  <c:pt idx="4">
                    <c:v>관현악작곡학부</c:v>
                  </c:pt>
                  <c:pt idx="5">
                    <c:v>광고홍보커뮤니케이션학부</c:v>
                  </c:pt>
                  <c:pt idx="6">
                    <c:v>국악</c:v>
                  </c:pt>
                  <c:pt idx="7">
                    <c:v>국어교육</c:v>
                  </c:pt>
                  <c:pt idx="8">
                    <c:v>금융경제학</c:v>
                  </c:pt>
                  <c:pt idx="9">
                    <c:v>도시공학</c:v>
                  </c:pt>
                  <c:pt idx="10">
                    <c:v>도자디자인학</c:v>
                  </c:pt>
                  <c:pt idx="11">
                    <c:v>로봇학</c:v>
                  </c:pt>
                  <c:pt idx="12">
                    <c:v>마케팅빅데이터학</c:v>
                  </c:pt>
                  <c:pt idx="13">
                    <c:v>무역물류학</c:v>
                  </c:pt>
                  <c:pt idx="14">
                    <c:v>미생물생명공학</c:v>
                  </c:pt>
                  <c:pt idx="15">
                    <c:v>미술교육</c:v>
                  </c:pt>
                  <c:pt idx="16">
                    <c:v>미술학부</c:v>
                  </c:pt>
                  <c:pt idx="17">
                    <c:v>부동산금융보험융합학</c:v>
                  </c:pt>
                  <c:pt idx="18">
                    <c:v>사회복지학</c:v>
                  </c:pt>
                  <c:pt idx="19">
                    <c:v>산업디자인학</c:v>
                  </c:pt>
                  <c:pt idx="20">
                    <c:v>섬유·패션디자인학</c:v>
                  </c:pt>
                  <c:pt idx="21">
                    <c:v>성악·뮤지컬학부</c:v>
                  </c:pt>
                </c:lvl>
                <c:lvl>
                  <c:pt idx="0">
                    <c:v>자원정보기술활용</c:v>
                  </c:pt>
                </c:lvl>
              </c:multiLvlStrCache>
            </c:multiLvlStrRef>
          </c:cat>
          <c:val>
            <c:numRef>
              <c:f>'학과(수준)'!$G$101:$G$122</c:f>
              <c:numCache>
                <c:formatCode>General</c:formatCode>
                <c:ptCount val="22"/>
                <c:pt idx="4" formatCode="###0.0%">
                  <c:v>7.1428571428571425E-2</c:v>
                </c:pt>
                <c:pt idx="7" formatCode="###0.0%">
                  <c:v>4.7619047619047616E-2</c:v>
                </c:pt>
                <c:pt idx="10" formatCode="###0.0%">
                  <c:v>3.8461538461538464E-2</c:v>
                </c:pt>
                <c:pt idx="11" formatCode="###0.0%">
                  <c:v>0.15384615384615385</c:v>
                </c:pt>
                <c:pt idx="13" formatCode="###0.0%">
                  <c:v>7.1428571428571425E-2</c:v>
                </c:pt>
                <c:pt idx="14" formatCode="###0.0%">
                  <c:v>6.4516129032258063E-2</c:v>
                </c:pt>
                <c:pt idx="15" formatCode="###0.0%">
                  <c:v>5.8823529411764698E-2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D60-4FFB-8EDF-8363F641F35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30"/>
        <c:overlap val="100"/>
        <c:axId val="195155968"/>
        <c:axId val="192393728"/>
      </c:barChart>
      <c:catAx>
        <c:axId val="195155968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ln>
            <a:noFill/>
          </a:ln>
        </c:spPr>
        <c:crossAx val="192393728"/>
        <c:crosses val="autoZero"/>
        <c:auto val="1"/>
        <c:lblAlgn val="ctr"/>
        <c:lblOffset val="100"/>
        <c:noMultiLvlLbl val="0"/>
      </c:catAx>
      <c:valAx>
        <c:axId val="192393728"/>
        <c:scaling>
          <c:orientation val="minMax"/>
        </c:scaling>
        <c:delete val="1"/>
        <c:axPos val="b"/>
        <c:numFmt formatCode="0%" sourceLinked="1"/>
        <c:majorTickMark val="out"/>
        <c:minorTickMark val="none"/>
        <c:tickLblPos val="nextTo"/>
        <c:crossAx val="195155968"/>
        <c:crosses val="max"/>
        <c:crossBetween val="between"/>
        <c:majorUnit val="0.2"/>
      </c:valAx>
    </c:plotArea>
    <c:legend>
      <c:legendPos val="t"/>
      <c:layout>
        <c:manualLayout>
          <c:xMode val="edge"/>
          <c:yMode val="edge"/>
          <c:x val="0.24770559930008748"/>
          <c:y val="2.4824923790355796E-3"/>
          <c:w val="0.67264424759405073"/>
          <c:h val="6.9711709167150582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100">
          <a:latin typeface="08서울한강체 M" panose="02020603020101020101" pitchFamily="18" charset="-127"/>
          <a:ea typeface="08서울한강체 M" panose="02020603020101020101" pitchFamily="18" charset="-127"/>
        </a:defRPr>
      </a:pPr>
      <a:endParaRPr lang="ko-K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416251885605756"/>
          <c:y val="0.28911479013841218"/>
          <c:w val="0.52921735722915808"/>
          <c:h val="0.54957175224891763"/>
        </c:manualLayout>
      </c:layout>
      <c:radarChart>
        <c:radarStyle val="marker"/>
        <c:varyColors val="0"/>
        <c:ser>
          <c:idx val="0"/>
          <c:order val="0"/>
          <c:tx>
            <c:strRef>
              <c:f>수준별현황!$C$3</c:f>
              <c:strCache>
                <c:ptCount val="1"/>
                <c:pt idx="0">
                  <c:v>미흡</c:v>
                </c:pt>
              </c:strCache>
            </c:strRef>
          </c:tx>
          <c:spPr>
            <a:ln>
              <a:prstDash val="sysDash"/>
            </a:ln>
          </c:spPr>
          <c:marker>
            <c:symbol val="circle"/>
            <c:size val="3"/>
          </c:marker>
          <c:dLbls>
            <c:dLbl>
              <c:idx val="0"/>
              <c:layout>
                <c:manualLayout>
                  <c:x val="1.0718803411713168E-2"/>
                  <c:y val="-1.67205401041199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CD11-483E-8ED2-1512684ACC24}"/>
                </c:ext>
              </c:extLst>
            </c:dLbl>
            <c:dLbl>
              <c:idx val="1"/>
              <c:layout>
                <c:manualLayout>
                  <c:x val="2.2726111090743614E-2"/>
                  <c:y val="-3.60505241380797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D11-483E-8ED2-1512684ACC24}"/>
                </c:ext>
              </c:extLst>
            </c:dLbl>
            <c:dLbl>
              <c:idx val="2"/>
              <c:layout>
                <c:manualLayout>
                  <c:x val="-7.2244547673453677E-3"/>
                  <c:y val="-3.071272624147208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D11-483E-8ED2-1512684ACC24}"/>
                </c:ext>
              </c:extLst>
            </c:dLbl>
            <c:dLbl>
              <c:idx val="3"/>
              <c:layout>
                <c:manualLayout>
                  <c:x val="4.9173184963370161E-3"/>
                  <c:y val="-2.820306672192291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D11-483E-8ED2-1512684ACC24}"/>
                </c:ext>
              </c:extLst>
            </c:dLbl>
            <c:dLbl>
              <c:idx val="4"/>
              <c:layout>
                <c:manualLayout>
                  <c:x val="1.4114689330587545E-2"/>
                  <c:y val="-4.700854700854700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CD11-483E-8ED2-1512684ACC2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50" b="1">
                    <a:solidFill>
                      <a:schemeClr val="accent1"/>
                    </a:solidFill>
                  </a:defRPr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수준별현황!$B$4:$B$7</c:f>
              <c:strCache>
                <c:ptCount val="4"/>
                <c:pt idx="0">
                  <c:v>자기관리
역량</c:v>
                </c:pt>
                <c:pt idx="1">
                  <c:v>대인관계
역량</c:v>
                </c:pt>
                <c:pt idx="2">
                  <c:v>자원정보기술의
활용역량</c:v>
                </c:pt>
                <c:pt idx="3">
                  <c:v>글로벌
역량</c:v>
                </c:pt>
              </c:strCache>
            </c:strRef>
          </c:cat>
          <c:val>
            <c:numRef>
              <c:f>수준별현황!$C$4:$C$7</c:f>
              <c:numCache>
                <c:formatCode>0.0%</c:formatCode>
                <c:ptCount val="4"/>
                <c:pt idx="0">
                  <c:v>0.3884514435695538</c:v>
                </c:pt>
                <c:pt idx="1">
                  <c:v>0.28833551769331583</c:v>
                </c:pt>
                <c:pt idx="2">
                  <c:v>0.63324538258575203</c:v>
                </c:pt>
                <c:pt idx="3">
                  <c:v>0.519205298013245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CD11-483E-8ED2-1512684ACC24}"/>
            </c:ext>
          </c:extLst>
        </c:ser>
        <c:ser>
          <c:idx val="1"/>
          <c:order val="1"/>
          <c:tx>
            <c:strRef>
              <c:f>수준별현황!$D$3</c:f>
              <c:strCache>
                <c:ptCount val="1"/>
                <c:pt idx="0">
                  <c:v>우수 및 탁월</c:v>
                </c:pt>
              </c:strCache>
            </c:strRef>
          </c:tx>
          <c:spPr>
            <a:ln>
              <a:solidFill>
                <a:srgbClr val="F79646">
                  <a:lumMod val="75000"/>
                </a:srgbClr>
              </a:solidFill>
            </a:ln>
          </c:spPr>
          <c:marker>
            <c:symbol val="square"/>
            <c:size val="3"/>
            <c:spPr>
              <a:solidFill>
                <a:srgbClr val="F79646">
                  <a:lumMod val="75000"/>
                </a:srgbClr>
              </a:solidFill>
              <a:ln>
                <a:solidFill>
                  <a:srgbClr val="F79646">
                    <a:lumMod val="75000"/>
                  </a:srgbClr>
                </a:solidFill>
              </a:ln>
            </c:spPr>
          </c:marker>
          <c:dLbls>
            <c:dLbl>
              <c:idx val="0"/>
              <c:layout>
                <c:manualLayout>
                  <c:x val="3.1191704547979143E-3"/>
                  <c:y val="1.348260927556164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CD11-483E-8ED2-1512684ACC24}"/>
                </c:ext>
              </c:extLst>
            </c:dLbl>
            <c:dLbl>
              <c:idx val="1"/>
              <c:layout>
                <c:manualLayout>
                  <c:x val="-6.4385073046028521E-4"/>
                  <c:y val="3.594003251084581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CD11-483E-8ED2-1512684ACC24}"/>
                </c:ext>
              </c:extLst>
            </c:dLbl>
            <c:dLbl>
              <c:idx val="2"/>
              <c:layout>
                <c:manualLayout>
                  <c:x val="2.2304637732275304E-3"/>
                  <c:y val="-1.957727481872138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CD11-483E-8ED2-1512684ACC24}"/>
                </c:ext>
              </c:extLst>
            </c:dLbl>
            <c:dLbl>
              <c:idx val="3"/>
              <c:layout>
                <c:manualLayout>
                  <c:x val="4.0918968043586416E-3"/>
                  <c:y val="-5.348252521066445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CD11-483E-8ED2-1512684ACC24}"/>
                </c:ext>
              </c:extLst>
            </c:dLbl>
            <c:dLbl>
              <c:idx val="4"/>
              <c:layout>
                <c:manualLayout>
                  <c:x val="-8.6467296688873055E-3"/>
                  <c:y val="5.171985080812267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CD11-483E-8ED2-1512684ACC24}"/>
                </c:ext>
              </c:extLst>
            </c:dLbl>
            <c:dLbl>
              <c:idx val="5"/>
              <c:layout>
                <c:manualLayout>
                  <c:x val="4.1396377606337581E-3"/>
                  <c:y val="2.39593866556154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CD11-483E-8ED2-1512684ACC2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50" b="1">
                    <a:solidFill>
                      <a:schemeClr val="accent6">
                        <a:lumMod val="75000"/>
                      </a:schemeClr>
                    </a:solidFill>
                  </a:defRPr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수준별현황!$B$4:$B$7</c:f>
              <c:strCache>
                <c:ptCount val="4"/>
                <c:pt idx="0">
                  <c:v>자기관리
역량</c:v>
                </c:pt>
                <c:pt idx="1">
                  <c:v>대인관계
역량</c:v>
                </c:pt>
                <c:pt idx="2">
                  <c:v>자원정보기술의
활용역량</c:v>
                </c:pt>
                <c:pt idx="3">
                  <c:v>글로벌
역량</c:v>
                </c:pt>
              </c:strCache>
            </c:strRef>
          </c:cat>
          <c:val>
            <c:numRef>
              <c:f>수준별현황!$D$4:$D$7</c:f>
              <c:numCache>
                <c:formatCode>0.0%</c:formatCode>
                <c:ptCount val="4"/>
                <c:pt idx="0">
                  <c:v>0.33989501312335962</c:v>
                </c:pt>
                <c:pt idx="1">
                  <c:v>0.42070773263433814</c:v>
                </c:pt>
                <c:pt idx="2">
                  <c:v>0.12137203166226912</c:v>
                </c:pt>
                <c:pt idx="3">
                  <c:v>8.211920529801324E-2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CD11-483E-8ED2-1512684ACC2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144264192"/>
        <c:axId val="194523648"/>
      </c:radarChart>
      <c:catAx>
        <c:axId val="144264192"/>
        <c:scaling>
          <c:orientation val="minMax"/>
        </c:scaling>
        <c:delete val="0"/>
        <c:axPos val="b"/>
        <c:majorGridlines/>
        <c:numFmt formatCode="General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050" b="0">
                <a:solidFill>
                  <a:schemeClr val="tx1"/>
                </a:solidFill>
                <a:latin typeface="08서울한강체 M" pitchFamily="18" charset="-127"/>
                <a:ea typeface="08서울한강체 M" pitchFamily="18" charset="-127"/>
              </a:defRPr>
            </a:pPr>
            <a:endParaRPr lang="ko-KR"/>
          </a:p>
        </c:txPr>
        <c:crossAx val="194523648"/>
        <c:crosses val="autoZero"/>
        <c:auto val="1"/>
        <c:lblAlgn val="ctr"/>
        <c:lblOffset val="100"/>
        <c:noMultiLvlLbl val="0"/>
      </c:catAx>
      <c:valAx>
        <c:axId val="194523648"/>
        <c:scaling>
          <c:orientation val="minMax"/>
        </c:scaling>
        <c:delete val="0"/>
        <c:axPos val="l"/>
        <c:majorGridlines>
          <c:spPr>
            <a:ln>
              <a:solidFill>
                <a:sysClr val="window" lastClr="FFFFFF">
                  <a:lumMod val="65000"/>
                </a:sysClr>
              </a:solidFill>
            </a:ln>
          </c:spPr>
        </c:majorGridlines>
        <c:numFmt formatCode="0.0%" sourceLinked="1"/>
        <c:majorTickMark val="none"/>
        <c:minorTickMark val="none"/>
        <c:tickLblPos val="none"/>
        <c:spPr>
          <a:ln>
            <a:solidFill>
              <a:schemeClr val="bg1">
                <a:lumMod val="50000"/>
              </a:schemeClr>
            </a:solidFill>
          </a:ln>
        </c:spPr>
        <c:crossAx val="144264192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14832510251884309"/>
          <c:y val="7.3348587836776807E-2"/>
          <c:w val="0.73072329276936221"/>
          <c:h val="5.8806222392932588E-2"/>
        </c:manualLayout>
      </c:layout>
      <c:overlay val="0"/>
      <c:txPr>
        <a:bodyPr/>
        <a:lstStyle/>
        <a:p>
          <a:pPr>
            <a:defRPr sz="1050">
              <a:latin typeface="08서울한강체 M" pitchFamily="18" charset="-127"/>
              <a:ea typeface="08서울한강체 M" pitchFamily="18" charset="-127"/>
            </a:defRPr>
          </a:pPr>
          <a:endParaRPr lang="ko-KR"/>
        </a:p>
      </c:txPr>
    </c:legend>
    <c:plotVisOnly val="1"/>
    <c:dispBlanksAs val="gap"/>
    <c:showDLblsOverMax val="0"/>
  </c:chart>
  <c:spPr>
    <a:solidFill>
      <a:schemeClr val="bg1"/>
    </a:solidFill>
    <a:ln>
      <a:noFill/>
    </a:ln>
  </c:spPr>
  <c:externalData r:id="rId2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'학과(수준)'!$D$100</c:f>
              <c:strCache>
                <c:ptCount val="1"/>
                <c:pt idx="0">
                  <c:v>미흡</c:v>
                </c:pt>
              </c:strCache>
            </c:strRef>
          </c:tx>
          <c:invertIfNegative val="0"/>
          <c:dLbls>
            <c:numFmt formatCode="0.0%;0.0%;&quot;&quot;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'학과(수준)'!$B$123:$C$144</c:f>
              <c:multiLvlStrCache>
                <c:ptCount val="22"/>
                <c:lvl>
                  <c:pt idx="0">
                    <c:v>소방안전학부</c:v>
                  </c:pt>
                  <c:pt idx="1">
                    <c:v>수학교육</c:v>
                  </c:pt>
                  <c:pt idx="2">
                    <c:v>스포츠건강관리학</c:v>
                  </c:pt>
                  <c:pt idx="3">
                    <c:v>시각커뮤니케이션디자인학</c:v>
                  </c:pt>
                  <c:pt idx="4">
                    <c:v>신학</c:v>
                  </c:pt>
                  <c:pt idx="5">
                    <c:v>실용음악</c:v>
                  </c:pt>
                  <c:pt idx="6">
                    <c:v>역사학</c:v>
                  </c:pt>
                  <c:pt idx="7">
                    <c:v>연극영화영상학부</c:v>
                  </c:pt>
                  <c:pt idx="8">
                    <c:v>영어교육</c:v>
                  </c:pt>
                  <c:pt idx="9">
                    <c:v>영어국제문화학</c:v>
                  </c:pt>
                  <c:pt idx="10">
                    <c:v>웹툰애니메이션(게임학부)</c:v>
                  </c:pt>
                  <c:pt idx="11">
                    <c:v>유아교육</c:v>
                  </c:pt>
                  <c:pt idx="12">
                    <c:v>음악교육</c:v>
                  </c:pt>
                  <c:pt idx="13">
                    <c:v>의생명바이오공학부</c:v>
                  </c:pt>
                  <c:pt idx="14">
                    <c:v>전기전자공학</c:v>
                  </c:pt>
                  <c:pt idx="15">
                    <c:v>정보통신공학</c:v>
                  </c:pt>
                  <c:pt idx="16">
                    <c:v>제약공학</c:v>
                  </c:pt>
                  <c:pt idx="17">
                    <c:v>조형콘텐츠학부</c:v>
                  </c:pt>
                  <c:pt idx="18">
                    <c:v>중국어중국통상학</c:v>
                  </c:pt>
                  <c:pt idx="19">
                    <c:v>컴퓨터공학</c:v>
                  </c:pt>
                  <c:pt idx="20">
                    <c:v>피아노</c:v>
                  </c:pt>
                  <c:pt idx="21">
                    <c:v>화장품공학</c:v>
                  </c:pt>
                </c:lvl>
                <c:lvl>
                  <c:pt idx="0">
                    <c:v>자원정보기술활용</c:v>
                  </c:pt>
                </c:lvl>
              </c:multiLvlStrCache>
            </c:multiLvlStrRef>
          </c:cat>
          <c:val>
            <c:numRef>
              <c:f>'학과(수준)'!$D$123:$D$144</c:f>
              <c:numCache>
                <c:formatCode>###0.0%</c:formatCode>
                <c:ptCount val="22"/>
                <c:pt idx="0">
                  <c:v>0.7142857142857143</c:v>
                </c:pt>
                <c:pt idx="1">
                  <c:v>0.26666666666666666</c:v>
                </c:pt>
                <c:pt idx="2">
                  <c:v>0.88461538461538458</c:v>
                </c:pt>
                <c:pt idx="3">
                  <c:v>0.52380952380952384</c:v>
                </c:pt>
                <c:pt idx="4">
                  <c:v>0.8125</c:v>
                </c:pt>
                <c:pt idx="5">
                  <c:v>0.75</c:v>
                </c:pt>
                <c:pt idx="6">
                  <c:v>0.75</c:v>
                </c:pt>
                <c:pt idx="7">
                  <c:v>0.5</c:v>
                </c:pt>
                <c:pt idx="8">
                  <c:v>0.52941176470588236</c:v>
                </c:pt>
                <c:pt idx="9">
                  <c:v>0.76470588235294112</c:v>
                </c:pt>
                <c:pt idx="10">
                  <c:v>0.73684210526315785</c:v>
                </c:pt>
                <c:pt idx="11">
                  <c:v>0.68292682926829273</c:v>
                </c:pt>
                <c:pt idx="12">
                  <c:v>0.5</c:v>
                </c:pt>
                <c:pt idx="13">
                  <c:v>0.82608695652173902</c:v>
                </c:pt>
                <c:pt idx="14">
                  <c:v>0.38095238095238093</c:v>
                </c:pt>
                <c:pt idx="15">
                  <c:v>0.55555555555555558</c:v>
                </c:pt>
                <c:pt idx="16">
                  <c:v>0.5714285714285714</c:v>
                </c:pt>
                <c:pt idx="17">
                  <c:v>0.5</c:v>
                </c:pt>
                <c:pt idx="19">
                  <c:v>0.55000000000000004</c:v>
                </c:pt>
                <c:pt idx="20">
                  <c:v>0.73333333333333328</c:v>
                </c:pt>
                <c:pt idx="21">
                  <c:v>0.66666666666666652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716-4AEF-818E-AB3C173747C4}"/>
            </c:ext>
          </c:extLst>
        </c:ser>
        <c:ser>
          <c:idx val="1"/>
          <c:order val="1"/>
          <c:tx>
            <c:strRef>
              <c:f>'학과(수준)'!$E$100</c:f>
              <c:strCache>
                <c:ptCount val="1"/>
                <c:pt idx="0">
                  <c:v>보통</c:v>
                </c:pt>
              </c:strCache>
            </c:strRef>
          </c:tx>
          <c:invertIfNegative val="0"/>
          <c:dLbls>
            <c:numFmt formatCode="0.0%;0.0%;&quot;&quot;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'학과(수준)'!$B$123:$C$144</c:f>
              <c:multiLvlStrCache>
                <c:ptCount val="22"/>
                <c:lvl>
                  <c:pt idx="0">
                    <c:v>소방안전학부</c:v>
                  </c:pt>
                  <c:pt idx="1">
                    <c:v>수학교육</c:v>
                  </c:pt>
                  <c:pt idx="2">
                    <c:v>스포츠건강관리학</c:v>
                  </c:pt>
                  <c:pt idx="3">
                    <c:v>시각커뮤니케이션디자인학</c:v>
                  </c:pt>
                  <c:pt idx="4">
                    <c:v>신학</c:v>
                  </c:pt>
                  <c:pt idx="5">
                    <c:v>실용음악</c:v>
                  </c:pt>
                  <c:pt idx="6">
                    <c:v>역사학</c:v>
                  </c:pt>
                  <c:pt idx="7">
                    <c:v>연극영화영상학부</c:v>
                  </c:pt>
                  <c:pt idx="8">
                    <c:v>영어교육</c:v>
                  </c:pt>
                  <c:pt idx="9">
                    <c:v>영어국제문화학</c:v>
                  </c:pt>
                  <c:pt idx="10">
                    <c:v>웹툰애니메이션(게임학부)</c:v>
                  </c:pt>
                  <c:pt idx="11">
                    <c:v>유아교육</c:v>
                  </c:pt>
                  <c:pt idx="12">
                    <c:v>음악교육</c:v>
                  </c:pt>
                  <c:pt idx="13">
                    <c:v>의생명바이오공학부</c:v>
                  </c:pt>
                  <c:pt idx="14">
                    <c:v>전기전자공학</c:v>
                  </c:pt>
                  <c:pt idx="15">
                    <c:v>정보통신공학</c:v>
                  </c:pt>
                  <c:pt idx="16">
                    <c:v>제약공학</c:v>
                  </c:pt>
                  <c:pt idx="17">
                    <c:v>조형콘텐츠학부</c:v>
                  </c:pt>
                  <c:pt idx="18">
                    <c:v>중국어중국통상학</c:v>
                  </c:pt>
                  <c:pt idx="19">
                    <c:v>컴퓨터공학</c:v>
                  </c:pt>
                  <c:pt idx="20">
                    <c:v>피아노</c:v>
                  </c:pt>
                  <c:pt idx="21">
                    <c:v>화장품공학</c:v>
                  </c:pt>
                </c:lvl>
                <c:lvl>
                  <c:pt idx="0">
                    <c:v>자원정보기술활용</c:v>
                  </c:pt>
                </c:lvl>
              </c:multiLvlStrCache>
            </c:multiLvlStrRef>
          </c:cat>
          <c:val>
            <c:numRef>
              <c:f>'학과(수준)'!$E$123:$E$144</c:f>
              <c:numCache>
                <c:formatCode>###0.0%</c:formatCode>
                <c:ptCount val="22"/>
                <c:pt idx="0">
                  <c:v>0.21428571428571427</c:v>
                </c:pt>
                <c:pt idx="1">
                  <c:v>0.4</c:v>
                </c:pt>
                <c:pt idx="2">
                  <c:v>7.6923076923076927E-2</c:v>
                </c:pt>
                <c:pt idx="3">
                  <c:v>0.33333333333333326</c:v>
                </c:pt>
                <c:pt idx="4">
                  <c:v>0.125</c:v>
                </c:pt>
                <c:pt idx="5">
                  <c:v>0.1875</c:v>
                </c:pt>
                <c:pt idx="6">
                  <c:v>0.25</c:v>
                </c:pt>
                <c:pt idx="7">
                  <c:v>0.375</c:v>
                </c:pt>
                <c:pt idx="8">
                  <c:v>0.35294117647058826</c:v>
                </c:pt>
                <c:pt idx="9">
                  <c:v>0.17647058823529413</c:v>
                </c:pt>
                <c:pt idx="10">
                  <c:v>5.2631578947368418E-2</c:v>
                </c:pt>
                <c:pt idx="11">
                  <c:v>0.1951219512195122</c:v>
                </c:pt>
                <c:pt idx="12">
                  <c:v>0.45833333333333326</c:v>
                </c:pt>
                <c:pt idx="13">
                  <c:v>0.13043478260869565</c:v>
                </c:pt>
                <c:pt idx="14">
                  <c:v>0.42857142857142855</c:v>
                </c:pt>
                <c:pt idx="15">
                  <c:v>0.33333333333333326</c:v>
                </c:pt>
                <c:pt idx="16">
                  <c:v>0.14285714285714285</c:v>
                </c:pt>
                <c:pt idx="17">
                  <c:v>0.5</c:v>
                </c:pt>
                <c:pt idx="19">
                  <c:v>0.2</c:v>
                </c:pt>
                <c:pt idx="20">
                  <c:v>0.2</c:v>
                </c:pt>
                <c:pt idx="21">
                  <c:v>0.25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716-4AEF-818E-AB3C173747C4}"/>
            </c:ext>
          </c:extLst>
        </c:ser>
        <c:ser>
          <c:idx val="2"/>
          <c:order val="2"/>
          <c:tx>
            <c:strRef>
              <c:f>'학과(수준)'!$F$100</c:f>
              <c:strCache>
                <c:ptCount val="1"/>
                <c:pt idx="0">
                  <c:v>우수</c:v>
                </c:pt>
              </c:strCache>
            </c:strRef>
          </c:tx>
          <c:invertIfNegative val="0"/>
          <c:dLbls>
            <c:numFmt formatCode="0.0%;0.0%;&quot;&quot;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'학과(수준)'!$B$123:$C$144</c:f>
              <c:multiLvlStrCache>
                <c:ptCount val="22"/>
                <c:lvl>
                  <c:pt idx="0">
                    <c:v>소방안전학부</c:v>
                  </c:pt>
                  <c:pt idx="1">
                    <c:v>수학교육</c:v>
                  </c:pt>
                  <c:pt idx="2">
                    <c:v>스포츠건강관리학</c:v>
                  </c:pt>
                  <c:pt idx="3">
                    <c:v>시각커뮤니케이션디자인학</c:v>
                  </c:pt>
                  <c:pt idx="4">
                    <c:v>신학</c:v>
                  </c:pt>
                  <c:pt idx="5">
                    <c:v>실용음악</c:v>
                  </c:pt>
                  <c:pt idx="6">
                    <c:v>역사학</c:v>
                  </c:pt>
                  <c:pt idx="7">
                    <c:v>연극영화영상학부</c:v>
                  </c:pt>
                  <c:pt idx="8">
                    <c:v>영어교육</c:v>
                  </c:pt>
                  <c:pt idx="9">
                    <c:v>영어국제문화학</c:v>
                  </c:pt>
                  <c:pt idx="10">
                    <c:v>웹툰애니메이션(게임학부)</c:v>
                  </c:pt>
                  <c:pt idx="11">
                    <c:v>유아교육</c:v>
                  </c:pt>
                  <c:pt idx="12">
                    <c:v>음악교육</c:v>
                  </c:pt>
                  <c:pt idx="13">
                    <c:v>의생명바이오공학부</c:v>
                  </c:pt>
                  <c:pt idx="14">
                    <c:v>전기전자공학</c:v>
                  </c:pt>
                  <c:pt idx="15">
                    <c:v>정보통신공학</c:v>
                  </c:pt>
                  <c:pt idx="16">
                    <c:v>제약공학</c:v>
                  </c:pt>
                  <c:pt idx="17">
                    <c:v>조형콘텐츠학부</c:v>
                  </c:pt>
                  <c:pt idx="18">
                    <c:v>중국어중국통상학</c:v>
                  </c:pt>
                  <c:pt idx="19">
                    <c:v>컴퓨터공학</c:v>
                  </c:pt>
                  <c:pt idx="20">
                    <c:v>피아노</c:v>
                  </c:pt>
                  <c:pt idx="21">
                    <c:v>화장품공학</c:v>
                  </c:pt>
                </c:lvl>
                <c:lvl>
                  <c:pt idx="0">
                    <c:v>자원정보기술활용</c:v>
                  </c:pt>
                </c:lvl>
              </c:multiLvlStrCache>
            </c:multiLvlStrRef>
          </c:cat>
          <c:val>
            <c:numRef>
              <c:f>'학과(수준)'!$F$123:$F$144</c:f>
              <c:numCache>
                <c:formatCode>###0.0%</c:formatCode>
                <c:ptCount val="22"/>
                <c:pt idx="1">
                  <c:v>0.2</c:v>
                </c:pt>
                <c:pt idx="3">
                  <c:v>0.14285714285714285</c:v>
                </c:pt>
                <c:pt idx="5">
                  <c:v>6.25E-2</c:v>
                </c:pt>
                <c:pt idx="7">
                  <c:v>0.125</c:v>
                </c:pt>
                <c:pt idx="8">
                  <c:v>5.8823529411764698E-2</c:v>
                </c:pt>
                <c:pt idx="9">
                  <c:v>5.8823529411764698E-2</c:v>
                </c:pt>
                <c:pt idx="10">
                  <c:v>5.2631578947368418E-2</c:v>
                </c:pt>
                <c:pt idx="11">
                  <c:v>7.3170731707317069E-2</c:v>
                </c:pt>
                <c:pt idx="13">
                  <c:v>4.3478260869565216E-2</c:v>
                </c:pt>
                <c:pt idx="14">
                  <c:v>0.14285714285714285</c:v>
                </c:pt>
                <c:pt idx="15">
                  <c:v>7.407407407407407E-2</c:v>
                </c:pt>
                <c:pt idx="16">
                  <c:v>0.21428571428571427</c:v>
                </c:pt>
                <c:pt idx="19">
                  <c:v>0.15</c:v>
                </c:pt>
                <c:pt idx="21">
                  <c:v>8.3333333333333315E-2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716-4AEF-818E-AB3C173747C4}"/>
            </c:ext>
          </c:extLst>
        </c:ser>
        <c:ser>
          <c:idx val="3"/>
          <c:order val="3"/>
          <c:tx>
            <c:strRef>
              <c:f>'학과(수준)'!$G$100</c:f>
              <c:strCache>
                <c:ptCount val="1"/>
                <c:pt idx="0">
                  <c:v>탁월</c:v>
                </c:pt>
              </c:strCache>
            </c:strRef>
          </c:tx>
          <c:invertIfNegative val="0"/>
          <c:dLbls>
            <c:numFmt formatCode="0.0%;0.0%;&quot;&quot;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'학과(수준)'!$B$123:$C$144</c:f>
              <c:multiLvlStrCache>
                <c:ptCount val="22"/>
                <c:lvl>
                  <c:pt idx="0">
                    <c:v>소방안전학부</c:v>
                  </c:pt>
                  <c:pt idx="1">
                    <c:v>수학교육</c:v>
                  </c:pt>
                  <c:pt idx="2">
                    <c:v>스포츠건강관리학</c:v>
                  </c:pt>
                  <c:pt idx="3">
                    <c:v>시각커뮤니케이션디자인학</c:v>
                  </c:pt>
                  <c:pt idx="4">
                    <c:v>신학</c:v>
                  </c:pt>
                  <c:pt idx="5">
                    <c:v>실용음악</c:v>
                  </c:pt>
                  <c:pt idx="6">
                    <c:v>역사학</c:v>
                  </c:pt>
                  <c:pt idx="7">
                    <c:v>연극영화영상학부</c:v>
                  </c:pt>
                  <c:pt idx="8">
                    <c:v>영어교육</c:v>
                  </c:pt>
                  <c:pt idx="9">
                    <c:v>영어국제문화학</c:v>
                  </c:pt>
                  <c:pt idx="10">
                    <c:v>웹툰애니메이션(게임학부)</c:v>
                  </c:pt>
                  <c:pt idx="11">
                    <c:v>유아교육</c:v>
                  </c:pt>
                  <c:pt idx="12">
                    <c:v>음악교육</c:v>
                  </c:pt>
                  <c:pt idx="13">
                    <c:v>의생명바이오공학부</c:v>
                  </c:pt>
                  <c:pt idx="14">
                    <c:v>전기전자공학</c:v>
                  </c:pt>
                  <c:pt idx="15">
                    <c:v>정보통신공학</c:v>
                  </c:pt>
                  <c:pt idx="16">
                    <c:v>제약공학</c:v>
                  </c:pt>
                  <c:pt idx="17">
                    <c:v>조형콘텐츠학부</c:v>
                  </c:pt>
                  <c:pt idx="18">
                    <c:v>중국어중국통상학</c:v>
                  </c:pt>
                  <c:pt idx="19">
                    <c:v>컴퓨터공학</c:v>
                  </c:pt>
                  <c:pt idx="20">
                    <c:v>피아노</c:v>
                  </c:pt>
                  <c:pt idx="21">
                    <c:v>화장품공학</c:v>
                  </c:pt>
                </c:lvl>
                <c:lvl>
                  <c:pt idx="0">
                    <c:v>자원정보기술활용</c:v>
                  </c:pt>
                </c:lvl>
              </c:multiLvlStrCache>
            </c:multiLvlStrRef>
          </c:cat>
          <c:val>
            <c:numRef>
              <c:f>'학과(수준)'!$G$123:$G$144</c:f>
              <c:numCache>
                <c:formatCode>###0.0%</c:formatCode>
                <c:ptCount val="22"/>
                <c:pt idx="0">
                  <c:v>7.1428571428571425E-2</c:v>
                </c:pt>
                <c:pt idx="1">
                  <c:v>0.13333333333333333</c:v>
                </c:pt>
                <c:pt idx="2">
                  <c:v>3.8461538461538464E-2</c:v>
                </c:pt>
                <c:pt idx="4">
                  <c:v>6.25E-2</c:v>
                </c:pt>
                <c:pt idx="8">
                  <c:v>5.8823529411764698E-2</c:v>
                </c:pt>
                <c:pt idx="10">
                  <c:v>0.15789473684210525</c:v>
                </c:pt>
                <c:pt idx="11">
                  <c:v>4.878048780487805E-2</c:v>
                </c:pt>
                <c:pt idx="12">
                  <c:v>4.1666666666666657E-2</c:v>
                </c:pt>
                <c:pt idx="14">
                  <c:v>4.7619047619047616E-2</c:v>
                </c:pt>
                <c:pt idx="15">
                  <c:v>3.7037037037037035E-2</c:v>
                </c:pt>
                <c:pt idx="16">
                  <c:v>7.1428571428571425E-2</c:v>
                </c:pt>
                <c:pt idx="18">
                  <c:v>1</c:v>
                </c:pt>
                <c:pt idx="19">
                  <c:v>0.1</c:v>
                </c:pt>
                <c:pt idx="20">
                  <c:v>6.6666666666666666E-2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716-4AEF-818E-AB3C173747C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30"/>
        <c:overlap val="100"/>
        <c:axId val="195057152"/>
        <c:axId val="192396032"/>
      </c:barChart>
      <c:catAx>
        <c:axId val="195057152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ln>
            <a:noFill/>
          </a:ln>
        </c:spPr>
        <c:crossAx val="192396032"/>
        <c:crosses val="autoZero"/>
        <c:auto val="1"/>
        <c:lblAlgn val="ctr"/>
        <c:lblOffset val="100"/>
        <c:noMultiLvlLbl val="0"/>
      </c:catAx>
      <c:valAx>
        <c:axId val="192396032"/>
        <c:scaling>
          <c:orientation val="minMax"/>
        </c:scaling>
        <c:delete val="1"/>
        <c:axPos val="b"/>
        <c:numFmt formatCode="0%" sourceLinked="1"/>
        <c:majorTickMark val="out"/>
        <c:minorTickMark val="none"/>
        <c:tickLblPos val="nextTo"/>
        <c:crossAx val="195057152"/>
        <c:crosses val="max"/>
        <c:crossBetween val="between"/>
        <c:majorUnit val="0.2"/>
      </c:valAx>
    </c:plotArea>
    <c:legend>
      <c:legendPos val="t"/>
      <c:layout>
        <c:manualLayout>
          <c:xMode val="edge"/>
          <c:yMode val="edge"/>
          <c:x val="0.24770559930008748"/>
          <c:y val="2.4824923790355796E-3"/>
          <c:w val="0.67264424759405073"/>
          <c:h val="6.9711709167150582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100">
          <a:latin typeface="08서울한강체 M" panose="02020603020101020101" pitchFamily="18" charset="-127"/>
          <a:ea typeface="08서울한강체 M" panose="02020603020101020101" pitchFamily="18" charset="-127"/>
        </a:defRPr>
      </a:pPr>
      <a:endParaRPr lang="ko-KR"/>
    </a:p>
  </c:txPr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'학과(수준)'!$D$151</c:f>
              <c:strCache>
                <c:ptCount val="1"/>
                <c:pt idx="0">
                  <c:v>미흡</c:v>
                </c:pt>
              </c:strCache>
            </c:strRef>
          </c:tx>
          <c:invertIfNegative val="0"/>
          <c:dLbls>
            <c:numFmt formatCode="0.0%;0.0%;&quot;&quot;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'학과(수준)'!$B$152:$C$173</c:f>
              <c:multiLvlStrCache>
                <c:ptCount val="22"/>
                <c:lvl>
                  <c:pt idx="0">
                    <c:v>건축학부</c:v>
                  </c:pt>
                  <c:pt idx="1">
                    <c:v>경영학</c:v>
                  </c:pt>
                  <c:pt idx="2">
                    <c:v>경찰법학</c:v>
                  </c:pt>
                  <c:pt idx="3">
                    <c:v>공공인재학부</c:v>
                  </c:pt>
                  <c:pt idx="4">
                    <c:v>관현악작곡학부</c:v>
                  </c:pt>
                  <c:pt idx="5">
                    <c:v>광고홍보커뮤니케이션학부</c:v>
                  </c:pt>
                  <c:pt idx="6">
                    <c:v>국악</c:v>
                  </c:pt>
                  <c:pt idx="7">
                    <c:v>국어교육</c:v>
                  </c:pt>
                  <c:pt idx="8">
                    <c:v>금융경제학</c:v>
                  </c:pt>
                  <c:pt idx="9">
                    <c:v>도시공학</c:v>
                  </c:pt>
                  <c:pt idx="10">
                    <c:v>도자디자인학</c:v>
                  </c:pt>
                  <c:pt idx="11">
                    <c:v>로봇학</c:v>
                  </c:pt>
                  <c:pt idx="12">
                    <c:v>마케팅빅데이터학</c:v>
                  </c:pt>
                  <c:pt idx="13">
                    <c:v>무역물류학</c:v>
                  </c:pt>
                  <c:pt idx="14">
                    <c:v>미생물생명공학</c:v>
                  </c:pt>
                  <c:pt idx="15">
                    <c:v>미술교육</c:v>
                  </c:pt>
                  <c:pt idx="16">
                    <c:v>미술학부</c:v>
                  </c:pt>
                  <c:pt idx="17">
                    <c:v>부동산금융보험융합학</c:v>
                  </c:pt>
                  <c:pt idx="18">
                    <c:v>사회복지학</c:v>
                  </c:pt>
                  <c:pt idx="19">
                    <c:v>산업디자인학</c:v>
                  </c:pt>
                  <c:pt idx="20">
                    <c:v>섬유·패션디자인학</c:v>
                  </c:pt>
                  <c:pt idx="21">
                    <c:v>성악·뮤지컬학부</c:v>
                  </c:pt>
                </c:lvl>
                <c:lvl>
                  <c:pt idx="0">
                    <c:v>글로벌</c:v>
                  </c:pt>
                </c:lvl>
              </c:multiLvlStrCache>
            </c:multiLvlStrRef>
          </c:cat>
          <c:val>
            <c:numRef>
              <c:f>'학과(수준)'!$D$152:$D$173</c:f>
              <c:numCache>
                <c:formatCode>###0.0%</c:formatCode>
                <c:ptCount val="22"/>
                <c:pt idx="0">
                  <c:v>0.5714285714285714</c:v>
                </c:pt>
                <c:pt idx="1">
                  <c:v>0.4</c:v>
                </c:pt>
                <c:pt idx="2">
                  <c:v>0.47619047619047611</c:v>
                </c:pt>
                <c:pt idx="3">
                  <c:v>0.3</c:v>
                </c:pt>
                <c:pt idx="4">
                  <c:v>0.6428571428571429</c:v>
                </c:pt>
                <c:pt idx="5">
                  <c:v>0.66666666666666652</c:v>
                </c:pt>
                <c:pt idx="6">
                  <c:v>0.54545454545454541</c:v>
                </c:pt>
                <c:pt idx="7">
                  <c:v>0.19047619047619047</c:v>
                </c:pt>
                <c:pt idx="8">
                  <c:v>1</c:v>
                </c:pt>
                <c:pt idx="9">
                  <c:v>0.75</c:v>
                </c:pt>
                <c:pt idx="10">
                  <c:v>0.61538461538461542</c:v>
                </c:pt>
                <c:pt idx="11">
                  <c:v>0.41666666666666674</c:v>
                </c:pt>
                <c:pt idx="12">
                  <c:v>0.625</c:v>
                </c:pt>
                <c:pt idx="13">
                  <c:v>0.5</c:v>
                </c:pt>
                <c:pt idx="14">
                  <c:v>0.5161290322580645</c:v>
                </c:pt>
                <c:pt idx="15">
                  <c:v>0.44117647058823528</c:v>
                </c:pt>
                <c:pt idx="16">
                  <c:v>0.5</c:v>
                </c:pt>
                <c:pt idx="17">
                  <c:v>0.7857142857142857</c:v>
                </c:pt>
                <c:pt idx="18">
                  <c:v>0.5714285714285714</c:v>
                </c:pt>
                <c:pt idx="19">
                  <c:v>0.46153846153846151</c:v>
                </c:pt>
                <c:pt idx="20">
                  <c:v>0.375</c:v>
                </c:pt>
                <c:pt idx="21">
                  <c:v>0.53846153846153844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6B9-44A0-B534-D593E5DCEC2E}"/>
            </c:ext>
          </c:extLst>
        </c:ser>
        <c:ser>
          <c:idx val="1"/>
          <c:order val="1"/>
          <c:tx>
            <c:strRef>
              <c:f>'학과(수준)'!$E$151</c:f>
              <c:strCache>
                <c:ptCount val="1"/>
                <c:pt idx="0">
                  <c:v>보통</c:v>
                </c:pt>
              </c:strCache>
            </c:strRef>
          </c:tx>
          <c:invertIfNegative val="0"/>
          <c:dLbls>
            <c:numFmt formatCode="0.0%;0.0%;&quot;&quot;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'학과(수준)'!$B$152:$C$173</c:f>
              <c:multiLvlStrCache>
                <c:ptCount val="22"/>
                <c:lvl>
                  <c:pt idx="0">
                    <c:v>건축학부</c:v>
                  </c:pt>
                  <c:pt idx="1">
                    <c:v>경영학</c:v>
                  </c:pt>
                  <c:pt idx="2">
                    <c:v>경찰법학</c:v>
                  </c:pt>
                  <c:pt idx="3">
                    <c:v>공공인재학부</c:v>
                  </c:pt>
                  <c:pt idx="4">
                    <c:v>관현악작곡학부</c:v>
                  </c:pt>
                  <c:pt idx="5">
                    <c:v>광고홍보커뮤니케이션학부</c:v>
                  </c:pt>
                  <c:pt idx="6">
                    <c:v>국악</c:v>
                  </c:pt>
                  <c:pt idx="7">
                    <c:v>국어교육</c:v>
                  </c:pt>
                  <c:pt idx="8">
                    <c:v>금융경제학</c:v>
                  </c:pt>
                  <c:pt idx="9">
                    <c:v>도시공학</c:v>
                  </c:pt>
                  <c:pt idx="10">
                    <c:v>도자디자인학</c:v>
                  </c:pt>
                  <c:pt idx="11">
                    <c:v>로봇학</c:v>
                  </c:pt>
                  <c:pt idx="12">
                    <c:v>마케팅빅데이터학</c:v>
                  </c:pt>
                  <c:pt idx="13">
                    <c:v>무역물류학</c:v>
                  </c:pt>
                  <c:pt idx="14">
                    <c:v>미생물생명공학</c:v>
                  </c:pt>
                  <c:pt idx="15">
                    <c:v>미술교육</c:v>
                  </c:pt>
                  <c:pt idx="16">
                    <c:v>미술학부</c:v>
                  </c:pt>
                  <c:pt idx="17">
                    <c:v>부동산금융보험융합학</c:v>
                  </c:pt>
                  <c:pt idx="18">
                    <c:v>사회복지학</c:v>
                  </c:pt>
                  <c:pt idx="19">
                    <c:v>산업디자인학</c:v>
                  </c:pt>
                  <c:pt idx="20">
                    <c:v>섬유·패션디자인학</c:v>
                  </c:pt>
                  <c:pt idx="21">
                    <c:v>성악·뮤지컬학부</c:v>
                  </c:pt>
                </c:lvl>
                <c:lvl>
                  <c:pt idx="0">
                    <c:v>글로벌</c:v>
                  </c:pt>
                </c:lvl>
              </c:multiLvlStrCache>
            </c:multiLvlStrRef>
          </c:cat>
          <c:val>
            <c:numRef>
              <c:f>'학과(수준)'!$E$152:$E$173</c:f>
              <c:numCache>
                <c:formatCode>###0.0%</c:formatCode>
                <c:ptCount val="22"/>
                <c:pt idx="0">
                  <c:v>0.42857142857142855</c:v>
                </c:pt>
                <c:pt idx="1">
                  <c:v>0.5</c:v>
                </c:pt>
                <c:pt idx="2">
                  <c:v>0.47619047619047611</c:v>
                </c:pt>
                <c:pt idx="3">
                  <c:v>0.7</c:v>
                </c:pt>
                <c:pt idx="4">
                  <c:v>0.2857142857142857</c:v>
                </c:pt>
                <c:pt idx="5">
                  <c:v>0.33333333333333326</c:v>
                </c:pt>
                <c:pt idx="6">
                  <c:v>0.27272727272727271</c:v>
                </c:pt>
                <c:pt idx="7">
                  <c:v>0.5714285714285714</c:v>
                </c:pt>
                <c:pt idx="9">
                  <c:v>0.125</c:v>
                </c:pt>
                <c:pt idx="10">
                  <c:v>0.34615384615384615</c:v>
                </c:pt>
                <c:pt idx="11">
                  <c:v>0.33333333333333326</c:v>
                </c:pt>
                <c:pt idx="12">
                  <c:v>0.375</c:v>
                </c:pt>
                <c:pt idx="13">
                  <c:v>0.35714285714285715</c:v>
                </c:pt>
                <c:pt idx="14">
                  <c:v>0.35483870967741937</c:v>
                </c:pt>
                <c:pt idx="15">
                  <c:v>0.38235294117647056</c:v>
                </c:pt>
                <c:pt idx="16">
                  <c:v>0.5</c:v>
                </c:pt>
                <c:pt idx="17">
                  <c:v>0.21428571428571427</c:v>
                </c:pt>
                <c:pt idx="18">
                  <c:v>0.38095238095238093</c:v>
                </c:pt>
                <c:pt idx="19">
                  <c:v>0.53846153846153844</c:v>
                </c:pt>
                <c:pt idx="20">
                  <c:v>0.5</c:v>
                </c:pt>
                <c:pt idx="21">
                  <c:v>0.46153846153846151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6B9-44A0-B534-D593E5DCEC2E}"/>
            </c:ext>
          </c:extLst>
        </c:ser>
        <c:ser>
          <c:idx val="2"/>
          <c:order val="2"/>
          <c:tx>
            <c:strRef>
              <c:f>'학과(수준)'!$F$151</c:f>
              <c:strCache>
                <c:ptCount val="1"/>
                <c:pt idx="0">
                  <c:v>우수</c:v>
                </c:pt>
              </c:strCache>
            </c:strRef>
          </c:tx>
          <c:invertIfNegative val="0"/>
          <c:dLbls>
            <c:numFmt formatCode="0.0%;0.0%;&quot;&quot;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'학과(수준)'!$B$152:$C$173</c:f>
              <c:multiLvlStrCache>
                <c:ptCount val="22"/>
                <c:lvl>
                  <c:pt idx="0">
                    <c:v>건축학부</c:v>
                  </c:pt>
                  <c:pt idx="1">
                    <c:v>경영학</c:v>
                  </c:pt>
                  <c:pt idx="2">
                    <c:v>경찰법학</c:v>
                  </c:pt>
                  <c:pt idx="3">
                    <c:v>공공인재학부</c:v>
                  </c:pt>
                  <c:pt idx="4">
                    <c:v>관현악작곡학부</c:v>
                  </c:pt>
                  <c:pt idx="5">
                    <c:v>광고홍보커뮤니케이션학부</c:v>
                  </c:pt>
                  <c:pt idx="6">
                    <c:v>국악</c:v>
                  </c:pt>
                  <c:pt idx="7">
                    <c:v>국어교육</c:v>
                  </c:pt>
                  <c:pt idx="8">
                    <c:v>금융경제학</c:v>
                  </c:pt>
                  <c:pt idx="9">
                    <c:v>도시공학</c:v>
                  </c:pt>
                  <c:pt idx="10">
                    <c:v>도자디자인학</c:v>
                  </c:pt>
                  <c:pt idx="11">
                    <c:v>로봇학</c:v>
                  </c:pt>
                  <c:pt idx="12">
                    <c:v>마케팅빅데이터학</c:v>
                  </c:pt>
                  <c:pt idx="13">
                    <c:v>무역물류학</c:v>
                  </c:pt>
                  <c:pt idx="14">
                    <c:v>미생물생명공학</c:v>
                  </c:pt>
                  <c:pt idx="15">
                    <c:v>미술교육</c:v>
                  </c:pt>
                  <c:pt idx="16">
                    <c:v>미술학부</c:v>
                  </c:pt>
                  <c:pt idx="17">
                    <c:v>부동산금융보험융합학</c:v>
                  </c:pt>
                  <c:pt idx="18">
                    <c:v>사회복지학</c:v>
                  </c:pt>
                  <c:pt idx="19">
                    <c:v>산업디자인학</c:v>
                  </c:pt>
                  <c:pt idx="20">
                    <c:v>섬유·패션디자인학</c:v>
                  </c:pt>
                  <c:pt idx="21">
                    <c:v>성악·뮤지컬학부</c:v>
                  </c:pt>
                </c:lvl>
                <c:lvl>
                  <c:pt idx="0">
                    <c:v>글로벌</c:v>
                  </c:pt>
                </c:lvl>
              </c:multiLvlStrCache>
            </c:multiLvlStrRef>
          </c:cat>
          <c:val>
            <c:numRef>
              <c:f>'학과(수준)'!$F$152:$F$173</c:f>
              <c:numCache>
                <c:formatCode>###0.0%</c:formatCode>
                <c:ptCount val="22"/>
                <c:pt idx="1">
                  <c:v>0.1</c:v>
                </c:pt>
                <c:pt idx="2">
                  <c:v>4.7619047619047616E-2</c:v>
                </c:pt>
                <c:pt idx="4">
                  <c:v>7.1428571428571425E-2</c:v>
                </c:pt>
                <c:pt idx="6">
                  <c:v>9.0909090909090912E-2</c:v>
                </c:pt>
                <c:pt idx="7">
                  <c:v>9.5238095238095233E-2</c:v>
                </c:pt>
                <c:pt idx="9">
                  <c:v>0.125</c:v>
                </c:pt>
                <c:pt idx="10">
                  <c:v>3.8461538461538464E-2</c:v>
                </c:pt>
                <c:pt idx="11">
                  <c:v>0.25</c:v>
                </c:pt>
                <c:pt idx="13">
                  <c:v>0.14285714285714285</c:v>
                </c:pt>
                <c:pt idx="14">
                  <c:v>9.6774193548387094E-2</c:v>
                </c:pt>
                <c:pt idx="15">
                  <c:v>0.1176470588235294</c:v>
                </c:pt>
                <c:pt idx="18">
                  <c:v>4.7619047619047616E-2</c:v>
                </c:pt>
                <c:pt idx="20">
                  <c:v>6.25E-2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6B9-44A0-B534-D593E5DCEC2E}"/>
            </c:ext>
          </c:extLst>
        </c:ser>
        <c:ser>
          <c:idx val="3"/>
          <c:order val="3"/>
          <c:tx>
            <c:strRef>
              <c:f>'학과(수준)'!$G$151</c:f>
              <c:strCache>
                <c:ptCount val="1"/>
                <c:pt idx="0">
                  <c:v>탁월</c:v>
                </c:pt>
              </c:strCache>
            </c:strRef>
          </c:tx>
          <c:invertIfNegative val="0"/>
          <c:dLbls>
            <c:numFmt formatCode="0.0%;0.0%;&quot;&quot;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'학과(수준)'!$B$152:$C$173</c:f>
              <c:multiLvlStrCache>
                <c:ptCount val="22"/>
                <c:lvl>
                  <c:pt idx="0">
                    <c:v>건축학부</c:v>
                  </c:pt>
                  <c:pt idx="1">
                    <c:v>경영학</c:v>
                  </c:pt>
                  <c:pt idx="2">
                    <c:v>경찰법학</c:v>
                  </c:pt>
                  <c:pt idx="3">
                    <c:v>공공인재학부</c:v>
                  </c:pt>
                  <c:pt idx="4">
                    <c:v>관현악작곡학부</c:v>
                  </c:pt>
                  <c:pt idx="5">
                    <c:v>광고홍보커뮤니케이션학부</c:v>
                  </c:pt>
                  <c:pt idx="6">
                    <c:v>국악</c:v>
                  </c:pt>
                  <c:pt idx="7">
                    <c:v>국어교육</c:v>
                  </c:pt>
                  <c:pt idx="8">
                    <c:v>금융경제학</c:v>
                  </c:pt>
                  <c:pt idx="9">
                    <c:v>도시공학</c:v>
                  </c:pt>
                  <c:pt idx="10">
                    <c:v>도자디자인학</c:v>
                  </c:pt>
                  <c:pt idx="11">
                    <c:v>로봇학</c:v>
                  </c:pt>
                  <c:pt idx="12">
                    <c:v>마케팅빅데이터학</c:v>
                  </c:pt>
                  <c:pt idx="13">
                    <c:v>무역물류학</c:v>
                  </c:pt>
                  <c:pt idx="14">
                    <c:v>미생물생명공학</c:v>
                  </c:pt>
                  <c:pt idx="15">
                    <c:v>미술교육</c:v>
                  </c:pt>
                  <c:pt idx="16">
                    <c:v>미술학부</c:v>
                  </c:pt>
                  <c:pt idx="17">
                    <c:v>부동산금융보험융합학</c:v>
                  </c:pt>
                  <c:pt idx="18">
                    <c:v>사회복지학</c:v>
                  </c:pt>
                  <c:pt idx="19">
                    <c:v>산업디자인학</c:v>
                  </c:pt>
                  <c:pt idx="20">
                    <c:v>섬유·패션디자인학</c:v>
                  </c:pt>
                  <c:pt idx="21">
                    <c:v>성악·뮤지컬학부</c:v>
                  </c:pt>
                </c:lvl>
                <c:lvl>
                  <c:pt idx="0">
                    <c:v>글로벌</c:v>
                  </c:pt>
                </c:lvl>
              </c:multiLvlStrCache>
            </c:multiLvlStrRef>
          </c:cat>
          <c:val>
            <c:numRef>
              <c:f>'학과(수준)'!$G$152:$G$173</c:f>
              <c:numCache>
                <c:formatCode>General</c:formatCode>
                <c:ptCount val="22"/>
                <c:pt idx="6" formatCode="###0.0%">
                  <c:v>9.0909090909090912E-2</c:v>
                </c:pt>
                <c:pt idx="7" formatCode="###0.0%">
                  <c:v>0.14285714285714285</c:v>
                </c:pt>
                <c:pt idx="14" formatCode="###0.0%">
                  <c:v>3.2258064516129031E-2</c:v>
                </c:pt>
                <c:pt idx="15" formatCode="###0.0%">
                  <c:v>5.8823529411764698E-2</c:v>
                </c:pt>
                <c:pt idx="20" formatCode="###0.0%">
                  <c:v>6.25E-2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6B9-44A0-B534-D593E5DCEC2E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30"/>
        <c:overlap val="100"/>
        <c:axId val="196202496"/>
        <c:axId val="196306048"/>
      </c:barChart>
      <c:catAx>
        <c:axId val="19620249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ln>
            <a:noFill/>
          </a:ln>
        </c:spPr>
        <c:crossAx val="196306048"/>
        <c:crosses val="autoZero"/>
        <c:auto val="1"/>
        <c:lblAlgn val="ctr"/>
        <c:lblOffset val="100"/>
        <c:noMultiLvlLbl val="0"/>
      </c:catAx>
      <c:valAx>
        <c:axId val="196306048"/>
        <c:scaling>
          <c:orientation val="minMax"/>
        </c:scaling>
        <c:delete val="1"/>
        <c:axPos val="b"/>
        <c:numFmt formatCode="0%" sourceLinked="1"/>
        <c:majorTickMark val="out"/>
        <c:minorTickMark val="none"/>
        <c:tickLblPos val="nextTo"/>
        <c:crossAx val="196202496"/>
        <c:crosses val="max"/>
        <c:crossBetween val="between"/>
        <c:majorUnit val="0.2"/>
      </c:valAx>
    </c:plotArea>
    <c:legend>
      <c:legendPos val="t"/>
      <c:layout>
        <c:manualLayout>
          <c:xMode val="edge"/>
          <c:yMode val="edge"/>
          <c:x val="0.24770559930008748"/>
          <c:y val="2.4824923790355796E-3"/>
          <c:w val="0.67264424759405073"/>
          <c:h val="6.9711709167150582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100">
          <a:latin typeface="08서울한강체 M" panose="02020603020101020101" pitchFamily="18" charset="-127"/>
          <a:ea typeface="08서울한강체 M" panose="02020603020101020101" pitchFamily="18" charset="-127"/>
        </a:defRPr>
      </a:pPr>
      <a:endParaRPr lang="ko-KR"/>
    </a:p>
  </c:txPr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'학과(수준)'!$D$151</c:f>
              <c:strCache>
                <c:ptCount val="1"/>
                <c:pt idx="0">
                  <c:v>미흡</c:v>
                </c:pt>
              </c:strCache>
            </c:strRef>
          </c:tx>
          <c:invertIfNegative val="0"/>
          <c:dLbls>
            <c:numFmt formatCode="0.0%;0.0%;&quot;&quot;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'학과(수준)'!$B$174:$C$195</c:f>
              <c:multiLvlStrCache>
                <c:ptCount val="22"/>
                <c:lvl>
                  <c:pt idx="0">
                    <c:v>소방안전학부</c:v>
                  </c:pt>
                  <c:pt idx="1">
                    <c:v>수학교육</c:v>
                  </c:pt>
                  <c:pt idx="2">
                    <c:v>스포츠건강관리학</c:v>
                  </c:pt>
                  <c:pt idx="3">
                    <c:v>시각커뮤니케이션디자인학</c:v>
                  </c:pt>
                  <c:pt idx="4">
                    <c:v>신학</c:v>
                  </c:pt>
                  <c:pt idx="5">
                    <c:v>실용음악</c:v>
                  </c:pt>
                  <c:pt idx="6">
                    <c:v>역사학</c:v>
                  </c:pt>
                  <c:pt idx="7">
                    <c:v>연극영화영상학부</c:v>
                  </c:pt>
                  <c:pt idx="8">
                    <c:v>영어교육</c:v>
                  </c:pt>
                  <c:pt idx="9">
                    <c:v>영어국제문화학</c:v>
                  </c:pt>
                  <c:pt idx="10">
                    <c:v>웹툰애니메이션(게임학부)</c:v>
                  </c:pt>
                  <c:pt idx="11">
                    <c:v>유아교육</c:v>
                  </c:pt>
                  <c:pt idx="12">
                    <c:v>음악교육</c:v>
                  </c:pt>
                  <c:pt idx="13">
                    <c:v>의생명바이오공학부</c:v>
                  </c:pt>
                  <c:pt idx="14">
                    <c:v>전기전자공학</c:v>
                  </c:pt>
                  <c:pt idx="15">
                    <c:v>정보통신공학</c:v>
                  </c:pt>
                  <c:pt idx="16">
                    <c:v>제약공학</c:v>
                  </c:pt>
                  <c:pt idx="17">
                    <c:v>조형콘텐츠학부</c:v>
                  </c:pt>
                  <c:pt idx="18">
                    <c:v>중국어중국통상학</c:v>
                  </c:pt>
                  <c:pt idx="19">
                    <c:v>컴퓨터공학</c:v>
                  </c:pt>
                  <c:pt idx="20">
                    <c:v>피아노</c:v>
                  </c:pt>
                  <c:pt idx="21">
                    <c:v>화장품공학</c:v>
                  </c:pt>
                </c:lvl>
                <c:lvl>
                  <c:pt idx="0">
                    <c:v>글로벌</c:v>
                  </c:pt>
                </c:lvl>
              </c:multiLvlStrCache>
            </c:multiLvlStrRef>
          </c:cat>
          <c:val>
            <c:numRef>
              <c:f>'학과(수준)'!$D$174:$D$195</c:f>
              <c:numCache>
                <c:formatCode>###0.0%</c:formatCode>
                <c:ptCount val="22"/>
                <c:pt idx="0">
                  <c:v>0.5714285714285714</c:v>
                </c:pt>
                <c:pt idx="1">
                  <c:v>0.53333333333333333</c:v>
                </c:pt>
                <c:pt idx="2">
                  <c:v>0.84615384615384615</c:v>
                </c:pt>
                <c:pt idx="3">
                  <c:v>0.33333333333333326</c:v>
                </c:pt>
                <c:pt idx="4">
                  <c:v>0.75</c:v>
                </c:pt>
                <c:pt idx="5">
                  <c:v>0.75</c:v>
                </c:pt>
                <c:pt idx="6">
                  <c:v>0.25</c:v>
                </c:pt>
                <c:pt idx="7">
                  <c:v>0.375</c:v>
                </c:pt>
                <c:pt idx="8">
                  <c:v>0.35294117647058826</c:v>
                </c:pt>
                <c:pt idx="9">
                  <c:v>0.52941176470588236</c:v>
                </c:pt>
                <c:pt idx="10">
                  <c:v>0.42105263157894735</c:v>
                </c:pt>
                <c:pt idx="11">
                  <c:v>0.56097560975609762</c:v>
                </c:pt>
                <c:pt idx="12">
                  <c:v>0.29166666666666669</c:v>
                </c:pt>
                <c:pt idx="13">
                  <c:v>0.60869565217391308</c:v>
                </c:pt>
                <c:pt idx="14">
                  <c:v>0.52380952380952384</c:v>
                </c:pt>
                <c:pt idx="15">
                  <c:v>0.57692307692307687</c:v>
                </c:pt>
                <c:pt idx="16">
                  <c:v>0.5714285714285714</c:v>
                </c:pt>
                <c:pt idx="17">
                  <c:v>0.5</c:v>
                </c:pt>
                <c:pt idx="19">
                  <c:v>0.55000000000000004</c:v>
                </c:pt>
                <c:pt idx="20">
                  <c:v>0.6428571428571429</c:v>
                </c:pt>
                <c:pt idx="21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D52-4F9A-BCD6-C135DD4B1BFA}"/>
            </c:ext>
          </c:extLst>
        </c:ser>
        <c:ser>
          <c:idx val="1"/>
          <c:order val="1"/>
          <c:tx>
            <c:strRef>
              <c:f>'학과(수준)'!$E$151</c:f>
              <c:strCache>
                <c:ptCount val="1"/>
                <c:pt idx="0">
                  <c:v>보통</c:v>
                </c:pt>
              </c:strCache>
            </c:strRef>
          </c:tx>
          <c:invertIfNegative val="0"/>
          <c:dLbls>
            <c:numFmt formatCode="0.0%;0.0%;&quot;&quot;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'학과(수준)'!$B$174:$C$195</c:f>
              <c:multiLvlStrCache>
                <c:ptCount val="22"/>
                <c:lvl>
                  <c:pt idx="0">
                    <c:v>소방안전학부</c:v>
                  </c:pt>
                  <c:pt idx="1">
                    <c:v>수학교육</c:v>
                  </c:pt>
                  <c:pt idx="2">
                    <c:v>스포츠건강관리학</c:v>
                  </c:pt>
                  <c:pt idx="3">
                    <c:v>시각커뮤니케이션디자인학</c:v>
                  </c:pt>
                  <c:pt idx="4">
                    <c:v>신학</c:v>
                  </c:pt>
                  <c:pt idx="5">
                    <c:v>실용음악</c:v>
                  </c:pt>
                  <c:pt idx="6">
                    <c:v>역사학</c:v>
                  </c:pt>
                  <c:pt idx="7">
                    <c:v>연극영화영상학부</c:v>
                  </c:pt>
                  <c:pt idx="8">
                    <c:v>영어교육</c:v>
                  </c:pt>
                  <c:pt idx="9">
                    <c:v>영어국제문화학</c:v>
                  </c:pt>
                  <c:pt idx="10">
                    <c:v>웹툰애니메이션(게임학부)</c:v>
                  </c:pt>
                  <c:pt idx="11">
                    <c:v>유아교육</c:v>
                  </c:pt>
                  <c:pt idx="12">
                    <c:v>음악교육</c:v>
                  </c:pt>
                  <c:pt idx="13">
                    <c:v>의생명바이오공학부</c:v>
                  </c:pt>
                  <c:pt idx="14">
                    <c:v>전기전자공학</c:v>
                  </c:pt>
                  <c:pt idx="15">
                    <c:v>정보통신공학</c:v>
                  </c:pt>
                  <c:pt idx="16">
                    <c:v>제약공학</c:v>
                  </c:pt>
                  <c:pt idx="17">
                    <c:v>조형콘텐츠학부</c:v>
                  </c:pt>
                  <c:pt idx="18">
                    <c:v>중국어중국통상학</c:v>
                  </c:pt>
                  <c:pt idx="19">
                    <c:v>컴퓨터공학</c:v>
                  </c:pt>
                  <c:pt idx="20">
                    <c:v>피아노</c:v>
                  </c:pt>
                  <c:pt idx="21">
                    <c:v>화장품공학</c:v>
                  </c:pt>
                </c:lvl>
                <c:lvl>
                  <c:pt idx="0">
                    <c:v>글로벌</c:v>
                  </c:pt>
                </c:lvl>
              </c:multiLvlStrCache>
            </c:multiLvlStrRef>
          </c:cat>
          <c:val>
            <c:numRef>
              <c:f>'학과(수준)'!$E$174:$E$195</c:f>
              <c:numCache>
                <c:formatCode>###0.0%</c:formatCode>
                <c:ptCount val="22"/>
                <c:pt idx="0">
                  <c:v>0.21428571428571427</c:v>
                </c:pt>
                <c:pt idx="1">
                  <c:v>0.4</c:v>
                </c:pt>
                <c:pt idx="2">
                  <c:v>0.15384615384615385</c:v>
                </c:pt>
                <c:pt idx="3">
                  <c:v>0.52380952380952384</c:v>
                </c:pt>
                <c:pt idx="4">
                  <c:v>0.25</c:v>
                </c:pt>
                <c:pt idx="5">
                  <c:v>0.25</c:v>
                </c:pt>
                <c:pt idx="6">
                  <c:v>0.75</c:v>
                </c:pt>
                <c:pt idx="7">
                  <c:v>0.5625</c:v>
                </c:pt>
                <c:pt idx="8">
                  <c:v>0.52941176470588236</c:v>
                </c:pt>
                <c:pt idx="9">
                  <c:v>0.35294117647058826</c:v>
                </c:pt>
                <c:pt idx="10">
                  <c:v>0.47368421052631576</c:v>
                </c:pt>
                <c:pt idx="11">
                  <c:v>0.34146341463414637</c:v>
                </c:pt>
                <c:pt idx="12">
                  <c:v>0.58333333333333337</c:v>
                </c:pt>
                <c:pt idx="13">
                  <c:v>0.34782608695652173</c:v>
                </c:pt>
                <c:pt idx="14">
                  <c:v>0.42857142857142855</c:v>
                </c:pt>
                <c:pt idx="15">
                  <c:v>0.34615384615384615</c:v>
                </c:pt>
                <c:pt idx="16">
                  <c:v>0.35714285714285715</c:v>
                </c:pt>
                <c:pt idx="17">
                  <c:v>0.5</c:v>
                </c:pt>
                <c:pt idx="19">
                  <c:v>0.35</c:v>
                </c:pt>
                <c:pt idx="20">
                  <c:v>0.35714285714285715</c:v>
                </c:pt>
                <c:pt idx="21">
                  <c:v>0.41666666666666674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D52-4F9A-BCD6-C135DD4B1BFA}"/>
            </c:ext>
          </c:extLst>
        </c:ser>
        <c:ser>
          <c:idx val="2"/>
          <c:order val="2"/>
          <c:tx>
            <c:strRef>
              <c:f>'학과(수준)'!$F$151</c:f>
              <c:strCache>
                <c:ptCount val="1"/>
                <c:pt idx="0">
                  <c:v>우수</c:v>
                </c:pt>
              </c:strCache>
            </c:strRef>
          </c:tx>
          <c:invertIfNegative val="0"/>
          <c:dLbls>
            <c:numFmt formatCode="0.0%;0.0%;&quot;&quot;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'학과(수준)'!$B$174:$C$195</c:f>
              <c:multiLvlStrCache>
                <c:ptCount val="22"/>
                <c:lvl>
                  <c:pt idx="0">
                    <c:v>소방안전학부</c:v>
                  </c:pt>
                  <c:pt idx="1">
                    <c:v>수학교육</c:v>
                  </c:pt>
                  <c:pt idx="2">
                    <c:v>스포츠건강관리학</c:v>
                  </c:pt>
                  <c:pt idx="3">
                    <c:v>시각커뮤니케이션디자인학</c:v>
                  </c:pt>
                  <c:pt idx="4">
                    <c:v>신학</c:v>
                  </c:pt>
                  <c:pt idx="5">
                    <c:v>실용음악</c:v>
                  </c:pt>
                  <c:pt idx="6">
                    <c:v>역사학</c:v>
                  </c:pt>
                  <c:pt idx="7">
                    <c:v>연극영화영상학부</c:v>
                  </c:pt>
                  <c:pt idx="8">
                    <c:v>영어교육</c:v>
                  </c:pt>
                  <c:pt idx="9">
                    <c:v>영어국제문화학</c:v>
                  </c:pt>
                  <c:pt idx="10">
                    <c:v>웹툰애니메이션(게임학부)</c:v>
                  </c:pt>
                  <c:pt idx="11">
                    <c:v>유아교육</c:v>
                  </c:pt>
                  <c:pt idx="12">
                    <c:v>음악교육</c:v>
                  </c:pt>
                  <c:pt idx="13">
                    <c:v>의생명바이오공학부</c:v>
                  </c:pt>
                  <c:pt idx="14">
                    <c:v>전기전자공학</c:v>
                  </c:pt>
                  <c:pt idx="15">
                    <c:v>정보통신공학</c:v>
                  </c:pt>
                  <c:pt idx="16">
                    <c:v>제약공학</c:v>
                  </c:pt>
                  <c:pt idx="17">
                    <c:v>조형콘텐츠학부</c:v>
                  </c:pt>
                  <c:pt idx="18">
                    <c:v>중국어중국통상학</c:v>
                  </c:pt>
                  <c:pt idx="19">
                    <c:v>컴퓨터공학</c:v>
                  </c:pt>
                  <c:pt idx="20">
                    <c:v>피아노</c:v>
                  </c:pt>
                  <c:pt idx="21">
                    <c:v>화장품공학</c:v>
                  </c:pt>
                </c:lvl>
                <c:lvl>
                  <c:pt idx="0">
                    <c:v>글로벌</c:v>
                  </c:pt>
                </c:lvl>
              </c:multiLvlStrCache>
            </c:multiLvlStrRef>
          </c:cat>
          <c:val>
            <c:numRef>
              <c:f>'학과(수준)'!$F$174:$F$195</c:f>
              <c:numCache>
                <c:formatCode>###0.0%</c:formatCode>
                <c:ptCount val="22"/>
                <c:pt idx="0">
                  <c:v>0.14285714285714285</c:v>
                </c:pt>
                <c:pt idx="1">
                  <c:v>6.6666666666666666E-2</c:v>
                </c:pt>
                <c:pt idx="3">
                  <c:v>9.5238095238095233E-2</c:v>
                </c:pt>
                <c:pt idx="7">
                  <c:v>6.25E-2</c:v>
                </c:pt>
                <c:pt idx="8">
                  <c:v>0.1176470588235294</c:v>
                </c:pt>
                <c:pt idx="9">
                  <c:v>0.1176470588235294</c:v>
                </c:pt>
                <c:pt idx="10">
                  <c:v>0.10526315789473684</c:v>
                </c:pt>
                <c:pt idx="11">
                  <c:v>9.7560975609756101E-2</c:v>
                </c:pt>
                <c:pt idx="12">
                  <c:v>0.125</c:v>
                </c:pt>
                <c:pt idx="14">
                  <c:v>4.7619047619047616E-2</c:v>
                </c:pt>
                <c:pt idx="15">
                  <c:v>3.8461538461538464E-2</c:v>
                </c:pt>
                <c:pt idx="16">
                  <c:v>7.1428571428571425E-2</c:v>
                </c:pt>
                <c:pt idx="19">
                  <c:v>0.05</c:v>
                </c:pt>
                <c:pt idx="21">
                  <c:v>8.3333333333333315E-2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D52-4F9A-BCD6-C135DD4B1BFA}"/>
            </c:ext>
          </c:extLst>
        </c:ser>
        <c:ser>
          <c:idx val="3"/>
          <c:order val="3"/>
          <c:tx>
            <c:strRef>
              <c:f>'학과(수준)'!$G$151</c:f>
              <c:strCache>
                <c:ptCount val="1"/>
                <c:pt idx="0">
                  <c:v>탁월</c:v>
                </c:pt>
              </c:strCache>
            </c:strRef>
          </c:tx>
          <c:invertIfNegative val="0"/>
          <c:dLbls>
            <c:numFmt formatCode="0.0%;0.0%;&quot;&quot;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'학과(수준)'!$B$174:$C$195</c:f>
              <c:multiLvlStrCache>
                <c:ptCount val="22"/>
                <c:lvl>
                  <c:pt idx="0">
                    <c:v>소방안전학부</c:v>
                  </c:pt>
                  <c:pt idx="1">
                    <c:v>수학교육</c:v>
                  </c:pt>
                  <c:pt idx="2">
                    <c:v>스포츠건강관리학</c:v>
                  </c:pt>
                  <c:pt idx="3">
                    <c:v>시각커뮤니케이션디자인학</c:v>
                  </c:pt>
                  <c:pt idx="4">
                    <c:v>신학</c:v>
                  </c:pt>
                  <c:pt idx="5">
                    <c:v>실용음악</c:v>
                  </c:pt>
                  <c:pt idx="6">
                    <c:v>역사학</c:v>
                  </c:pt>
                  <c:pt idx="7">
                    <c:v>연극영화영상학부</c:v>
                  </c:pt>
                  <c:pt idx="8">
                    <c:v>영어교육</c:v>
                  </c:pt>
                  <c:pt idx="9">
                    <c:v>영어국제문화학</c:v>
                  </c:pt>
                  <c:pt idx="10">
                    <c:v>웹툰애니메이션(게임학부)</c:v>
                  </c:pt>
                  <c:pt idx="11">
                    <c:v>유아교육</c:v>
                  </c:pt>
                  <c:pt idx="12">
                    <c:v>음악교육</c:v>
                  </c:pt>
                  <c:pt idx="13">
                    <c:v>의생명바이오공학부</c:v>
                  </c:pt>
                  <c:pt idx="14">
                    <c:v>전기전자공학</c:v>
                  </c:pt>
                  <c:pt idx="15">
                    <c:v>정보통신공학</c:v>
                  </c:pt>
                  <c:pt idx="16">
                    <c:v>제약공학</c:v>
                  </c:pt>
                  <c:pt idx="17">
                    <c:v>조형콘텐츠학부</c:v>
                  </c:pt>
                  <c:pt idx="18">
                    <c:v>중국어중국통상학</c:v>
                  </c:pt>
                  <c:pt idx="19">
                    <c:v>컴퓨터공학</c:v>
                  </c:pt>
                  <c:pt idx="20">
                    <c:v>피아노</c:v>
                  </c:pt>
                  <c:pt idx="21">
                    <c:v>화장품공학</c:v>
                  </c:pt>
                </c:lvl>
                <c:lvl>
                  <c:pt idx="0">
                    <c:v>글로벌</c:v>
                  </c:pt>
                </c:lvl>
              </c:multiLvlStrCache>
            </c:multiLvlStrRef>
          </c:cat>
          <c:val>
            <c:numRef>
              <c:f>'학과(수준)'!$G$174:$G$195</c:f>
              <c:numCache>
                <c:formatCode>General</c:formatCode>
                <c:ptCount val="22"/>
                <c:pt idx="0" formatCode="###0.0%">
                  <c:v>7.1428571428571425E-2</c:v>
                </c:pt>
                <c:pt idx="3" formatCode="###0.0%">
                  <c:v>4.7619047619047616E-2</c:v>
                </c:pt>
                <c:pt idx="13" formatCode="###0.0%">
                  <c:v>4.3478260869565216E-2</c:v>
                </c:pt>
                <c:pt idx="15" formatCode="###0.0%">
                  <c:v>3.8461538461538464E-2</c:v>
                </c:pt>
                <c:pt idx="18" formatCode="###0.0%">
                  <c:v>1</c:v>
                </c:pt>
                <c:pt idx="19" formatCode="###0.0%">
                  <c:v>0.05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D52-4F9A-BCD6-C135DD4B1BFA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30"/>
        <c:overlap val="100"/>
        <c:axId val="196206080"/>
        <c:axId val="196308352"/>
      </c:barChart>
      <c:catAx>
        <c:axId val="196206080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ln>
            <a:noFill/>
          </a:ln>
        </c:spPr>
        <c:crossAx val="196308352"/>
        <c:crosses val="autoZero"/>
        <c:auto val="1"/>
        <c:lblAlgn val="ctr"/>
        <c:lblOffset val="100"/>
        <c:noMultiLvlLbl val="0"/>
      </c:catAx>
      <c:valAx>
        <c:axId val="196308352"/>
        <c:scaling>
          <c:orientation val="minMax"/>
        </c:scaling>
        <c:delete val="1"/>
        <c:axPos val="b"/>
        <c:numFmt formatCode="0%" sourceLinked="1"/>
        <c:majorTickMark val="out"/>
        <c:minorTickMark val="none"/>
        <c:tickLblPos val="nextTo"/>
        <c:crossAx val="196206080"/>
        <c:crosses val="max"/>
        <c:crossBetween val="between"/>
        <c:majorUnit val="0.2"/>
      </c:valAx>
    </c:plotArea>
    <c:legend>
      <c:legendPos val="t"/>
      <c:layout>
        <c:manualLayout>
          <c:xMode val="edge"/>
          <c:yMode val="edge"/>
          <c:x val="0.24770559930008748"/>
          <c:y val="2.4824923790355796E-3"/>
          <c:w val="0.67264424759405073"/>
          <c:h val="6.9711709167150582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100">
          <a:latin typeface="08서울한강체 M" panose="02020603020101020101" pitchFamily="18" charset="-127"/>
          <a:ea typeface="08서울한강체 M" panose="02020603020101020101" pitchFamily="18" charset="-127"/>
        </a:defRPr>
      </a:pPr>
      <a:endParaRPr lang="ko-KR"/>
    </a:p>
  </c:txPr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6933127810227476E-2"/>
          <c:y val="7.9364071237933168E-2"/>
          <c:w val="0.86579115398553852"/>
          <c:h val="0.867422883001574"/>
        </c:manualLayout>
      </c:layout>
      <c:barChart>
        <c:barDir val="bar"/>
        <c:grouping val="stacked"/>
        <c:varyColors val="0"/>
        <c:ser>
          <c:idx val="0"/>
          <c:order val="0"/>
          <c:invertIfNegative val="0"/>
          <c:dLbls>
            <c:numFmt formatCode="#,##0.0_);[Red]\(#,##0.0\)" sourceLinked="0"/>
            <c:spPr>
              <a:noFill/>
              <a:ln w="15875"/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ko-KR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'학과(T점수)'!$A$3:$B$24</c:f>
              <c:multiLvlStrCache>
                <c:ptCount val="22"/>
                <c:lvl>
                  <c:pt idx="0">
                    <c:v>건축학부</c:v>
                  </c:pt>
                  <c:pt idx="1">
                    <c:v>경영학</c:v>
                  </c:pt>
                  <c:pt idx="2">
                    <c:v>경찰법학</c:v>
                  </c:pt>
                  <c:pt idx="3">
                    <c:v>공공인재학부</c:v>
                  </c:pt>
                  <c:pt idx="4">
                    <c:v>관현악작곡학부</c:v>
                  </c:pt>
                  <c:pt idx="5">
                    <c:v>광고홍보커뮤니케이션학부</c:v>
                  </c:pt>
                  <c:pt idx="6">
                    <c:v>국악</c:v>
                  </c:pt>
                  <c:pt idx="7">
                    <c:v>국어교육</c:v>
                  </c:pt>
                  <c:pt idx="8">
                    <c:v>금융경제학</c:v>
                  </c:pt>
                  <c:pt idx="9">
                    <c:v>도시공학</c:v>
                  </c:pt>
                  <c:pt idx="10">
                    <c:v>도자디자인학</c:v>
                  </c:pt>
                  <c:pt idx="11">
                    <c:v>로봇학</c:v>
                  </c:pt>
                  <c:pt idx="12">
                    <c:v>마케팅빅데이터학</c:v>
                  </c:pt>
                  <c:pt idx="13">
                    <c:v>무역물류학</c:v>
                  </c:pt>
                  <c:pt idx="14">
                    <c:v>미생물생명공학</c:v>
                  </c:pt>
                  <c:pt idx="15">
                    <c:v>미술교육</c:v>
                  </c:pt>
                  <c:pt idx="16">
                    <c:v>미술학부</c:v>
                  </c:pt>
                  <c:pt idx="17">
                    <c:v>부동산금융보험융합학</c:v>
                  </c:pt>
                  <c:pt idx="18">
                    <c:v>사회복지학</c:v>
                  </c:pt>
                  <c:pt idx="19">
                    <c:v>산업디자인학</c:v>
                  </c:pt>
                  <c:pt idx="20">
                    <c:v>섬유·패션디자인학</c:v>
                  </c:pt>
                  <c:pt idx="21">
                    <c:v>성악·뮤지컬학부</c:v>
                  </c:pt>
                </c:lvl>
                <c:lvl>
                  <c:pt idx="0">
                    <c:v>자기관리*</c:v>
                  </c:pt>
                </c:lvl>
              </c:multiLvlStrCache>
            </c:multiLvlStrRef>
          </c:cat>
          <c:val>
            <c:numRef>
              <c:f>'학과(T점수)'!$C$3:$C$24</c:f>
              <c:numCache>
                <c:formatCode>###0.0000</c:formatCode>
                <c:ptCount val="22"/>
                <c:pt idx="0">
                  <c:v>37.410000000000004</c:v>
                </c:pt>
                <c:pt idx="1">
                  <c:v>46.609999999999992</c:v>
                </c:pt>
                <c:pt idx="2">
                  <c:v>51.208095238095247</c:v>
                </c:pt>
                <c:pt idx="3">
                  <c:v>57.772000000000006</c:v>
                </c:pt>
                <c:pt idx="4">
                  <c:v>40.080714285714286</c:v>
                </c:pt>
                <c:pt idx="5">
                  <c:v>51.417500000000004</c:v>
                </c:pt>
                <c:pt idx="6">
                  <c:v>50.200909090909093</c:v>
                </c:pt>
                <c:pt idx="7">
                  <c:v>54.895238095238092</c:v>
                </c:pt>
                <c:pt idx="8">
                  <c:v>34.880000000000003</c:v>
                </c:pt>
                <c:pt idx="9">
                  <c:v>52.462222222222216</c:v>
                </c:pt>
                <c:pt idx="10">
                  <c:v>49.669999999999995</c:v>
                </c:pt>
                <c:pt idx="11">
                  <c:v>47.521538461538476</c:v>
                </c:pt>
                <c:pt idx="12">
                  <c:v>44.498749999999994</c:v>
                </c:pt>
                <c:pt idx="13">
                  <c:v>50.726666666666674</c:v>
                </c:pt>
                <c:pt idx="14">
                  <c:v>49.796774193548387</c:v>
                </c:pt>
                <c:pt idx="15">
                  <c:v>53.214411764705879</c:v>
                </c:pt>
                <c:pt idx="16">
                  <c:v>47.908333333333339</c:v>
                </c:pt>
                <c:pt idx="17">
                  <c:v>43.694285714285719</c:v>
                </c:pt>
                <c:pt idx="18">
                  <c:v>43.579047619047628</c:v>
                </c:pt>
                <c:pt idx="19">
                  <c:v>49.857692307692304</c:v>
                </c:pt>
                <c:pt idx="20">
                  <c:v>50.945000000000007</c:v>
                </c:pt>
                <c:pt idx="21">
                  <c:v>46.250769230769237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472-42AA-9E87-9F901D27EAB2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9"/>
        <c:overlap val="100"/>
        <c:axId val="196401152"/>
        <c:axId val="196309504"/>
      </c:barChart>
      <c:catAx>
        <c:axId val="196401152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ln>
            <a:noFill/>
          </a:ln>
        </c:spPr>
        <c:crossAx val="196309504"/>
        <c:crosses val="autoZero"/>
        <c:auto val="1"/>
        <c:lblAlgn val="ctr"/>
        <c:lblOffset val="100"/>
        <c:noMultiLvlLbl val="0"/>
      </c:catAx>
      <c:valAx>
        <c:axId val="196309504"/>
        <c:scaling>
          <c:orientation val="minMax"/>
          <c:min val="0"/>
        </c:scaling>
        <c:delete val="1"/>
        <c:axPos val="b"/>
        <c:numFmt formatCode="###0.0000" sourceLinked="1"/>
        <c:majorTickMark val="out"/>
        <c:minorTickMark val="none"/>
        <c:tickLblPos val="nextTo"/>
        <c:crossAx val="196401152"/>
        <c:crosses val="max"/>
        <c:crossBetween val="between"/>
        <c:majorUnit val="0.2"/>
      </c:valAx>
      <c:spPr>
        <a:ln>
          <a:noFill/>
        </a:ln>
      </c:spPr>
    </c:plotArea>
    <c:plotVisOnly val="1"/>
    <c:dispBlanksAs val="gap"/>
    <c:showDLblsOverMax val="0"/>
  </c:chart>
  <c:txPr>
    <a:bodyPr/>
    <a:lstStyle/>
    <a:p>
      <a:pPr>
        <a:defRPr sz="1100">
          <a:latin typeface="08서울한강체 M" panose="02020603020101020101" pitchFamily="18" charset="-127"/>
          <a:ea typeface="08서울한강체 M" panose="02020603020101020101" pitchFamily="18" charset="-127"/>
        </a:defRPr>
      </a:pPr>
      <a:endParaRPr lang="ko-KR"/>
    </a:p>
  </c:txPr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6933127810227476E-2"/>
          <c:y val="7.9364071237933168E-2"/>
          <c:w val="0.86579115398553852"/>
          <c:h val="0.867422883001574"/>
        </c:manualLayout>
      </c:layout>
      <c:barChart>
        <c:barDir val="bar"/>
        <c:grouping val="stacked"/>
        <c:varyColors val="0"/>
        <c:ser>
          <c:idx val="0"/>
          <c:order val="0"/>
          <c:invertIfNegative val="0"/>
          <c:dLbls>
            <c:numFmt formatCode="#,##0.0_);[Red]\(#,##0.0\)" sourceLinked="0"/>
            <c:spPr>
              <a:noFill/>
              <a:ln w="15875"/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ko-KR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'학과(T점수)'!$A$25:$B$46</c:f>
              <c:multiLvlStrCache>
                <c:ptCount val="22"/>
                <c:lvl>
                  <c:pt idx="0">
                    <c:v>소방안전학부</c:v>
                  </c:pt>
                  <c:pt idx="1">
                    <c:v>수학교육</c:v>
                  </c:pt>
                  <c:pt idx="2">
                    <c:v>스포츠건강관리학</c:v>
                  </c:pt>
                  <c:pt idx="3">
                    <c:v>시각커뮤니케이션디자인학</c:v>
                  </c:pt>
                  <c:pt idx="4">
                    <c:v>신학</c:v>
                  </c:pt>
                  <c:pt idx="5">
                    <c:v>실용음악</c:v>
                  </c:pt>
                  <c:pt idx="6">
                    <c:v>역사학</c:v>
                  </c:pt>
                  <c:pt idx="7">
                    <c:v>연극영화영상학부</c:v>
                  </c:pt>
                  <c:pt idx="8">
                    <c:v>영어교육</c:v>
                  </c:pt>
                  <c:pt idx="9">
                    <c:v>영어국제문화학</c:v>
                  </c:pt>
                  <c:pt idx="10">
                    <c:v>웹툰애니메이션(게임학부)</c:v>
                  </c:pt>
                  <c:pt idx="11">
                    <c:v>유아교육</c:v>
                  </c:pt>
                  <c:pt idx="12">
                    <c:v>음악교육</c:v>
                  </c:pt>
                  <c:pt idx="13">
                    <c:v>의생명바이오공학부</c:v>
                  </c:pt>
                  <c:pt idx="14">
                    <c:v>전기전자공학</c:v>
                  </c:pt>
                  <c:pt idx="15">
                    <c:v>정보통신공학</c:v>
                  </c:pt>
                  <c:pt idx="16">
                    <c:v>제약공학</c:v>
                  </c:pt>
                  <c:pt idx="17">
                    <c:v>조형콘텐츠학부</c:v>
                  </c:pt>
                  <c:pt idx="18">
                    <c:v>중국어중국통상학</c:v>
                  </c:pt>
                  <c:pt idx="19">
                    <c:v>컴퓨터공학</c:v>
                  </c:pt>
                  <c:pt idx="20">
                    <c:v>피아노</c:v>
                  </c:pt>
                  <c:pt idx="21">
                    <c:v>화장품공학</c:v>
                  </c:pt>
                </c:lvl>
                <c:lvl>
                  <c:pt idx="0">
                    <c:v>자기관리*</c:v>
                  </c:pt>
                </c:lvl>
              </c:multiLvlStrCache>
            </c:multiLvlStrRef>
          </c:cat>
          <c:val>
            <c:numRef>
              <c:f>'학과(T점수)'!$C$25:$C$46</c:f>
              <c:numCache>
                <c:formatCode>###0.0000</c:formatCode>
                <c:ptCount val="22"/>
                <c:pt idx="0">
                  <c:v>44.333999999999996</c:v>
                </c:pt>
                <c:pt idx="1">
                  <c:v>48.321666666666665</c:v>
                </c:pt>
                <c:pt idx="2">
                  <c:v>45.416153846153847</c:v>
                </c:pt>
                <c:pt idx="3">
                  <c:v>48.240952380952386</c:v>
                </c:pt>
                <c:pt idx="4">
                  <c:v>47.17687500000001</c:v>
                </c:pt>
                <c:pt idx="5">
                  <c:v>36.762499999999996</c:v>
                </c:pt>
                <c:pt idx="6">
                  <c:v>47.318333333333335</c:v>
                </c:pt>
                <c:pt idx="7">
                  <c:v>49.279374999999995</c:v>
                </c:pt>
                <c:pt idx="8">
                  <c:v>53.707058823529401</c:v>
                </c:pt>
                <c:pt idx="9">
                  <c:v>51.012941176470591</c:v>
                </c:pt>
                <c:pt idx="10">
                  <c:v>49.751578947368422</c:v>
                </c:pt>
                <c:pt idx="11">
                  <c:v>54.864146341463425</c:v>
                </c:pt>
                <c:pt idx="12">
                  <c:v>58.345416666666658</c:v>
                </c:pt>
                <c:pt idx="13">
                  <c:v>50.668260869565223</c:v>
                </c:pt>
                <c:pt idx="14">
                  <c:v>45.604285714285709</c:v>
                </c:pt>
                <c:pt idx="15">
                  <c:v>47.338518518518519</c:v>
                </c:pt>
                <c:pt idx="16">
                  <c:v>47.669285714285714</c:v>
                </c:pt>
                <c:pt idx="17">
                  <c:v>35.655000000000001</c:v>
                </c:pt>
                <c:pt idx="18">
                  <c:v>65.459999999999994</c:v>
                </c:pt>
                <c:pt idx="19">
                  <c:v>44.3065</c:v>
                </c:pt>
                <c:pt idx="20">
                  <c:v>46.741333333333344</c:v>
                </c:pt>
                <c:pt idx="21">
                  <c:v>45.396250000000002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8C-4979-B208-FED609C1834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9"/>
        <c:overlap val="100"/>
        <c:axId val="197912064"/>
        <c:axId val="196311808"/>
      </c:barChart>
      <c:catAx>
        <c:axId val="197912064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ln>
            <a:noFill/>
          </a:ln>
        </c:spPr>
        <c:crossAx val="196311808"/>
        <c:crosses val="autoZero"/>
        <c:auto val="1"/>
        <c:lblAlgn val="ctr"/>
        <c:lblOffset val="100"/>
        <c:noMultiLvlLbl val="0"/>
      </c:catAx>
      <c:valAx>
        <c:axId val="196311808"/>
        <c:scaling>
          <c:orientation val="minMax"/>
          <c:min val="0"/>
        </c:scaling>
        <c:delete val="1"/>
        <c:axPos val="b"/>
        <c:numFmt formatCode="###0.0000" sourceLinked="1"/>
        <c:majorTickMark val="out"/>
        <c:minorTickMark val="none"/>
        <c:tickLblPos val="nextTo"/>
        <c:crossAx val="197912064"/>
        <c:crosses val="max"/>
        <c:crossBetween val="between"/>
        <c:majorUnit val="0.2"/>
      </c:valAx>
      <c:spPr>
        <a:ln>
          <a:noFill/>
        </a:ln>
      </c:spPr>
    </c:plotArea>
    <c:plotVisOnly val="1"/>
    <c:dispBlanksAs val="gap"/>
    <c:showDLblsOverMax val="0"/>
  </c:chart>
  <c:txPr>
    <a:bodyPr/>
    <a:lstStyle/>
    <a:p>
      <a:pPr>
        <a:defRPr sz="1100">
          <a:latin typeface="08서울한강체 M" panose="02020603020101020101" pitchFamily="18" charset="-127"/>
          <a:ea typeface="08서울한강체 M" panose="02020603020101020101" pitchFamily="18" charset="-127"/>
        </a:defRPr>
      </a:pPr>
      <a:endParaRPr lang="ko-KR"/>
    </a:p>
  </c:txPr>
  <c:externalData r:id="rId1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6933127810227476E-2"/>
          <c:y val="7.9364071237933168E-2"/>
          <c:w val="0.86579115398553852"/>
          <c:h val="0.867422883001574"/>
        </c:manualLayout>
      </c:layout>
      <c:barChart>
        <c:barDir val="bar"/>
        <c:grouping val="stacked"/>
        <c:varyColors val="0"/>
        <c:ser>
          <c:idx val="0"/>
          <c:order val="0"/>
          <c:spPr>
            <a:solidFill>
              <a:schemeClr val="accent4">
                <a:lumMod val="60000"/>
                <a:lumOff val="40000"/>
              </a:schemeClr>
            </a:solidFill>
          </c:spPr>
          <c:invertIfNegative val="0"/>
          <c:dLbls>
            <c:numFmt formatCode="#,##0.0_);[Red]\(#,##0.0\)" sourceLinked="0"/>
            <c:spPr>
              <a:noFill/>
              <a:ln w="15875"/>
            </c:spPr>
            <c:txPr>
              <a:bodyPr/>
              <a:lstStyle/>
              <a:p>
                <a:pPr>
                  <a:defRPr>
                    <a:solidFill>
                      <a:sysClr val="windowText" lastClr="000000"/>
                    </a:solidFill>
                  </a:defRPr>
                </a:pPr>
                <a:endParaRPr lang="ko-KR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'학과(T점수)'!$A$53:$B$74</c:f>
              <c:multiLvlStrCache>
                <c:ptCount val="22"/>
                <c:lvl>
                  <c:pt idx="0">
                    <c:v>건축학부</c:v>
                  </c:pt>
                  <c:pt idx="1">
                    <c:v>경영학</c:v>
                  </c:pt>
                  <c:pt idx="2">
                    <c:v>경찰법학</c:v>
                  </c:pt>
                  <c:pt idx="3">
                    <c:v>공공인재학부</c:v>
                  </c:pt>
                  <c:pt idx="4">
                    <c:v>관현악작곡학부</c:v>
                  </c:pt>
                  <c:pt idx="5">
                    <c:v>광고홍보커뮤니케이션학부</c:v>
                  </c:pt>
                  <c:pt idx="6">
                    <c:v>국악</c:v>
                  </c:pt>
                  <c:pt idx="7">
                    <c:v>국어교육</c:v>
                  </c:pt>
                  <c:pt idx="8">
                    <c:v>금융경제학</c:v>
                  </c:pt>
                  <c:pt idx="9">
                    <c:v>도시공학</c:v>
                  </c:pt>
                  <c:pt idx="10">
                    <c:v>도자디자인학</c:v>
                  </c:pt>
                  <c:pt idx="11">
                    <c:v>로봇학</c:v>
                  </c:pt>
                  <c:pt idx="12">
                    <c:v>마케팅빅데이터학</c:v>
                  </c:pt>
                  <c:pt idx="13">
                    <c:v>무역물류학</c:v>
                  </c:pt>
                  <c:pt idx="14">
                    <c:v>미생물생명공학</c:v>
                  </c:pt>
                  <c:pt idx="15">
                    <c:v>미술교육</c:v>
                  </c:pt>
                  <c:pt idx="16">
                    <c:v>미술학부</c:v>
                  </c:pt>
                  <c:pt idx="17">
                    <c:v>부동산금융보험융합학</c:v>
                  </c:pt>
                  <c:pt idx="18">
                    <c:v>사회복지학</c:v>
                  </c:pt>
                  <c:pt idx="19">
                    <c:v>산업디자인학</c:v>
                  </c:pt>
                  <c:pt idx="20">
                    <c:v>섬유·패션디자인학</c:v>
                  </c:pt>
                  <c:pt idx="21">
                    <c:v>성악·뮤지컬학부</c:v>
                  </c:pt>
                </c:lvl>
                <c:lvl>
                  <c:pt idx="0">
                    <c:v>대인관계*</c:v>
                  </c:pt>
                </c:lvl>
              </c:multiLvlStrCache>
            </c:multiLvlStrRef>
          </c:cat>
          <c:val>
            <c:numRef>
              <c:f>'학과(T점수)'!$C$53:$C$74</c:f>
              <c:numCache>
                <c:formatCode>###0.0000</c:formatCode>
                <c:ptCount val="22"/>
                <c:pt idx="0">
                  <c:v>41.061428571428571</c:v>
                </c:pt>
                <c:pt idx="1">
                  <c:v>49.043999999999997</c:v>
                </c:pt>
                <c:pt idx="2">
                  <c:v>56.781428571428563</c:v>
                </c:pt>
                <c:pt idx="3">
                  <c:v>61.69100000000001</c:v>
                </c:pt>
                <c:pt idx="4">
                  <c:v>46.539285714285711</c:v>
                </c:pt>
                <c:pt idx="5">
                  <c:v>54.980000000000004</c:v>
                </c:pt>
                <c:pt idx="6">
                  <c:v>50.50272727272727</c:v>
                </c:pt>
                <c:pt idx="7">
                  <c:v>61.55714285714285</c:v>
                </c:pt>
                <c:pt idx="8">
                  <c:v>52.74</c:v>
                </c:pt>
                <c:pt idx="9">
                  <c:v>52.855555555555554</c:v>
                </c:pt>
                <c:pt idx="10">
                  <c:v>53.498461538461541</c:v>
                </c:pt>
                <c:pt idx="11">
                  <c:v>53.558461538461536</c:v>
                </c:pt>
                <c:pt idx="12">
                  <c:v>52.340624999999989</c:v>
                </c:pt>
                <c:pt idx="13">
                  <c:v>55.141333333333328</c:v>
                </c:pt>
                <c:pt idx="14">
                  <c:v>53.861612903225812</c:v>
                </c:pt>
                <c:pt idx="15">
                  <c:v>56.505000000000003</c:v>
                </c:pt>
                <c:pt idx="16">
                  <c:v>48.823333333333331</c:v>
                </c:pt>
                <c:pt idx="17">
                  <c:v>50.826428571428572</c:v>
                </c:pt>
                <c:pt idx="18">
                  <c:v>51.091428571428573</c:v>
                </c:pt>
                <c:pt idx="19">
                  <c:v>57.695769230769216</c:v>
                </c:pt>
                <c:pt idx="20">
                  <c:v>51.123749999999994</c:v>
                </c:pt>
                <c:pt idx="21">
                  <c:v>50.026153846153839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828-4B09-83A2-3469379D81B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9"/>
        <c:overlap val="100"/>
        <c:axId val="197808640"/>
        <c:axId val="197690496"/>
      </c:barChart>
      <c:catAx>
        <c:axId val="197808640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ln>
            <a:noFill/>
          </a:ln>
        </c:spPr>
        <c:crossAx val="197690496"/>
        <c:crosses val="autoZero"/>
        <c:auto val="1"/>
        <c:lblAlgn val="ctr"/>
        <c:lblOffset val="100"/>
        <c:noMultiLvlLbl val="0"/>
      </c:catAx>
      <c:valAx>
        <c:axId val="197690496"/>
        <c:scaling>
          <c:orientation val="minMax"/>
          <c:min val="0"/>
        </c:scaling>
        <c:delete val="1"/>
        <c:axPos val="b"/>
        <c:numFmt formatCode="###0.0000" sourceLinked="1"/>
        <c:majorTickMark val="out"/>
        <c:minorTickMark val="none"/>
        <c:tickLblPos val="nextTo"/>
        <c:crossAx val="197808640"/>
        <c:crosses val="max"/>
        <c:crossBetween val="between"/>
        <c:majorUnit val="0.2"/>
      </c:valAx>
      <c:spPr>
        <a:ln>
          <a:noFill/>
        </a:ln>
      </c:spPr>
    </c:plotArea>
    <c:plotVisOnly val="1"/>
    <c:dispBlanksAs val="gap"/>
    <c:showDLblsOverMax val="0"/>
  </c:chart>
  <c:txPr>
    <a:bodyPr/>
    <a:lstStyle/>
    <a:p>
      <a:pPr>
        <a:defRPr sz="1100">
          <a:latin typeface="08서울한강체 M" panose="02020603020101020101" pitchFamily="18" charset="-127"/>
          <a:ea typeface="08서울한강체 M" panose="02020603020101020101" pitchFamily="18" charset="-127"/>
        </a:defRPr>
      </a:pPr>
      <a:endParaRPr lang="ko-KR"/>
    </a:p>
  </c:txPr>
  <c:externalData r:id="rId1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6933127810227476E-2"/>
          <c:y val="7.9364071237933168E-2"/>
          <c:w val="0.86579115398553852"/>
          <c:h val="0.867422883001574"/>
        </c:manualLayout>
      </c:layout>
      <c:barChart>
        <c:barDir val="bar"/>
        <c:grouping val="stacked"/>
        <c:varyColors val="0"/>
        <c:ser>
          <c:idx val="0"/>
          <c:order val="0"/>
          <c:spPr>
            <a:solidFill>
              <a:schemeClr val="accent4">
                <a:lumMod val="60000"/>
                <a:lumOff val="40000"/>
              </a:schemeClr>
            </a:solidFill>
          </c:spPr>
          <c:invertIfNegative val="0"/>
          <c:dLbls>
            <c:numFmt formatCode="#,##0.0_);[Red]\(#,##0.0\)" sourceLinked="0"/>
            <c:spPr>
              <a:noFill/>
              <a:ln w="15875"/>
            </c:spPr>
            <c:txPr>
              <a:bodyPr/>
              <a:lstStyle/>
              <a:p>
                <a:pPr>
                  <a:defRPr>
                    <a:solidFill>
                      <a:sysClr val="windowText" lastClr="000000"/>
                    </a:solidFill>
                  </a:defRPr>
                </a:pPr>
                <a:endParaRPr lang="ko-KR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'학과(T점수)'!$A$75:$B$96</c:f>
              <c:multiLvlStrCache>
                <c:ptCount val="22"/>
                <c:lvl>
                  <c:pt idx="0">
                    <c:v>소방안전학부</c:v>
                  </c:pt>
                  <c:pt idx="1">
                    <c:v>수학교육</c:v>
                  </c:pt>
                  <c:pt idx="2">
                    <c:v>스포츠건강관리학</c:v>
                  </c:pt>
                  <c:pt idx="3">
                    <c:v>시각커뮤니케이션디자인학</c:v>
                  </c:pt>
                  <c:pt idx="4">
                    <c:v>신학</c:v>
                  </c:pt>
                  <c:pt idx="5">
                    <c:v>실용음악</c:v>
                  </c:pt>
                  <c:pt idx="6">
                    <c:v>역사학</c:v>
                  </c:pt>
                  <c:pt idx="7">
                    <c:v>연극영화영상학부</c:v>
                  </c:pt>
                  <c:pt idx="8">
                    <c:v>영어교육</c:v>
                  </c:pt>
                  <c:pt idx="9">
                    <c:v>영어국제문화학</c:v>
                  </c:pt>
                  <c:pt idx="10">
                    <c:v>웹툰애니메이션(게임학부)</c:v>
                  </c:pt>
                  <c:pt idx="11">
                    <c:v>유아교육</c:v>
                  </c:pt>
                  <c:pt idx="12">
                    <c:v>음악교육</c:v>
                  </c:pt>
                  <c:pt idx="13">
                    <c:v>의생명바이오공학부</c:v>
                  </c:pt>
                  <c:pt idx="14">
                    <c:v>전기전자공학</c:v>
                  </c:pt>
                  <c:pt idx="15">
                    <c:v>정보통신공학</c:v>
                  </c:pt>
                  <c:pt idx="16">
                    <c:v>제약공학</c:v>
                  </c:pt>
                  <c:pt idx="17">
                    <c:v>조형콘텐츠학부</c:v>
                  </c:pt>
                  <c:pt idx="18">
                    <c:v>중국어중국통상학</c:v>
                  </c:pt>
                  <c:pt idx="19">
                    <c:v>컴퓨터공학</c:v>
                  </c:pt>
                  <c:pt idx="20">
                    <c:v>피아노</c:v>
                  </c:pt>
                  <c:pt idx="21">
                    <c:v>화장품공학</c:v>
                  </c:pt>
                </c:lvl>
                <c:lvl>
                  <c:pt idx="0">
                    <c:v>대인관계*</c:v>
                  </c:pt>
                </c:lvl>
              </c:multiLvlStrCache>
            </c:multiLvlStrRef>
          </c:cat>
          <c:val>
            <c:numRef>
              <c:f>'학과(T점수)'!$C$75:$C$96</c:f>
              <c:numCache>
                <c:formatCode>###0.0000</c:formatCode>
                <c:ptCount val="22"/>
                <c:pt idx="0">
                  <c:v>48.728666666666669</c:v>
                </c:pt>
                <c:pt idx="1">
                  <c:v>54.159999999999989</c:v>
                </c:pt>
                <c:pt idx="2">
                  <c:v>49.106538461538449</c:v>
                </c:pt>
                <c:pt idx="3">
                  <c:v>54.429523809523801</c:v>
                </c:pt>
                <c:pt idx="4">
                  <c:v>51.566249999999989</c:v>
                </c:pt>
                <c:pt idx="5">
                  <c:v>42.625625000000007</c:v>
                </c:pt>
                <c:pt idx="6">
                  <c:v>50.85230769230769</c:v>
                </c:pt>
                <c:pt idx="7">
                  <c:v>54.561875000000008</c:v>
                </c:pt>
                <c:pt idx="8">
                  <c:v>58.990588235294119</c:v>
                </c:pt>
                <c:pt idx="9">
                  <c:v>53.237058823529409</c:v>
                </c:pt>
                <c:pt idx="10">
                  <c:v>52.532105263157902</c:v>
                </c:pt>
                <c:pt idx="11">
                  <c:v>60.504878048780498</c:v>
                </c:pt>
                <c:pt idx="12">
                  <c:v>59.962083333333332</c:v>
                </c:pt>
                <c:pt idx="13">
                  <c:v>51.625652173913039</c:v>
                </c:pt>
                <c:pt idx="14">
                  <c:v>50.791904761904767</c:v>
                </c:pt>
                <c:pt idx="15">
                  <c:v>52.63481481481481</c:v>
                </c:pt>
                <c:pt idx="16">
                  <c:v>49.508571428571429</c:v>
                </c:pt>
                <c:pt idx="17">
                  <c:v>38.950000000000003</c:v>
                </c:pt>
                <c:pt idx="18">
                  <c:v>64.260000000000005</c:v>
                </c:pt>
                <c:pt idx="19">
                  <c:v>46.531500000000001</c:v>
                </c:pt>
                <c:pt idx="20">
                  <c:v>44.98533333333333</c:v>
                </c:pt>
                <c:pt idx="21">
                  <c:v>48.873333333333335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6D4-4F25-BB76-EA4C2C3AC061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9"/>
        <c:overlap val="100"/>
        <c:axId val="197811712"/>
        <c:axId val="197692800"/>
      </c:barChart>
      <c:catAx>
        <c:axId val="197811712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ln>
            <a:noFill/>
          </a:ln>
        </c:spPr>
        <c:crossAx val="197692800"/>
        <c:crosses val="autoZero"/>
        <c:auto val="1"/>
        <c:lblAlgn val="ctr"/>
        <c:lblOffset val="100"/>
        <c:noMultiLvlLbl val="0"/>
      </c:catAx>
      <c:valAx>
        <c:axId val="197692800"/>
        <c:scaling>
          <c:orientation val="minMax"/>
          <c:min val="0"/>
        </c:scaling>
        <c:delete val="1"/>
        <c:axPos val="b"/>
        <c:numFmt formatCode="###0.0000" sourceLinked="1"/>
        <c:majorTickMark val="out"/>
        <c:minorTickMark val="none"/>
        <c:tickLblPos val="nextTo"/>
        <c:crossAx val="197811712"/>
        <c:crosses val="max"/>
        <c:crossBetween val="between"/>
        <c:majorUnit val="0.2"/>
      </c:valAx>
      <c:spPr>
        <a:ln>
          <a:noFill/>
        </a:ln>
      </c:spPr>
    </c:plotArea>
    <c:plotVisOnly val="1"/>
    <c:dispBlanksAs val="gap"/>
    <c:showDLblsOverMax val="0"/>
  </c:chart>
  <c:txPr>
    <a:bodyPr/>
    <a:lstStyle/>
    <a:p>
      <a:pPr>
        <a:defRPr sz="1100">
          <a:latin typeface="08서울한강체 M" panose="02020603020101020101" pitchFamily="18" charset="-127"/>
          <a:ea typeface="08서울한강체 M" panose="02020603020101020101" pitchFamily="18" charset="-127"/>
        </a:defRPr>
      </a:pPr>
      <a:endParaRPr lang="ko-KR"/>
    </a:p>
  </c:txPr>
  <c:externalData r:id="rId1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6933127810227476E-2"/>
          <c:y val="7.9364071237933168E-2"/>
          <c:w val="0.86579115398553852"/>
          <c:h val="0.867422883001574"/>
        </c:manualLayout>
      </c:layout>
      <c:barChart>
        <c:barDir val="bar"/>
        <c:grouping val="stacked"/>
        <c:varyColors val="0"/>
        <c:ser>
          <c:idx val="0"/>
          <c:order val="0"/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dLbls>
            <c:numFmt formatCode="#,##0.0_);[Red]\(#,##0.0\)" sourceLinked="0"/>
            <c:spPr>
              <a:noFill/>
              <a:ln w="15875"/>
            </c:spPr>
            <c:txPr>
              <a:bodyPr/>
              <a:lstStyle/>
              <a:p>
                <a:pPr>
                  <a:defRPr>
                    <a:solidFill>
                      <a:sysClr val="windowText" lastClr="000000"/>
                    </a:solidFill>
                  </a:defRPr>
                </a:pPr>
                <a:endParaRPr lang="ko-KR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'학과(T점수)'!$A$105:$B$126</c:f>
              <c:multiLvlStrCache>
                <c:ptCount val="22"/>
                <c:lvl>
                  <c:pt idx="0">
                    <c:v>건축학부</c:v>
                  </c:pt>
                  <c:pt idx="1">
                    <c:v>경영학</c:v>
                  </c:pt>
                  <c:pt idx="2">
                    <c:v>경찰법학</c:v>
                  </c:pt>
                  <c:pt idx="3">
                    <c:v>공공인재학부</c:v>
                  </c:pt>
                  <c:pt idx="4">
                    <c:v>관현악작곡학부</c:v>
                  </c:pt>
                  <c:pt idx="5">
                    <c:v>광고홍보커뮤니케이션학부</c:v>
                  </c:pt>
                  <c:pt idx="6">
                    <c:v>국악</c:v>
                  </c:pt>
                  <c:pt idx="7">
                    <c:v>국어교육</c:v>
                  </c:pt>
                  <c:pt idx="8">
                    <c:v>금융경제학</c:v>
                  </c:pt>
                  <c:pt idx="9">
                    <c:v>도시공학</c:v>
                  </c:pt>
                  <c:pt idx="10">
                    <c:v>도자디자인학</c:v>
                  </c:pt>
                  <c:pt idx="11">
                    <c:v>로봇학</c:v>
                  </c:pt>
                  <c:pt idx="12">
                    <c:v>마케팅빅데이터학</c:v>
                  </c:pt>
                  <c:pt idx="13">
                    <c:v>무역물류학</c:v>
                  </c:pt>
                  <c:pt idx="14">
                    <c:v>미생물생명공학</c:v>
                  </c:pt>
                  <c:pt idx="15">
                    <c:v>미술교육</c:v>
                  </c:pt>
                  <c:pt idx="16">
                    <c:v>미술학부</c:v>
                  </c:pt>
                  <c:pt idx="17">
                    <c:v>부동산금융보험융합학</c:v>
                  </c:pt>
                  <c:pt idx="18">
                    <c:v>사회복지학</c:v>
                  </c:pt>
                  <c:pt idx="19">
                    <c:v>산업디자인학</c:v>
                  </c:pt>
                  <c:pt idx="20">
                    <c:v>섬유·패션디자인학</c:v>
                  </c:pt>
                  <c:pt idx="21">
                    <c:v>성악·뮤지컬학부</c:v>
                  </c:pt>
                </c:lvl>
                <c:lvl>
                  <c:pt idx="0">
                    <c:v>자원정보기술활용*</c:v>
                  </c:pt>
                </c:lvl>
              </c:multiLvlStrCache>
            </c:multiLvlStrRef>
          </c:cat>
          <c:val>
            <c:numRef>
              <c:f>'학과(T점수)'!$C$105:$C$126</c:f>
              <c:numCache>
                <c:formatCode>###0.0000</c:formatCode>
                <c:ptCount val="22"/>
                <c:pt idx="0">
                  <c:v>45.285714285714285</c:v>
                </c:pt>
                <c:pt idx="1">
                  <c:v>44.3</c:v>
                </c:pt>
                <c:pt idx="2">
                  <c:v>42.238095238095241</c:v>
                </c:pt>
                <c:pt idx="3">
                  <c:v>44.555555555555557</c:v>
                </c:pt>
                <c:pt idx="4">
                  <c:v>44.214285714285715</c:v>
                </c:pt>
                <c:pt idx="5">
                  <c:v>43</c:v>
                </c:pt>
                <c:pt idx="6">
                  <c:v>43.454545454545453</c:v>
                </c:pt>
                <c:pt idx="7">
                  <c:v>48.047619047619051</c:v>
                </c:pt>
                <c:pt idx="8">
                  <c:v>37</c:v>
                </c:pt>
                <c:pt idx="9">
                  <c:v>37.375</c:v>
                </c:pt>
                <c:pt idx="10">
                  <c:v>43.269230769230766</c:v>
                </c:pt>
                <c:pt idx="11">
                  <c:v>50.307692307692307</c:v>
                </c:pt>
                <c:pt idx="12">
                  <c:v>41.25</c:v>
                </c:pt>
                <c:pt idx="13">
                  <c:v>41.285714285714285</c:v>
                </c:pt>
                <c:pt idx="14">
                  <c:v>46.741935483870968</c:v>
                </c:pt>
                <c:pt idx="15">
                  <c:v>45.323529411764703</c:v>
                </c:pt>
                <c:pt idx="16">
                  <c:v>42.083333333333336</c:v>
                </c:pt>
                <c:pt idx="17">
                  <c:v>39.666666666666664</c:v>
                </c:pt>
                <c:pt idx="18">
                  <c:v>40.80952380952381</c:v>
                </c:pt>
                <c:pt idx="19">
                  <c:v>42.692307692307693</c:v>
                </c:pt>
                <c:pt idx="20">
                  <c:v>40.3125</c:v>
                </c:pt>
                <c:pt idx="21">
                  <c:v>42.46153846153846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7B6-4D82-A8F5-9A1D46C9D181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9"/>
        <c:overlap val="100"/>
        <c:axId val="198281216"/>
        <c:axId val="197695104"/>
      </c:barChart>
      <c:catAx>
        <c:axId val="19828121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ln>
            <a:noFill/>
          </a:ln>
        </c:spPr>
        <c:crossAx val="197695104"/>
        <c:crosses val="autoZero"/>
        <c:auto val="1"/>
        <c:lblAlgn val="ctr"/>
        <c:lblOffset val="100"/>
        <c:noMultiLvlLbl val="0"/>
      </c:catAx>
      <c:valAx>
        <c:axId val="197695104"/>
        <c:scaling>
          <c:orientation val="minMax"/>
          <c:min val="0"/>
        </c:scaling>
        <c:delete val="1"/>
        <c:axPos val="b"/>
        <c:numFmt formatCode="###0.0000" sourceLinked="1"/>
        <c:majorTickMark val="out"/>
        <c:minorTickMark val="none"/>
        <c:tickLblPos val="nextTo"/>
        <c:crossAx val="198281216"/>
        <c:crosses val="max"/>
        <c:crossBetween val="between"/>
        <c:majorUnit val="0.2"/>
      </c:valAx>
      <c:spPr>
        <a:ln>
          <a:noFill/>
        </a:ln>
      </c:spPr>
    </c:plotArea>
    <c:plotVisOnly val="1"/>
    <c:dispBlanksAs val="gap"/>
    <c:showDLblsOverMax val="0"/>
  </c:chart>
  <c:txPr>
    <a:bodyPr/>
    <a:lstStyle/>
    <a:p>
      <a:pPr>
        <a:defRPr sz="1100">
          <a:latin typeface="08서울한강체 M" panose="02020603020101020101" pitchFamily="18" charset="-127"/>
          <a:ea typeface="08서울한강체 M" panose="02020603020101020101" pitchFamily="18" charset="-127"/>
        </a:defRPr>
      </a:pPr>
      <a:endParaRPr lang="ko-KR"/>
    </a:p>
  </c:txPr>
  <c:externalData r:id="rId1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6933127810227476E-2"/>
          <c:y val="7.9364071237933168E-2"/>
          <c:w val="0.86579115398553852"/>
          <c:h val="0.867422883001574"/>
        </c:manualLayout>
      </c:layout>
      <c:barChart>
        <c:barDir val="bar"/>
        <c:grouping val="stacked"/>
        <c:varyColors val="0"/>
        <c:ser>
          <c:idx val="0"/>
          <c:order val="0"/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dLbls>
            <c:numFmt formatCode="#,##0.0_);[Red]\(#,##0.0\)" sourceLinked="0"/>
            <c:spPr>
              <a:noFill/>
              <a:ln w="15875"/>
            </c:spPr>
            <c:txPr>
              <a:bodyPr/>
              <a:lstStyle/>
              <a:p>
                <a:pPr>
                  <a:defRPr>
                    <a:solidFill>
                      <a:sysClr val="windowText" lastClr="000000"/>
                    </a:solidFill>
                  </a:defRPr>
                </a:pPr>
                <a:endParaRPr lang="ko-KR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'학과(T점수)'!$A$127:$B$148</c:f>
              <c:multiLvlStrCache>
                <c:ptCount val="22"/>
                <c:lvl>
                  <c:pt idx="0">
                    <c:v>소방안전학부</c:v>
                  </c:pt>
                  <c:pt idx="1">
                    <c:v>수학교육</c:v>
                  </c:pt>
                  <c:pt idx="2">
                    <c:v>스포츠건강관리학</c:v>
                  </c:pt>
                  <c:pt idx="3">
                    <c:v>시각커뮤니케이션디자인학</c:v>
                  </c:pt>
                  <c:pt idx="4">
                    <c:v>신학</c:v>
                  </c:pt>
                  <c:pt idx="5">
                    <c:v>실용음악</c:v>
                  </c:pt>
                  <c:pt idx="6">
                    <c:v>역사학</c:v>
                  </c:pt>
                  <c:pt idx="7">
                    <c:v>연극영화영상학부</c:v>
                  </c:pt>
                  <c:pt idx="8">
                    <c:v>영어교육</c:v>
                  </c:pt>
                  <c:pt idx="9">
                    <c:v>영어국제문화학</c:v>
                  </c:pt>
                  <c:pt idx="10">
                    <c:v>웹툰애니메이션(게임학부)</c:v>
                  </c:pt>
                  <c:pt idx="11">
                    <c:v>유아교육</c:v>
                  </c:pt>
                  <c:pt idx="12">
                    <c:v>음악교육</c:v>
                  </c:pt>
                  <c:pt idx="13">
                    <c:v>의생명바이오공학부</c:v>
                  </c:pt>
                  <c:pt idx="14">
                    <c:v>전기전자공학</c:v>
                  </c:pt>
                  <c:pt idx="15">
                    <c:v>정보통신공학</c:v>
                  </c:pt>
                  <c:pt idx="16">
                    <c:v>제약공학</c:v>
                  </c:pt>
                  <c:pt idx="17">
                    <c:v>조형콘텐츠학부</c:v>
                  </c:pt>
                  <c:pt idx="18">
                    <c:v>중국어중국통상학</c:v>
                  </c:pt>
                  <c:pt idx="19">
                    <c:v>컴퓨터공학</c:v>
                  </c:pt>
                  <c:pt idx="20">
                    <c:v>피아노</c:v>
                  </c:pt>
                  <c:pt idx="21">
                    <c:v>화장품공학</c:v>
                  </c:pt>
                </c:lvl>
                <c:lvl>
                  <c:pt idx="0">
                    <c:v>자원정보기술활용*</c:v>
                  </c:pt>
                </c:lvl>
              </c:multiLvlStrCache>
            </c:multiLvlStrRef>
          </c:cat>
          <c:val>
            <c:numRef>
              <c:f>'학과(T점수)'!$C$127:$C$148</c:f>
              <c:numCache>
                <c:formatCode>###0.0000</c:formatCode>
                <c:ptCount val="22"/>
                <c:pt idx="0">
                  <c:v>43.357142857142854</c:v>
                </c:pt>
                <c:pt idx="1">
                  <c:v>50.4</c:v>
                </c:pt>
                <c:pt idx="2">
                  <c:v>36.884615384615387</c:v>
                </c:pt>
                <c:pt idx="3">
                  <c:v>43.952380952380949</c:v>
                </c:pt>
                <c:pt idx="4">
                  <c:v>40.9375</c:v>
                </c:pt>
                <c:pt idx="5">
                  <c:v>39.875</c:v>
                </c:pt>
                <c:pt idx="6">
                  <c:v>41.416666666666664</c:v>
                </c:pt>
                <c:pt idx="7">
                  <c:v>43.875</c:v>
                </c:pt>
                <c:pt idx="8">
                  <c:v>44.411764705882355</c:v>
                </c:pt>
                <c:pt idx="9">
                  <c:v>42.411764705882355</c:v>
                </c:pt>
                <c:pt idx="10">
                  <c:v>45.263157894736842</c:v>
                </c:pt>
                <c:pt idx="11">
                  <c:v>43.951219512195124</c:v>
                </c:pt>
                <c:pt idx="12">
                  <c:v>45.416666666666664</c:v>
                </c:pt>
                <c:pt idx="13">
                  <c:v>39.478260869565219</c:v>
                </c:pt>
                <c:pt idx="14">
                  <c:v>48.238095238095241</c:v>
                </c:pt>
                <c:pt idx="15">
                  <c:v>45.222222222222221</c:v>
                </c:pt>
                <c:pt idx="16">
                  <c:v>44</c:v>
                </c:pt>
                <c:pt idx="17">
                  <c:v>47.5</c:v>
                </c:pt>
                <c:pt idx="18">
                  <c:v>76</c:v>
                </c:pt>
                <c:pt idx="19">
                  <c:v>46.2</c:v>
                </c:pt>
                <c:pt idx="20">
                  <c:v>41.666666666666664</c:v>
                </c:pt>
                <c:pt idx="21">
                  <c:v>43.5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671-428D-9118-3FBAA52A17A2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9"/>
        <c:overlap val="100"/>
        <c:axId val="145307648"/>
        <c:axId val="198213632"/>
      </c:barChart>
      <c:catAx>
        <c:axId val="145307648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ln>
            <a:noFill/>
          </a:ln>
        </c:spPr>
        <c:crossAx val="198213632"/>
        <c:crosses val="autoZero"/>
        <c:auto val="1"/>
        <c:lblAlgn val="ctr"/>
        <c:lblOffset val="100"/>
        <c:noMultiLvlLbl val="0"/>
      </c:catAx>
      <c:valAx>
        <c:axId val="198213632"/>
        <c:scaling>
          <c:orientation val="minMax"/>
          <c:min val="0"/>
        </c:scaling>
        <c:delete val="1"/>
        <c:axPos val="b"/>
        <c:numFmt formatCode="###0.0000" sourceLinked="1"/>
        <c:majorTickMark val="out"/>
        <c:minorTickMark val="none"/>
        <c:tickLblPos val="nextTo"/>
        <c:crossAx val="145307648"/>
        <c:crosses val="max"/>
        <c:crossBetween val="between"/>
        <c:majorUnit val="0.2"/>
      </c:valAx>
      <c:spPr>
        <a:ln>
          <a:noFill/>
        </a:ln>
      </c:spPr>
    </c:plotArea>
    <c:plotVisOnly val="1"/>
    <c:dispBlanksAs val="gap"/>
    <c:showDLblsOverMax val="0"/>
  </c:chart>
  <c:txPr>
    <a:bodyPr/>
    <a:lstStyle/>
    <a:p>
      <a:pPr>
        <a:defRPr sz="1100">
          <a:latin typeface="08서울한강체 M" panose="02020603020101020101" pitchFamily="18" charset="-127"/>
          <a:ea typeface="08서울한강체 M" panose="02020603020101020101" pitchFamily="18" charset="-127"/>
        </a:defRPr>
      </a:pPr>
      <a:endParaRPr lang="ko-KR"/>
    </a:p>
  </c:txPr>
  <c:externalData r:id="rId1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6933127810227476E-2"/>
          <c:y val="7.9364071237933168E-2"/>
          <c:w val="0.86579115398553852"/>
          <c:h val="0.867422883001574"/>
        </c:manualLayout>
      </c:layout>
      <c:barChart>
        <c:barDir val="bar"/>
        <c:grouping val="stacked"/>
        <c:varyColors val="0"/>
        <c:ser>
          <c:idx val="0"/>
          <c:order val="0"/>
          <c:spPr>
            <a:solidFill>
              <a:schemeClr val="bg1">
                <a:lumMod val="75000"/>
              </a:schemeClr>
            </a:solidFill>
          </c:spPr>
          <c:invertIfNegative val="0"/>
          <c:dLbls>
            <c:numFmt formatCode="#,##0.0_);[Red]\(#,##0.0\)" sourceLinked="0"/>
            <c:spPr>
              <a:noFill/>
              <a:ln w="15875"/>
            </c:spPr>
            <c:txPr>
              <a:bodyPr/>
              <a:lstStyle/>
              <a:p>
                <a:pPr>
                  <a:defRPr>
                    <a:solidFill>
                      <a:sysClr val="windowText" lastClr="000000"/>
                    </a:solidFill>
                  </a:defRPr>
                </a:pPr>
                <a:endParaRPr lang="ko-KR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'학과(T점수)'!$A$154:$B$175</c:f>
              <c:multiLvlStrCache>
                <c:ptCount val="22"/>
                <c:lvl>
                  <c:pt idx="0">
                    <c:v>건축학부</c:v>
                  </c:pt>
                  <c:pt idx="1">
                    <c:v>경영학</c:v>
                  </c:pt>
                  <c:pt idx="2">
                    <c:v>경찰법학</c:v>
                  </c:pt>
                  <c:pt idx="3">
                    <c:v>공공인재학부</c:v>
                  </c:pt>
                  <c:pt idx="4">
                    <c:v>관현악작곡학부</c:v>
                  </c:pt>
                  <c:pt idx="5">
                    <c:v>광고홍보커뮤니케이션학부</c:v>
                  </c:pt>
                  <c:pt idx="6">
                    <c:v>국악</c:v>
                  </c:pt>
                  <c:pt idx="7">
                    <c:v>국어교육</c:v>
                  </c:pt>
                  <c:pt idx="8">
                    <c:v>금융경제학</c:v>
                  </c:pt>
                  <c:pt idx="9">
                    <c:v>도시공학</c:v>
                  </c:pt>
                  <c:pt idx="10">
                    <c:v>도자디자인학</c:v>
                  </c:pt>
                  <c:pt idx="11">
                    <c:v>로봇학</c:v>
                  </c:pt>
                  <c:pt idx="12">
                    <c:v>마케팅빅데이터학</c:v>
                  </c:pt>
                  <c:pt idx="13">
                    <c:v>무역물류학</c:v>
                  </c:pt>
                  <c:pt idx="14">
                    <c:v>미생물생명공학</c:v>
                  </c:pt>
                  <c:pt idx="15">
                    <c:v>미술교육</c:v>
                  </c:pt>
                  <c:pt idx="16">
                    <c:v>미술학부</c:v>
                  </c:pt>
                  <c:pt idx="17">
                    <c:v>부동산금융보험융합학</c:v>
                  </c:pt>
                  <c:pt idx="18">
                    <c:v>사회복지학</c:v>
                  </c:pt>
                  <c:pt idx="19">
                    <c:v>산업디자인학</c:v>
                  </c:pt>
                  <c:pt idx="20">
                    <c:v>섬유·패션디자인학</c:v>
                  </c:pt>
                  <c:pt idx="21">
                    <c:v>성악·뮤지컬학부</c:v>
                  </c:pt>
                </c:lvl>
                <c:lvl>
                  <c:pt idx="0">
                    <c:v>글로벌*</c:v>
                  </c:pt>
                </c:lvl>
              </c:multiLvlStrCache>
            </c:multiLvlStrRef>
          </c:cat>
          <c:val>
            <c:numRef>
              <c:f>'학과(T점수)'!$C$154:$C$175</c:f>
              <c:numCache>
                <c:formatCode>###0.0000</c:formatCode>
                <c:ptCount val="22"/>
                <c:pt idx="0">
                  <c:v>45.801428571428573</c:v>
                </c:pt>
                <c:pt idx="1">
                  <c:v>48.610999999999997</c:v>
                </c:pt>
                <c:pt idx="2">
                  <c:v>46.460952380952385</c:v>
                </c:pt>
                <c:pt idx="3">
                  <c:v>49.165000000000006</c:v>
                </c:pt>
                <c:pt idx="4">
                  <c:v>42.437857142857141</c:v>
                </c:pt>
                <c:pt idx="5">
                  <c:v>42.24</c:v>
                </c:pt>
                <c:pt idx="6">
                  <c:v>47.276363636363634</c:v>
                </c:pt>
                <c:pt idx="7">
                  <c:v>54.243333333333339</c:v>
                </c:pt>
                <c:pt idx="8">
                  <c:v>36.700000000000003</c:v>
                </c:pt>
                <c:pt idx="9">
                  <c:v>41.893750000000004</c:v>
                </c:pt>
                <c:pt idx="10">
                  <c:v>46.394999999999996</c:v>
                </c:pt>
                <c:pt idx="11">
                  <c:v>50.319166666666661</c:v>
                </c:pt>
                <c:pt idx="12">
                  <c:v>40.162500000000001</c:v>
                </c:pt>
                <c:pt idx="13">
                  <c:v>46.19714285714285</c:v>
                </c:pt>
                <c:pt idx="14">
                  <c:v>46.618387096774185</c:v>
                </c:pt>
                <c:pt idx="15">
                  <c:v>47.454117647058816</c:v>
                </c:pt>
                <c:pt idx="16">
                  <c:v>45.471666666666664</c:v>
                </c:pt>
                <c:pt idx="17">
                  <c:v>41.052857142857142</c:v>
                </c:pt>
                <c:pt idx="18">
                  <c:v>44.878095238095241</c:v>
                </c:pt>
                <c:pt idx="19">
                  <c:v>45.32961538461538</c:v>
                </c:pt>
                <c:pt idx="20">
                  <c:v>48.991875</c:v>
                </c:pt>
                <c:pt idx="21">
                  <c:v>42.24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92D-43E3-86E4-073FC8980A8E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9"/>
        <c:overlap val="100"/>
        <c:axId val="145405440"/>
        <c:axId val="198215936"/>
      </c:barChart>
      <c:catAx>
        <c:axId val="145405440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ln>
            <a:noFill/>
          </a:ln>
        </c:spPr>
        <c:crossAx val="198215936"/>
        <c:crosses val="autoZero"/>
        <c:auto val="1"/>
        <c:lblAlgn val="ctr"/>
        <c:lblOffset val="100"/>
        <c:noMultiLvlLbl val="0"/>
      </c:catAx>
      <c:valAx>
        <c:axId val="198215936"/>
        <c:scaling>
          <c:orientation val="minMax"/>
          <c:min val="0"/>
        </c:scaling>
        <c:delete val="1"/>
        <c:axPos val="b"/>
        <c:numFmt formatCode="###0.0000" sourceLinked="1"/>
        <c:majorTickMark val="out"/>
        <c:minorTickMark val="none"/>
        <c:tickLblPos val="nextTo"/>
        <c:crossAx val="145405440"/>
        <c:crosses val="max"/>
        <c:crossBetween val="between"/>
        <c:majorUnit val="0.2"/>
      </c:valAx>
      <c:spPr>
        <a:ln>
          <a:noFill/>
        </a:ln>
      </c:spPr>
    </c:plotArea>
    <c:plotVisOnly val="1"/>
    <c:dispBlanksAs val="gap"/>
    <c:showDLblsOverMax val="0"/>
  </c:chart>
  <c:txPr>
    <a:bodyPr/>
    <a:lstStyle/>
    <a:p>
      <a:pPr>
        <a:defRPr sz="1100">
          <a:latin typeface="08서울한강체 M" panose="02020603020101020101" pitchFamily="18" charset="-127"/>
          <a:ea typeface="08서울한강체 M" panose="02020603020101020101" pitchFamily="18" charset="-127"/>
        </a:defRPr>
      </a:pPr>
      <a:endParaRPr lang="ko-KR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수준별현황!$C$30</c:f>
              <c:strCache>
                <c:ptCount val="1"/>
                <c:pt idx="0">
                  <c:v>미흡</c:v>
                </c:pt>
              </c:strCache>
            </c:strRef>
          </c:tx>
          <c:invertIfNegative val="0"/>
          <c:dLbls>
            <c:numFmt formatCode="0.0%;0.0%;&quot;&quot;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수준별현황!$B$31:$B$34</c:f>
              <c:strCache>
                <c:ptCount val="4"/>
                <c:pt idx="0">
                  <c:v>자기관리</c:v>
                </c:pt>
                <c:pt idx="1">
                  <c:v>대인관계</c:v>
                </c:pt>
                <c:pt idx="2">
                  <c:v>자원정보
기술활용</c:v>
                </c:pt>
                <c:pt idx="3">
                  <c:v>글로벌</c:v>
                </c:pt>
              </c:strCache>
            </c:strRef>
          </c:cat>
          <c:val>
            <c:numRef>
              <c:f>수준별현황!$C$31:$C$34</c:f>
              <c:numCache>
                <c:formatCode>0.0%</c:formatCode>
                <c:ptCount val="4"/>
                <c:pt idx="0">
                  <c:v>0.3884514435695538</c:v>
                </c:pt>
                <c:pt idx="1">
                  <c:v>0.28833551769331583</c:v>
                </c:pt>
                <c:pt idx="2">
                  <c:v>0.63324538258575203</c:v>
                </c:pt>
                <c:pt idx="3">
                  <c:v>0.519205298013245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ED1-4C9D-9E43-5B1B19EA0B84}"/>
            </c:ext>
          </c:extLst>
        </c:ser>
        <c:ser>
          <c:idx val="1"/>
          <c:order val="1"/>
          <c:tx>
            <c:strRef>
              <c:f>수준별현황!$D$30</c:f>
              <c:strCache>
                <c:ptCount val="1"/>
                <c:pt idx="0">
                  <c:v>보통</c:v>
                </c:pt>
              </c:strCache>
            </c:strRef>
          </c:tx>
          <c:invertIfNegative val="0"/>
          <c:dLbls>
            <c:numFmt formatCode="0.0%;0.0%;&quot;&quot;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수준별현황!$B$31:$B$34</c:f>
              <c:strCache>
                <c:ptCount val="4"/>
                <c:pt idx="0">
                  <c:v>자기관리</c:v>
                </c:pt>
                <c:pt idx="1">
                  <c:v>대인관계</c:v>
                </c:pt>
                <c:pt idx="2">
                  <c:v>자원정보
기술활용</c:v>
                </c:pt>
                <c:pt idx="3">
                  <c:v>글로벌</c:v>
                </c:pt>
              </c:strCache>
            </c:strRef>
          </c:cat>
          <c:val>
            <c:numRef>
              <c:f>수준별현황!$D$31:$D$34</c:f>
              <c:numCache>
                <c:formatCode>0.0%</c:formatCode>
                <c:ptCount val="4"/>
                <c:pt idx="0">
                  <c:v>0.27165354330708663</c:v>
                </c:pt>
                <c:pt idx="1">
                  <c:v>0.29095674967234603</c:v>
                </c:pt>
                <c:pt idx="2">
                  <c:v>0.24538258575197885</c:v>
                </c:pt>
                <c:pt idx="3">
                  <c:v>0.39867549668874175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ED1-4C9D-9E43-5B1B19EA0B84}"/>
            </c:ext>
          </c:extLst>
        </c:ser>
        <c:ser>
          <c:idx val="2"/>
          <c:order val="2"/>
          <c:tx>
            <c:strRef>
              <c:f>수준별현황!$E$30</c:f>
              <c:strCache>
                <c:ptCount val="1"/>
                <c:pt idx="0">
                  <c:v>우수</c:v>
                </c:pt>
              </c:strCache>
            </c:strRef>
          </c:tx>
          <c:invertIfNegative val="0"/>
          <c:dLbls>
            <c:numFmt formatCode="0.0%;0.0%;&quot;&quot;" sourceLinked="0"/>
            <c:spPr>
              <a:noFill/>
              <a:ln>
                <a:noFill/>
              </a:ln>
              <a:effectLst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수준별현황!$B$31:$B$34</c:f>
              <c:strCache>
                <c:ptCount val="4"/>
                <c:pt idx="0">
                  <c:v>자기관리</c:v>
                </c:pt>
                <c:pt idx="1">
                  <c:v>대인관계</c:v>
                </c:pt>
                <c:pt idx="2">
                  <c:v>자원정보
기술활용</c:v>
                </c:pt>
                <c:pt idx="3">
                  <c:v>글로벌</c:v>
                </c:pt>
              </c:strCache>
            </c:strRef>
          </c:cat>
          <c:val>
            <c:numRef>
              <c:f>수준별현황!$E$31:$E$34</c:f>
              <c:numCache>
                <c:formatCode>0.0%</c:formatCode>
                <c:ptCount val="4"/>
                <c:pt idx="0">
                  <c:v>0.12335958005249344</c:v>
                </c:pt>
                <c:pt idx="1">
                  <c:v>0.18217562254259501</c:v>
                </c:pt>
                <c:pt idx="2">
                  <c:v>8.0474934036939311E-2</c:v>
                </c:pt>
                <c:pt idx="3">
                  <c:v>6.3576158940397351E-2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ED1-4C9D-9E43-5B1B19EA0B84}"/>
            </c:ext>
          </c:extLst>
        </c:ser>
        <c:ser>
          <c:idx val="3"/>
          <c:order val="3"/>
          <c:tx>
            <c:strRef>
              <c:f>수준별현황!$F$30</c:f>
              <c:strCache>
                <c:ptCount val="1"/>
                <c:pt idx="0">
                  <c:v>탁월</c:v>
                </c:pt>
              </c:strCache>
            </c:strRef>
          </c:tx>
          <c:invertIfNegative val="0"/>
          <c:dLbls>
            <c:numFmt formatCode="0.0%;0.0%;&quot;&quot;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ko-K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수준별현황!$B$31:$B$34</c:f>
              <c:strCache>
                <c:ptCount val="4"/>
                <c:pt idx="0">
                  <c:v>자기관리</c:v>
                </c:pt>
                <c:pt idx="1">
                  <c:v>대인관계</c:v>
                </c:pt>
                <c:pt idx="2">
                  <c:v>자원정보
기술활용</c:v>
                </c:pt>
                <c:pt idx="3">
                  <c:v>글로벌</c:v>
                </c:pt>
              </c:strCache>
            </c:strRef>
          </c:cat>
          <c:val>
            <c:numRef>
              <c:f>수준별현황!$F$31:$F$34</c:f>
              <c:numCache>
                <c:formatCode>0.0%</c:formatCode>
                <c:ptCount val="4"/>
                <c:pt idx="0">
                  <c:v>0.21653543307086615</c:v>
                </c:pt>
                <c:pt idx="1">
                  <c:v>0.23853211009174313</c:v>
                </c:pt>
                <c:pt idx="2">
                  <c:v>4.0897097625329816E-2</c:v>
                </c:pt>
                <c:pt idx="3">
                  <c:v>1.8543046357615896E-2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ED1-4C9D-9E43-5B1B19EA0B8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100"/>
        <c:axId val="143328256"/>
        <c:axId val="194525376"/>
      </c:barChart>
      <c:catAx>
        <c:axId val="14332825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crossAx val="194525376"/>
        <c:crosses val="autoZero"/>
        <c:auto val="1"/>
        <c:lblAlgn val="ctr"/>
        <c:lblOffset val="100"/>
        <c:noMultiLvlLbl val="0"/>
      </c:catAx>
      <c:valAx>
        <c:axId val="194525376"/>
        <c:scaling>
          <c:orientation val="minMax"/>
        </c:scaling>
        <c:delete val="1"/>
        <c:axPos val="b"/>
        <c:numFmt formatCode="0%" sourceLinked="1"/>
        <c:majorTickMark val="out"/>
        <c:minorTickMark val="none"/>
        <c:tickLblPos val="nextTo"/>
        <c:crossAx val="143328256"/>
        <c:crosses val="max"/>
        <c:crossBetween val="between"/>
        <c:majorUnit val="0.2"/>
      </c:valAx>
    </c:plotArea>
    <c:legend>
      <c:legendPos val="t"/>
      <c:layout>
        <c:manualLayout>
          <c:xMode val="edge"/>
          <c:yMode val="edge"/>
          <c:x val="0.12216984246022676"/>
          <c:y val="2.0419740905109052E-2"/>
          <c:w val="0.83624828062100864"/>
          <c:h val="6.7233691846114649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100">
          <a:latin typeface="08서울한강체 M" panose="02020603020101020101" pitchFamily="18" charset="-127"/>
          <a:ea typeface="08서울한강체 M" panose="02020603020101020101" pitchFamily="18" charset="-127"/>
        </a:defRPr>
      </a:pPr>
      <a:endParaRPr lang="ko-KR"/>
    </a:p>
  </c:txPr>
  <c:externalData r:id="rId1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6933127810227476E-2"/>
          <c:y val="7.9364071237933168E-2"/>
          <c:w val="0.86579115398553852"/>
          <c:h val="0.867422883001574"/>
        </c:manualLayout>
      </c:layout>
      <c:barChart>
        <c:barDir val="bar"/>
        <c:grouping val="stacked"/>
        <c:varyColors val="0"/>
        <c:ser>
          <c:idx val="0"/>
          <c:order val="0"/>
          <c:spPr>
            <a:solidFill>
              <a:schemeClr val="bg1">
                <a:lumMod val="75000"/>
              </a:schemeClr>
            </a:solidFill>
          </c:spPr>
          <c:invertIfNegative val="0"/>
          <c:dLbls>
            <c:numFmt formatCode="#,##0.0_);[Red]\(#,##0.0\)" sourceLinked="0"/>
            <c:spPr>
              <a:noFill/>
              <a:ln w="15875"/>
            </c:spPr>
            <c:txPr>
              <a:bodyPr/>
              <a:lstStyle/>
              <a:p>
                <a:pPr>
                  <a:defRPr>
                    <a:solidFill>
                      <a:sysClr val="windowText" lastClr="000000"/>
                    </a:solidFill>
                  </a:defRPr>
                </a:pPr>
                <a:endParaRPr lang="ko-KR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'학과(T점수)'!$A$176:$B$197</c:f>
              <c:multiLvlStrCache>
                <c:ptCount val="22"/>
                <c:lvl>
                  <c:pt idx="0">
                    <c:v>소방안전학부</c:v>
                  </c:pt>
                  <c:pt idx="1">
                    <c:v>수학교육</c:v>
                  </c:pt>
                  <c:pt idx="2">
                    <c:v>스포츠건강관리학</c:v>
                  </c:pt>
                  <c:pt idx="3">
                    <c:v>시각커뮤니케이션디자인학</c:v>
                  </c:pt>
                  <c:pt idx="4">
                    <c:v>신학</c:v>
                  </c:pt>
                  <c:pt idx="5">
                    <c:v>실용음악</c:v>
                  </c:pt>
                  <c:pt idx="6">
                    <c:v>역사학</c:v>
                  </c:pt>
                  <c:pt idx="7">
                    <c:v>연극영화영상학부</c:v>
                  </c:pt>
                  <c:pt idx="8">
                    <c:v>영어교육</c:v>
                  </c:pt>
                  <c:pt idx="9">
                    <c:v>영어국제문화학</c:v>
                  </c:pt>
                  <c:pt idx="10">
                    <c:v>웹툰애니메이션(게임학부)</c:v>
                  </c:pt>
                  <c:pt idx="11">
                    <c:v>유아교육</c:v>
                  </c:pt>
                  <c:pt idx="12">
                    <c:v>음악교육</c:v>
                  </c:pt>
                  <c:pt idx="13">
                    <c:v>의생명바이오공학부</c:v>
                  </c:pt>
                  <c:pt idx="14">
                    <c:v>전기전자공학</c:v>
                  </c:pt>
                  <c:pt idx="15">
                    <c:v>정보통신공학</c:v>
                  </c:pt>
                  <c:pt idx="16">
                    <c:v>제약공학</c:v>
                  </c:pt>
                  <c:pt idx="17">
                    <c:v>조형콘텐츠학부</c:v>
                  </c:pt>
                  <c:pt idx="18">
                    <c:v>중국어중국통상학</c:v>
                  </c:pt>
                  <c:pt idx="19">
                    <c:v>컴퓨터공학</c:v>
                  </c:pt>
                  <c:pt idx="20">
                    <c:v>피아노</c:v>
                  </c:pt>
                  <c:pt idx="21">
                    <c:v>화장품공학</c:v>
                  </c:pt>
                </c:lvl>
                <c:lvl>
                  <c:pt idx="0">
                    <c:v>글로벌*</c:v>
                  </c:pt>
                </c:lvl>
              </c:multiLvlStrCache>
            </c:multiLvlStrRef>
          </c:cat>
          <c:val>
            <c:numRef>
              <c:f>'학과(T점수)'!$C$176:$C$197</c:f>
              <c:numCache>
                <c:formatCode>###0.0000</c:formatCode>
                <c:ptCount val="22"/>
                <c:pt idx="0">
                  <c:v>45.405714285714289</c:v>
                </c:pt>
                <c:pt idx="1">
                  <c:v>47.318333333333342</c:v>
                </c:pt>
                <c:pt idx="2">
                  <c:v>39.256923076923073</c:v>
                </c:pt>
                <c:pt idx="3">
                  <c:v>50.022380952380956</c:v>
                </c:pt>
                <c:pt idx="4">
                  <c:v>40.681874999999998</c:v>
                </c:pt>
                <c:pt idx="5">
                  <c:v>41.028125000000003</c:v>
                </c:pt>
                <c:pt idx="6">
                  <c:v>45.240833333333335</c:v>
                </c:pt>
                <c:pt idx="7">
                  <c:v>48.126249999999999</c:v>
                </c:pt>
                <c:pt idx="8">
                  <c:v>50.061176470588236</c:v>
                </c:pt>
                <c:pt idx="9">
                  <c:v>47.128235294117644</c:v>
                </c:pt>
                <c:pt idx="10">
                  <c:v>49.237894736842101</c:v>
                </c:pt>
                <c:pt idx="11">
                  <c:v>46.631463414634148</c:v>
                </c:pt>
                <c:pt idx="12">
                  <c:v>51.704166666666673</c:v>
                </c:pt>
                <c:pt idx="13">
                  <c:v>43.323913043478264</c:v>
                </c:pt>
                <c:pt idx="14">
                  <c:v>47.38428571428571</c:v>
                </c:pt>
                <c:pt idx="15">
                  <c:v>44.903461538461542</c:v>
                </c:pt>
                <c:pt idx="16">
                  <c:v>44.218571428571423</c:v>
                </c:pt>
                <c:pt idx="17">
                  <c:v>38.085000000000001</c:v>
                </c:pt>
                <c:pt idx="18">
                  <c:v>78.25</c:v>
                </c:pt>
                <c:pt idx="19">
                  <c:v>46.533500000000011</c:v>
                </c:pt>
                <c:pt idx="20">
                  <c:v>44.416428571428575</c:v>
                </c:pt>
                <c:pt idx="21">
                  <c:v>45.356249999999996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7EB-4BCB-96F7-D4B2B2D6B252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9"/>
        <c:overlap val="100"/>
        <c:axId val="145424384"/>
        <c:axId val="198218240"/>
      </c:barChart>
      <c:catAx>
        <c:axId val="145424384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ln>
            <a:noFill/>
          </a:ln>
        </c:spPr>
        <c:crossAx val="198218240"/>
        <c:crosses val="autoZero"/>
        <c:auto val="1"/>
        <c:lblAlgn val="ctr"/>
        <c:lblOffset val="100"/>
        <c:noMultiLvlLbl val="0"/>
      </c:catAx>
      <c:valAx>
        <c:axId val="198218240"/>
        <c:scaling>
          <c:orientation val="minMax"/>
          <c:min val="0"/>
        </c:scaling>
        <c:delete val="1"/>
        <c:axPos val="b"/>
        <c:numFmt formatCode="###0.0000" sourceLinked="1"/>
        <c:majorTickMark val="out"/>
        <c:minorTickMark val="none"/>
        <c:tickLblPos val="nextTo"/>
        <c:crossAx val="145424384"/>
        <c:crosses val="max"/>
        <c:crossBetween val="between"/>
        <c:majorUnit val="0.2"/>
      </c:valAx>
      <c:spPr>
        <a:ln>
          <a:noFill/>
        </a:ln>
      </c:spPr>
    </c:plotArea>
    <c:plotVisOnly val="1"/>
    <c:dispBlanksAs val="gap"/>
    <c:showDLblsOverMax val="0"/>
  </c:chart>
  <c:txPr>
    <a:bodyPr/>
    <a:lstStyle/>
    <a:p>
      <a:pPr>
        <a:defRPr sz="1100">
          <a:latin typeface="08서울한강체 M" panose="02020603020101020101" pitchFamily="18" charset="-127"/>
          <a:ea typeface="08서울한강체 M" panose="02020603020101020101" pitchFamily="18" charset="-127"/>
        </a:defRPr>
      </a:pPr>
      <a:endParaRPr lang="ko-KR"/>
    </a:p>
  </c:txPr>
  <c:externalData r:id="rId1">
    <c:autoUpdate val="0"/>
  </c:externalData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204166666666666"/>
          <c:y val="7.6569610453369588E-2"/>
          <c:w val="0.86573611111111115"/>
          <c:h val="0.89225532959459208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연도수준점수!$D$37</c:f>
              <c:strCache>
                <c:ptCount val="1"/>
                <c:pt idx="0">
                  <c:v>미흡</c:v>
                </c:pt>
              </c:strCache>
            </c:strRef>
          </c:tx>
          <c:invertIfNegative val="0"/>
          <c:dLbls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연도수준점수!$B$38:$C$52</c:f>
              <c:multiLvlStrCache>
                <c:ptCount val="15"/>
                <c:lvl>
                  <c:pt idx="0">
                    <c:v>2019년</c:v>
                  </c:pt>
                  <c:pt idx="1">
                    <c:v>2021년</c:v>
                  </c:pt>
                  <c:pt idx="2">
                    <c:v>2022년</c:v>
                  </c:pt>
                  <c:pt idx="4">
                    <c:v>2019년</c:v>
                  </c:pt>
                  <c:pt idx="5">
                    <c:v>2021년</c:v>
                  </c:pt>
                  <c:pt idx="6">
                    <c:v>2022년</c:v>
                  </c:pt>
                  <c:pt idx="8">
                    <c:v>2019년</c:v>
                  </c:pt>
                  <c:pt idx="9">
                    <c:v>2021년</c:v>
                  </c:pt>
                  <c:pt idx="10">
                    <c:v>2022년</c:v>
                  </c:pt>
                  <c:pt idx="12">
                    <c:v>2019년</c:v>
                  </c:pt>
                  <c:pt idx="13">
                    <c:v>2021년</c:v>
                  </c:pt>
                  <c:pt idx="14">
                    <c:v>2022년</c:v>
                  </c:pt>
                </c:lvl>
                <c:lvl>
                  <c:pt idx="0">
                    <c:v>자기관리</c:v>
                  </c:pt>
                  <c:pt idx="4">
                    <c:v>대인관계</c:v>
                  </c:pt>
                  <c:pt idx="8">
                    <c:v>자원정보
기술활용</c:v>
                  </c:pt>
                  <c:pt idx="12">
                    <c:v>글로벌</c:v>
                  </c:pt>
                </c:lvl>
              </c:multiLvlStrCache>
            </c:multiLvlStrRef>
          </c:cat>
          <c:val>
            <c:numRef>
              <c:f>연도수준점수!$D$38:$D$52</c:f>
              <c:numCache>
                <c:formatCode>0.0%</c:formatCode>
                <c:ptCount val="15"/>
                <c:pt idx="0">
                  <c:v>0.40136054421768708</c:v>
                </c:pt>
                <c:pt idx="1">
                  <c:v>0.40860215053763438</c:v>
                </c:pt>
                <c:pt idx="2">
                  <c:v>0.3884514435695538</c:v>
                </c:pt>
                <c:pt idx="4">
                  <c:v>0.25</c:v>
                </c:pt>
                <c:pt idx="5">
                  <c:v>0.25896414342629481</c:v>
                </c:pt>
                <c:pt idx="6">
                  <c:v>0.28833551769331583</c:v>
                </c:pt>
                <c:pt idx="8">
                  <c:v>0.54109589041095896</c:v>
                </c:pt>
                <c:pt idx="9">
                  <c:v>0.58434547908232115</c:v>
                </c:pt>
                <c:pt idx="10">
                  <c:v>0.63324538258575203</c:v>
                </c:pt>
                <c:pt idx="12">
                  <c:v>0.46180555555555558</c:v>
                </c:pt>
                <c:pt idx="13">
                  <c:v>0.47138964577656678</c:v>
                </c:pt>
                <c:pt idx="14">
                  <c:v>0.519205298013245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3E0-4D8E-9EBF-28A88573E25B}"/>
            </c:ext>
          </c:extLst>
        </c:ser>
        <c:ser>
          <c:idx val="1"/>
          <c:order val="1"/>
          <c:tx>
            <c:strRef>
              <c:f>연도수준점수!$E$37</c:f>
              <c:strCache>
                <c:ptCount val="1"/>
                <c:pt idx="0">
                  <c:v>보통</c:v>
                </c:pt>
              </c:strCache>
            </c:strRef>
          </c:tx>
          <c:invertIfNegative val="0"/>
          <c:dLbls>
            <c:numFmt formatCode="0.0%;0.0%;&quot;&quot;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연도수준점수!$B$38:$C$52</c:f>
              <c:multiLvlStrCache>
                <c:ptCount val="15"/>
                <c:lvl>
                  <c:pt idx="0">
                    <c:v>2019년</c:v>
                  </c:pt>
                  <c:pt idx="1">
                    <c:v>2021년</c:v>
                  </c:pt>
                  <c:pt idx="2">
                    <c:v>2022년</c:v>
                  </c:pt>
                  <c:pt idx="4">
                    <c:v>2019년</c:v>
                  </c:pt>
                  <c:pt idx="5">
                    <c:v>2021년</c:v>
                  </c:pt>
                  <c:pt idx="6">
                    <c:v>2022년</c:v>
                  </c:pt>
                  <c:pt idx="8">
                    <c:v>2019년</c:v>
                  </c:pt>
                  <c:pt idx="9">
                    <c:v>2021년</c:v>
                  </c:pt>
                  <c:pt idx="10">
                    <c:v>2022년</c:v>
                  </c:pt>
                  <c:pt idx="12">
                    <c:v>2019년</c:v>
                  </c:pt>
                  <c:pt idx="13">
                    <c:v>2021년</c:v>
                  </c:pt>
                  <c:pt idx="14">
                    <c:v>2022년</c:v>
                  </c:pt>
                </c:lvl>
                <c:lvl>
                  <c:pt idx="0">
                    <c:v>자기관리</c:v>
                  </c:pt>
                  <c:pt idx="4">
                    <c:v>대인관계</c:v>
                  </c:pt>
                  <c:pt idx="8">
                    <c:v>자원정보
기술활용</c:v>
                  </c:pt>
                  <c:pt idx="12">
                    <c:v>글로벌</c:v>
                  </c:pt>
                </c:lvl>
              </c:multiLvlStrCache>
            </c:multiLvlStrRef>
          </c:cat>
          <c:val>
            <c:numRef>
              <c:f>연도수준점수!$E$38:$E$52</c:f>
              <c:numCache>
                <c:formatCode>0.0%</c:formatCode>
                <c:ptCount val="15"/>
                <c:pt idx="0">
                  <c:v>0.28911564625850339</c:v>
                </c:pt>
                <c:pt idx="1">
                  <c:v>0.29032258064516131</c:v>
                </c:pt>
                <c:pt idx="2">
                  <c:v>0.27165354330708663</c:v>
                </c:pt>
                <c:pt idx="4">
                  <c:v>0.32770270270270269</c:v>
                </c:pt>
                <c:pt idx="5">
                  <c:v>0.33200531208499334</c:v>
                </c:pt>
                <c:pt idx="6">
                  <c:v>0.29095674967234603</c:v>
                </c:pt>
                <c:pt idx="8">
                  <c:v>0.30136986301369861</c:v>
                </c:pt>
                <c:pt idx="9">
                  <c:v>0.27530364372469635</c:v>
                </c:pt>
                <c:pt idx="10">
                  <c:v>0.24538258575197885</c:v>
                </c:pt>
                <c:pt idx="12">
                  <c:v>0.43055555555555558</c:v>
                </c:pt>
                <c:pt idx="13">
                  <c:v>0.43732970027247958</c:v>
                </c:pt>
                <c:pt idx="14">
                  <c:v>0.39867549668874175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3E0-4D8E-9EBF-28A88573E25B}"/>
            </c:ext>
          </c:extLst>
        </c:ser>
        <c:ser>
          <c:idx val="2"/>
          <c:order val="2"/>
          <c:tx>
            <c:strRef>
              <c:f>연도수준점수!$F$37</c:f>
              <c:strCache>
                <c:ptCount val="1"/>
                <c:pt idx="0">
                  <c:v>우수</c:v>
                </c:pt>
              </c:strCache>
            </c:strRef>
          </c:tx>
          <c:invertIfNegative val="0"/>
          <c:dLbls>
            <c:numFmt formatCode="0.0%;0.0%;&quot;&quot;" sourceLinked="0"/>
            <c:spPr>
              <a:noFill/>
              <a:ln>
                <a:noFill/>
              </a:ln>
              <a:effectLst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연도수준점수!$B$38:$C$52</c:f>
              <c:multiLvlStrCache>
                <c:ptCount val="15"/>
                <c:lvl>
                  <c:pt idx="0">
                    <c:v>2019년</c:v>
                  </c:pt>
                  <c:pt idx="1">
                    <c:v>2021년</c:v>
                  </c:pt>
                  <c:pt idx="2">
                    <c:v>2022년</c:v>
                  </c:pt>
                  <c:pt idx="4">
                    <c:v>2019년</c:v>
                  </c:pt>
                  <c:pt idx="5">
                    <c:v>2021년</c:v>
                  </c:pt>
                  <c:pt idx="6">
                    <c:v>2022년</c:v>
                  </c:pt>
                  <c:pt idx="8">
                    <c:v>2019년</c:v>
                  </c:pt>
                  <c:pt idx="9">
                    <c:v>2021년</c:v>
                  </c:pt>
                  <c:pt idx="10">
                    <c:v>2022년</c:v>
                  </c:pt>
                  <c:pt idx="12">
                    <c:v>2019년</c:v>
                  </c:pt>
                  <c:pt idx="13">
                    <c:v>2021년</c:v>
                  </c:pt>
                  <c:pt idx="14">
                    <c:v>2022년</c:v>
                  </c:pt>
                </c:lvl>
                <c:lvl>
                  <c:pt idx="0">
                    <c:v>자기관리</c:v>
                  </c:pt>
                  <c:pt idx="4">
                    <c:v>대인관계</c:v>
                  </c:pt>
                  <c:pt idx="8">
                    <c:v>자원정보
기술활용</c:v>
                  </c:pt>
                  <c:pt idx="12">
                    <c:v>글로벌</c:v>
                  </c:pt>
                </c:lvl>
              </c:multiLvlStrCache>
            </c:multiLvlStrRef>
          </c:cat>
          <c:val>
            <c:numRef>
              <c:f>연도수준점수!$F$38:$F$52</c:f>
              <c:numCache>
                <c:formatCode>0.0%</c:formatCode>
                <c:ptCount val="15"/>
                <c:pt idx="0">
                  <c:v>0.14965986394557823</c:v>
                </c:pt>
                <c:pt idx="1">
                  <c:v>0.13844086021505375</c:v>
                </c:pt>
                <c:pt idx="2">
                  <c:v>0.12335958005249344</c:v>
                </c:pt>
                <c:pt idx="4">
                  <c:v>0.23310810810810811</c:v>
                </c:pt>
                <c:pt idx="5">
                  <c:v>0.19787516600265603</c:v>
                </c:pt>
                <c:pt idx="6">
                  <c:v>0.18217562254259501</c:v>
                </c:pt>
                <c:pt idx="8">
                  <c:v>0.12671232876712329</c:v>
                </c:pt>
                <c:pt idx="9">
                  <c:v>0.1039136302294197</c:v>
                </c:pt>
                <c:pt idx="10">
                  <c:v>8.0474934036939311E-2</c:v>
                </c:pt>
                <c:pt idx="12">
                  <c:v>7.9861111111111105E-2</c:v>
                </c:pt>
                <c:pt idx="13">
                  <c:v>7.901907356948229E-2</c:v>
                </c:pt>
                <c:pt idx="14">
                  <c:v>6.3576158940397351E-2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3E0-4D8E-9EBF-28A88573E25B}"/>
            </c:ext>
          </c:extLst>
        </c:ser>
        <c:ser>
          <c:idx val="3"/>
          <c:order val="3"/>
          <c:tx>
            <c:strRef>
              <c:f>연도수준점수!$G$37</c:f>
              <c:strCache>
                <c:ptCount val="1"/>
                <c:pt idx="0">
                  <c:v>탁월</c:v>
                </c:pt>
              </c:strCache>
            </c:strRef>
          </c:tx>
          <c:invertIfNegative val="0"/>
          <c:dLbls>
            <c:numFmt formatCode="0.0%;0.0%;&quot;&quot;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ko-K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연도수준점수!$B$38:$C$52</c:f>
              <c:multiLvlStrCache>
                <c:ptCount val="15"/>
                <c:lvl>
                  <c:pt idx="0">
                    <c:v>2019년</c:v>
                  </c:pt>
                  <c:pt idx="1">
                    <c:v>2021년</c:v>
                  </c:pt>
                  <c:pt idx="2">
                    <c:v>2022년</c:v>
                  </c:pt>
                  <c:pt idx="4">
                    <c:v>2019년</c:v>
                  </c:pt>
                  <c:pt idx="5">
                    <c:v>2021년</c:v>
                  </c:pt>
                  <c:pt idx="6">
                    <c:v>2022년</c:v>
                  </c:pt>
                  <c:pt idx="8">
                    <c:v>2019년</c:v>
                  </c:pt>
                  <c:pt idx="9">
                    <c:v>2021년</c:v>
                  </c:pt>
                  <c:pt idx="10">
                    <c:v>2022년</c:v>
                  </c:pt>
                  <c:pt idx="12">
                    <c:v>2019년</c:v>
                  </c:pt>
                  <c:pt idx="13">
                    <c:v>2021년</c:v>
                  </c:pt>
                  <c:pt idx="14">
                    <c:v>2022년</c:v>
                  </c:pt>
                </c:lvl>
                <c:lvl>
                  <c:pt idx="0">
                    <c:v>자기관리</c:v>
                  </c:pt>
                  <c:pt idx="4">
                    <c:v>대인관계</c:v>
                  </c:pt>
                  <c:pt idx="8">
                    <c:v>자원정보
기술활용</c:v>
                  </c:pt>
                  <c:pt idx="12">
                    <c:v>글로벌</c:v>
                  </c:pt>
                </c:lvl>
              </c:multiLvlStrCache>
            </c:multiLvlStrRef>
          </c:cat>
          <c:val>
            <c:numRef>
              <c:f>연도수준점수!$G$38:$G$52</c:f>
              <c:numCache>
                <c:formatCode>0.0%</c:formatCode>
                <c:ptCount val="15"/>
                <c:pt idx="0">
                  <c:v>0.1598639455782313</c:v>
                </c:pt>
                <c:pt idx="1">
                  <c:v>0.16263440860215053</c:v>
                </c:pt>
                <c:pt idx="2">
                  <c:v>0.21653543307086615</c:v>
                </c:pt>
                <c:pt idx="4">
                  <c:v>0.1891891891891892</c:v>
                </c:pt>
                <c:pt idx="5">
                  <c:v>0.21115537848605576</c:v>
                </c:pt>
                <c:pt idx="6">
                  <c:v>0.23853211009174313</c:v>
                </c:pt>
                <c:pt idx="8">
                  <c:v>3.0821917808219176E-2</c:v>
                </c:pt>
                <c:pt idx="9">
                  <c:v>3.643724696356275E-2</c:v>
                </c:pt>
                <c:pt idx="10">
                  <c:v>4.0897097625329816E-2</c:v>
                </c:pt>
                <c:pt idx="12">
                  <c:v>2.7777777777777776E-2</c:v>
                </c:pt>
                <c:pt idx="13">
                  <c:v>1.226158038147139E-2</c:v>
                </c:pt>
                <c:pt idx="14">
                  <c:v>1.8543046357615896E-2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3E0-4D8E-9EBF-28A88573E25B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30"/>
        <c:overlap val="100"/>
        <c:axId val="231905792"/>
        <c:axId val="198219392"/>
      </c:barChart>
      <c:catAx>
        <c:axId val="231905792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ln>
            <a:noFill/>
          </a:ln>
        </c:spPr>
        <c:crossAx val="198219392"/>
        <c:crosses val="autoZero"/>
        <c:auto val="1"/>
        <c:lblAlgn val="ctr"/>
        <c:lblOffset val="100"/>
        <c:noMultiLvlLbl val="0"/>
      </c:catAx>
      <c:valAx>
        <c:axId val="198219392"/>
        <c:scaling>
          <c:orientation val="minMax"/>
        </c:scaling>
        <c:delete val="1"/>
        <c:axPos val="b"/>
        <c:numFmt formatCode="0%" sourceLinked="1"/>
        <c:majorTickMark val="out"/>
        <c:minorTickMark val="none"/>
        <c:tickLblPos val="nextTo"/>
        <c:crossAx val="231905792"/>
        <c:crosses val="max"/>
        <c:crossBetween val="between"/>
        <c:majorUnit val="0.2"/>
      </c:valAx>
    </c:plotArea>
    <c:legend>
      <c:legendPos val="t"/>
      <c:layout>
        <c:manualLayout>
          <c:xMode val="edge"/>
          <c:yMode val="edge"/>
          <c:x val="0.24770559930008748"/>
          <c:y val="2.4824923790355796E-3"/>
          <c:w val="0.50458867109695615"/>
          <c:h val="6.9711709167150582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100">
          <a:latin typeface="08서울한강체 M" panose="02020603020101020101" pitchFamily="18" charset="-127"/>
          <a:ea typeface="08서울한강체 M" panose="02020603020101020101" pitchFamily="18" charset="-127"/>
        </a:defRPr>
      </a:pPr>
      <a:endParaRPr lang="ko-KR"/>
    </a:p>
  </c:txPr>
  <c:externalData r:id="rId1">
    <c:autoUpdate val="0"/>
  </c:externalData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5927057950891076E-2"/>
          <c:y val="0.16446982467125493"/>
          <c:w val="0.96814588409821789"/>
          <c:h val="0.7285031110136309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'연도별(3개년)'!$A$34</c:f>
              <c:strCache>
                <c:ptCount val="1"/>
                <c:pt idx="0">
                  <c:v>2019년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'연도별(3개년)'!$B$33:$E$33</c:f>
              <c:strCache>
                <c:ptCount val="4"/>
                <c:pt idx="0">
                  <c:v>자기관리</c:v>
                </c:pt>
                <c:pt idx="1">
                  <c:v>대인관계</c:v>
                </c:pt>
                <c:pt idx="2">
                  <c:v>자원정보기술활용*</c:v>
                </c:pt>
                <c:pt idx="3">
                  <c:v>글로벌*</c:v>
                </c:pt>
              </c:strCache>
            </c:strRef>
          </c:cat>
          <c:val>
            <c:numRef>
              <c:f>'연도별(3개년)'!$B$34:$E$34</c:f>
              <c:numCache>
                <c:formatCode>###0.0</c:formatCode>
                <c:ptCount val="4"/>
                <c:pt idx="0">
                  <c:v>47.969013605442179</c:v>
                </c:pt>
                <c:pt idx="1">
                  <c:v>53.104797297297253</c:v>
                </c:pt>
                <c:pt idx="2">
                  <c:v>45.273972602739725</c:v>
                </c:pt>
                <c:pt idx="3">
                  <c:v>48.39556597222218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F66-4307-8008-E45CBB3B277A}"/>
            </c:ext>
          </c:extLst>
        </c:ser>
        <c:ser>
          <c:idx val="1"/>
          <c:order val="1"/>
          <c:tx>
            <c:strRef>
              <c:f>'연도별(3개년)'!$A$35</c:f>
              <c:strCache>
                <c:ptCount val="1"/>
                <c:pt idx="0">
                  <c:v>2021년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"/>
                  <c:y val="1.62601626016259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F66-4307-8008-E45CBB3B277A}"/>
                </c:ext>
              </c:extLst>
            </c:dLbl>
            <c:dLbl>
              <c:idx val="1"/>
              <c:layout>
                <c:manualLayout>
                  <c:x val="-2.6544789937139954E-17"/>
                  <c:y val="1.626016260162601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AF66-4307-8008-E45CBB3B277A}"/>
                </c:ext>
              </c:extLst>
            </c:dLbl>
            <c:dLbl>
              <c:idx val="2"/>
              <c:layout>
                <c:manualLayout>
                  <c:x val="0"/>
                  <c:y val="1.219512195121947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F66-4307-8008-E45CBB3B277A}"/>
                </c:ext>
              </c:extLst>
            </c:dLbl>
            <c:dLbl>
              <c:idx val="3"/>
              <c:layout>
                <c:manualLayout>
                  <c:x val="0"/>
                  <c:y val="1.219512195121947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AF66-4307-8008-E45CBB3B277A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'연도별(3개년)'!$B$33:$E$33</c:f>
              <c:strCache>
                <c:ptCount val="4"/>
                <c:pt idx="0">
                  <c:v>자기관리</c:v>
                </c:pt>
                <c:pt idx="1">
                  <c:v>대인관계</c:v>
                </c:pt>
                <c:pt idx="2">
                  <c:v>자원정보기술활용*</c:v>
                </c:pt>
                <c:pt idx="3">
                  <c:v>글로벌*</c:v>
                </c:pt>
              </c:strCache>
            </c:strRef>
          </c:cat>
          <c:val>
            <c:numRef>
              <c:f>'연도별(3개년)'!$B$35:$E$35</c:f>
              <c:numCache>
                <c:formatCode>###0.0</c:formatCode>
                <c:ptCount val="4"/>
                <c:pt idx="0">
                  <c:v>47.967594086021457</c:v>
                </c:pt>
                <c:pt idx="1">
                  <c:v>53.010916334661445</c:v>
                </c:pt>
                <c:pt idx="2">
                  <c:v>44.649122807017541</c:v>
                </c:pt>
                <c:pt idx="3">
                  <c:v>47.704523160762918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AF66-4307-8008-E45CBB3B277A}"/>
            </c:ext>
          </c:extLst>
        </c:ser>
        <c:ser>
          <c:idx val="2"/>
          <c:order val="2"/>
          <c:tx>
            <c:strRef>
              <c:f>'연도별(3개년)'!$A$36</c:f>
              <c:strCache>
                <c:ptCount val="1"/>
                <c:pt idx="0">
                  <c:v>2022년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'연도별(3개년)'!$B$33:$E$33</c:f>
              <c:strCache>
                <c:ptCount val="4"/>
                <c:pt idx="0">
                  <c:v>자기관리</c:v>
                </c:pt>
                <c:pt idx="1">
                  <c:v>대인관계</c:v>
                </c:pt>
                <c:pt idx="2">
                  <c:v>자원정보기술활용*</c:v>
                </c:pt>
                <c:pt idx="3">
                  <c:v>글로벌*</c:v>
                </c:pt>
              </c:strCache>
            </c:strRef>
          </c:cat>
          <c:val>
            <c:numRef>
              <c:f>'연도별(3개년)'!$B$36:$E$36</c:f>
              <c:numCache>
                <c:formatCode>###0.0</c:formatCode>
                <c:ptCount val="4"/>
                <c:pt idx="0">
                  <c:v>48.78561679790014</c:v>
                </c:pt>
                <c:pt idx="1">
                  <c:v>53.011821756225459</c:v>
                </c:pt>
                <c:pt idx="2">
                  <c:v>43.711081794195252</c:v>
                </c:pt>
                <c:pt idx="3">
                  <c:v>46.117999999999967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AF66-4307-8008-E45CBB3B277A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300"/>
        <c:overlap val="-10"/>
        <c:axId val="231906816"/>
        <c:axId val="144491072"/>
      </c:barChart>
      <c:catAx>
        <c:axId val="2319068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144491072"/>
        <c:crosses val="autoZero"/>
        <c:auto val="1"/>
        <c:lblAlgn val="ctr"/>
        <c:lblOffset val="100"/>
        <c:noMultiLvlLbl val="0"/>
      </c:catAx>
      <c:valAx>
        <c:axId val="144491072"/>
        <c:scaling>
          <c:orientation val="minMax"/>
        </c:scaling>
        <c:delete val="1"/>
        <c:axPos val="l"/>
        <c:numFmt formatCode="###0.0" sourceLinked="1"/>
        <c:majorTickMark val="out"/>
        <c:minorTickMark val="none"/>
        <c:tickLblPos val="none"/>
        <c:crossAx val="231906816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15766510470529985"/>
          <c:y val="1.3297164074002945E-2"/>
          <c:w val="0.6816164014266175"/>
          <c:h val="0.10082272499205515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100">
          <a:latin typeface="08서울한강체 M" panose="02020603020101020101" pitchFamily="18" charset="-127"/>
          <a:ea typeface="08서울한강체 M" panose="02020603020101020101" pitchFamily="18" charset="-127"/>
        </a:defRPr>
      </a:pPr>
      <a:endParaRPr lang="ko-KR"/>
    </a:p>
  </c:txPr>
  <c:externalData r:id="rId1">
    <c:autoUpdate val="0"/>
  </c:externalData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5927057950891076E-2"/>
          <c:y val="0.17195771875116078"/>
          <c:w val="0.96814588409821789"/>
          <c:h val="0.7279665768708973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'연도별(3개년)'!$A$64</c:f>
              <c:strCache>
                <c:ptCount val="1"/>
                <c:pt idx="0">
                  <c:v>2019년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'연도별(3개년)'!$B$63:$F$63</c:f>
              <c:strCache>
                <c:ptCount val="5"/>
                <c:pt idx="0">
                  <c:v>자기관리역량</c:v>
                </c:pt>
                <c:pt idx="1">
                  <c:v>자기주도학습</c:v>
                </c:pt>
                <c:pt idx="2">
                  <c:v>정서적자기조절*</c:v>
                </c:pt>
                <c:pt idx="3">
                  <c:v>목표지향적능력</c:v>
                </c:pt>
                <c:pt idx="4">
                  <c:v>직업의식</c:v>
                </c:pt>
              </c:strCache>
            </c:strRef>
          </c:cat>
          <c:val>
            <c:numRef>
              <c:f>'연도별(3개년)'!$B$64:$F$64</c:f>
              <c:numCache>
                <c:formatCode>###0.0</c:formatCode>
                <c:ptCount val="5"/>
                <c:pt idx="0">
                  <c:v>47.9690136054422</c:v>
                </c:pt>
                <c:pt idx="1">
                  <c:v>48.136156462584935</c:v>
                </c:pt>
                <c:pt idx="2">
                  <c:v>46.534863945578266</c:v>
                </c:pt>
                <c:pt idx="3">
                  <c:v>48.52513605442185</c:v>
                </c:pt>
                <c:pt idx="4">
                  <c:v>52.806156462585093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31F-4827-855A-2CE2DFADA8C3}"/>
            </c:ext>
          </c:extLst>
        </c:ser>
        <c:ser>
          <c:idx val="1"/>
          <c:order val="1"/>
          <c:tx>
            <c:strRef>
              <c:f>'연도별(3개년)'!$A$65</c:f>
              <c:strCache>
                <c:ptCount val="1"/>
                <c:pt idx="0">
                  <c:v>2021년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dLbls>
            <c:dLbl>
              <c:idx val="0"/>
              <c:layout>
                <c:manualLayout>
                  <c:x val="0"/>
                  <c:y val="1.62601626016259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31F-4827-855A-2CE2DFADA8C3}"/>
                </c:ext>
              </c:extLst>
            </c:dLbl>
            <c:dLbl>
              <c:idx val="1"/>
              <c:layout>
                <c:manualLayout>
                  <c:x val="-2.6544789937139954E-17"/>
                  <c:y val="1.626016260162601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B31F-4827-855A-2CE2DFADA8C3}"/>
                </c:ext>
              </c:extLst>
            </c:dLbl>
            <c:dLbl>
              <c:idx val="2"/>
              <c:layout>
                <c:manualLayout>
                  <c:x val="0"/>
                  <c:y val="1.219512195121947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31F-4827-855A-2CE2DFADA8C3}"/>
                </c:ext>
              </c:extLst>
            </c:dLbl>
            <c:dLbl>
              <c:idx val="3"/>
              <c:layout>
                <c:manualLayout>
                  <c:x val="0"/>
                  <c:y val="1.219512195121947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B31F-4827-855A-2CE2DFADA8C3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'연도별(3개년)'!$B$63:$F$63</c:f>
              <c:strCache>
                <c:ptCount val="5"/>
                <c:pt idx="0">
                  <c:v>자기관리역량</c:v>
                </c:pt>
                <c:pt idx="1">
                  <c:v>자기주도학습</c:v>
                </c:pt>
                <c:pt idx="2">
                  <c:v>정서적자기조절*</c:v>
                </c:pt>
                <c:pt idx="3">
                  <c:v>목표지향적능력</c:v>
                </c:pt>
                <c:pt idx="4">
                  <c:v>직업의식</c:v>
                </c:pt>
              </c:strCache>
            </c:strRef>
          </c:cat>
          <c:val>
            <c:numRef>
              <c:f>'연도별(3개년)'!$B$65:$F$65</c:f>
              <c:numCache>
                <c:formatCode>###0.0</c:formatCode>
                <c:ptCount val="5"/>
                <c:pt idx="0">
                  <c:v>47.967594086021457</c:v>
                </c:pt>
                <c:pt idx="1">
                  <c:v>47.33032258064501</c:v>
                </c:pt>
                <c:pt idx="2">
                  <c:v>46.935913978494611</c:v>
                </c:pt>
                <c:pt idx="3">
                  <c:v>48.758198924731161</c:v>
                </c:pt>
                <c:pt idx="4">
                  <c:v>53.149690860215017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B31F-4827-855A-2CE2DFADA8C3}"/>
            </c:ext>
          </c:extLst>
        </c:ser>
        <c:ser>
          <c:idx val="2"/>
          <c:order val="2"/>
          <c:tx>
            <c:strRef>
              <c:f>'연도별(3개년)'!$A$66</c:f>
              <c:strCache>
                <c:ptCount val="1"/>
                <c:pt idx="0">
                  <c:v>2022년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'연도별(3개년)'!$B$63:$F$63</c:f>
              <c:strCache>
                <c:ptCount val="5"/>
                <c:pt idx="0">
                  <c:v>자기관리역량</c:v>
                </c:pt>
                <c:pt idx="1">
                  <c:v>자기주도학습</c:v>
                </c:pt>
                <c:pt idx="2">
                  <c:v>정서적자기조절*</c:v>
                </c:pt>
                <c:pt idx="3">
                  <c:v>목표지향적능력</c:v>
                </c:pt>
                <c:pt idx="4">
                  <c:v>직업의식</c:v>
                </c:pt>
              </c:strCache>
            </c:strRef>
          </c:cat>
          <c:val>
            <c:numRef>
              <c:f>'연도별(3개년)'!$B$66:$F$66</c:f>
              <c:numCache>
                <c:formatCode>###0.0</c:formatCode>
                <c:ptCount val="5"/>
                <c:pt idx="0">
                  <c:v>48.78561679790014</c:v>
                </c:pt>
                <c:pt idx="1">
                  <c:v>47.980656167978836</c:v>
                </c:pt>
                <c:pt idx="2">
                  <c:v>48.511889763779514</c:v>
                </c:pt>
                <c:pt idx="3">
                  <c:v>49.557230971128583</c:v>
                </c:pt>
                <c:pt idx="4">
                  <c:v>53.125643044619345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B31F-4827-855A-2CE2DFADA8C3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50"/>
        <c:overlap val="-10"/>
        <c:axId val="232102400"/>
        <c:axId val="144493952"/>
      </c:barChart>
      <c:catAx>
        <c:axId val="2321024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144493952"/>
        <c:crosses val="autoZero"/>
        <c:auto val="1"/>
        <c:lblAlgn val="ctr"/>
        <c:lblOffset val="100"/>
        <c:noMultiLvlLbl val="0"/>
      </c:catAx>
      <c:valAx>
        <c:axId val="144493952"/>
        <c:scaling>
          <c:orientation val="minMax"/>
        </c:scaling>
        <c:delete val="1"/>
        <c:axPos val="l"/>
        <c:numFmt formatCode="###0.0" sourceLinked="1"/>
        <c:majorTickMark val="out"/>
        <c:minorTickMark val="none"/>
        <c:tickLblPos val="none"/>
        <c:crossAx val="232102400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14173804675440876"/>
          <c:y val="1.3297164074002945E-2"/>
          <c:w val="0.71172161919692734"/>
          <c:h val="6.3383254592525903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100">
          <a:latin typeface="08서울한강체 M" panose="02020603020101020101" pitchFamily="18" charset="-127"/>
          <a:ea typeface="08서울한강체 M" panose="02020603020101020101" pitchFamily="18" charset="-127"/>
        </a:defRPr>
      </a:pPr>
      <a:endParaRPr lang="ko-KR"/>
    </a:p>
  </c:txPr>
  <c:externalData r:id="rId1">
    <c:autoUpdate val="0"/>
  </c:externalData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5927057950891076E-2"/>
          <c:y val="0.18489870975172062"/>
          <c:w val="0.96814588409821789"/>
          <c:h val="0.6993869436924149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'연도별(3개년)'!$A$76</c:f>
              <c:strCache>
                <c:ptCount val="1"/>
                <c:pt idx="0">
                  <c:v>2019년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'연도별(3개년)'!$B$75:$G$75</c:f>
              <c:strCache>
                <c:ptCount val="6"/>
                <c:pt idx="0">
                  <c:v>대인관계</c:v>
                </c:pt>
                <c:pt idx="1">
                  <c:v>정서적유대</c:v>
                </c:pt>
                <c:pt idx="2">
                  <c:v>협력</c:v>
                </c:pt>
                <c:pt idx="3">
                  <c:v>중재</c:v>
                </c:pt>
                <c:pt idx="4">
                  <c:v>리더십</c:v>
                </c:pt>
                <c:pt idx="5">
                  <c:v>조직에대한이해</c:v>
                </c:pt>
              </c:strCache>
            </c:strRef>
          </c:cat>
          <c:val>
            <c:numRef>
              <c:f>'연도별(3개년)'!$B$76:$G$76</c:f>
              <c:numCache>
                <c:formatCode>###0.0</c:formatCode>
                <c:ptCount val="6"/>
                <c:pt idx="0">
                  <c:v>53.104797297297253</c:v>
                </c:pt>
                <c:pt idx="1">
                  <c:v>53.346959459459448</c:v>
                </c:pt>
                <c:pt idx="2">
                  <c:v>54.907939189189158</c:v>
                </c:pt>
                <c:pt idx="3">
                  <c:v>55.8665202702703</c:v>
                </c:pt>
                <c:pt idx="4">
                  <c:v>52.538682432432346</c:v>
                </c:pt>
                <c:pt idx="5">
                  <c:v>50.280168918918832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643-4DB2-85E3-0E5FBF78DB52}"/>
            </c:ext>
          </c:extLst>
        </c:ser>
        <c:ser>
          <c:idx val="1"/>
          <c:order val="1"/>
          <c:tx>
            <c:strRef>
              <c:f>'연도별(3개년)'!$A$77</c:f>
              <c:strCache>
                <c:ptCount val="1"/>
                <c:pt idx="0">
                  <c:v>2021년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dLbls>
            <c:dLbl>
              <c:idx val="0"/>
              <c:layout>
                <c:manualLayout>
                  <c:x val="0"/>
                  <c:y val="1.62601626016259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643-4DB2-85E3-0E5FBF78DB52}"/>
                </c:ext>
              </c:extLst>
            </c:dLbl>
            <c:dLbl>
              <c:idx val="1"/>
              <c:layout>
                <c:manualLayout>
                  <c:x val="-2.6544789937139954E-17"/>
                  <c:y val="1.626016260162601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4643-4DB2-85E3-0E5FBF78DB52}"/>
                </c:ext>
              </c:extLst>
            </c:dLbl>
            <c:dLbl>
              <c:idx val="2"/>
              <c:layout>
                <c:manualLayout>
                  <c:x val="0"/>
                  <c:y val="1.219512195121947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643-4DB2-85E3-0E5FBF78DB52}"/>
                </c:ext>
              </c:extLst>
            </c:dLbl>
            <c:dLbl>
              <c:idx val="3"/>
              <c:layout>
                <c:manualLayout>
                  <c:x val="0"/>
                  <c:y val="1.219512195121947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4643-4DB2-85E3-0E5FBF78DB52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'연도별(3개년)'!$B$75:$G$75</c:f>
              <c:strCache>
                <c:ptCount val="6"/>
                <c:pt idx="0">
                  <c:v>대인관계</c:v>
                </c:pt>
                <c:pt idx="1">
                  <c:v>정서적유대</c:v>
                </c:pt>
                <c:pt idx="2">
                  <c:v>협력</c:v>
                </c:pt>
                <c:pt idx="3">
                  <c:v>중재</c:v>
                </c:pt>
                <c:pt idx="4">
                  <c:v>리더십</c:v>
                </c:pt>
                <c:pt idx="5">
                  <c:v>조직에대한이해</c:v>
                </c:pt>
              </c:strCache>
            </c:strRef>
          </c:cat>
          <c:val>
            <c:numRef>
              <c:f>'연도별(3개년)'!$B$77:$G$77</c:f>
              <c:numCache>
                <c:formatCode>###0.0</c:formatCode>
                <c:ptCount val="6"/>
                <c:pt idx="0">
                  <c:v>53.010916334661445</c:v>
                </c:pt>
                <c:pt idx="1">
                  <c:v>53.364661354581656</c:v>
                </c:pt>
                <c:pt idx="2">
                  <c:v>55.319628154050385</c:v>
                </c:pt>
                <c:pt idx="3">
                  <c:v>57.137436918990652</c:v>
                </c:pt>
                <c:pt idx="4">
                  <c:v>50.974860557768785</c:v>
                </c:pt>
                <c:pt idx="5">
                  <c:v>50.577450199203255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4643-4DB2-85E3-0E5FBF78DB52}"/>
            </c:ext>
          </c:extLst>
        </c:ser>
        <c:ser>
          <c:idx val="2"/>
          <c:order val="2"/>
          <c:tx>
            <c:strRef>
              <c:f>'연도별(3개년)'!$A$78</c:f>
              <c:strCache>
                <c:ptCount val="1"/>
                <c:pt idx="0">
                  <c:v>2022년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'연도별(3개년)'!$B$75:$G$75</c:f>
              <c:strCache>
                <c:ptCount val="6"/>
                <c:pt idx="0">
                  <c:v>대인관계</c:v>
                </c:pt>
                <c:pt idx="1">
                  <c:v>정서적유대</c:v>
                </c:pt>
                <c:pt idx="2">
                  <c:v>협력</c:v>
                </c:pt>
                <c:pt idx="3">
                  <c:v>중재</c:v>
                </c:pt>
                <c:pt idx="4">
                  <c:v>리더십</c:v>
                </c:pt>
                <c:pt idx="5">
                  <c:v>조직에대한이해</c:v>
                </c:pt>
              </c:strCache>
            </c:strRef>
          </c:cat>
          <c:val>
            <c:numRef>
              <c:f>'연도별(3개년)'!$B$78:$G$78</c:f>
              <c:numCache>
                <c:formatCode>###0.0</c:formatCode>
                <c:ptCount val="6"/>
                <c:pt idx="0">
                  <c:v>53.011821756225459</c:v>
                </c:pt>
                <c:pt idx="1">
                  <c:v>52.76214941022279</c:v>
                </c:pt>
                <c:pt idx="2">
                  <c:v>55.422621231978965</c:v>
                </c:pt>
                <c:pt idx="3">
                  <c:v>56.505923984272478</c:v>
                </c:pt>
                <c:pt idx="4">
                  <c:v>52.049397116644712</c:v>
                </c:pt>
                <c:pt idx="5">
                  <c:v>50.807300131061659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4643-4DB2-85E3-0E5FBF78DB52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00"/>
        <c:overlap val="-10"/>
        <c:axId val="232196096"/>
        <c:axId val="144496256"/>
      </c:barChart>
      <c:catAx>
        <c:axId val="2321960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144496256"/>
        <c:crosses val="autoZero"/>
        <c:auto val="1"/>
        <c:lblAlgn val="ctr"/>
        <c:lblOffset val="100"/>
        <c:noMultiLvlLbl val="0"/>
      </c:catAx>
      <c:valAx>
        <c:axId val="144496256"/>
        <c:scaling>
          <c:orientation val="minMax"/>
        </c:scaling>
        <c:delete val="1"/>
        <c:axPos val="l"/>
        <c:numFmt formatCode="###0.0" sourceLinked="1"/>
        <c:majorTickMark val="out"/>
        <c:minorTickMark val="none"/>
        <c:tickLblPos val="none"/>
        <c:crossAx val="232196096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15766510470529985"/>
          <c:y val="1.3297164074002945E-2"/>
          <c:w val="0.69000290380934881"/>
          <c:h val="0.10792003272318233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100">
          <a:latin typeface="08서울한강체 M" panose="02020603020101020101" pitchFamily="18" charset="-127"/>
          <a:ea typeface="08서울한강체 M" panose="02020603020101020101" pitchFamily="18" charset="-127"/>
        </a:defRPr>
      </a:pPr>
      <a:endParaRPr lang="ko-KR"/>
    </a:p>
  </c:txPr>
  <c:externalData r:id="rId1">
    <c:autoUpdate val="0"/>
  </c:externalData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5927057950891076E-2"/>
          <c:y val="0.19017111497426459"/>
          <c:w val="0.96814588409821789"/>
          <c:h val="0.694114599311449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'연도별(3개년)'!$A$90</c:f>
              <c:strCache>
                <c:ptCount val="1"/>
                <c:pt idx="0">
                  <c:v>2019년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'연도별(3개년)'!$B$89:$E$89</c:f>
              <c:strCache>
                <c:ptCount val="4"/>
                <c:pt idx="0">
                  <c:v>자원정보기술의활용*</c:v>
                </c:pt>
                <c:pt idx="1">
                  <c:v>자원*</c:v>
                </c:pt>
                <c:pt idx="2">
                  <c:v>정보</c:v>
                </c:pt>
                <c:pt idx="3">
                  <c:v>기술</c:v>
                </c:pt>
              </c:strCache>
            </c:strRef>
          </c:cat>
          <c:val>
            <c:numRef>
              <c:f>'연도별(3개년)'!$B$90:$E$90</c:f>
              <c:numCache>
                <c:formatCode>###0.0</c:formatCode>
                <c:ptCount val="4"/>
                <c:pt idx="0">
                  <c:v>45.273972602739725</c:v>
                </c:pt>
                <c:pt idx="1">
                  <c:v>42.065068493150683</c:v>
                </c:pt>
                <c:pt idx="2">
                  <c:v>46.770547945205479</c:v>
                </c:pt>
                <c:pt idx="3">
                  <c:v>46.938356164383563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17D-41E2-9E85-DA0770EF9B7F}"/>
            </c:ext>
          </c:extLst>
        </c:ser>
        <c:ser>
          <c:idx val="1"/>
          <c:order val="1"/>
          <c:tx>
            <c:strRef>
              <c:f>'연도별(3개년)'!$A$91</c:f>
              <c:strCache>
                <c:ptCount val="1"/>
                <c:pt idx="0">
                  <c:v>2021년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dLbls>
            <c:dLbl>
              <c:idx val="0"/>
              <c:layout>
                <c:manualLayout>
                  <c:x val="0"/>
                  <c:y val="1.62601626016259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17D-41E2-9E85-DA0770EF9B7F}"/>
                </c:ext>
              </c:extLst>
            </c:dLbl>
            <c:dLbl>
              <c:idx val="1"/>
              <c:layout>
                <c:manualLayout>
                  <c:x val="-2.6544789937139954E-17"/>
                  <c:y val="1.626016260162601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17D-41E2-9E85-DA0770EF9B7F}"/>
                </c:ext>
              </c:extLst>
            </c:dLbl>
            <c:dLbl>
              <c:idx val="2"/>
              <c:layout>
                <c:manualLayout>
                  <c:x val="0"/>
                  <c:y val="1.219512195121947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17D-41E2-9E85-DA0770EF9B7F}"/>
                </c:ext>
              </c:extLst>
            </c:dLbl>
            <c:dLbl>
              <c:idx val="3"/>
              <c:layout>
                <c:manualLayout>
                  <c:x val="0"/>
                  <c:y val="1.219512195121947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617D-41E2-9E85-DA0770EF9B7F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'연도별(3개년)'!$B$89:$E$89</c:f>
              <c:strCache>
                <c:ptCount val="4"/>
                <c:pt idx="0">
                  <c:v>자원정보기술의활용*</c:v>
                </c:pt>
                <c:pt idx="1">
                  <c:v>자원*</c:v>
                </c:pt>
                <c:pt idx="2">
                  <c:v>정보</c:v>
                </c:pt>
                <c:pt idx="3">
                  <c:v>기술</c:v>
                </c:pt>
              </c:strCache>
            </c:strRef>
          </c:cat>
          <c:val>
            <c:numRef>
              <c:f>'연도별(3개년)'!$B$91:$E$91</c:f>
              <c:numCache>
                <c:formatCode>###0.0</c:formatCode>
                <c:ptCount val="4"/>
                <c:pt idx="0">
                  <c:v>44.649122807017541</c:v>
                </c:pt>
                <c:pt idx="1">
                  <c:v>41.234817813765183</c:v>
                </c:pt>
                <c:pt idx="2">
                  <c:v>46.078272604588392</c:v>
                </c:pt>
                <c:pt idx="3">
                  <c:v>46.053981106612689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617D-41E2-9E85-DA0770EF9B7F}"/>
            </c:ext>
          </c:extLst>
        </c:ser>
        <c:ser>
          <c:idx val="2"/>
          <c:order val="2"/>
          <c:tx>
            <c:strRef>
              <c:f>'연도별(3개년)'!$A$92</c:f>
              <c:strCache>
                <c:ptCount val="1"/>
                <c:pt idx="0">
                  <c:v>2022년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'연도별(3개년)'!$B$89:$E$89</c:f>
              <c:strCache>
                <c:ptCount val="4"/>
                <c:pt idx="0">
                  <c:v>자원정보기술의활용*</c:v>
                </c:pt>
                <c:pt idx="1">
                  <c:v>자원*</c:v>
                </c:pt>
                <c:pt idx="2">
                  <c:v>정보</c:v>
                </c:pt>
                <c:pt idx="3">
                  <c:v>기술</c:v>
                </c:pt>
              </c:strCache>
            </c:strRef>
          </c:cat>
          <c:val>
            <c:numRef>
              <c:f>'연도별(3개년)'!$B$92:$E$92</c:f>
              <c:numCache>
                <c:formatCode>###0.0</c:formatCode>
                <c:ptCount val="4"/>
                <c:pt idx="0">
                  <c:v>43.711081794195252</c:v>
                </c:pt>
                <c:pt idx="1">
                  <c:v>39.642480211081796</c:v>
                </c:pt>
                <c:pt idx="2">
                  <c:v>45.164907651715041</c:v>
                </c:pt>
                <c:pt idx="3">
                  <c:v>45.328496042216358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617D-41E2-9E85-DA0770EF9B7F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350"/>
        <c:overlap val="-10"/>
        <c:axId val="232314368"/>
        <c:axId val="144515072"/>
      </c:barChart>
      <c:catAx>
        <c:axId val="2323143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144515072"/>
        <c:crosses val="autoZero"/>
        <c:auto val="1"/>
        <c:lblAlgn val="ctr"/>
        <c:lblOffset val="100"/>
        <c:noMultiLvlLbl val="0"/>
      </c:catAx>
      <c:valAx>
        <c:axId val="144515072"/>
        <c:scaling>
          <c:orientation val="minMax"/>
        </c:scaling>
        <c:delete val="1"/>
        <c:axPos val="l"/>
        <c:numFmt formatCode="###0.0" sourceLinked="1"/>
        <c:majorTickMark val="out"/>
        <c:minorTickMark val="none"/>
        <c:tickLblPos val="none"/>
        <c:crossAx val="232314368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16345676214198754"/>
          <c:y val="1.3297164074002945E-2"/>
          <c:w val="0.66973210278094186"/>
          <c:h val="0.103591028394178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100">
          <a:latin typeface="08서울한강체 M" panose="02020603020101020101" pitchFamily="18" charset="-127"/>
          <a:ea typeface="08서울한강체 M" panose="02020603020101020101" pitchFamily="18" charset="-127"/>
        </a:defRPr>
      </a:pPr>
      <a:endParaRPr lang="ko-KR"/>
    </a:p>
  </c:txPr>
  <c:externalData r:id="rId1">
    <c:autoUpdate val="0"/>
  </c:externalData>
</c:chartSpace>
</file>

<file path=ppt/charts/chart3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5927057950891076E-2"/>
          <c:y val="0.22344768092799588"/>
          <c:w val="0.96814588409821789"/>
          <c:h val="0.651936934456619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'연도별(3개년)'!$A$102</c:f>
              <c:strCache>
                <c:ptCount val="1"/>
                <c:pt idx="0">
                  <c:v>2019년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'연도별(3개년)'!$B$101:$E$101</c:f>
              <c:strCache>
                <c:ptCount val="4"/>
                <c:pt idx="0">
                  <c:v>글로벌역량*</c:v>
                </c:pt>
                <c:pt idx="1">
                  <c:v>유연성*</c:v>
                </c:pt>
                <c:pt idx="2">
                  <c:v>타문화이해</c:v>
                </c:pt>
                <c:pt idx="3">
                  <c:v>글로벌화이해*</c:v>
                </c:pt>
              </c:strCache>
            </c:strRef>
          </c:cat>
          <c:val>
            <c:numRef>
              <c:f>'연도별(3개년)'!$B$102:$E$102</c:f>
              <c:numCache>
                <c:formatCode>###0.0</c:formatCode>
                <c:ptCount val="4"/>
                <c:pt idx="0">
                  <c:v>48.39556597222218</c:v>
                </c:pt>
                <c:pt idx="1">
                  <c:v>48.965208333333365</c:v>
                </c:pt>
                <c:pt idx="2">
                  <c:v>49.531215277777662</c:v>
                </c:pt>
                <c:pt idx="3">
                  <c:v>48.817465277777721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668-4564-A2B8-F8E80039B0D2}"/>
            </c:ext>
          </c:extLst>
        </c:ser>
        <c:ser>
          <c:idx val="1"/>
          <c:order val="1"/>
          <c:tx>
            <c:strRef>
              <c:f>'연도별(3개년)'!$A$103</c:f>
              <c:strCache>
                <c:ptCount val="1"/>
                <c:pt idx="0">
                  <c:v>2021년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dLbls>
            <c:dLbl>
              <c:idx val="0"/>
              <c:layout>
                <c:manualLayout>
                  <c:x val="0"/>
                  <c:y val="1.62601626016259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668-4564-A2B8-F8E80039B0D2}"/>
                </c:ext>
              </c:extLst>
            </c:dLbl>
            <c:dLbl>
              <c:idx val="1"/>
              <c:layout>
                <c:manualLayout>
                  <c:x val="-2.6544789937139954E-17"/>
                  <c:y val="1.626016260162601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0668-4564-A2B8-F8E80039B0D2}"/>
                </c:ext>
              </c:extLst>
            </c:dLbl>
            <c:dLbl>
              <c:idx val="2"/>
              <c:layout>
                <c:manualLayout>
                  <c:x val="0"/>
                  <c:y val="1.219512195121947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668-4564-A2B8-F8E80039B0D2}"/>
                </c:ext>
              </c:extLst>
            </c:dLbl>
            <c:dLbl>
              <c:idx val="3"/>
              <c:layout>
                <c:manualLayout>
                  <c:x val="0"/>
                  <c:y val="1.219512195121947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0668-4564-A2B8-F8E80039B0D2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'연도별(3개년)'!$B$101:$E$101</c:f>
              <c:strCache>
                <c:ptCount val="4"/>
                <c:pt idx="0">
                  <c:v>글로벌역량*</c:v>
                </c:pt>
                <c:pt idx="1">
                  <c:v>유연성*</c:v>
                </c:pt>
                <c:pt idx="2">
                  <c:v>타문화이해</c:v>
                </c:pt>
                <c:pt idx="3">
                  <c:v>글로벌화이해*</c:v>
                </c:pt>
              </c:strCache>
            </c:strRef>
          </c:cat>
          <c:val>
            <c:numRef>
              <c:f>'연도별(3개년)'!$B$103:$E$103</c:f>
              <c:numCache>
                <c:formatCode>###0.0</c:formatCode>
                <c:ptCount val="4"/>
                <c:pt idx="0">
                  <c:v>47.704523160762918</c:v>
                </c:pt>
                <c:pt idx="1">
                  <c:v>48.568637602180019</c:v>
                </c:pt>
                <c:pt idx="2">
                  <c:v>49.53775204359637</c:v>
                </c:pt>
                <c:pt idx="3">
                  <c:v>47.888542234332128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0668-4564-A2B8-F8E80039B0D2}"/>
            </c:ext>
          </c:extLst>
        </c:ser>
        <c:ser>
          <c:idx val="2"/>
          <c:order val="2"/>
          <c:tx>
            <c:strRef>
              <c:f>'연도별(3개년)'!$A$104</c:f>
              <c:strCache>
                <c:ptCount val="1"/>
                <c:pt idx="0">
                  <c:v>2022년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'연도별(3개년)'!$B$101:$E$101</c:f>
              <c:strCache>
                <c:ptCount val="4"/>
                <c:pt idx="0">
                  <c:v>글로벌역량*</c:v>
                </c:pt>
                <c:pt idx="1">
                  <c:v>유연성*</c:v>
                </c:pt>
                <c:pt idx="2">
                  <c:v>타문화이해</c:v>
                </c:pt>
                <c:pt idx="3">
                  <c:v>글로벌화이해*</c:v>
                </c:pt>
              </c:strCache>
            </c:strRef>
          </c:cat>
          <c:val>
            <c:numRef>
              <c:f>'연도별(3개년)'!$B$104:$E$104</c:f>
              <c:numCache>
                <c:formatCode>###0.0</c:formatCode>
                <c:ptCount val="4"/>
                <c:pt idx="0">
                  <c:v>46.117999999999967</c:v>
                </c:pt>
                <c:pt idx="1">
                  <c:v>47.191947019867747</c:v>
                </c:pt>
                <c:pt idx="2">
                  <c:v>49.647311258277789</c:v>
                </c:pt>
                <c:pt idx="3">
                  <c:v>46.251562913907044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0668-4564-A2B8-F8E80039B0D2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350"/>
        <c:overlap val="-10"/>
        <c:axId val="232367616"/>
        <c:axId val="144517376"/>
      </c:barChart>
      <c:catAx>
        <c:axId val="2323676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144517376"/>
        <c:crosses val="autoZero"/>
        <c:auto val="1"/>
        <c:lblAlgn val="ctr"/>
        <c:lblOffset val="100"/>
        <c:noMultiLvlLbl val="0"/>
      </c:catAx>
      <c:valAx>
        <c:axId val="144517376"/>
        <c:scaling>
          <c:orientation val="minMax"/>
        </c:scaling>
        <c:delete val="1"/>
        <c:axPos val="l"/>
        <c:numFmt formatCode="###0.0" sourceLinked="1"/>
        <c:majorTickMark val="out"/>
        <c:minorTickMark val="none"/>
        <c:tickLblPos val="none"/>
        <c:crossAx val="232367616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15766510470529985"/>
          <c:y val="1.3297164074002945E-2"/>
          <c:w val="0.69423537409831704"/>
          <c:h val="0.11622157370188867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100">
          <a:latin typeface="08서울한강체 M" panose="02020603020101020101" pitchFamily="18" charset="-127"/>
          <a:ea typeface="08서울한강체 M" panose="02020603020101020101" pitchFamily="18" charset="-127"/>
        </a:defRPr>
      </a:pPr>
      <a:endParaRPr lang="ko-KR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5167183729748363E-2"/>
          <c:y val="0.12947401574803147"/>
          <c:w val="0.96966563254050331"/>
          <c:h val="0.7709842115889360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'전체_6개역량 T점수'!$A$2</c:f>
              <c:strCache>
                <c:ptCount val="1"/>
                <c:pt idx="0">
                  <c:v>목원대학교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 b="1"/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'전체_6개역량 T점수'!$B$1:$E$1</c:f>
              <c:strCache>
                <c:ptCount val="4"/>
                <c:pt idx="0">
                  <c:v>자기관리</c:v>
                </c:pt>
                <c:pt idx="1">
                  <c:v>대인관계</c:v>
                </c:pt>
                <c:pt idx="2">
                  <c:v>자원정보기술활용</c:v>
                </c:pt>
                <c:pt idx="3">
                  <c:v>글로벌</c:v>
                </c:pt>
              </c:strCache>
            </c:strRef>
          </c:cat>
          <c:val>
            <c:numRef>
              <c:f>'전체_6개역량 T점수'!$B$2:$E$2</c:f>
              <c:numCache>
                <c:formatCode>0.0</c:formatCode>
                <c:ptCount val="4"/>
                <c:pt idx="0">
                  <c:v>48.78561679790014</c:v>
                </c:pt>
                <c:pt idx="1">
                  <c:v>53.011821756225459</c:v>
                </c:pt>
                <c:pt idx="2">
                  <c:v>43.711081794195252</c:v>
                </c:pt>
                <c:pt idx="3">
                  <c:v>46.122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E22-4A85-9C1D-46CFBF197F85}"/>
            </c:ext>
          </c:extLst>
        </c:ser>
        <c:ser>
          <c:idx val="1"/>
          <c:order val="1"/>
          <c:tx>
            <c:strRef>
              <c:f>'전체_6개역량 T점수'!$A$3</c:f>
              <c:strCache>
                <c:ptCount val="1"/>
                <c:pt idx="0">
                  <c:v>비수도권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/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'전체_6개역량 T점수'!$B$1:$E$1</c:f>
              <c:strCache>
                <c:ptCount val="4"/>
                <c:pt idx="0">
                  <c:v>자기관리</c:v>
                </c:pt>
                <c:pt idx="1">
                  <c:v>대인관계</c:v>
                </c:pt>
                <c:pt idx="2">
                  <c:v>자원정보기술활용</c:v>
                </c:pt>
                <c:pt idx="3">
                  <c:v>글로벌</c:v>
                </c:pt>
              </c:strCache>
            </c:strRef>
          </c:cat>
          <c:val>
            <c:numRef>
              <c:f>'전체_6개역량 T점수'!$B$3:$E$3</c:f>
              <c:numCache>
                <c:formatCode>0.0</c:formatCode>
                <c:ptCount val="4"/>
                <c:pt idx="0">
                  <c:v>48.9</c:v>
                </c:pt>
                <c:pt idx="1">
                  <c:v>48.61</c:v>
                </c:pt>
                <c:pt idx="2">
                  <c:v>46.62</c:v>
                </c:pt>
                <c:pt idx="3">
                  <c:v>46.7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E22-4A85-9C1D-46CFBF197F85}"/>
            </c:ext>
          </c:extLst>
        </c:ser>
        <c:ser>
          <c:idx val="2"/>
          <c:order val="2"/>
          <c:tx>
            <c:strRef>
              <c:f>'전체_6개역량 T점수'!$A$4</c:f>
              <c:strCache>
                <c:ptCount val="1"/>
                <c:pt idx="0">
                  <c:v>전국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/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'전체_6개역량 T점수'!$B$1:$E$1</c:f>
              <c:strCache>
                <c:ptCount val="4"/>
                <c:pt idx="0">
                  <c:v>자기관리</c:v>
                </c:pt>
                <c:pt idx="1">
                  <c:v>대인관계</c:v>
                </c:pt>
                <c:pt idx="2">
                  <c:v>자원정보기술활용</c:v>
                </c:pt>
                <c:pt idx="3">
                  <c:v>글로벌</c:v>
                </c:pt>
              </c:strCache>
            </c:strRef>
          </c:cat>
          <c:val>
            <c:numRef>
              <c:f>'전체_6개역량 T점수'!$B$4:$E$4</c:f>
              <c:numCache>
                <c:formatCode>0.0</c:formatCode>
                <c:ptCount val="4"/>
                <c:pt idx="0">
                  <c:v>50</c:v>
                </c:pt>
                <c:pt idx="1">
                  <c:v>49.99</c:v>
                </c:pt>
                <c:pt idx="2">
                  <c:v>50</c:v>
                </c:pt>
                <c:pt idx="3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E22-4A85-9C1D-46CFBF197F85}"/>
            </c:ext>
          </c:extLst>
        </c:ser>
        <c:ser>
          <c:idx val="3"/>
          <c:order val="3"/>
          <c:tx>
            <c:strRef>
              <c:f>'전체_6개역량 T점수'!$A$5</c:f>
              <c:strCache>
                <c:ptCount val="1"/>
                <c:pt idx="0">
                  <c:v>수도권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/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'전체_6개역량 T점수'!$B$1:$E$1</c:f>
              <c:strCache>
                <c:ptCount val="4"/>
                <c:pt idx="0">
                  <c:v>자기관리</c:v>
                </c:pt>
                <c:pt idx="1">
                  <c:v>대인관계</c:v>
                </c:pt>
                <c:pt idx="2">
                  <c:v>자원정보기술활용</c:v>
                </c:pt>
                <c:pt idx="3">
                  <c:v>글로벌</c:v>
                </c:pt>
              </c:strCache>
            </c:strRef>
          </c:cat>
          <c:val>
            <c:numRef>
              <c:f>'전체_6개역량 T점수'!$B$5:$E$5</c:f>
              <c:numCache>
                <c:formatCode>0.0</c:formatCode>
                <c:ptCount val="4"/>
                <c:pt idx="0">
                  <c:v>51.1</c:v>
                </c:pt>
                <c:pt idx="1">
                  <c:v>51.37</c:v>
                </c:pt>
                <c:pt idx="2">
                  <c:v>53.37</c:v>
                </c:pt>
                <c:pt idx="3">
                  <c:v>53.3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E22-4A85-9C1D-46CFBF197F85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50"/>
        <c:overlap val="-10"/>
        <c:axId val="143562240"/>
        <c:axId val="143819328"/>
      </c:barChart>
      <c:catAx>
        <c:axId val="1435622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143819328"/>
        <c:crosses val="autoZero"/>
        <c:auto val="1"/>
        <c:lblAlgn val="ctr"/>
        <c:lblOffset val="100"/>
        <c:noMultiLvlLbl val="0"/>
      </c:catAx>
      <c:valAx>
        <c:axId val="143819328"/>
        <c:scaling>
          <c:orientation val="minMax"/>
          <c:min val="5"/>
        </c:scaling>
        <c:delete val="1"/>
        <c:axPos val="l"/>
        <c:numFmt formatCode="0.0" sourceLinked="1"/>
        <c:majorTickMark val="out"/>
        <c:minorTickMark val="none"/>
        <c:tickLblPos val="nextTo"/>
        <c:crossAx val="143562240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14463399470564572"/>
          <c:y val="3.1916789019006777E-3"/>
          <c:w val="0.71649579825576559"/>
          <c:h val="0.10244430984588465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100">
          <a:latin typeface="08서울한강체 M" panose="02020603020101020101" pitchFamily="18" charset="-127"/>
          <a:ea typeface="08서울한강체 M" panose="02020603020101020101" pitchFamily="18" charset="-127"/>
        </a:defRPr>
      </a:pPr>
      <a:endParaRPr lang="ko-KR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5167183729748363E-2"/>
          <c:y val="0.10715149091984422"/>
          <c:w val="0.96966563254050331"/>
          <c:h val="0.793307059582824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'자기-평균'!$A$2</c:f>
              <c:strCache>
                <c:ptCount val="1"/>
                <c:pt idx="0">
                  <c:v>목원대학교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50" b="1"/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'자기-평균'!$B$1:$F$1</c:f>
              <c:strCache>
                <c:ptCount val="5"/>
                <c:pt idx="0">
                  <c:v>자기관리역량</c:v>
                </c:pt>
                <c:pt idx="1">
                  <c:v>자기주도학습</c:v>
                </c:pt>
                <c:pt idx="2">
                  <c:v>정서적자기조절</c:v>
                </c:pt>
                <c:pt idx="3">
                  <c:v>목표지향적능력</c:v>
                </c:pt>
                <c:pt idx="4">
                  <c:v>직업의식</c:v>
                </c:pt>
              </c:strCache>
            </c:strRef>
          </c:cat>
          <c:val>
            <c:numRef>
              <c:f>'자기-평균'!$B$2:$F$2</c:f>
              <c:numCache>
                <c:formatCode>0.0</c:formatCode>
                <c:ptCount val="5"/>
                <c:pt idx="0">
                  <c:v>48.78561679790014</c:v>
                </c:pt>
                <c:pt idx="1">
                  <c:v>47.980656167978836</c:v>
                </c:pt>
                <c:pt idx="2">
                  <c:v>48.511889763779514</c:v>
                </c:pt>
                <c:pt idx="3">
                  <c:v>49.557230971128583</c:v>
                </c:pt>
                <c:pt idx="4">
                  <c:v>53.125643044619345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9C9-42DC-B33D-9966CCAA160F}"/>
            </c:ext>
          </c:extLst>
        </c:ser>
        <c:ser>
          <c:idx val="1"/>
          <c:order val="1"/>
          <c:tx>
            <c:strRef>
              <c:f>'자기-평균'!$A$3</c:f>
              <c:strCache>
                <c:ptCount val="1"/>
                <c:pt idx="0">
                  <c:v>비수도권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50"/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'자기-평균'!$B$1:$F$1</c:f>
              <c:strCache>
                <c:ptCount val="5"/>
                <c:pt idx="0">
                  <c:v>자기관리역량</c:v>
                </c:pt>
                <c:pt idx="1">
                  <c:v>자기주도학습</c:v>
                </c:pt>
                <c:pt idx="2">
                  <c:v>정서적자기조절</c:v>
                </c:pt>
                <c:pt idx="3">
                  <c:v>목표지향적능력</c:v>
                </c:pt>
                <c:pt idx="4">
                  <c:v>직업의식</c:v>
                </c:pt>
              </c:strCache>
            </c:strRef>
          </c:cat>
          <c:val>
            <c:numRef>
              <c:f>'자기-평균'!$B$3:$F$3</c:f>
              <c:numCache>
                <c:formatCode>0.0</c:formatCode>
                <c:ptCount val="5"/>
                <c:pt idx="0">
                  <c:v>48.9</c:v>
                </c:pt>
                <c:pt idx="1">
                  <c:v>48.72</c:v>
                </c:pt>
                <c:pt idx="2">
                  <c:v>49.15</c:v>
                </c:pt>
                <c:pt idx="3">
                  <c:v>49.13</c:v>
                </c:pt>
                <c:pt idx="4">
                  <c:v>49.25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9C9-42DC-B33D-9966CCAA160F}"/>
            </c:ext>
          </c:extLst>
        </c:ser>
        <c:ser>
          <c:idx val="2"/>
          <c:order val="2"/>
          <c:tx>
            <c:strRef>
              <c:f>'자기-평균'!$A$4</c:f>
              <c:strCache>
                <c:ptCount val="1"/>
                <c:pt idx="0">
                  <c:v>전국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50"/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'자기-평균'!$B$1:$F$1</c:f>
              <c:strCache>
                <c:ptCount val="5"/>
                <c:pt idx="0">
                  <c:v>자기관리역량</c:v>
                </c:pt>
                <c:pt idx="1">
                  <c:v>자기주도학습</c:v>
                </c:pt>
                <c:pt idx="2">
                  <c:v>정서적자기조절</c:v>
                </c:pt>
                <c:pt idx="3">
                  <c:v>목표지향적능력</c:v>
                </c:pt>
                <c:pt idx="4">
                  <c:v>직업의식</c:v>
                </c:pt>
              </c:strCache>
            </c:strRef>
          </c:cat>
          <c:val>
            <c:numRef>
              <c:f>'자기-평균'!$B$4:$F$4</c:f>
              <c:numCache>
                <c:formatCode>0.0</c:formatCode>
                <c:ptCount val="5"/>
                <c:pt idx="0">
                  <c:v>49.998924641901894</c:v>
                </c:pt>
                <c:pt idx="1">
                  <c:v>49.99351376918402</c:v>
                </c:pt>
                <c:pt idx="2">
                  <c:v>49.997173671124514</c:v>
                </c:pt>
                <c:pt idx="3">
                  <c:v>49.977453329109991</c:v>
                </c:pt>
                <c:pt idx="4">
                  <c:v>49.998385905062037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9C9-42DC-B33D-9966CCAA160F}"/>
            </c:ext>
          </c:extLst>
        </c:ser>
        <c:ser>
          <c:idx val="3"/>
          <c:order val="3"/>
          <c:tx>
            <c:strRef>
              <c:f>'자기-평균'!$A$5</c:f>
              <c:strCache>
                <c:ptCount val="1"/>
                <c:pt idx="0">
                  <c:v>수도권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50"/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'자기-평균'!$B$1:$F$1</c:f>
              <c:strCache>
                <c:ptCount val="5"/>
                <c:pt idx="0">
                  <c:v>자기관리역량</c:v>
                </c:pt>
                <c:pt idx="1">
                  <c:v>자기주도학습</c:v>
                </c:pt>
                <c:pt idx="2">
                  <c:v>정서적자기조절</c:v>
                </c:pt>
                <c:pt idx="3">
                  <c:v>목표지향적능력</c:v>
                </c:pt>
                <c:pt idx="4">
                  <c:v>직업의식</c:v>
                </c:pt>
              </c:strCache>
            </c:strRef>
          </c:cat>
          <c:val>
            <c:numRef>
              <c:f>'자기-평균'!$B$5:$F$5</c:f>
              <c:numCache>
                <c:formatCode>0.0</c:formatCode>
                <c:ptCount val="5"/>
                <c:pt idx="0">
                  <c:v>51.1</c:v>
                </c:pt>
                <c:pt idx="1">
                  <c:v>51.26</c:v>
                </c:pt>
                <c:pt idx="2">
                  <c:v>50.84</c:v>
                </c:pt>
                <c:pt idx="3">
                  <c:v>50.82</c:v>
                </c:pt>
                <c:pt idx="4">
                  <c:v>50.74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9C9-42DC-B33D-9966CCAA160F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00"/>
        <c:overlap val="-10"/>
        <c:axId val="144835072"/>
        <c:axId val="143822208"/>
      </c:barChart>
      <c:catAx>
        <c:axId val="1448350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143822208"/>
        <c:crosses val="autoZero"/>
        <c:auto val="1"/>
        <c:lblAlgn val="ctr"/>
        <c:lblOffset val="100"/>
        <c:noMultiLvlLbl val="0"/>
      </c:catAx>
      <c:valAx>
        <c:axId val="143822208"/>
        <c:scaling>
          <c:orientation val="minMax"/>
          <c:min val="5"/>
        </c:scaling>
        <c:delete val="1"/>
        <c:axPos val="l"/>
        <c:numFmt formatCode="0.0" sourceLinked="1"/>
        <c:majorTickMark val="out"/>
        <c:minorTickMark val="none"/>
        <c:tickLblPos val="nextTo"/>
        <c:crossAx val="144835072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1432049128907118"/>
          <c:y val="3.1916789019006777E-3"/>
          <c:w val="0.71649579825576559"/>
          <c:h val="0.10244430984588465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100">
          <a:latin typeface="08서울한강체 M" panose="02020603020101020101" pitchFamily="18" charset="-127"/>
          <a:ea typeface="08서울한강체 M" panose="02020603020101020101" pitchFamily="18" charset="-127"/>
        </a:defRPr>
      </a:pPr>
      <a:endParaRPr lang="ko-KR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5917039070691023E-2"/>
          <c:y val="0.14859571462462529"/>
          <c:w val="0.96816592185861794"/>
          <c:h val="0.7307099472685316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'대인-평균'!$A$2</c:f>
              <c:strCache>
                <c:ptCount val="1"/>
                <c:pt idx="0">
                  <c:v>목원대학교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50" b="1"/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'대인-평균'!$B$1:$G$1</c:f>
              <c:strCache>
                <c:ptCount val="6"/>
                <c:pt idx="0">
                  <c:v>대인관계역량</c:v>
                </c:pt>
                <c:pt idx="1">
                  <c:v>정서적유대</c:v>
                </c:pt>
                <c:pt idx="2">
                  <c:v>협력</c:v>
                </c:pt>
                <c:pt idx="3">
                  <c:v>중재</c:v>
                </c:pt>
                <c:pt idx="4">
                  <c:v>리더십</c:v>
                </c:pt>
                <c:pt idx="5">
                  <c:v>조직에대한이해</c:v>
                </c:pt>
              </c:strCache>
            </c:strRef>
          </c:cat>
          <c:val>
            <c:numRef>
              <c:f>'대인-평균'!$B$2:$G$2</c:f>
              <c:numCache>
                <c:formatCode>0.0</c:formatCode>
                <c:ptCount val="6"/>
                <c:pt idx="0">
                  <c:v>53.011821756225459</c:v>
                </c:pt>
                <c:pt idx="1">
                  <c:v>52.76214941022279</c:v>
                </c:pt>
                <c:pt idx="2">
                  <c:v>55.422621231978965</c:v>
                </c:pt>
                <c:pt idx="3">
                  <c:v>56.505923984272478</c:v>
                </c:pt>
                <c:pt idx="4">
                  <c:v>52.049397116644712</c:v>
                </c:pt>
                <c:pt idx="5">
                  <c:v>50.807300131061659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9AA-4742-8D55-E503F21EBB48}"/>
            </c:ext>
          </c:extLst>
        </c:ser>
        <c:ser>
          <c:idx val="1"/>
          <c:order val="1"/>
          <c:tx>
            <c:strRef>
              <c:f>'대인-평균'!$A$3</c:f>
              <c:strCache>
                <c:ptCount val="1"/>
                <c:pt idx="0">
                  <c:v>비수도권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50"/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'대인-평균'!$B$1:$G$1</c:f>
              <c:strCache>
                <c:ptCount val="6"/>
                <c:pt idx="0">
                  <c:v>대인관계역량</c:v>
                </c:pt>
                <c:pt idx="1">
                  <c:v>정서적유대</c:v>
                </c:pt>
                <c:pt idx="2">
                  <c:v>협력</c:v>
                </c:pt>
                <c:pt idx="3">
                  <c:v>중재</c:v>
                </c:pt>
                <c:pt idx="4">
                  <c:v>리더십</c:v>
                </c:pt>
                <c:pt idx="5">
                  <c:v>조직에대한이해</c:v>
                </c:pt>
              </c:strCache>
            </c:strRef>
          </c:cat>
          <c:val>
            <c:numRef>
              <c:f>'대인-평균'!$B$3:$G$3</c:f>
              <c:numCache>
                <c:formatCode>0.0</c:formatCode>
                <c:ptCount val="6"/>
                <c:pt idx="0">
                  <c:v>48.61</c:v>
                </c:pt>
                <c:pt idx="1">
                  <c:v>49.55</c:v>
                </c:pt>
                <c:pt idx="2">
                  <c:v>48.78</c:v>
                </c:pt>
                <c:pt idx="3">
                  <c:v>48.66</c:v>
                </c:pt>
                <c:pt idx="4">
                  <c:v>48.84</c:v>
                </c:pt>
                <c:pt idx="5">
                  <c:v>48.32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9AA-4742-8D55-E503F21EBB48}"/>
            </c:ext>
          </c:extLst>
        </c:ser>
        <c:ser>
          <c:idx val="2"/>
          <c:order val="2"/>
          <c:tx>
            <c:strRef>
              <c:f>'대인-평균'!$A$4</c:f>
              <c:strCache>
                <c:ptCount val="1"/>
                <c:pt idx="0">
                  <c:v>전국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50"/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'대인-평균'!$B$1:$G$1</c:f>
              <c:strCache>
                <c:ptCount val="6"/>
                <c:pt idx="0">
                  <c:v>대인관계역량</c:v>
                </c:pt>
                <c:pt idx="1">
                  <c:v>정서적유대</c:v>
                </c:pt>
                <c:pt idx="2">
                  <c:v>협력</c:v>
                </c:pt>
                <c:pt idx="3">
                  <c:v>중재</c:v>
                </c:pt>
                <c:pt idx="4">
                  <c:v>리더십</c:v>
                </c:pt>
                <c:pt idx="5">
                  <c:v>조직에대한이해</c:v>
                </c:pt>
              </c:strCache>
            </c:strRef>
          </c:cat>
          <c:val>
            <c:numRef>
              <c:f>'대인-평균'!$B$4:$G$4</c:f>
              <c:numCache>
                <c:formatCode>0.0</c:formatCode>
                <c:ptCount val="6"/>
                <c:pt idx="0">
                  <c:v>49.992533788222254</c:v>
                </c:pt>
                <c:pt idx="1">
                  <c:v>49.980303210113696</c:v>
                </c:pt>
                <c:pt idx="2">
                  <c:v>49.980442051316359</c:v>
                </c:pt>
                <c:pt idx="3">
                  <c:v>49.981862186329586</c:v>
                </c:pt>
                <c:pt idx="4">
                  <c:v>49.979321327988359</c:v>
                </c:pt>
                <c:pt idx="5">
                  <c:v>49.936361791944606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9AA-4742-8D55-E503F21EBB48}"/>
            </c:ext>
          </c:extLst>
        </c:ser>
        <c:ser>
          <c:idx val="3"/>
          <c:order val="3"/>
          <c:tx>
            <c:strRef>
              <c:f>'대인-평균'!$A$5</c:f>
              <c:strCache>
                <c:ptCount val="1"/>
                <c:pt idx="0">
                  <c:v>수도권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50"/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'대인-평균'!$B$1:$G$1</c:f>
              <c:strCache>
                <c:ptCount val="6"/>
                <c:pt idx="0">
                  <c:v>대인관계역량</c:v>
                </c:pt>
                <c:pt idx="1">
                  <c:v>정서적유대</c:v>
                </c:pt>
                <c:pt idx="2">
                  <c:v>협력</c:v>
                </c:pt>
                <c:pt idx="3">
                  <c:v>중재</c:v>
                </c:pt>
                <c:pt idx="4">
                  <c:v>리더십</c:v>
                </c:pt>
                <c:pt idx="5">
                  <c:v>조직에대한이해</c:v>
                </c:pt>
              </c:strCache>
            </c:strRef>
          </c:cat>
          <c:val>
            <c:numRef>
              <c:f>'대인-평균'!$B$5:$G$5</c:f>
              <c:numCache>
                <c:formatCode>0.0</c:formatCode>
                <c:ptCount val="6"/>
                <c:pt idx="0">
                  <c:v>51.37</c:v>
                </c:pt>
                <c:pt idx="1">
                  <c:v>50.41</c:v>
                </c:pt>
                <c:pt idx="2">
                  <c:v>51.18</c:v>
                </c:pt>
                <c:pt idx="3">
                  <c:v>51.31</c:v>
                </c:pt>
                <c:pt idx="4">
                  <c:v>51.12</c:v>
                </c:pt>
                <c:pt idx="5">
                  <c:v>51.55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9AA-4742-8D55-E503F21EBB48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20"/>
        <c:overlap val="-10"/>
        <c:axId val="144990720"/>
        <c:axId val="143824512"/>
      </c:barChart>
      <c:catAx>
        <c:axId val="1449907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143824512"/>
        <c:crosses val="autoZero"/>
        <c:auto val="1"/>
        <c:lblAlgn val="ctr"/>
        <c:lblOffset val="100"/>
        <c:noMultiLvlLbl val="0"/>
      </c:catAx>
      <c:valAx>
        <c:axId val="143824512"/>
        <c:scaling>
          <c:orientation val="minMax"/>
          <c:min val="5"/>
        </c:scaling>
        <c:delete val="1"/>
        <c:axPos val="l"/>
        <c:numFmt formatCode="0.0" sourceLinked="1"/>
        <c:majorTickMark val="out"/>
        <c:minorTickMark val="none"/>
        <c:tickLblPos val="nextTo"/>
        <c:crossAx val="144990720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13016389423064872"/>
          <c:y val="9.1879981548544341E-3"/>
          <c:w val="0.72662479699223781"/>
          <c:h val="0.10244430984588465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100">
          <a:latin typeface="08서울한강체 M" panose="02020603020101020101" pitchFamily="18" charset="-127"/>
          <a:ea typeface="08서울한강체 M" panose="02020603020101020101" pitchFamily="18" charset="-127"/>
        </a:defRPr>
      </a:pPr>
      <a:endParaRPr lang="ko-KR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5917039070691023E-2"/>
          <c:y val="0.14730444868500422"/>
          <c:w val="0.96816592185861794"/>
          <c:h val="0.7267536643297941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'자정기-평균'!$A$2</c:f>
              <c:strCache>
                <c:ptCount val="1"/>
                <c:pt idx="0">
                  <c:v>목원대학교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'자정기-평균'!$B$1:$E$1</c:f>
              <c:strCache>
                <c:ptCount val="4"/>
                <c:pt idx="0">
                  <c:v>자원정보기술활용</c:v>
                </c:pt>
                <c:pt idx="1">
                  <c:v>자원</c:v>
                </c:pt>
                <c:pt idx="2">
                  <c:v>정보</c:v>
                </c:pt>
                <c:pt idx="3">
                  <c:v>기술</c:v>
                </c:pt>
              </c:strCache>
            </c:strRef>
          </c:cat>
          <c:val>
            <c:numRef>
              <c:f>'자정기-평균'!$B$2:$E$2</c:f>
              <c:numCache>
                <c:formatCode>0.0</c:formatCode>
                <c:ptCount val="4"/>
                <c:pt idx="0">
                  <c:v>43.711081794195252</c:v>
                </c:pt>
                <c:pt idx="1">
                  <c:v>39.642480211081796</c:v>
                </c:pt>
                <c:pt idx="2">
                  <c:v>45.164907651715041</c:v>
                </c:pt>
                <c:pt idx="3">
                  <c:v>45.328496042216358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9CD-4C38-B03E-AEE57EB0D0D3}"/>
            </c:ext>
          </c:extLst>
        </c:ser>
        <c:ser>
          <c:idx val="1"/>
          <c:order val="1"/>
          <c:tx>
            <c:strRef>
              <c:f>'자정기-평균'!$A$3</c:f>
              <c:strCache>
                <c:ptCount val="1"/>
                <c:pt idx="0">
                  <c:v>비수도권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'자정기-평균'!$B$1:$E$1</c:f>
              <c:strCache>
                <c:ptCount val="4"/>
                <c:pt idx="0">
                  <c:v>자원정보기술활용</c:v>
                </c:pt>
                <c:pt idx="1">
                  <c:v>자원</c:v>
                </c:pt>
                <c:pt idx="2">
                  <c:v>정보</c:v>
                </c:pt>
                <c:pt idx="3">
                  <c:v>기술</c:v>
                </c:pt>
              </c:strCache>
            </c:strRef>
          </c:cat>
          <c:val>
            <c:numRef>
              <c:f>'자정기-평균'!$B$3:$E$3</c:f>
              <c:numCache>
                <c:formatCode>0.0</c:formatCode>
                <c:ptCount val="4"/>
                <c:pt idx="0">
                  <c:v>46.62</c:v>
                </c:pt>
                <c:pt idx="1">
                  <c:v>46.88</c:v>
                </c:pt>
                <c:pt idx="2">
                  <c:v>47.08</c:v>
                </c:pt>
                <c:pt idx="3">
                  <c:v>47.7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9CD-4C38-B03E-AEE57EB0D0D3}"/>
            </c:ext>
          </c:extLst>
        </c:ser>
        <c:ser>
          <c:idx val="2"/>
          <c:order val="2"/>
          <c:tx>
            <c:strRef>
              <c:f>'자정기-평균'!$A$4</c:f>
              <c:strCache>
                <c:ptCount val="1"/>
                <c:pt idx="0">
                  <c:v>전국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'자정기-평균'!$B$1:$E$1</c:f>
              <c:strCache>
                <c:ptCount val="4"/>
                <c:pt idx="0">
                  <c:v>자원정보기술활용</c:v>
                </c:pt>
                <c:pt idx="1">
                  <c:v>자원</c:v>
                </c:pt>
                <c:pt idx="2">
                  <c:v>정보</c:v>
                </c:pt>
                <c:pt idx="3">
                  <c:v>기술</c:v>
                </c:pt>
              </c:strCache>
            </c:strRef>
          </c:cat>
          <c:val>
            <c:numRef>
              <c:f>'자정기-평균'!$B$4:$E$4</c:f>
              <c:numCache>
                <c:formatCode>0.0</c:formatCode>
                <c:ptCount val="4"/>
                <c:pt idx="0">
                  <c:v>49.995638992023416</c:v>
                </c:pt>
                <c:pt idx="1">
                  <c:v>49.982680701376736</c:v>
                </c:pt>
                <c:pt idx="2">
                  <c:v>49.963710301935038</c:v>
                </c:pt>
                <c:pt idx="3">
                  <c:v>49.962149551150084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9CD-4C38-B03E-AEE57EB0D0D3}"/>
            </c:ext>
          </c:extLst>
        </c:ser>
        <c:ser>
          <c:idx val="3"/>
          <c:order val="3"/>
          <c:tx>
            <c:strRef>
              <c:f>'자정기-평균'!$A$5</c:f>
              <c:strCache>
                <c:ptCount val="1"/>
                <c:pt idx="0">
                  <c:v>수도권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'자정기-평균'!$B$1:$E$1</c:f>
              <c:strCache>
                <c:ptCount val="4"/>
                <c:pt idx="0">
                  <c:v>자원정보기술활용</c:v>
                </c:pt>
                <c:pt idx="1">
                  <c:v>자원</c:v>
                </c:pt>
                <c:pt idx="2">
                  <c:v>정보</c:v>
                </c:pt>
                <c:pt idx="3">
                  <c:v>기술</c:v>
                </c:pt>
              </c:strCache>
            </c:strRef>
          </c:cat>
          <c:val>
            <c:numRef>
              <c:f>'자정기-평균'!$B$5:$E$5</c:f>
              <c:numCache>
                <c:formatCode>0.0</c:formatCode>
                <c:ptCount val="4"/>
                <c:pt idx="0">
                  <c:v>53.37</c:v>
                </c:pt>
                <c:pt idx="1">
                  <c:v>53.09</c:v>
                </c:pt>
                <c:pt idx="2">
                  <c:v>52.84</c:v>
                </c:pt>
                <c:pt idx="3">
                  <c:v>52.23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9CD-4C38-B03E-AEE57EB0D0D3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330"/>
        <c:overlap val="-10"/>
        <c:axId val="145064960"/>
        <c:axId val="143826240"/>
      </c:barChart>
      <c:catAx>
        <c:axId val="1450649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143826240"/>
        <c:crosses val="autoZero"/>
        <c:auto val="1"/>
        <c:lblAlgn val="ctr"/>
        <c:lblOffset val="100"/>
        <c:noMultiLvlLbl val="0"/>
      </c:catAx>
      <c:valAx>
        <c:axId val="143826240"/>
        <c:scaling>
          <c:orientation val="minMax"/>
          <c:min val="5"/>
        </c:scaling>
        <c:delete val="1"/>
        <c:axPos val="l"/>
        <c:numFmt formatCode="0.0" sourceLinked="1"/>
        <c:majorTickMark val="out"/>
        <c:minorTickMark val="none"/>
        <c:tickLblPos val="nextTo"/>
        <c:crossAx val="145064960"/>
        <c:crosses val="autoZero"/>
        <c:crossBetween val="between"/>
        <c:majorUnit val="5"/>
      </c:valAx>
    </c:plotArea>
    <c:legend>
      <c:legendPos val="t"/>
      <c:layout>
        <c:manualLayout>
          <c:xMode val="edge"/>
          <c:yMode val="edge"/>
          <c:x val="0.14463392974945874"/>
          <c:y val="8.1009983574107207E-3"/>
          <c:w val="0.71215476147342793"/>
          <c:h val="0.10244430984588465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100">
          <a:latin typeface="08서울한강체 M" panose="02020603020101020101" pitchFamily="18" charset="-127"/>
          <a:ea typeface="08서울한강체 M" panose="02020603020101020101" pitchFamily="18" charset="-127"/>
        </a:defRPr>
      </a:pPr>
      <a:endParaRPr lang="ko-KR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5917039070691023E-2"/>
          <c:y val="0.16586567965800567"/>
          <c:w val="0.96816592185861794"/>
          <c:h val="0.7179167780156124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'글로벌-평균'!$A$2</c:f>
              <c:strCache>
                <c:ptCount val="1"/>
                <c:pt idx="0">
                  <c:v>목원대학교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'글로벌-평균'!$B$1:$E$1</c:f>
              <c:strCache>
                <c:ptCount val="4"/>
                <c:pt idx="0">
                  <c:v>글로벌역량</c:v>
                </c:pt>
                <c:pt idx="1">
                  <c:v>유연성</c:v>
                </c:pt>
                <c:pt idx="2">
                  <c:v>타문화이해</c:v>
                </c:pt>
                <c:pt idx="3">
                  <c:v>글로벌화이해</c:v>
                </c:pt>
              </c:strCache>
            </c:strRef>
          </c:cat>
          <c:val>
            <c:numRef>
              <c:f>'글로벌-평균'!$B$2:$E$2</c:f>
              <c:numCache>
                <c:formatCode>0.0</c:formatCode>
                <c:ptCount val="4"/>
                <c:pt idx="0">
                  <c:v>46.117999999999967</c:v>
                </c:pt>
                <c:pt idx="1">
                  <c:v>47.191947019867747</c:v>
                </c:pt>
                <c:pt idx="2">
                  <c:v>49.647311258277789</c:v>
                </c:pt>
                <c:pt idx="3">
                  <c:v>46.251562913907044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CBD-42BB-BDB3-CD386A255217}"/>
            </c:ext>
          </c:extLst>
        </c:ser>
        <c:ser>
          <c:idx val="1"/>
          <c:order val="1"/>
          <c:tx>
            <c:strRef>
              <c:f>'글로벌-평균'!$A$3</c:f>
              <c:strCache>
                <c:ptCount val="1"/>
                <c:pt idx="0">
                  <c:v>비수도권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'글로벌-평균'!$B$1:$E$1</c:f>
              <c:strCache>
                <c:ptCount val="4"/>
                <c:pt idx="0">
                  <c:v>글로벌역량</c:v>
                </c:pt>
                <c:pt idx="1">
                  <c:v>유연성</c:v>
                </c:pt>
                <c:pt idx="2">
                  <c:v>타문화이해</c:v>
                </c:pt>
                <c:pt idx="3">
                  <c:v>글로벌화이해</c:v>
                </c:pt>
              </c:strCache>
            </c:strRef>
          </c:cat>
          <c:val>
            <c:numRef>
              <c:f>'글로벌-평균'!$B$3:$E$3</c:f>
              <c:numCache>
                <c:formatCode>0.0</c:formatCode>
                <c:ptCount val="4"/>
                <c:pt idx="0">
                  <c:v>46.7</c:v>
                </c:pt>
                <c:pt idx="1">
                  <c:v>48.46</c:v>
                </c:pt>
                <c:pt idx="2">
                  <c:v>47.21</c:v>
                </c:pt>
                <c:pt idx="3">
                  <c:v>46.76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CBD-42BB-BDB3-CD386A255217}"/>
            </c:ext>
          </c:extLst>
        </c:ser>
        <c:ser>
          <c:idx val="2"/>
          <c:order val="2"/>
          <c:tx>
            <c:strRef>
              <c:f>'글로벌-평균'!$A$4</c:f>
              <c:strCache>
                <c:ptCount val="1"/>
                <c:pt idx="0">
                  <c:v>전국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'글로벌-평균'!$B$1:$E$1</c:f>
              <c:strCache>
                <c:ptCount val="4"/>
                <c:pt idx="0">
                  <c:v>글로벌역량</c:v>
                </c:pt>
                <c:pt idx="1">
                  <c:v>유연성</c:v>
                </c:pt>
                <c:pt idx="2">
                  <c:v>타문화이해</c:v>
                </c:pt>
                <c:pt idx="3">
                  <c:v>글로벌화이해</c:v>
                </c:pt>
              </c:strCache>
            </c:strRef>
          </c:cat>
          <c:val>
            <c:numRef>
              <c:f>'글로벌-평균'!$B$4:$E$4</c:f>
              <c:numCache>
                <c:formatCode>0.0</c:formatCode>
                <c:ptCount val="4"/>
                <c:pt idx="0">
                  <c:v>50.000254216145898</c:v>
                </c:pt>
                <c:pt idx="1">
                  <c:v>49.845437153438425</c:v>
                </c:pt>
                <c:pt idx="2">
                  <c:v>49.98555962697003</c:v>
                </c:pt>
                <c:pt idx="3">
                  <c:v>49.982988332731068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CBD-42BB-BDB3-CD386A255217}"/>
            </c:ext>
          </c:extLst>
        </c:ser>
        <c:ser>
          <c:idx val="3"/>
          <c:order val="3"/>
          <c:tx>
            <c:strRef>
              <c:f>'글로벌-평균'!$A$5</c:f>
              <c:strCache>
                <c:ptCount val="1"/>
                <c:pt idx="0">
                  <c:v>수도권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'글로벌-평균'!$B$1:$E$1</c:f>
              <c:strCache>
                <c:ptCount val="4"/>
                <c:pt idx="0">
                  <c:v>글로벌역량</c:v>
                </c:pt>
                <c:pt idx="1">
                  <c:v>유연성</c:v>
                </c:pt>
                <c:pt idx="2">
                  <c:v>타문화이해</c:v>
                </c:pt>
                <c:pt idx="3">
                  <c:v>글로벌화이해</c:v>
                </c:pt>
              </c:strCache>
            </c:strRef>
          </c:cat>
          <c:val>
            <c:numRef>
              <c:f>'글로벌-평균'!$B$5:$E$5</c:f>
              <c:numCache>
                <c:formatCode>0.0</c:formatCode>
                <c:ptCount val="4"/>
                <c:pt idx="0">
                  <c:v>53.3</c:v>
                </c:pt>
                <c:pt idx="1">
                  <c:v>51.23</c:v>
                </c:pt>
                <c:pt idx="2">
                  <c:v>52.76</c:v>
                </c:pt>
                <c:pt idx="3">
                  <c:v>53.21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CBD-42BB-BDB3-CD386A25521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330"/>
        <c:overlap val="-10"/>
        <c:axId val="191214080"/>
        <c:axId val="194570496"/>
      </c:barChart>
      <c:catAx>
        <c:axId val="1912140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194570496"/>
        <c:crosses val="autoZero"/>
        <c:auto val="1"/>
        <c:lblAlgn val="ctr"/>
        <c:lblOffset val="100"/>
        <c:noMultiLvlLbl val="0"/>
      </c:catAx>
      <c:valAx>
        <c:axId val="194570496"/>
        <c:scaling>
          <c:orientation val="minMax"/>
          <c:min val="5"/>
        </c:scaling>
        <c:delete val="1"/>
        <c:axPos val="l"/>
        <c:numFmt formatCode="0.0" sourceLinked="1"/>
        <c:majorTickMark val="out"/>
        <c:minorTickMark val="none"/>
        <c:tickLblPos val="nextTo"/>
        <c:crossAx val="191214080"/>
        <c:crosses val="autoZero"/>
        <c:crossBetween val="between"/>
        <c:majorUnit val="5"/>
      </c:valAx>
    </c:plotArea>
    <c:legend>
      <c:legendPos val="t"/>
      <c:layout>
        <c:manualLayout>
          <c:xMode val="edge"/>
          <c:yMode val="edge"/>
          <c:x val="0.14463394525252066"/>
          <c:y val="3.4188034188034191E-2"/>
          <c:w val="0.71649579825576559"/>
          <c:h val="0.10244430984588465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100">
          <a:latin typeface="08서울한강체 M" panose="02020603020101020101" pitchFamily="18" charset="-127"/>
          <a:ea typeface="08서울한강체 M" panose="02020603020101020101" pitchFamily="18" charset="-127"/>
        </a:defRPr>
      </a:pPr>
      <a:endParaRPr lang="ko-KR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'학년간-비율'!$C$2</c:f>
              <c:strCache>
                <c:ptCount val="1"/>
                <c:pt idx="0">
                  <c:v>미흡</c:v>
                </c:pt>
              </c:strCache>
            </c:strRef>
          </c:tx>
          <c:invertIfNegative val="0"/>
          <c:dLbls>
            <c:numFmt formatCode="0.0%;0.0%;&quot;&quot;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'학년간-비율'!$A$3:$B$21</c:f>
              <c:multiLvlStrCache>
                <c:ptCount val="19"/>
                <c:lvl>
                  <c:pt idx="0">
                    <c:v>1학년</c:v>
                  </c:pt>
                  <c:pt idx="1">
                    <c:v>2학년</c:v>
                  </c:pt>
                  <c:pt idx="2">
                    <c:v>3학년</c:v>
                  </c:pt>
                  <c:pt idx="3">
                    <c:v>4학년</c:v>
                  </c:pt>
                  <c:pt idx="5">
                    <c:v>1학년</c:v>
                  </c:pt>
                  <c:pt idx="6">
                    <c:v>2학년</c:v>
                  </c:pt>
                  <c:pt idx="7">
                    <c:v>3학년</c:v>
                  </c:pt>
                  <c:pt idx="8">
                    <c:v>4학년</c:v>
                  </c:pt>
                  <c:pt idx="10">
                    <c:v>1학년</c:v>
                  </c:pt>
                  <c:pt idx="11">
                    <c:v>2학년</c:v>
                  </c:pt>
                  <c:pt idx="12">
                    <c:v>3학년</c:v>
                  </c:pt>
                  <c:pt idx="13">
                    <c:v>4학년</c:v>
                  </c:pt>
                  <c:pt idx="15">
                    <c:v>1학년</c:v>
                  </c:pt>
                  <c:pt idx="16">
                    <c:v>2학년</c:v>
                  </c:pt>
                  <c:pt idx="17">
                    <c:v>3학년</c:v>
                  </c:pt>
                  <c:pt idx="18">
                    <c:v>4학년</c:v>
                  </c:pt>
                </c:lvl>
                <c:lvl>
                  <c:pt idx="0">
                    <c:v>자기관리</c:v>
                  </c:pt>
                  <c:pt idx="4">
                    <c:v> </c:v>
                  </c:pt>
                  <c:pt idx="5">
                    <c:v>대인관계</c:v>
                  </c:pt>
                  <c:pt idx="9">
                    <c:v> </c:v>
                  </c:pt>
                  <c:pt idx="10">
                    <c:v>자원정보
기술활용</c:v>
                  </c:pt>
                  <c:pt idx="14">
                    <c:v> </c:v>
                  </c:pt>
                  <c:pt idx="15">
                    <c:v>글로벌</c:v>
                  </c:pt>
                </c:lvl>
              </c:multiLvlStrCache>
            </c:multiLvlStrRef>
          </c:cat>
          <c:val>
            <c:numRef>
              <c:f>'학년간-비율'!$C$3:$C$21</c:f>
              <c:numCache>
                <c:formatCode>0.0%;0.0%;\-</c:formatCode>
                <c:ptCount val="19"/>
                <c:pt idx="0">
                  <c:v>0.36216216216216218</c:v>
                </c:pt>
                <c:pt idx="1">
                  <c:v>0.40096618357487923</c:v>
                </c:pt>
                <c:pt idx="2">
                  <c:v>0.40099009900990101</c:v>
                </c:pt>
                <c:pt idx="3">
                  <c:v>0.38690476190476192</c:v>
                </c:pt>
                <c:pt idx="5">
                  <c:v>0.31351351351351353</c:v>
                </c:pt>
                <c:pt idx="6">
                  <c:v>0.25480769230769229</c:v>
                </c:pt>
                <c:pt idx="7">
                  <c:v>0.30693069306930693</c:v>
                </c:pt>
                <c:pt idx="8">
                  <c:v>0.27976190476190477</c:v>
                </c:pt>
                <c:pt idx="10">
                  <c:v>0.69354838709677424</c:v>
                </c:pt>
                <c:pt idx="11">
                  <c:v>0.65533980582524276</c:v>
                </c:pt>
                <c:pt idx="12">
                  <c:v>0.63681592039800994</c:v>
                </c:pt>
                <c:pt idx="13">
                  <c:v>0.53333333333333333</c:v>
                </c:pt>
                <c:pt idx="15">
                  <c:v>0.48369565217391303</c:v>
                </c:pt>
                <c:pt idx="16">
                  <c:v>0.53398058252427183</c:v>
                </c:pt>
                <c:pt idx="17">
                  <c:v>0.55223880597014929</c:v>
                </c:pt>
                <c:pt idx="18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858-45F1-BA88-DF02FA85D005}"/>
            </c:ext>
          </c:extLst>
        </c:ser>
        <c:ser>
          <c:idx val="1"/>
          <c:order val="1"/>
          <c:tx>
            <c:strRef>
              <c:f>'학년간-비율'!$D$2</c:f>
              <c:strCache>
                <c:ptCount val="1"/>
                <c:pt idx="0">
                  <c:v>보통</c:v>
                </c:pt>
              </c:strCache>
            </c:strRef>
          </c:tx>
          <c:invertIfNegative val="0"/>
          <c:dLbls>
            <c:numFmt formatCode="0.0%;0.0%;&quot;&quot;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'학년간-비율'!$A$3:$B$21</c:f>
              <c:multiLvlStrCache>
                <c:ptCount val="19"/>
                <c:lvl>
                  <c:pt idx="0">
                    <c:v>1학년</c:v>
                  </c:pt>
                  <c:pt idx="1">
                    <c:v>2학년</c:v>
                  </c:pt>
                  <c:pt idx="2">
                    <c:v>3학년</c:v>
                  </c:pt>
                  <c:pt idx="3">
                    <c:v>4학년</c:v>
                  </c:pt>
                  <c:pt idx="5">
                    <c:v>1학년</c:v>
                  </c:pt>
                  <c:pt idx="6">
                    <c:v>2학년</c:v>
                  </c:pt>
                  <c:pt idx="7">
                    <c:v>3학년</c:v>
                  </c:pt>
                  <c:pt idx="8">
                    <c:v>4학년</c:v>
                  </c:pt>
                  <c:pt idx="10">
                    <c:v>1학년</c:v>
                  </c:pt>
                  <c:pt idx="11">
                    <c:v>2학년</c:v>
                  </c:pt>
                  <c:pt idx="12">
                    <c:v>3학년</c:v>
                  </c:pt>
                  <c:pt idx="13">
                    <c:v>4학년</c:v>
                  </c:pt>
                  <c:pt idx="15">
                    <c:v>1학년</c:v>
                  </c:pt>
                  <c:pt idx="16">
                    <c:v>2학년</c:v>
                  </c:pt>
                  <c:pt idx="17">
                    <c:v>3학년</c:v>
                  </c:pt>
                  <c:pt idx="18">
                    <c:v>4학년</c:v>
                  </c:pt>
                </c:lvl>
                <c:lvl>
                  <c:pt idx="0">
                    <c:v>자기관리</c:v>
                  </c:pt>
                  <c:pt idx="4">
                    <c:v> </c:v>
                  </c:pt>
                  <c:pt idx="5">
                    <c:v>대인관계</c:v>
                  </c:pt>
                  <c:pt idx="9">
                    <c:v> </c:v>
                  </c:pt>
                  <c:pt idx="10">
                    <c:v>자원정보
기술활용</c:v>
                  </c:pt>
                  <c:pt idx="14">
                    <c:v> </c:v>
                  </c:pt>
                  <c:pt idx="15">
                    <c:v>글로벌</c:v>
                  </c:pt>
                </c:lvl>
              </c:multiLvlStrCache>
            </c:multiLvlStrRef>
          </c:cat>
          <c:val>
            <c:numRef>
              <c:f>'학년간-비율'!$D$3:$D$21</c:f>
              <c:numCache>
                <c:formatCode>0.0%;0.0%;\-</c:formatCode>
                <c:ptCount val="19"/>
                <c:pt idx="0">
                  <c:v>0.30810810810810813</c:v>
                </c:pt>
                <c:pt idx="1">
                  <c:v>0.24154589371980675</c:v>
                </c:pt>
                <c:pt idx="2">
                  <c:v>0.26732673267326734</c:v>
                </c:pt>
                <c:pt idx="3">
                  <c:v>0.27380952380952384</c:v>
                </c:pt>
                <c:pt idx="5">
                  <c:v>0.30270270270270272</c:v>
                </c:pt>
                <c:pt idx="6">
                  <c:v>0.30288461538461536</c:v>
                </c:pt>
                <c:pt idx="7">
                  <c:v>0.26237623762376239</c:v>
                </c:pt>
                <c:pt idx="8">
                  <c:v>0.29761904761904762</c:v>
                </c:pt>
                <c:pt idx="10">
                  <c:v>0.23118279569892472</c:v>
                </c:pt>
                <c:pt idx="11">
                  <c:v>0.21359223300970873</c:v>
                </c:pt>
                <c:pt idx="12">
                  <c:v>0.23880597014925373</c:v>
                </c:pt>
                <c:pt idx="13">
                  <c:v>0.30909090909090908</c:v>
                </c:pt>
                <c:pt idx="15">
                  <c:v>0.45108695652173914</c:v>
                </c:pt>
                <c:pt idx="16">
                  <c:v>0.38834951456310679</c:v>
                </c:pt>
                <c:pt idx="17">
                  <c:v>0.36815920398009949</c:v>
                </c:pt>
                <c:pt idx="18">
                  <c:v>0.3902439024390244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858-45F1-BA88-DF02FA85D005}"/>
            </c:ext>
          </c:extLst>
        </c:ser>
        <c:ser>
          <c:idx val="2"/>
          <c:order val="2"/>
          <c:tx>
            <c:strRef>
              <c:f>'학년간-비율'!$E$2</c:f>
              <c:strCache>
                <c:ptCount val="1"/>
                <c:pt idx="0">
                  <c:v>우수</c:v>
                </c:pt>
              </c:strCache>
            </c:strRef>
          </c:tx>
          <c:invertIfNegative val="0"/>
          <c:dLbls>
            <c:numFmt formatCode="0.0%;0.0%;&quot;&quot;" sourceLinked="0"/>
            <c:spPr>
              <a:noFill/>
              <a:ln>
                <a:noFill/>
              </a:ln>
              <a:effectLst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'학년간-비율'!$A$3:$B$21</c:f>
              <c:multiLvlStrCache>
                <c:ptCount val="19"/>
                <c:lvl>
                  <c:pt idx="0">
                    <c:v>1학년</c:v>
                  </c:pt>
                  <c:pt idx="1">
                    <c:v>2학년</c:v>
                  </c:pt>
                  <c:pt idx="2">
                    <c:v>3학년</c:v>
                  </c:pt>
                  <c:pt idx="3">
                    <c:v>4학년</c:v>
                  </c:pt>
                  <c:pt idx="5">
                    <c:v>1학년</c:v>
                  </c:pt>
                  <c:pt idx="6">
                    <c:v>2학년</c:v>
                  </c:pt>
                  <c:pt idx="7">
                    <c:v>3학년</c:v>
                  </c:pt>
                  <c:pt idx="8">
                    <c:v>4학년</c:v>
                  </c:pt>
                  <c:pt idx="10">
                    <c:v>1학년</c:v>
                  </c:pt>
                  <c:pt idx="11">
                    <c:v>2학년</c:v>
                  </c:pt>
                  <c:pt idx="12">
                    <c:v>3학년</c:v>
                  </c:pt>
                  <c:pt idx="13">
                    <c:v>4학년</c:v>
                  </c:pt>
                  <c:pt idx="15">
                    <c:v>1학년</c:v>
                  </c:pt>
                  <c:pt idx="16">
                    <c:v>2학년</c:v>
                  </c:pt>
                  <c:pt idx="17">
                    <c:v>3학년</c:v>
                  </c:pt>
                  <c:pt idx="18">
                    <c:v>4학년</c:v>
                  </c:pt>
                </c:lvl>
                <c:lvl>
                  <c:pt idx="0">
                    <c:v>자기관리</c:v>
                  </c:pt>
                  <c:pt idx="4">
                    <c:v> </c:v>
                  </c:pt>
                  <c:pt idx="5">
                    <c:v>대인관계</c:v>
                  </c:pt>
                  <c:pt idx="9">
                    <c:v> </c:v>
                  </c:pt>
                  <c:pt idx="10">
                    <c:v>자원정보
기술활용</c:v>
                  </c:pt>
                  <c:pt idx="14">
                    <c:v> </c:v>
                  </c:pt>
                  <c:pt idx="15">
                    <c:v>글로벌</c:v>
                  </c:pt>
                </c:lvl>
              </c:multiLvlStrCache>
            </c:multiLvlStrRef>
          </c:cat>
          <c:val>
            <c:numRef>
              <c:f>'학년간-비율'!$E$3:$E$21</c:f>
              <c:numCache>
                <c:formatCode>0.0%;0.0%;\-</c:formatCode>
                <c:ptCount val="19"/>
                <c:pt idx="0">
                  <c:v>0.14594594594594595</c:v>
                </c:pt>
                <c:pt idx="1">
                  <c:v>0.13043478260869565</c:v>
                </c:pt>
                <c:pt idx="2">
                  <c:v>9.9009900990099015E-2</c:v>
                </c:pt>
                <c:pt idx="3">
                  <c:v>0.11904761904761904</c:v>
                </c:pt>
                <c:pt idx="5">
                  <c:v>0.17297297297297298</c:v>
                </c:pt>
                <c:pt idx="6">
                  <c:v>0.17307692307692307</c:v>
                </c:pt>
                <c:pt idx="7">
                  <c:v>0.19306930693069307</c:v>
                </c:pt>
                <c:pt idx="8">
                  <c:v>0.19047619047619047</c:v>
                </c:pt>
                <c:pt idx="10">
                  <c:v>4.3010752688172046E-2</c:v>
                </c:pt>
                <c:pt idx="11">
                  <c:v>0.10679611650485436</c:v>
                </c:pt>
                <c:pt idx="12">
                  <c:v>8.9552238805970144E-2</c:v>
                </c:pt>
                <c:pt idx="13">
                  <c:v>7.8787878787878782E-2</c:v>
                </c:pt>
                <c:pt idx="15">
                  <c:v>4.8913043478260872E-2</c:v>
                </c:pt>
                <c:pt idx="16">
                  <c:v>5.8252427184466021E-2</c:v>
                </c:pt>
                <c:pt idx="17">
                  <c:v>5.9701492537313432E-2</c:v>
                </c:pt>
                <c:pt idx="18">
                  <c:v>9.1463414634146339E-2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858-45F1-BA88-DF02FA85D005}"/>
            </c:ext>
          </c:extLst>
        </c:ser>
        <c:ser>
          <c:idx val="3"/>
          <c:order val="3"/>
          <c:tx>
            <c:strRef>
              <c:f>'학년간-비율'!$F$2</c:f>
              <c:strCache>
                <c:ptCount val="1"/>
                <c:pt idx="0">
                  <c:v>탁월</c:v>
                </c:pt>
              </c:strCache>
            </c:strRef>
          </c:tx>
          <c:invertIfNegative val="0"/>
          <c:dLbls>
            <c:numFmt formatCode="0.0%;0.0%;&quot;&quot;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ko-K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'학년간-비율'!$A$3:$B$21</c:f>
              <c:multiLvlStrCache>
                <c:ptCount val="19"/>
                <c:lvl>
                  <c:pt idx="0">
                    <c:v>1학년</c:v>
                  </c:pt>
                  <c:pt idx="1">
                    <c:v>2학년</c:v>
                  </c:pt>
                  <c:pt idx="2">
                    <c:v>3학년</c:v>
                  </c:pt>
                  <c:pt idx="3">
                    <c:v>4학년</c:v>
                  </c:pt>
                  <c:pt idx="5">
                    <c:v>1학년</c:v>
                  </c:pt>
                  <c:pt idx="6">
                    <c:v>2학년</c:v>
                  </c:pt>
                  <c:pt idx="7">
                    <c:v>3학년</c:v>
                  </c:pt>
                  <c:pt idx="8">
                    <c:v>4학년</c:v>
                  </c:pt>
                  <c:pt idx="10">
                    <c:v>1학년</c:v>
                  </c:pt>
                  <c:pt idx="11">
                    <c:v>2학년</c:v>
                  </c:pt>
                  <c:pt idx="12">
                    <c:v>3학년</c:v>
                  </c:pt>
                  <c:pt idx="13">
                    <c:v>4학년</c:v>
                  </c:pt>
                  <c:pt idx="15">
                    <c:v>1학년</c:v>
                  </c:pt>
                  <c:pt idx="16">
                    <c:v>2학년</c:v>
                  </c:pt>
                  <c:pt idx="17">
                    <c:v>3학년</c:v>
                  </c:pt>
                  <c:pt idx="18">
                    <c:v>4학년</c:v>
                  </c:pt>
                </c:lvl>
                <c:lvl>
                  <c:pt idx="0">
                    <c:v>자기관리</c:v>
                  </c:pt>
                  <c:pt idx="4">
                    <c:v> </c:v>
                  </c:pt>
                  <c:pt idx="5">
                    <c:v>대인관계</c:v>
                  </c:pt>
                  <c:pt idx="9">
                    <c:v> </c:v>
                  </c:pt>
                  <c:pt idx="10">
                    <c:v>자원정보
기술활용</c:v>
                  </c:pt>
                  <c:pt idx="14">
                    <c:v> </c:v>
                  </c:pt>
                  <c:pt idx="15">
                    <c:v>글로벌</c:v>
                  </c:pt>
                </c:lvl>
              </c:multiLvlStrCache>
            </c:multiLvlStrRef>
          </c:cat>
          <c:val>
            <c:numRef>
              <c:f>'학년간-비율'!$F$3:$F$21</c:f>
              <c:numCache>
                <c:formatCode>0.0%;0.0%;\-</c:formatCode>
                <c:ptCount val="19"/>
                <c:pt idx="0">
                  <c:v>0.18378378378378379</c:v>
                </c:pt>
                <c:pt idx="1">
                  <c:v>0.22705314009661837</c:v>
                </c:pt>
                <c:pt idx="2">
                  <c:v>0.23267326732673269</c:v>
                </c:pt>
                <c:pt idx="3">
                  <c:v>0.22023809523809523</c:v>
                </c:pt>
                <c:pt idx="5">
                  <c:v>0.21081081081081082</c:v>
                </c:pt>
                <c:pt idx="6">
                  <c:v>0.26923076923076922</c:v>
                </c:pt>
                <c:pt idx="7">
                  <c:v>0.23762376237623761</c:v>
                </c:pt>
                <c:pt idx="8">
                  <c:v>0.23214285714285715</c:v>
                </c:pt>
                <c:pt idx="10">
                  <c:v>3.2258064516129031E-2</c:v>
                </c:pt>
                <c:pt idx="11">
                  <c:v>2.4271844660194174E-2</c:v>
                </c:pt>
                <c:pt idx="12">
                  <c:v>3.482587064676617E-2</c:v>
                </c:pt>
                <c:pt idx="13">
                  <c:v>7.8787878787878782E-2</c:v>
                </c:pt>
                <c:pt idx="15">
                  <c:v>1.6304347826086956E-2</c:v>
                </c:pt>
                <c:pt idx="16">
                  <c:v>1.9417475728155338E-2</c:v>
                </c:pt>
                <c:pt idx="17">
                  <c:v>1.9900497512437811E-2</c:v>
                </c:pt>
                <c:pt idx="18">
                  <c:v>1.8292682926829267E-2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858-45F1-BA88-DF02FA85D005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"/>
        <c:overlap val="100"/>
        <c:axId val="191216640"/>
        <c:axId val="194572224"/>
      </c:barChart>
      <c:catAx>
        <c:axId val="191216640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ln>
            <a:noFill/>
          </a:ln>
        </c:spPr>
        <c:crossAx val="194572224"/>
        <c:crosses val="autoZero"/>
        <c:auto val="1"/>
        <c:lblAlgn val="ctr"/>
        <c:lblOffset val="100"/>
        <c:noMultiLvlLbl val="0"/>
      </c:catAx>
      <c:valAx>
        <c:axId val="194572224"/>
        <c:scaling>
          <c:orientation val="minMax"/>
        </c:scaling>
        <c:delete val="1"/>
        <c:axPos val="b"/>
        <c:numFmt formatCode="0%" sourceLinked="1"/>
        <c:majorTickMark val="out"/>
        <c:minorTickMark val="none"/>
        <c:tickLblPos val="nextTo"/>
        <c:crossAx val="191216640"/>
        <c:crosses val="max"/>
        <c:crossBetween val="between"/>
        <c:majorUnit val="0.2"/>
      </c:valAx>
    </c:plotArea>
    <c:legend>
      <c:legendPos val="t"/>
      <c:layout>
        <c:manualLayout>
          <c:xMode val="edge"/>
          <c:yMode val="edge"/>
          <c:x val="0.12216984246022676"/>
          <c:y val="2.0419740905109052E-2"/>
          <c:w val="0.83624828062100864"/>
          <c:h val="3.5839297490849055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100">
          <a:latin typeface="08서울한강체 M" panose="02020603020101020101" pitchFamily="18" charset="-127"/>
          <a:ea typeface="08서울한강체 M" panose="02020603020101020101" pitchFamily="18" charset="-127"/>
        </a:defRPr>
      </a:pPr>
      <a:endParaRPr lang="ko-KR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5622800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5BC687-84D7-4DBF-9840-46F8F5A8DD9D}" type="datetimeFigureOut">
              <a:rPr lang="ko-KR" altLang="en-US" smtClean="0"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2022-12-14</a:t>
            </a:fld>
            <a:endParaRPr lang="ko-KR" altLang="en-US" dirty="0"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2" y="6456611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 dirty="0"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5622800" y="6456611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2E8F7F-5F79-43D1-962A-124A3D0E0B47}" type="slidenum">
              <a:rPr lang="ko-KR" altLang="en-US" smtClean="0"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‹#›</a:t>
            </a:fld>
            <a:endParaRPr lang="ko-KR" altLang="en-US" dirty="0"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043389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08서울한강체 M" panose="02020603020101020101" pitchFamily="18" charset="-127"/>
                <a:ea typeface="08서울한강체 M" panose="02020603020101020101" pitchFamily="18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622800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08서울한강체 M" panose="02020603020101020101" pitchFamily="18" charset="-127"/>
                <a:ea typeface="08서울한강체 M" panose="02020603020101020101" pitchFamily="18" charset="-127"/>
              </a:defRPr>
            </a:lvl1pPr>
          </a:lstStyle>
          <a:p>
            <a:fld id="{83DEAA6D-1615-4C81-860A-7192FE025C0B}" type="datetimeFigureOut">
              <a:rPr lang="ko-KR" altLang="en-US" smtClean="0"/>
              <a:pPr/>
              <a:t>2022-12-14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398838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2" y="6456611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08서울한강체 M" panose="02020603020101020101" pitchFamily="18" charset="-127"/>
                <a:ea typeface="08서울한강체 M" panose="02020603020101020101" pitchFamily="18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622800" y="6456611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08서울한강체 M" panose="02020603020101020101" pitchFamily="18" charset="-127"/>
                <a:ea typeface="08서울한강체 M" panose="02020603020101020101" pitchFamily="18" charset="-127"/>
              </a:defRPr>
            </a:lvl1pPr>
          </a:lstStyle>
          <a:p>
            <a:fld id="{86DAE133-A9A3-4CEC-8F6D-173858EF76A4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315680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08서울한강체 M" panose="02020603020101020101" pitchFamily="18" charset="-127"/>
        <a:ea typeface="08서울한강체 M" panose="02020603020101020101" pitchFamily="18" charset="-127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08서울한강체 M" panose="02020603020101020101" pitchFamily="18" charset="-127"/>
        <a:ea typeface="08서울한강체 M" panose="02020603020101020101" pitchFamily="18" charset="-127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08서울한강체 M" panose="02020603020101020101" pitchFamily="18" charset="-127"/>
        <a:ea typeface="08서울한강체 M" panose="02020603020101020101" pitchFamily="18" charset="-127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08서울한강체 M" panose="02020603020101020101" pitchFamily="18" charset="-127"/>
        <a:ea typeface="08서울한강체 M" panose="02020603020101020101" pitchFamily="18" charset="-127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08서울한강체 M" panose="02020603020101020101" pitchFamily="18" charset="-127"/>
        <a:ea typeface="08서울한강체 M" panose="02020603020101020101" pitchFamily="18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" name="모서리가 둥근 직사각형 2"/>
          <p:cNvSpPr/>
          <p:nvPr userDrawn="1"/>
        </p:nvSpPr>
        <p:spPr>
          <a:xfrm>
            <a:off x="6728603" y="6418054"/>
            <a:ext cx="2355012" cy="243680"/>
          </a:xfrm>
          <a:prstGeom prst="roundRect">
            <a:avLst/>
          </a:prstGeom>
          <a:ln w="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349145"/>
            <a:ext cx="1800200" cy="424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033" y="6345835"/>
            <a:ext cx="1843158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607738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" name="모서리가 둥근 직사각형 2"/>
          <p:cNvSpPr/>
          <p:nvPr userDrawn="1"/>
        </p:nvSpPr>
        <p:spPr>
          <a:xfrm>
            <a:off x="5408762" y="6517249"/>
            <a:ext cx="2355012" cy="263106"/>
          </a:xfrm>
          <a:prstGeom prst="roundRect">
            <a:avLst/>
          </a:prstGeom>
          <a:ln w="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4100" name="Picture 4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9765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033" y="6345835"/>
            <a:ext cx="1843158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61486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83871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05330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3999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97183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976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62478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CBC6C-6652-4823-A252-7BFFAA028D9B}" type="datetimeFigureOut">
              <a:rPr lang="ko-KR" altLang="en-US" smtClean="0"/>
              <a:t>2022-12-14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6BE95-2A0A-4EE2-927E-95E1E9CF443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005224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90621-8A17-461E-A78F-B6A53E714252}" type="datetimeFigureOut">
              <a:rPr lang="ko-KR" altLang="en-US" smtClean="0"/>
              <a:t>2022-12-14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922FD-87E4-427B-9D41-563FD4A53E9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4475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691417-E302-A94F-B785-1F68A5BB3BB6}" type="datetimeFigureOut">
              <a:rPr lang="en-US" smtClean="0"/>
              <a:t>12/14/2022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6AD20B-CC39-5144-88F6-16B603BD2A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760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2" r:id="rId3"/>
    <p:sldLayoutId id="2147483661" r:id="rId4"/>
    <p:sldLayoutId id="2147483663" r:id="rId5"/>
    <p:sldLayoutId id="2147483651" r:id="rId6"/>
    <p:sldLayoutId id="2147483664" r:id="rId7"/>
    <p:sldLayoutId id="2147483665" r:id="rId8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2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3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4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5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6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7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8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9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0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1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2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4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5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6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689826" y="2103978"/>
            <a:ext cx="5692347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ko-KR" altLang="en-US" sz="4000" spc="300" dirty="0" smtClean="0">
                <a:ln w="10160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목</a:t>
            </a:r>
            <a:r>
              <a:rPr lang="ko-KR" altLang="en-US" sz="4000" spc="300" dirty="0">
                <a:ln w="10160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원</a:t>
            </a:r>
            <a:r>
              <a:rPr lang="ko-KR" altLang="en-US" sz="4000" spc="300" dirty="0" smtClean="0">
                <a:ln w="10160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대학교</a:t>
            </a:r>
            <a:endParaRPr lang="en-US" altLang="ko-KR" sz="4000" spc="300" dirty="0" smtClean="0">
              <a:ln w="10160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08서울한강체 M" panose="02020603020101020101" pitchFamily="18" charset="-127"/>
              <a:ea typeface="08서울한강체 M" panose="02020603020101020101" pitchFamily="18" charset="-127"/>
              <a:cs typeface="함초롬바탕" pitchFamily="18" charset="-127"/>
            </a:endParaRPr>
          </a:p>
          <a:p>
            <a:pPr algn="r">
              <a:lnSpc>
                <a:spcPct val="150000"/>
              </a:lnSpc>
            </a:pPr>
            <a:r>
              <a:rPr lang="en-US" altLang="ko-KR" sz="4000" spc="300" dirty="0" smtClean="0">
                <a:ln w="10160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K-CESA </a:t>
            </a:r>
            <a:r>
              <a:rPr lang="ko-KR" altLang="en-US" sz="4000" spc="300" dirty="0" smtClean="0">
                <a:ln w="10160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결과보고</a:t>
            </a:r>
            <a:endParaRPr lang="ko-KR" altLang="en-US" sz="4000" spc="300" dirty="0">
              <a:ln w="10160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08서울한강체 M" panose="02020603020101020101" pitchFamily="18" charset="-127"/>
              <a:ea typeface="08서울한강체 M" panose="02020603020101020101" pitchFamily="18" charset="-127"/>
              <a:cs typeface="함초롬바탕" pitchFamily="18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10696" y="4378234"/>
            <a:ext cx="12508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ko-KR" sz="2000" b="1" spc="-150" dirty="0" smtClean="0">
                <a:ln w="13500">
                  <a:noFill/>
                  <a:prstDash val="solid"/>
                </a:ln>
                <a:solidFill>
                  <a:schemeClr val="bg1">
                    <a:lumMod val="50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2022.12. </a:t>
            </a:r>
            <a:endParaRPr lang="ko-KR" altLang="en-US" sz="2000" b="1" spc="-150" dirty="0">
              <a:ln w="13500">
                <a:noFill/>
                <a:prstDash val="solid"/>
              </a:ln>
              <a:solidFill>
                <a:schemeClr val="bg1">
                  <a:lumMod val="50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83744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3999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562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5841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6182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794805" y="2808839"/>
            <a:ext cx="357148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4400" i="0" u="none" strike="noStrike" kern="0" cap="none" spc="30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1. </a:t>
            </a:r>
            <a:r>
              <a:rPr kumimoji="0" lang="ko-KR" altLang="en-US" sz="4400" i="0" u="none" strike="noStrike" kern="0" cap="none" spc="30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결과요약</a:t>
            </a:r>
            <a:endParaRPr kumimoji="0" lang="ko-KR" altLang="en-US" sz="4400" i="0" u="none" strike="noStrike" kern="0" cap="none" spc="30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84939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/>
          <p:cNvSpPr/>
          <p:nvPr/>
        </p:nvSpPr>
        <p:spPr>
          <a:xfrm>
            <a:off x="441210" y="1683401"/>
            <a:ext cx="8254217" cy="3323987"/>
          </a:xfrm>
          <a:prstGeom prst="rect">
            <a:avLst/>
          </a:prstGeom>
          <a:noFill/>
          <a:ln cap="rnd">
            <a:noFill/>
          </a:ln>
        </p:spPr>
        <p:txBody>
          <a:bodyPr wrap="square">
            <a:spAutoFit/>
          </a:bodyPr>
          <a:lstStyle/>
          <a:p>
            <a:pPr marL="285750" indent="-285750">
              <a:lnSpc>
                <a:spcPct val="250000"/>
              </a:lnSpc>
              <a:buClr>
                <a:schemeClr val="accent5"/>
              </a:buClr>
              <a:buFont typeface="Wingdings" panose="05000000000000000000" pitchFamily="2" charset="2"/>
              <a:buChar char="l"/>
            </a:pPr>
            <a:r>
              <a:rPr lang="ko-KR" altLang="en-US" sz="140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진단 참여 인원 </a:t>
            </a:r>
            <a:r>
              <a:rPr lang="en-US" altLang="ko-KR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989</a:t>
            </a:r>
            <a:r>
              <a:rPr lang="ko-KR" altLang="en-US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명</a:t>
            </a:r>
            <a:r>
              <a:rPr lang="en-US" altLang="ko-KR" sz="140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, </a:t>
            </a:r>
            <a:r>
              <a:rPr lang="ko-KR" altLang="en-US" sz="140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전 영역 진단 완료 인원은 </a:t>
            </a:r>
            <a:r>
              <a:rPr lang="en-US" altLang="ko-KR" sz="140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7</a:t>
            </a:r>
            <a:r>
              <a:rPr lang="en-US" altLang="ko-KR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54</a:t>
            </a:r>
            <a:r>
              <a:rPr lang="ko-KR" altLang="en-US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명이며</a:t>
            </a:r>
            <a:r>
              <a:rPr lang="en-US" altLang="ko-KR" sz="140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, </a:t>
            </a:r>
            <a:r>
              <a:rPr lang="ko-KR" altLang="en-US" sz="140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한 영역 이상 진단 완료인원은 </a:t>
            </a:r>
            <a:r>
              <a:rPr lang="en-US" altLang="ko-KR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764</a:t>
            </a:r>
            <a:r>
              <a:rPr lang="ko-KR" altLang="en-US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명임</a:t>
            </a:r>
            <a:r>
              <a:rPr lang="en-US" altLang="ko-KR" sz="140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.  </a:t>
            </a:r>
          </a:p>
          <a:p>
            <a:pPr>
              <a:lnSpc>
                <a:spcPct val="250000"/>
              </a:lnSpc>
              <a:buClr>
                <a:schemeClr val="accent5"/>
              </a:buClr>
            </a:pPr>
            <a:r>
              <a:rPr lang="en-US" altLang="ko-KR" sz="140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    (</a:t>
            </a:r>
            <a:r>
              <a:rPr lang="ko-KR" altLang="en-US" sz="140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계약인원은 </a:t>
            </a:r>
            <a:r>
              <a:rPr lang="en-US" altLang="ko-KR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900</a:t>
            </a:r>
            <a:r>
              <a:rPr lang="ko-KR" altLang="en-US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명이며</a:t>
            </a:r>
            <a:r>
              <a:rPr lang="en-US" altLang="ko-KR" sz="140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, </a:t>
            </a:r>
            <a:r>
              <a:rPr lang="ko-KR" altLang="en-US" sz="140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한 영역 이상 진단 완료인원은 </a:t>
            </a:r>
            <a:r>
              <a:rPr lang="en-US" altLang="ko-KR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764</a:t>
            </a:r>
            <a:r>
              <a:rPr lang="ko-KR" altLang="en-US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명으로 </a:t>
            </a:r>
            <a:r>
              <a:rPr lang="ko-KR" altLang="en-US" sz="1400" b="1" spc="-20" dirty="0" err="1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진단율은</a:t>
            </a:r>
            <a:r>
              <a:rPr lang="ko-KR" altLang="en-US" sz="140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 </a:t>
            </a:r>
            <a:r>
              <a:rPr lang="en-US" altLang="ko-KR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84.9%</a:t>
            </a:r>
            <a:r>
              <a:rPr lang="ko-KR" altLang="en-US" sz="140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임</a:t>
            </a:r>
            <a:r>
              <a:rPr lang="en-US" altLang="ko-KR" sz="140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.)</a:t>
            </a:r>
          </a:p>
          <a:p>
            <a:pPr marL="285750" indent="-285750">
              <a:lnSpc>
                <a:spcPct val="250000"/>
              </a:lnSpc>
              <a:buClr>
                <a:schemeClr val="accent5"/>
              </a:buClr>
              <a:buFont typeface="Wingdings" panose="05000000000000000000" pitchFamily="2" charset="2"/>
              <a:buChar char="l"/>
            </a:pPr>
            <a:r>
              <a:rPr lang="ko-KR" altLang="en-US" sz="140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학년별로는 </a:t>
            </a:r>
            <a:r>
              <a:rPr lang="en-US" altLang="ko-KR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1</a:t>
            </a:r>
            <a:r>
              <a:rPr lang="ko-KR" altLang="en-US" sz="140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학년 </a:t>
            </a:r>
            <a:r>
              <a:rPr lang="en-US" altLang="ko-KR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25.8%(255</a:t>
            </a:r>
            <a:r>
              <a:rPr lang="ko-KR" altLang="en-US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명</a:t>
            </a:r>
            <a:r>
              <a:rPr lang="en-US" altLang="ko-KR" sz="140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), </a:t>
            </a:r>
            <a:r>
              <a:rPr lang="en-US" altLang="ko-KR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2</a:t>
            </a:r>
            <a:r>
              <a:rPr lang="ko-KR" altLang="en-US" sz="140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학년 </a:t>
            </a:r>
            <a:r>
              <a:rPr lang="en-US" altLang="ko-KR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26.4%(261</a:t>
            </a:r>
            <a:r>
              <a:rPr lang="ko-KR" altLang="en-US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명</a:t>
            </a:r>
            <a:r>
              <a:rPr lang="en-US" altLang="ko-KR" sz="140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), </a:t>
            </a:r>
            <a:r>
              <a:rPr lang="en-US" altLang="ko-KR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3</a:t>
            </a:r>
            <a:r>
              <a:rPr lang="ko-KR" altLang="en-US" sz="140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학년 </a:t>
            </a:r>
            <a:r>
              <a:rPr lang="en-US" altLang="ko-KR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25.1%(248</a:t>
            </a:r>
            <a:r>
              <a:rPr lang="ko-KR" altLang="en-US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명</a:t>
            </a:r>
            <a:r>
              <a:rPr lang="en-US" altLang="ko-KR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), </a:t>
            </a:r>
            <a:r>
              <a:rPr lang="en-US" altLang="ko-KR" sz="140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4</a:t>
            </a:r>
            <a:r>
              <a:rPr lang="ko-KR" altLang="en-US" sz="140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학년 </a:t>
            </a:r>
            <a:r>
              <a:rPr lang="en-US" altLang="ko-KR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22.8%(225</a:t>
            </a:r>
            <a:r>
              <a:rPr lang="ko-KR" altLang="en-US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명</a:t>
            </a:r>
            <a:r>
              <a:rPr lang="en-US" altLang="ko-KR" sz="140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)</a:t>
            </a:r>
            <a:r>
              <a:rPr lang="ko-KR" altLang="en-US" sz="140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임</a:t>
            </a:r>
            <a:r>
              <a:rPr lang="en-US" altLang="ko-KR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.</a:t>
            </a:r>
            <a:endParaRPr lang="en-US" altLang="ko-KR" sz="1400" b="1" spc="-2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75000"/>
                      <a:lumOff val="25000"/>
                    </a:prstClr>
                  </a:gs>
                </a:gsLst>
                <a:lin ang="5400000" scaled="0"/>
              </a:gradFill>
              <a:latin typeface="08서울한강체 M" panose="02020603020101020101" pitchFamily="18" charset="-127"/>
              <a:ea typeface="08서울한강체 M" panose="02020603020101020101" pitchFamily="18" charset="-127"/>
              <a:cs typeface="함초롬바탕" pitchFamily="18" charset="-127"/>
            </a:endParaRPr>
          </a:p>
          <a:p>
            <a:pPr marL="285750" indent="-285750">
              <a:lnSpc>
                <a:spcPct val="250000"/>
              </a:lnSpc>
              <a:buClr>
                <a:schemeClr val="accent5"/>
              </a:buClr>
              <a:buFont typeface="Wingdings" panose="05000000000000000000" pitchFamily="2" charset="2"/>
              <a:buChar char="l"/>
            </a:pPr>
            <a:r>
              <a:rPr lang="ko-KR" altLang="en-US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계열별로는 인문사회</a:t>
            </a:r>
            <a:r>
              <a:rPr lang="en-US" altLang="ko-KR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(</a:t>
            </a:r>
            <a:r>
              <a:rPr lang="ko-KR" altLang="en-US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교육</a:t>
            </a:r>
            <a:r>
              <a:rPr lang="en-US" altLang="ko-KR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)</a:t>
            </a:r>
            <a:r>
              <a:rPr lang="ko-KR" altLang="en-US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계열 </a:t>
            </a:r>
            <a:r>
              <a:rPr lang="en-US" altLang="ko-KR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46.3%(458</a:t>
            </a:r>
            <a:r>
              <a:rPr lang="ko-KR" altLang="en-US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명</a:t>
            </a:r>
            <a:r>
              <a:rPr lang="en-US" altLang="ko-KR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), </a:t>
            </a:r>
            <a:r>
              <a:rPr lang="ko-KR" altLang="en-US" sz="140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자연</a:t>
            </a:r>
            <a:r>
              <a:rPr lang="en-US" altLang="ko-KR" sz="140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(</a:t>
            </a:r>
            <a:r>
              <a:rPr lang="ko-KR" altLang="en-US" sz="140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의약</a:t>
            </a:r>
            <a:r>
              <a:rPr lang="en-US" altLang="ko-KR" sz="140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)</a:t>
            </a:r>
            <a:r>
              <a:rPr lang="ko-KR" altLang="en-US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계열 </a:t>
            </a:r>
            <a:r>
              <a:rPr lang="en-US" altLang="ko-KR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16.1%(159</a:t>
            </a:r>
            <a:r>
              <a:rPr lang="ko-KR" altLang="en-US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명</a:t>
            </a:r>
            <a:r>
              <a:rPr lang="en-US" altLang="ko-KR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),</a:t>
            </a:r>
            <a:r>
              <a:rPr lang="ko-KR" altLang="en-US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 </a:t>
            </a:r>
            <a:r>
              <a:rPr lang="ko-KR" altLang="en-US" sz="140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공학계열 </a:t>
            </a:r>
            <a:r>
              <a:rPr lang="en-US" altLang="ko-KR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14.8%(146</a:t>
            </a:r>
            <a:r>
              <a:rPr lang="ko-KR" altLang="en-US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명</a:t>
            </a:r>
            <a:r>
              <a:rPr lang="en-US" altLang="ko-KR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), </a:t>
            </a:r>
            <a:r>
              <a:rPr lang="ko-KR" altLang="en-US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예체능계열 </a:t>
            </a:r>
            <a:r>
              <a:rPr lang="en-US" altLang="ko-KR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22.9%(226</a:t>
            </a:r>
            <a:r>
              <a:rPr lang="ko-KR" altLang="en-US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명</a:t>
            </a:r>
            <a:r>
              <a:rPr lang="en-US" altLang="ko-KR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)</a:t>
            </a:r>
            <a:r>
              <a:rPr lang="ko-KR" altLang="en-US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으로 나타남</a:t>
            </a:r>
            <a:r>
              <a:rPr lang="en-US" altLang="ko-KR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.</a:t>
            </a:r>
          </a:p>
          <a:p>
            <a:pPr marL="285750" indent="-285750">
              <a:lnSpc>
                <a:spcPct val="250000"/>
              </a:lnSpc>
              <a:buClr>
                <a:schemeClr val="accent5"/>
              </a:buClr>
              <a:buFont typeface="Wingdings" panose="05000000000000000000" pitchFamily="2" charset="2"/>
              <a:buChar char="l"/>
            </a:pPr>
            <a:r>
              <a:rPr lang="ko-KR" altLang="en-US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성별 </a:t>
            </a:r>
            <a:r>
              <a:rPr lang="ko-KR" altLang="en-US" sz="140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구성은 </a:t>
            </a:r>
            <a:r>
              <a:rPr lang="ko-KR" altLang="en-US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남학생이 </a:t>
            </a:r>
            <a:r>
              <a:rPr lang="en-US" altLang="ko-KR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50.1%(495</a:t>
            </a:r>
            <a:r>
              <a:rPr lang="ko-KR" altLang="en-US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명</a:t>
            </a:r>
            <a:r>
              <a:rPr lang="en-US" altLang="ko-KR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), </a:t>
            </a:r>
            <a:r>
              <a:rPr lang="ko-KR" altLang="en-US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여학생이 </a:t>
            </a:r>
            <a:r>
              <a:rPr lang="en-US" altLang="ko-KR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49.9%(494</a:t>
            </a:r>
            <a:r>
              <a:rPr lang="ko-KR" altLang="en-US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명</a:t>
            </a:r>
            <a:r>
              <a:rPr lang="en-US" altLang="ko-KR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)</a:t>
            </a:r>
            <a:r>
              <a:rPr lang="ko-KR" altLang="en-US" sz="140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으로 나타남</a:t>
            </a:r>
            <a:r>
              <a:rPr lang="en-US" altLang="ko-KR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.</a:t>
            </a:r>
            <a:endParaRPr lang="en-US" altLang="ko-KR" sz="1400" b="1" spc="-2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75000"/>
                      <a:lumOff val="25000"/>
                    </a:prstClr>
                  </a:gs>
                </a:gsLst>
                <a:lin ang="5400000" scaled="0"/>
              </a:gradFill>
              <a:latin typeface="08서울한강체 M" panose="02020603020101020101" pitchFamily="18" charset="-127"/>
              <a:ea typeface="08서울한강체 M" panose="02020603020101020101" pitchFamily="18" charset="-127"/>
              <a:cs typeface="함초롬바탕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1210" y="1043016"/>
            <a:ext cx="31683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1-1. </a:t>
            </a:r>
            <a:r>
              <a:rPr lang="ko-KR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응시현황</a:t>
            </a:r>
            <a:endParaRPr lang="ko-KR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  <a:cs typeface="함초롬바탕" pitchFamily="18" charset="-127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394508" y="480669"/>
            <a:ext cx="187220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_</a:t>
            </a:r>
            <a:r>
              <a:rPr lang="ko-KR" altLang="en-US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결과요약</a:t>
            </a:r>
            <a:endParaRPr lang="ko-KR" altLang="en-US" sz="2000" b="1" dirty="0">
              <a:solidFill>
                <a:schemeClr val="accent5">
                  <a:lumMod val="7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06851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8007944"/>
              </p:ext>
            </p:extLst>
          </p:nvPr>
        </p:nvGraphicFramePr>
        <p:xfrm>
          <a:off x="293297" y="1777041"/>
          <a:ext cx="8540152" cy="4244196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0638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638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062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062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40998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구분</a:t>
                      </a:r>
                      <a:endParaRPr lang="ko-KR" alt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  <a:cs typeface="함초롬바탕" pitchFamily="18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응시인원 </a:t>
                      </a:r>
                      <a:r>
                        <a:rPr lang="en-US" altLang="ko-KR" sz="14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*</a:t>
                      </a:r>
                      <a:endParaRPr lang="ko-KR" alt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  <a:cs typeface="함초롬바탕" pitchFamily="18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1" u="none" strike="noStrike" dirty="0">
                          <a:solidFill>
                            <a:schemeClr val="bg1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비율</a:t>
                      </a:r>
                      <a:endParaRPr lang="ko-KR" alt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  <a:cs typeface="함초롬바탕" pitchFamily="18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0998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1" u="none" strike="noStrike" dirty="0">
                          <a:solidFill>
                            <a:schemeClr val="bg1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전체</a:t>
                      </a:r>
                      <a:endParaRPr lang="ko-KR" alt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  <a:cs typeface="함초롬바탕" pitchFamily="18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08서울한강체 M"/>
                        </a:rPr>
                        <a:t>989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1" i="0" u="none" strike="noStrike">
                          <a:solidFill>
                            <a:srgbClr val="FFFFFF"/>
                          </a:solidFill>
                          <a:effectLst/>
                          <a:latin typeface="08서울한강체 M"/>
                        </a:rPr>
                        <a:t>100.0%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6220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1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학년</a:t>
                      </a:r>
                      <a:endParaRPr lang="ko-KR" altLang="en-US" sz="1400" b="1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  <a:cs typeface="함초롬바탕" pitchFamily="18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400" b="1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1</a:t>
                      </a:r>
                      <a:r>
                        <a:rPr lang="ko-KR" altLang="en-US" sz="1400" b="1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학년</a:t>
                      </a:r>
                      <a:endParaRPr lang="ko-KR" altLang="en-US" sz="1400" b="1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  <a:cs typeface="함초롬바탕" pitchFamily="18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255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25.8%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622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400" b="1" i="0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2</a:t>
                      </a:r>
                      <a:r>
                        <a:rPr lang="ko-KR" altLang="en-US" sz="1400" b="1" i="0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학년</a:t>
                      </a:r>
                      <a:endParaRPr lang="ko-KR" altLang="en-US" sz="1400" b="1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  <a:cs typeface="함초롬바탕" pitchFamily="18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261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26.4%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622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400" b="1" i="0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3</a:t>
                      </a:r>
                      <a:r>
                        <a:rPr lang="ko-KR" altLang="en-US" sz="1400" b="1" i="0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학년</a:t>
                      </a:r>
                      <a:endParaRPr lang="ko-KR" altLang="en-US" sz="1400" b="1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  <a:cs typeface="함초롬바탕" pitchFamily="18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248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25.1%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6220">
                <a:tc vMerge="1">
                  <a:txBody>
                    <a:bodyPr/>
                    <a:lstStyle/>
                    <a:p>
                      <a:pPr algn="ctr" fontAlgn="ctr"/>
                      <a:endParaRPr lang="ko-KR" alt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서울한강체 M" pitchFamily="18" charset="-127"/>
                        <a:ea typeface="서울한강체 M" pitchFamily="18" charset="-127"/>
                        <a:cs typeface="함초롬바탕" pitchFamily="18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400" b="1" i="0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4</a:t>
                      </a:r>
                      <a:r>
                        <a:rPr lang="ko-KR" altLang="en-US" sz="1400" b="1" i="0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학년</a:t>
                      </a:r>
                      <a:endParaRPr lang="ko-KR" altLang="en-US" sz="1400" b="1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  <a:cs typeface="함초롬바탕" pitchFamily="18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225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22.8%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6220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1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계열</a:t>
                      </a:r>
                      <a:endParaRPr lang="ko-KR" altLang="en-US" sz="1400" b="1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  <a:cs typeface="함초롬바탕" pitchFamily="18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1" u="none" strike="noStrike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인문사회계열</a:t>
                      </a:r>
                      <a:endParaRPr lang="ko-KR" altLang="en-US" sz="1400" b="1" u="none" strike="noStrike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  <a:cs typeface="함초롬바탕" pitchFamily="18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458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46.3%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6220">
                <a:tc vMerge="1">
                  <a:txBody>
                    <a:bodyPr/>
                    <a:lstStyle/>
                    <a:p>
                      <a:pPr algn="ctr" fontAlgn="ctr"/>
                      <a:endParaRPr lang="ko-KR" alt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서울한강체 M" pitchFamily="18" charset="-127"/>
                        <a:ea typeface="서울한강체 M" pitchFamily="18" charset="-127"/>
                        <a:cs typeface="함초롬바탕" pitchFamily="18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b="1" u="none" strike="noStrike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자연과학계열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159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16.1%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6220">
                <a:tc vMerge="1">
                  <a:txBody>
                    <a:bodyPr/>
                    <a:lstStyle/>
                    <a:p>
                      <a:pPr algn="ctr" fontAlgn="ctr"/>
                      <a:endParaRPr lang="ko-KR" alt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서울한강체 M" pitchFamily="18" charset="-127"/>
                        <a:ea typeface="서울한강체 M" pitchFamily="18" charset="-127"/>
                        <a:cs typeface="함초롬바탕" pitchFamily="18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b="1" u="none" strike="noStrike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공학계열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146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14.8%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56220">
                <a:tc vMerge="1">
                  <a:txBody>
                    <a:bodyPr/>
                    <a:lstStyle/>
                    <a:p>
                      <a:pPr algn="ctr" fontAlgn="ctr"/>
                      <a:endParaRPr lang="ko-KR" alt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서울한강체 M" pitchFamily="18" charset="-127"/>
                        <a:ea typeface="서울한강체 M" pitchFamily="18" charset="-127"/>
                        <a:cs typeface="함초롬바탕" pitchFamily="18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b="1" u="none" strike="noStrike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예체능계열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226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22.9%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5622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1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성별</a:t>
                      </a:r>
                      <a:endParaRPr lang="ko-KR" altLang="en-US" sz="1400" b="1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  <a:cs typeface="함초롬바탕" pitchFamily="18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1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남학생</a:t>
                      </a:r>
                      <a:endParaRPr lang="ko-KR" altLang="en-US" sz="1400" b="1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  <a:cs typeface="함초롬바탕" pitchFamily="18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495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50.1%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5622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1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여학생</a:t>
                      </a:r>
                      <a:endParaRPr lang="ko-KR" altLang="en-US" sz="1400" b="1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  <a:cs typeface="함초롬바탕" pitchFamily="18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494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49.9%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731933" y="1523125"/>
            <a:ext cx="412737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05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* </a:t>
            </a:r>
            <a:r>
              <a:rPr lang="ko-KR" altLang="en-US" sz="105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진단 대상자로 등록한 인원이며</a:t>
            </a:r>
            <a:r>
              <a:rPr lang="en-US" altLang="ko-KR" sz="105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, </a:t>
            </a:r>
            <a:r>
              <a:rPr lang="ko-KR" altLang="en-US" sz="105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완료인원과 차이가 있음</a:t>
            </a:r>
            <a:r>
              <a:rPr lang="en-US" altLang="ko-KR" sz="105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.</a:t>
            </a:r>
            <a:endParaRPr lang="en-US" altLang="ko-KR" sz="1050" b="1" spc="-2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75000"/>
                      <a:lumOff val="25000"/>
                    </a:prstClr>
                  </a:gs>
                </a:gsLst>
                <a:lin ang="5400000" scaled="0"/>
              </a:gradFill>
              <a:latin typeface="08서울한강체 M" panose="02020603020101020101" pitchFamily="18" charset="-127"/>
              <a:ea typeface="08서울한강체 M" panose="02020603020101020101" pitchFamily="18" charset="-127"/>
              <a:cs typeface="함초롬돋움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1210" y="1043016"/>
            <a:ext cx="31683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1-1. </a:t>
            </a:r>
            <a:r>
              <a:rPr lang="ko-KR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응시현황</a:t>
            </a:r>
            <a:endParaRPr lang="ko-KR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  <a:cs typeface="함초롬바탕" pitchFamily="18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94508" y="480669"/>
            <a:ext cx="187220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_</a:t>
            </a:r>
            <a:r>
              <a:rPr lang="ko-KR" altLang="en-US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결과요약</a:t>
            </a:r>
            <a:endParaRPr lang="ko-KR" altLang="en-US" sz="2000" b="1" dirty="0">
              <a:solidFill>
                <a:schemeClr val="accent5">
                  <a:lumMod val="7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42580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8"/>
          <p:cNvSpPr/>
          <p:nvPr/>
        </p:nvSpPr>
        <p:spPr>
          <a:xfrm>
            <a:off x="378286" y="1631401"/>
            <a:ext cx="5028823" cy="3793677"/>
          </a:xfrm>
          <a:prstGeom prst="rect">
            <a:avLst/>
          </a:prstGeom>
          <a:solidFill>
            <a:schemeClr val="bg1">
              <a:lumMod val="95000"/>
            </a:schemeClr>
          </a:solidFill>
          <a:ln cap="rnd">
            <a:solidFill>
              <a:schemeClr val="bg1">
                <a:lumMod val="95000"/>
              </a:schemeClr>
            </a:solidFill>
          </a:ln>
        </p:spPr>
        <p:txBody>
          <a:bodyPr wrap="square" anchor="ctr">
            <a:normAutofit/>
          </a:bodyPr>
          <a:lstStyle/>
          <a:p>
            <a:pPr marL="285750" indent="-285750">
              <a:lnSpc>
                <a:spcPct val="150000"/>
              </a:lnSpc>
              <a:buClr>
                <a:schemeClr val="accent5"/>
              </a:buClr>
              <a:buFont typeface="Wingdings" panose="05000000000000000000" pitchFamily="2" charset="2"/>
              <a:buChar char="l"/>
            </a:pPr>
            <a:r>
              <a:rPr lang="en-US" altLang="ko-KR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[</a:t>
            </a:r>
            <a:r>
              <a:rPr lang="ko-KR" altLang="en-US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대인관계</a:t>
            </a:r>
            <a:r>
              <a:rPr lang="en-US" altLang="ko-KR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]</a:t>
            </a:r>
            <a:r>
              <a:rPr lang="ko-KR" altLang="en-US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역량 영역에서 우수 및 탁월 수준이 다른 영역에 비해 상대적으로 높게 나타남</a:t>
            </a:r>
            <a:r>
              <a:rPr lang="en-US" altLang="ko-KR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.</a:t>
            </a:r>
          </a:p>
          <a:p>
            <a:pPr marL="285750" indent="-285750">
              <a:lnSpc>
                <a:spcPct val="150000"/>
              </a:lnSpc>
              <a:buClr>
                <a:schemeClr val="accent5"/>
              </a:buClr>
              <a:buFont typeface="Wingdings" panose="05000000000000000000" pitchFamily="2" charset="2"/>
              <a:buChar char="l"/>
            </a:pPr>
            <a:endParaRPr lang="en-US" altLang="ko-KR" sz="1400" b="1" spc="-20" dirty="0" smtClean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75000"/>
                      <a:lumOff val="25000"/>
                    </a:prstClr>
                  </a:gs>
                </a:gsLst>
                <a:lin ang="5400000" scaled="0"/>
              </a:gradFill>
              <a:latin typeface="08서울한강체 M" panose="02020603020101020101" pitchFamily="18" charset="-127"/>
              <a:ea typeface="08서울한강체 M" panose="02020603020101020101" pitchFamily="18" charset="-127"/>
              <a:cs typeface="함초롬바탕" pitchFamily="18" charset="-127"/>
            </a:endParaRPr>
          </a:p>
          <a:p>
            <a:pPr marL="285750" indent="-285750">
              <a:lnSpc>
                <a:spcPct val="150000"/>
              </a:lnSpc>
              <a:buClr>
                <a:schemeClr val="accent5"/>
              </a:buClr>
              <a:buFont typeface="Wingdings" panose="05000000000000000000" pitchFamily="2" charset="2"/>
              <a:buChar char="l"/>
            </a:pPr>
            <a:r>
              <a:rPr lang="en-US" altLang="ko-KR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4</a:t>
            </a:r>
            <a:r>
              <a:rPr lang="ko-KR" altLang="en-US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개 영역 중 </a:t>
            </a:r>
            <a:r>
              <a:rPr lang="en-US" altLang="ko-KR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[</a:t>
            </a:r>
            <a:r>
              <a:rPr lang="ko-KR" altLang="en-US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대인관계</a:t>
            </a:r>
            <a:r>
              <a:rPr lang="en-US" altLang="ko-KR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]</a:t>
            </a:r>
            <a:r>
              <a:rPr lang="ko-KR" altLang="en-US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역량 영역에서 우수 및 탁월의 비율이</a:t>
            </a:r>
            <a:r>
              <a:rPr lang="en-US" altLang="ko-KR" sz="140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 </a:t>
            </a:r>
            <a:r>
              <a:rPr lang="en-US" altLang="ko-KR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42.1%</a:t>
            </a:r>
            <a:r>
              <a:rPr lang="ko-KR" altLang="en-US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로 가장 높고</a:t>
            </a:r>
            <a:r>
              <a:rPr lang="en-US" altLang="ko-KR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,</a:t>
            </a:r>
            <a:r>
              <a:rPr lang="ko-KR" altLang="en-US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 미흡 수준의 비율도 </a:t>
            </a:r>
            <a:r>
              <a:rPr lang="en-US" altLang="ko-KR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28.8%</a:t>
            </a:r>
            <a:r>
              <a:rPr lang="ko-KR" altLang="en-US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로 가장 낮게 나타남</a:t>
            </a:r>
            <a:r>
              <a:rPr lang="en-US" altLang="ko-KR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.</a:t>
            </a:r>
          </a:p>
          <a:p>
            <a:pPr marL="285750" indent="-285750">
              <a:lnSpc>
                <a:spcPct val="150000"/>
              </a:lnSpc>
              <a:buClr>
                <a:schemeClr val="accent5"/>
              </a:buClr>
              <a:buFont typeface="Wingdings" panose="05000000000000000000" pitchFamily="2" charset="2"/>
              <a:buChar char="l"/>
            </a:pPr>
            <a:endParaRPr lang="en-US" altLang="ko-KR" sz="1400" b="1" spc="-20" dirty="0" smtClean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75000"/>
                      <a:lumOff val="25000"/>
                    </a:prstClr>
                  </a:gs>
                </a:gsLst>
                <a:lin ang="5400000" scaled="0"/>
              </a:gradFill>
              <a:latin typeface="08서울한강체 M" panose="02020603020101020101" pitchFamily="18" charset="-127"/>
              <a:ea typeface="08서울한강체 M" panose="02020603020101020101" pitchFamily="18" charset="-127"/>
              <a:cs typeface="함초롬바탕" pitchFamily="18" charset="-127"/>
            </a:endParaRPr>
          </a:p>
          <a:p>
            <a:pPr marL="285750" indent="-285750">
              <a:lnSpc>
                <a:spcPct val="150000"/>
              </a:lnSpc>
              <a:buClr>
                <a:schemeClr val="accent5"/>
              </a:buClr>
              <a:buFont typeface="Wingdings" panose="05000000000000000000" pitchFamily="2" charset="2"/>
              <a:buChar char="l"/>
            </a:pPr>
            <a:r>
              <a:rPr lang="en-US" altLang="ko-KR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[</a:t>
            </a:r>
            <a:r>
              <a:rPr lang="ko-KR" altLang="en-US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글로벌</a:t>
            </a:r>
            <a:r>
              <a:rPr lang="en-US" altLang="ko-KR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]</a:t>
            </a:r>
            <a:r>
              <a:rPr lang="ko-KR" altLang="en-US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역량 영역의 경우</a:t>
            </a:r>
            <a:r>
              <a:rPr lang="en-US" altLang="ko-KR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, </a:t>
            </a:r>
            <a:r>
              <a:rPr lang="ko-KR" altLang="en-US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우수 및 탁월 수준의 비율이</a:t>
            </a:r>
            <a:r>
              <a:rPr lang="en-US" altLang="ko-KR" sz="140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 </a:t>
            </a:r>
            <a:r>
              <a:rPr lang="en-US" altLang="ko-KR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8.2%</a:t>
            </a:r>
            <a:r>
              <a:rPr lang="ko-KR" altLang="en-US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로 가장 낮고</a:t>
            </a:r>
            <a:r>
              <a:rPr lang="en-US" altLang="ko-KR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,</a:t>
            </a:r>
            <a:r>
              <a:rPr lang="ko-KR" altLang="en-US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 미흡 수준의 비율은 </a:t>
            </a:r>
            <a:r>
              <a:rPr lang="en-US" altLang="ko-KR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51.9%</a:t>
            </a:r>
            <a:r>
              <a:rPr lang="ko-KR" altLang="en-US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로 나타남</a:t>
            </a:r>
            <a:r>
              <a:rPr lang="en-US" altLang="ko-KR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.</a:t>
            </a:r>
          </a:p>
        </p:txBody>
      </p:sp>
      <p:sp>
        <p:nvSpPr>
          <p:cNvPr id="5" name="직사각형 11"/>
          <p:cNvSpPr/>
          <p:nvPr/>
        </p:nvSpPr>
        <p:spPr>
          <a:xfrm>
            <a:off x="378286" y="5484530"/>
            <a:ext cx="8526325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1F497D">
                  <a:lumMod val="60000"/>
                  <a:lumOff val="40000"/>
                </a:srgbClr>
              </a:buClr>
            </a:pPr>
            <a:r>
              <a:rPr lang="en-US" altLang="ko-KR" sz="105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※ </a:t>
            </a:r>
            <a:r>
              <a:rPr lang="ko-KR" altLang="en-US" sz="105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수준은 </a:t>
            </a:r>
            <a:r>
              <a:rPr lang="ko-KR" altLang="en-US" sz="105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탁월</a:t>
            </a:r>
            <a:r>
              <a:rPr lang="en-US" altLang="ko-KR" sz="105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, </a:t>
            </a:r>
            <a:r>
              <a:rPr lang="ko-KR" altLang="en-US" sz="105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우수</a:t>
            </a:r>
            <a:r>
              <a:rPr lang="en-US" altLang="ko-KR" sz="105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, </a:t>
            </a:r>
            <a:r>
              <a:rPr lang="ko-KR" altLang="en-US" sz="105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보통</a:t>
            </a:r>
            <a:r>
              <a:rPr lang="en-US" altLang="ko-KR" sz="105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, </a:t>
            </a:r>
            <a:r>
              <a:rPr lang="ko-KR" altLang="en-US" sz="105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미흡 </a:t>
            </a:r>
            <a:r>
              <a:rPr lang="en-US" altLang="ko-KR" sz="105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4</a:t>
            </a:r>
            <a:r>
              <a:rPr lang="ko-KR" altLang="en-US" sz="105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단계로 </a:t>
            </a:r>
            <a:r>
              <a:rPr lang="ko-KR" altLang="en-US" sz="105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구분되며</a:t>
            </a:r>
            <a:r>
              <a:rPr lang="en-US" altLang="ko-KR" sz="105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,</a:t>
            </a:r>
            <a:r>
              <a:rPr lang="ko-KR" altLang="en-US" sz="105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 </a:t>
            </a:r>
            <a:r>
              <a:rPr lang="ko-KR" altLang="en-US" sz="105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학생의 상대적 위치에 따라 결정됨</a:t>
            </a:r>
            <a:r>
              <a:rPr lang="en-US" altLang="ko-KR" sz="105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.</a:t>
            </a:r>
          </a:p>
          <a:p>
            <a:pPr>
              <a:buClr>
                <a:srgbClr val="1F497D">
                  <a:lumMod val="60000"/>
                  <a:lumOff val="40000"/>
                </a:srgbClr>
              </a:buClr>
            </a:pPr>
            <a:r>
              <a:rPr lang="en-US" altLang="ko-KR" sz="105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 </a:t>
            </a:r>
            <a:r>
              <a:rPr lang="en-US" altLang="ko-KR" sz="105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  - </a:t>
            </a:r>
            <a:r>
              <a:rPr lang="ko-KR" altLang="en-US" sz="105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수준은 </a:t>
            </a:r>
            <a:r>
              <a:rPr lang="ko-KR" altLang="en-US" sz="105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전체 대학생을 기준으로 결정됨</a:t>
            </a:r>
            <a:r>
              <a:rPr lang="en-US" altLang="ko-KR" sz="105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. </a:t>
            </a:r>
          </a:p>
          <a:p>
            <a:pPr>
              <a:buClr>
                <a:srgbClr val="1F497D">
                  <a:lumMod val="60000"/>
                  <a:lumOff val="40000"/>
                </a:srgbClr>
              </a:buClr>
            </a:pPr>
            <a:r>
              <a:rPr lang="en-US" altLang="ko-KR" sz="105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   - [</a:t>
            </a:r>
            <a:r>
              <a:rPr lang="ko-KR" altLang="en-US" sz="105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탁월</a:t>
            </a:r>
            <a:r>
              <a:rPr lang="en-US" altLang="ko-KR" sz="105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]</a:t>
            </a:r>
            <a:r>
              <a:rPr lang="ko-KR" altLang="en-US" sz="105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은 상위 </a:t>
            </a:r>
            <a:r>
              <a:rPr lang="en-US" altLang="ko-KR" sz="105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10%</a:t>
            </a:r>
            <a:r>
              <a:rPr lang="ko-KR" altLang="en-US" sz="105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이상</a:t>
            </a:r>
            <a:r>
              <a:rPr lang="en-US" altLang="ko-KR" sz="105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, [</a:t>
            </a:r>
            <a:r>
              <a:rPr lang="ko-KR" altLang="en-US" sz="105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우수</a:t>
            </a:r>
            <a:r>
              <a:rPr lang="en-US" altLang="ko-KR" sz="105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]</a:t>
            </a:r>
            <a:r>
              <a:rPr lang="ko-KR" altLang="en-US" sz="105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는 </a:t>
            </a:r>
            <a:r>
              <a:rPr lang="en-US" altLang="ko-KR" sz="105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10~30%, [</a:t>
            </a:r>
            <a:r>
              <a:rPr lang="ko-KR" altLang="en-US" sz="105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보통</a:t>
            </a:r>
            <a:r>
              <a:rPr lang="en-US" altLang="ko-KR" sz="105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]</a:t>
            </a:r>
            <a:r>
              <a:rPr lang="ko-KR" altLang="en-US" sz="105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은 </a:t>
            </a:r>
            <a:r>
              <a:rPr lang="en-US" altLang="ko-KR" sz="105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30~70%, [</a:t>
            </a:r>
            <a:r>
              <a:rPr lang="ko-KR" altLang="en-US" sz="105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미흡</a:t>
            </a:r>
            <a:r>
              <a:rPr lang="en-US" altLang="ko-KR" sz="105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]</a:t>
            </a:r>
            <a:r>
              <a:rPr lang="ko-KR" altLang="en-US" sz="105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은 </a:t>
            </a:r>
            <a:r>
              <a:rPr lang="en-US" altLang="ko-KR" sz="105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70~100%</a:t>
            </a:r>
            <a:r>
              <a:rPr lang="ko-KR" altLang="en-US" sz="105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가 해당됨</a:t>
            </a:r>
            <a:r>
              <a:rPr lang="en-US" altLang="ko-KR" sz="105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.  </a:t>
            </a:r>
            <a:endParaRPr lang="en-US" altLang="ko-KR" sz="1050" dirty="0" smtClean="0">
              <a:solidFill>
                <a:prstClr val="black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41210" y="1043016"/>
            <a:ext cx="31683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1-2. </a:t>
            </a:r>
            <a:r>
              <a:rPr lang="ko-KR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수준별 현황</a:t>
            </a:r>
            <a:endParaRPr lang="ko-KR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  <a:cs typeface="함초롬바탕" pitchFamily="18" charset="-127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394508" y="480669"/>
            <a:ext cx="187220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_</a:t>
            </a:r>
            <a:r>
              <a:rPr lang="ko-KR" altLang="en-US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결과요약</a:t>
            </a:r>
            <a:endParaRPr lang="ko-KR" altLang="en-US" sz="2000" b="1" dirty="0">
              <a:solidFill>
                <a:schemeClr val="accent5">
                  <a:lumMod val="7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graphicFrame>
        <p:nvGraphicFramePr>
          <p:cNvPr id="8" name="차트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60833728"/>
              </p:ext>
            </p:extLst>
          </p:nvPr>
        </p:nvGraphicFramePr>
        <p:xfrm>
          <a:off x="5407109" y="1623884"/>
          <a:ext cx="3736891" cy="38011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73572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023373"/>
              </p:ext>
            </p:extLst>
          </p:nvPr>
        </p:nvGraphicFramePr>
        <p:xfrm>
          <a:off x="362308" y="1914349"/>
          <a:ext cx="8471139" cy="1975449"/>
        </p:xfrm>
        <a:graphic>
          <a:graphicData uri="http://schemas.openxmlformats.org/drawingml/2006/table">
            <a:tbl>
              <a:tblPr/>
              <a:tblGrid>
                <a:gridCol w="21177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177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177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1778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65704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300" b="1" kern="1200" spc="-20" baseline="0" dirty="0" smtClean="0">
                          <a:solidFill>
                            <a:schemeClr val="bg1"/>
                          </a:soli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자기관리역량</a:t>
                      </a:r>
                      <a:endParaRPr lang="en-US" altLang="ko-KR" sz="1300" b="1" kern="1200" spc="-20" baseline="0" dirty="0" smtClean="0">
                        <a:solidFill>
                          <a:schemeClr val="bg1"/>
                        </a:solidFill>
                        <a:latin typeface="08서울한강체 M" panose="02020603020101020101" pitchFamily="18" charset="-127"/>
                        <a:ea typeface="08서울한강체 M" panose="02020603020101020101" pitchFamily="18" charset="-127"/>
                        <a:cs typeface="함초롬바탕" pitchFamily="18" charset="-127"/>
                      </a:endParaRPr>
                    </a:p>
                  </a:txBody>
                  <a:tcPr marL="6051" marR="6051" marT="60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300" b="1" kern="1200" spc="-20" baseline="0" dirty="0" smtClean="0">
                          <a:solidFill>
                            <a:schemeClr val="bg1"/>
                          </a:soli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대인관계역량</a:t>
                      </a:r>
                      <a:endParaRPr lang="en-US" altLang="ko-KR" sz="1300" b="1" kern="1200" spc="-20" baseline="0" dirty="0" smtClean="0">
                        <a:solidFill>
                          <a:schemeClr val="bg1"/>
                        </a:solidFill>
                        <a:latin typeface="08서울한강체 M" panose="02020603020101020101" pitchFamily="18" charset="-127"/>
                        <a:ea typeface="08서울한강체 M" panose="02020603020101020101" pitchFamily="18" charset="-127"/>
                        <a:cs typeface="함초롬바탕" pitchFamily="18" charset="-127"/>
                      </a:endParaRPr>
                    </a:p>
                  </a:txBody>
                  <a:tcPr marL="6051" marR="6051" marT="60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300" b="1" kern="1200" spc="-20" baseline="0" dirty="0" smtClean="0">
                          <a:solidFill>
                            <a:schemeClr val="bg1"/>
                          </a:soli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자원정보기술</a:t>
                      </a:r>
                      <a:endParaRPr lang="en-US" altLang="ko-KR" sz="1300" b="1" kern="1200" spc="-20" baseline="0" dirty="0" smtClean="0">
                        <a:solidFill>
                          <a:schemeClr val="bg1"/>
                        </a:solidFill>
                        <a:latin typeface="08서울한강체 M" panose="02020603020101020101" pitchFamily="18" charset="-127"/>
                        <a:ea typeface="08서울한강체 M" panose="02020603020101020101" pitchFamily="18" charset="-127"/>
                        <a:cs typeface="함초롬바탕" pitchFamily="18" charset="-127"/>
                      </a:endParaRPr>
                    </a:p>
                    <a:p>
                      <a:pPr marL="0" marR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300" b="1" kern="1200" spc="-20" baseline="0" dirty="0" smtClean="0">
                          <a:solidFill>
                            <a:schemeClr val="bg1"/>
                          </a:soli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활용역량</a:t>
                      </a:r>
                      <a:endParaRPr lang="en-US" altLang="ko-KR" sz="1300" b="1" kern="1200" spc="-20" baseline="0" dirty="0" smtClean="0">
                        <a:solidFill>
                          <a:schemeClr val="bg1"/>
                        </a:solidFill>
                        <a:latin typeface="08서울한강체 M" panose="02020603020101020101" pitchFamily="18" charset="-127"/>
                        <a:ea typeface="08서울한강체 M" panose="02020603020101020101" pitchFamily="18" charset="-127"/>
                        <a:cs typeface="함초롬바탕" pitchFamily="18" charset="-127"/>
                      </a:endParaRPr>
                    </a:p>
                  </a:txBody>
                  <a:tcPr marL="6051" marR="6051" marT="60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300" b="1" kern="1200" spc="-20" baseline="0" dirty="0" smtClean="0">
                          <a:solidFill>
                            <a:schemeClr val="bg1"/>
                          </a:soli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글로벌역량</a:t>
                      </a:r>
                      <a:endParaRPr lang="en-US" altLang="ko-KR" sz="1300" b="1" kern="1200" spc="-20" baseline="0" dirty="0" smtClean="0">
                        <a:solidFill>
                          <a:schemeClr val="bg1"/>
                        </a:solidFill>
                        <a:latin typeface="08서울한강체 M" panose="02020603020101020101" pitchFamily="18" charset="-127"/>
                        <a:ea typeface="08서울한강체 M" panose="02020603020101020101" pitchFamily="18" charset="-127"/>
                        <a:cs typeface="함초롬바탕" pitchFamily="18" charset="-127"/>
                      </a:endParaRPr>
                    </a:p>
                  </a:txBody>
                  <a:tcPr marL="6051" marR="6051" marT="60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09745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ko-KR" altLang="en-US" sz="13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비수도권</a:t>
                      </a:r>
                      <a:endParaRPr lang="en-US" altLang="ko-KR" sz="1300" b="0" i="0" u="none" strike="noStrike" dirty="0" smtClean="0">
                        <a:solidFill>
                          <a:srgbClr val="000000"/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altLang="ko-KR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(4</a:t>
                      </a:r>
                      <a:r>
                        <a:rPr lang="ko-KR" alt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년제 대학</a:t>
                      </a:r>
                      <a:r>
                        <a:rPr lang="en-US" altLang="ko-KR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)</a:t>
                      </a:r>
                    </a:p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ko-KR" alt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평균보다 낮음</a:t>
                      </a:r>
                      <a:endParaRPr lang="ko-KR" alt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ko-KR" alt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수도권</a:t>
                      </a:r>
                      <a:endParaRPr lang="en-US" altLang="ko-KR" sz="1300" b="0" i="0" u="none" strike="noStrike" dirty="0" smtClean="0">
                        <a:solidFill>
                          <a:srgbClr val="000000"/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altLang="ko-KR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(</a:t>
                      </a:r>
                      <a:r>
                        <a:rPr lang="en-US" altLang="ko-KR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4</a:t>
                      </a:r>
                      <a:r>
                        <a:rPr lang="ko-KR" alt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년제 대학</a:t>
                      </a:r>
                      <a:r>
                        <a:rPr lang="en-US" altLang="ko-KR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)</a:t>
                      </a:r>
                    </a:p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ko-KR" alt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평균보다 </a:t>
                      </a:r>
                      <a:r>
                        <a:rPr lang="ko-KR" alt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높음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ko-KR" altLang="en-US" sz="1300" b="0" i="0" u="none" strike="noStrike" smtClean="0">
                          <a:solidFill>
                            <a:srgbClr val="0000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비수도권</a:t>
                      </a:r>
                      <a:endParaRPr lang="en-US" altLang="ko-KR" sz="1300" b="0" i="0" u="none" strike="noStrike" smtClean="0">
                        <a:solidFill>
                          <a:srgbClr val="000000"/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altLang="ko-KR" sz="1300" b="0" i="0" u="none" strike="noStrike" smtClean="0">
                          <a:solidFill>
                            <a:srgbClr val="0000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(4</a:t>
                      </a:r>
                      <a:r>
                        <a:rPr lang="ko-KR" altLang="en-US" sz="1300" b="0" i="0" u="none" strike="noStrike" smtClean="0">
                          <a:solidFill>
                            <a:srgbClr val="0000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년제 대학</a:t>
                      </a:r>
                      <a:r>
                        <a:rPr lang="en-US" altLang="ko-KR" sz="1300" b="0" i="0" u="none" strike="noStrike" smtClean="0">
                          <a:solidFill>
                            <a:srgbClr val="0000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)</a:t>
                      </a:r>
                    </a:p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ko-KR" altLang="en-US" sz="1300" b="0" i="0" u="none" strike="noStrike" smtClean="0">
                          <a:solidFill>
                            <a:srgbClr val="0000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평균보다 낮음</a:t>
                      </a:r>
                      <a:endParaRPr lang="ko-KR" alt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ko-KR" altLang="en-US" sz="13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비수도권</a:t>
                      </a:r>
                      <a:endParaRPr lang="en-US" altLang="ko-KR" sz="1300" b="0" i="0" u="none" strike="noStrike" dirty="0" smtClean="0">
                        <a:solidFill>
                          <a:srgbClr val="000000"/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altLang="ko-KR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(4</a:t>
                      </a:r>
                      <a:r>
                        <a:rPr lang="ko-KR" alt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년제 대학</a:t>
                      </a:r>
                      <a:r>
                        <a:rPr lang="en-US" altLang="ko-KR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)</a:t>
                      </a:r>
                    </a:p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ko-KR" alt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평균보다 낮음</a:t>
                      </a:r>
                      <a:endParaRPr lang="ko-KR" alt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330613" y="1498851"/>
            <a:ext cx="550283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05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* </a:t>
            </a:r>
            <a:r>
              <a:rPr lang="ko-KR" altLang="en-US" sz="105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보다 자세한 내용은 </a:t>
            </a:r>
            <a:r>
              <a:rPr lang="en-US" altLang="ko-KR" sz="105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‘</a:t>
            </a:r>
            <a:r>
              <a:rPr lang="ko-KR" altLang="en-US" sz="105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영역별 </a:t>
            </a:r>
            <a:r>
              <a:rPr lang="en-US" altLang="ko-KR" sz="105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T</a:t>
            </a:r>
            <a:r>
              <a:rPr lang="ko-KR" altLang="en-US" sz="105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점수</a:t>
            </a:r>
            <a:r>
              <a:rPr lang="en-US" altLang="ko-KR" sz="105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’ </a:t>
            </a:r>
            <a:r>
              <a:rPr lang="ko-KR" altLang="en-US" sz="105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부분 </a:t>
            </a:r>
            <a:r>
              <a:rPr lang="ko-KR" altLang="en-US" sz="105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참고</a:t>
            </a:r>
            <a:r>
              <a:rPr lang="en-US" altLang="ko-KR" sz="105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.</a:t>
            </a:r>
            <a:endParaRPr lang="en-US" altLang="ko-KR" sz="1050" b="1" spc="-2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75000"/>
                      <a:lumOff val="25000"/>
                    </a:prstClr>
                  </a:gs>
                </a:gsLst>
                <a:lin ang="5400000" scaled="0"/>
              </a:gradFill>
              <a:latin typeface="08서울한강체 M" panose="02020603020101020101" pitchFamily="18" charset="-127"/>
              <a:ea typeface="08서울한강체 M" panose="02020603020101020101" pitchFamily="18" charset="-127"/>
              <a:cs typeface="함초롬돋움" pitchFamily="18" charset="-127"/>
            </a:endParaRPr>
          </a:p>
          <a:p>
            <a:pPr algn="r"/>
            <a:r>
              <a:rPr lang="en-US" altLang="ko-KR" sz="105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* </a:t>
            </a:r>
            <a:r>
              <a:rPr lang="ko-KR" altLang="en-US" sz="105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전 영역 </a:t>
            </a:r>
            <a:r>
              <a:rPr lang="en-US" altLang="ko-KR" sz="105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T</a:t>
            </a:r>
            <a:r>
              <a:rPr lang="ko-KR" altLang="en-US" sz="105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점수에 관</a:t>
            </a:r>
            <a:r>
              <a:rPr lang="ko-KR" altLang="en-US" sz="105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한</a:t>
            </a:r>
            <a:r>
              <a:rPr lang="ko-KR" altLang="en-US" sz="105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 </a:t>
            </a:r>
            <a:r>
              <a:rPr lang="ko-KR" altLang="en-US" sz="1050" b="1" spc="-20" dirty="0" err="1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기준값이며</a:t>
            </a:r>
            <a:r>
              <a:rPr lang="en-US" altLang="ko-KR" sz="105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, </a:t>
            </a:r>
            <a:r>
              <a:rPr lang="ko-KR" altLang="en-US" sz="105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비교대상은 </a:t>
            </a:r>
            <a:r>
              <a:rPr lang="ko-KR" altLang="en-US" sz="1050" b="1" spc="-20" dirty="0" err="1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비수도권</a:t>
            </a:r>
            <a:r>
              <a:rPr lang="en-US" altLang="ko-KR" sz="105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/</a:t>
            </a:r>
            <a:r>
              <a:rPr lang="ko-KR" altLang="en-US" sz="105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전국</a:t>
            </a:r>
            <a:r>
              <a:rPr lang="en-US" altLang="ko-KR" sz="105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/</a:t>
            </a:r>
            <a:r>
              <a:rPr lang="ko-KR" altLang="en-US" sz="105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수도권 </a:t>
            </a:r>
            <a:r>
              <a:rPr lang="en-US" altLang="ko-KR" sz="105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‘4</a:t>
            </a:r>
            <a:r>
              <a:rPr lang="ko-KR" altLang="en-US" sz="105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년제 대학</a:t>
            </a:r>
            <a:r>
              <a:rPr lang="en-US" altLang="ko-KR" sz="105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’</a:t>
            </a:r>
            <a:r>
              <a:rPr lang="ko-KR" altLang="en-US" sz="105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에 의거함</a:t>
            </a:r>
            <a:r>
              <a:rPr lang="en-US" altLang="ko-KR" sz="105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41211" y="1043016"/>
            <a:ext cx="40790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1-3. </a:t>
            </a:r>
            <a:r>
              <a:rPr lang="ko-KR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전체영역 </a:t>
            </a:r>
            <a:r>
              <a:rPr lang="en-US" altLang="ko-KR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T</a:t>
            </a:r>
            <a:r>
              <a:rPr lang="ko-KR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점수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394508" y="480669"/>
            <a:ext cx="187220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_</a:t>
            </a:r>
            <a:r>
              <a:rPr lang="ko-KR" altLang="en-US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결과요약</a:t>
            </a:r>
            <a:endParaRPr lang="ko-KR" altLang="en-US" sz="2000" b="1" dirty="0">
              <a:solidFill>
                <a:schemeClr val="accent5">
                  <a:lumMod val="7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graphicFrame>
        <p:nvGraphicFramePr>
          <p:cNvPr id="7" name="표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540019"/>
              </p:ext>
            </p:extLst>
          </p:nvPr>
        </p:nvGraphicFramePr>
        <p:xfrm>
          <a:off x="362308" y="4041117"/>
          <a:ext cx="8471140" cy="1919019"/>
        </p:xfrm>
        <a:graphic>
          <a:graphicData uri="http://schemas.openxmlformats.org/drawingml/2006/table">
            <a:tbl>
              <a:tblPr/>
              <a:tblGrid>
                <a:gridCol w="84711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19019">
                <a:tc>
                  <a:txBody>
                    <a:bodyPr/>
                    <a:lstStyle/>
                    <a:p>
                      <a:pPr marL="465750" marR="0" indent="-28575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ko-KR" sz="1300" b="0" kern="1200" spc="-20" baseline="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4</a:t>
                      </a:r>
                      <a:r>
                        <a:rPr lang="ko-KR" altLang="en-US" sz="1300" b="0" kern="1200" spc="-20" baseline="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개 영역 중 </a:t>
                      </a:r>
                      <a:r>
                        <a:rPr lang="en-US" altLang="ko-KR" sz="1300" b="0" kern="1200" spc="-20" baseline="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[</a:t>
                      </a:r>
                      <a:r>
                        <a:rPr lang="ko-KR" altLang="en-US" sz="1300" b="0" kern="1200" spc="-20" baseline="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대인관계</a:t>
                      </a:r>
                      <a:r>
                        <a:rPr lang="en-US" altLang="ko-KR" sz="1300" b="0" kern="1200" spc="-20" baseline="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]</a:t>
                      </a:r>
                      <a:r>
                        <a:rPr lang="ko-KR" altLang="en-US" sz="1300" b="0" kern="1200" spc="-20" baseline="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역량이 가장 높고</a:t>
                      </a:r>
                      <a:r>
                        <a:rPr lang="en-US" altLang="ko-KR" sz="1300" b="0" kern="1200" spc="-20" baseline="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, [</a:t>
                      </a:r>
                      <a:r>
                        <a:rPr lang="ko-KR" altLang="en-US" sz="1300" b="0" kern="1200" spc="-20" baseline="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자원정보기술</a:t>
                      </a:r>
                      <a:r>
                        <a:rPr lang="en-US" altLang="ko-KR" sz="1300" b="0" kern="1200" spc="-20" baseline="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]</a:t>
                      </a:r>
                      <a:r>
                        <a:rPr lang="ko-KR" altLang="en-US" sz="1300" b="0" kern="1200" spc="-20" baseline="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의 활용역량이 가장 낮게 나타남</a:t>
                      </a:r>
                      <a:r>
                        <a:rPr lang="en-US" altLang="ko-KR" sz="1300" b="0" kern="1200" spc="-20" baseline="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. </a:t>
                      </a:r>
                    </a:p>
                    <a:p>
                      <a:pPr marL="465750" marR="0" indent="-28575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ko-KR" sz="1300" b="0" kern="1200" spc="-20" baseline="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[</a:t>
                      </a:r>
                      <a:r>
                        <a:rPr lang="ko-KR" altLang="en-US" sz="1300" b="0" kern="1200" spc="-20" baseline="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대인관계</a:t>
                      </a:r>
                      <a:r>
                        <a:rPr lang="en-US" altLang="ko-KR" sz="1300" b="0" kern="1200" spc="-20" baseline="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]</a:t>
                      </a:r>
                      <a:r>
                        <a:rPr lang="ko-KR" altLang="en-US" sz="1300" b="0" kern="1200" spc="-20" baseline="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역량 영역은 수도권</a:t>
                      </a:r>
                      <a:r>
                        <a:rPr lang="en-US" altLang="ko-KR" sz="1300" b="0" kern="1200" spc="-20" baseline="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(4</a:t>
                      </a:r>
                      <a:r>
                        <a:rPr lang="ko-KR" altLang="en-US" sz="1300" b="0" kern="1200" spc="-20" baseline="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년제 대학</a:t>
                      </a:r>
                      <a:r>
                        <a:rPr lang="en-US" altLang="ko-KR" sz="1300" b="0" kern="1200" spc="-20" baseline="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) </a:t>
                      </a:r>
                      <a:r>
                        <a:rPr lang="ko-KR" altLang="en-US" sz="1300" b="0" kern="1200" spc="-20" baseline="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평균보다 높은 성취 수준을 보임</a:t>
                      </a:r>
                      <a:r>
                        <a:rPr lang="en-US" altLang="ko-KR" sz="1300" b="0" kern="1200" spc="-20" baseline="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.</a:t>
                      </a:r>
                    </a:p>
                    <a:p>
                      <a:pPr marL="465750" marR="0" indent="-285750" algn="l" defTabSz="914400" rtl="0" eaLnBrk="1" fontAlgn="ctr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ko-KR" sz="1300" b="0" kern="1200" spc="-20" baseline="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[</a:t>
                      </a:r>
                      <a:r>
                        <a:rPr lang="ko-KR" altLang="en-US" sz="1300" b="0" kern="1200" spc="-20" baseline="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자기관리</a:t>
                      </a:r>
                      <a:r>
                        <a:rPr lang="en-US" altLang="ko-KR" sz="1300" b="0" kern="1200" spc="-20" baseline="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], [</a:t>
                      </a:r>
                      <a:r>
                        <a:rPr lang="ko-KR" altLang="en-US" sz="1300" b="0" kern="1200" spc="-20" baseline="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자원정보기술</a:t>
                      </a:r>
                      <a:r>
                        <a:rPr lang="en-US" altLang="ko-KR" sz="1300" b="0" kern="1200" spc="-20" baseline="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], [</a:t>
                      </a:r>
                      <a:r>
                        <a:rPr lang="ko-KR" altLang="en-US" sz="1300" b="0" kern="1200" spc="-20" baseline="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글로벌</a:t>
                      </a:r>
                      <a:r>
                        <a:rPr lang="en-US" altLang="ko-KR" sz="1300" b="0" kern="1200" spc="-20" baseline="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]</a:t>
                      </a:r>
                      <a:r>
                        <a:rPr lang="ko-KR" altLang="en-US" sz="1300" b="0" kern="1200" spc="-20" baseline="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역량 영역은 </a:t>
                      </a:r>
                      <a:r>
                        <a:rPr lang="ko-KR" altLang="en-US" sz="1300" b="0" kern="1200" spc="-20" baseline="0" dirty="0" err="1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비수도권</a:t>
                      </a:r>
                      <a:r>
                        <a:rPr lang="en-US" altLang="ko-KR" sz="1300" b="0" kern="1200" spc="-20" baseline="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(4</a:t>
                      </a:r>
                      <a:r>
                        <a:rPr lang="ko-KR" altLang="en-US" sz="1300" b="0" kern="1200" spc="-20" baseline="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년제 대학</a:t>
                      </a:r>
                      <a:r>
                        <a:rPr lang="en-US" altLang="ko-KR" sz="1300" b="0" kern="1200" spc="-20" baseline="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) </a:t>
                      </a:r>
                      <a:r>
                        <a:rPr lang="ko-KR" altLang="en-US" sz="1300" b="0" kern="1200" spc="-20" baseline="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평균보다 낮게 나타남</a:t>
                      </a:r>
                      <a:r>
                        <a:rPr lang="en-US" altLang="ko-KR" sz="1300" b="0" kern="1200" spc="-20" baseline="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2846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표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3440497"/>
              </p:ext>
            </p:extLst>
          </p:nvPr>
        </p:nvGraphicFramePr>
        <p:xfrm>
          <a:off x="241540" y="1639021"/>
          <a:ext cx="8695426" cy="4494360"/>
        </p:xfrm>
        <a:graphic>
          <a:graphicData uri="http://schemas.openxmlformats.org/drawingml/2006/table">
            <a:tbl>
              <a:tblPr/>
              <a:tblGrid>
                <a:gridCol w="1652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425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4718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300" b="1" kern="1200" spc="-20" dirty="0" smtClean="0">
                          <a:solidFill>
                            <a:schemeClr val="bg1"/>
                          </a:soli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자기관리역량</a:t>
                      </a:r>
                      <a:endParaRPr lang="en-US" altLang="ko-KR" sz="1300" b="1" kern="1200" spc="-20" dirty="0">
                        <a:solidFill>
                          <a:schemeClr val="bg1"/>
                        </a:solidFill>
                        <a:latin typeface="08서울한강체 M" panose="02020603020101020101" pitchFamily="18" charset="-127"/>
                        <a:ea typeface="08서울한강체 M" panose="02020603020101020101" pitchFamily="18" charset="-127"/>
                        <a:cs typeface="함초롬바탕" pitchFamily="18" charset="-127"/>
                      </a:endParaRPr>
                    </a:p>
                  </a:txBody>
                  <a:tcPr marL="6051" marR="6051" marT="60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85725" marR="0" lvl="0" indent="-85725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altLang="ko-KR" sz="1300" b="1" kern="1200" spc="-2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[</a:t>
                      </a:r>
                      <a:r>
                        <a:rPr lang="ko-KR" altLang="en-US" sz="1300" b="1" kern="1200" spc="-2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자기관리</a:t>
                      </a:r>
                      <a:r>
                        <a:rPr lang="en-US" altLang="ko-KR" sz="1300" b="1" kern="1200" spc="-2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]</a:t>
                      </a:r>
                      <a:r>
                        <a:rPr lang="ko-KR" altLang="en-US" sz="1300" b="1" kern="1200" spc="-2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역량의 영역</a:t>
                      </a:r>
                      <a:r>
                        <a:rPr lang="en-US" altLang="ko-KR" sz="1300" b="1" kern="1200" spc="-2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 </a:t>
                      </a:r>
                      <a:r>
                        <a:rPr lang="ko-KR" altLang="en-US" sz="1300" b="1" kern="1200" spc="-2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총점은 </a:t>
                      </a:r>
                      <a:r>
                        <a:rPr lang="ko-KR" altLang="en-US" sz="1300" b="1" kern="1200" spc="-20" dirty="0" err="1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비수도권</a:t>
                      </a:r>
                      <a:r>
                        <a:rPr lang="en-US" altLang="ko-KR" sz="1300" b="1" kern="1200" spc="-2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(4</a:t>
                      </a:r>
                      <a:r>
                        <a:rPr lang="ko-KR" altLang="en-US" sz="1300" b="1" kern="1200" spc="-2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년제 대학</a:t>
                      </a:r>
                      <a:r>
                        <a:rPr lang="en-US" altLang="ko-KR" sz="1300" b="1" kern="1200" spc="-2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) </a:t>
                      </a:r>
                      <a:r>
                        <a:rPr lang="ko-KR" altLang="en-US" sz="1300" b="1" kern="1200" spc="-2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평균보다 낮게 나타남</a:t>
                      </a:r>
                      <a:r>
                        <a:rPr lang="en-US" altLang="ko-KR" sz="1300" b="1" kern="1200" spc="-2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.</a:t>
                      </a:r>
                    </a:p>
                    <a:p>
                      <a:pPr marL="85725" marR="0" lvl="0" indent="-85725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altLang="ko-KR" sz="1300" b="1" kern="1200" spc="-2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4</a:t>
                      </a:r>
                      <a:r>
                        <a:rPr lang="ko-KR" altLang="en-US" sz="1300" b="1" kern="1200" spc="-2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개 하위영역 중 </a:t>
                      </a:r>
                      <a:r>
                        <a:rPr lang="en-US" altLang="ko-KR" sz="1300" b="1" kern="1200" spc="-2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(</a:t>
                      </a:r>
                      <a:r>
                        <a:rPr lang="ko-KR" altLang="en-US" sz="1300" b="1" kern="1200" spc="-2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직업의식</a:t>
                      </a:r>
                      <a:r>
                        <a:rPr lang="en-US" altLang="ko-KR" sz="1300" b="1" kern="1200" spc="-2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) </a:t>
                      </a:r>
                      <a:r>
                        <a:rPr lang="ko-KR" altLang="en-US" sz="1300" b="1" kern="1200" spc="-2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능력의 평균은 수도권</a:t>
                      </a:r>
                      <a:r>
                        <a:rPr lang="en-US" altLang="ko-KR" sz="1300" b="1" kern="1200" spc="-2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(4</a:t>
                      </a:r>
                      <a:r>
                        <a:rPr lang="ko-KR" altLang="en-US" sz="1300" b="1" kern="1200" spc="-2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년제 대학</a:t>
                      </a:r>
                      <a:r>
                        <a:rPr lang="en-US" altLang="ko-KR" sz="1300" b="1" kern="1200" spc="-2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) </a:t>
                      </a:r>
                      <a:r>
                        <a:rPr lang="ko-KR" altLang="en-US" sz="1300" b="1" kern="1200" spc="-2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평균보다 높게 나타남</a:t>
                      </a:r>
                      <a:r>
                        <a:rPr lang="en-US" altLang="ko-KR" sz="1300" b="1" kern="1200" spc="-2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.</a:t>
                      </a:r>
                    </a:p>
                    <a:p>
                      <a:pPr marL="85725" marR="0" lvl="0" indent="-85725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altLang="ko-KR" sz="1300" b="1" kern="1200" spc="-2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4</a:t>
                      </a:r>
                      <a:r>
                        <a:rPr lang="ko-KR" altLang="en-US" sz="1300" b="1" kern="1200" spc="-2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개 하위영역 중 </a:t>
                      </a:r>
                      <a:r>
                        <a:rPr lang="en-US" altLang="ko-KR" sz="1300" b="1" kern="1200" spc="-2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(</a:t>
                      </a:r>
                      <a:r>
                        <a:rPr lang="ko-KR" altLang="en-US" sz="1300" b="1" kern="1200" spc="-2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직업의식</a:t>
                      </a:r>
                      <a:r>
                        <a:rPr lang="en-US" altLang="ko-KR" sz="1300" b="1" kern="1200" spc="-2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) </a:t>
                      </a:r>
                      <a:r>
                        <a:rPr lang="ko-KR" altLang="en-US" sz="1300" b="1" kern="1200" spc="-2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능력이 가장 우수하며</a:t>
                      </a:r>
                      <a:r>
                        <a:rPr lang="en-US" altLang="ko-KR" sz="1300" b="1" kern="1200" spc="-2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, (</a:t>
                      </a:r>
                      <a:r>
                        <a:rPr lang="ko-KR" altLang="en-US" sz="1300" b="1" kern="1200" spc="-2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자기주도 학습</a:t>
                      </a:r>
                      <a:r>
                        <a:rPr lang="en-US" altLang="ko-KR" sz="1300" b="1" kern="1200" spc="-2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) </a:t>
                      </a:r>
                      <a:r>
                        <a:rPr lang="ko-KR" altLang="en-US" sz="1300" b="1" kern="1200" spc="-2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능력은 다른 하위영역에 비해 상대적으로 낮게 나타남</a:t>
                      </a:r>
                      <a:r>
                        <a:rPr lang="en-US" altLang="ko-KR" sz="1300" b="1" kern="1200" spc="-2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.</a:t>
                      </a:r>
                    </a:p>
                  </a:txBody>
                  <a:tcPr marL="180000" marR="180000" marT="36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4718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ko-KR" altLang="en-US" sz="1300" b="1" kern="1200" spc="-20" dirty="0" smtClean="0">
                          <a:solidFill>
                            <a:schemeClr val="bg1"/>
                          </a:soli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대인관계역량</a:t>
                      </a:r>
                      <a:endParaRPr lang="en-US" altLang="ko-KR" sz="1300" b="1" kern="1200" spc="-20" dirty="0" smtClean="0">
                        <a:solidFill>
                          <a:schemeClr val="bg1"/>
                        </a:solidFill>
                        <a:latin typeface="08서울한강체 M" panose="02020603020101020101" pitchFamily="18" charset="-127"/>
                        <a:ea typeface="08서울한강체 M" panose="02020603020101020101" pitchFamily="18" charset="-127"/>
                        <a:cs typeface="함초롬바탕" pitchFamily="18" charset="-127"/>
                      </a:endParaRPr>
                    </a:p>
                  </a:txBody>
                  <a:tcPr marL="6051" marR="6051" marT="60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85725" marR="0" lvl="0" indent="-85725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altLang="ko-KR" sz="1300" b="1" kern="1200" spc="-2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[</a:t>
                      </a:r>
                      <a:r>
                        <a:rPr lang="ko-KR" altLang="en-US" sz="1300" b="1" kern="1200" spc="-2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대인관계</a:t>
                      </a:r>
                      <a:r>
                        <a:rPr lang="en-US" altLang="ko-KR" sz="1300" b="1" kern="1200" spc="-2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]</a:t>
                      </a:r>
                      <a:r>
                        <a:rPr lang="ko-KR" altLang="en-US" sz="1300" b="1" kern="1200" spc="-2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역량의 영역 총점은 수도권</a:t>
                      </a:r>
                      <a:r>
                        <a:rPr lang="en-US" altLang="ko-KR" sz="1300" b="1" kern="1200" spc="-2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(4</a:t>
                      </a:r>
                      <a:r>
                        <a:rPr lang="ko-KR" altLang="en-US" sz="1300" b="1" kern="1200" spc="-2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년제 대학</a:t>
                      </a:r>
                      <a:r>
                        <a:rPr lang="en-US" altLang="ko-KR" sz="1300" b="1" kern="1200" spc="-2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) </a:t>
                      </a:r>
                      <a:r>
                        <a:rPr lang="ko-KR" altLang="en-US" sz="1300" b="1" kern="1200" spc="-2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평균보다 높게 나타남</a:t>
                      </a:r>
                      <a:r>
                        <a:rPr lang="en-US" altLang="ko-KR" sz="1300" b="1" kern="1200" spc="-2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.</a:t>
                      </a:r>
                    </a:p>
                    <a:p>
                      <a:pPr marL="85725" marR="0" lvl="0" indent="-85725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altLang="ko-KR" sz="1300" b="1" kern="1200" spc="-2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5</a:t>
                      </a:r>
                      <a:r>
                        <a:rPr lang="ko-KR" altLang="en-US" sz="1300" b="1" kern="1200" spc="-2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개 하위영역 중 </a:t>
                      </a:r>
                      <a:r>
                        <a:rPr lang="en-US" altLang="ko-KR" sz="1300" b="1" kern="1200" spc="-2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(</a:t>
                      </a:r>
                      <a:r>
                        <a:rPr lang="ko-KR" altLang="en-US" sz="1300" b="1" kern="1200" spc="-2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조직에 대한 이해</a:t>
                      </a:r>
                      <a:r>
                        <a:rPr lang="en-US" altLang="ko-KR" sz="1300" b="1" kern="1200" spc="-2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) </a:t>
                      </a:r>
                      <a:r>
                        <a:rPr lang="ko-KR" altLang="en-US" sz="1300" b="1" kern="1200" spc="-2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능력을 제외한 모든 능력의 평균은 수도권 평균보다 높게 나타남</a:t>
                      </a:r>
                      <a:r>
                        <a:rPr lang="en-US" altLang="ko-KR" sz="1300" b="1" kern="1200" spc="-2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.</a:t>
                      </a:r>
                    </a:p>
                    <a:p>
                      <a:pPr marL="85725" marR="0" lvl="0" indent="-85725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altLang="ko-KR" sz="1300" b="1" kern="1200" spc="-2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5</a:t>
                      </a:r>
                      <a:r>
                        <a:rPr lang="ko-KR" altLang="en-US" sz="1300" b="1" kern="1200" spc="-2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개 하위영역 중 </a:t>
                      </a:r>
                      <a:r>
                        <a:rPr lang="en-US" altLang="ko-KR" sz="1300" b="1" kern="1200" spc="-2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(</a:t>
                      </a:r>
                      <a:r>
                        <a:rPr lang="ko-KR" altLang="en-US" sz="1300" b="1" kern="1200" spc="-2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중재</a:t>
                      </a:r>
                      <a:r>
                        <a:rPr lang="en-US" altLang="ko-KR" sz="1300" b="1" kern="1200" spc="-2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) </a:t>
                      </a:r>
                      <a:r>
                        <a:rPr lang="ko-KR" altLang="en-US" sz="1300" b="1" kern="1200" spc="-2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능력이 가장 우수하며</a:t>
                      </a:r>
                      <a:r>
                        <a:rPr lang="en-US" altLang="ko-KR" sz="1300" b="1" kern="1200" spc="-2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, (</a:t>
                      </a:r>
                      <a:r>
                        <a:rPr lang="ko-KR" altLang="en-US" sz="1300" b="1" kern="1200" spc="-2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조직에 대한 이해</a:t>
                      </a:r>
                      <a:r>
                        <a:rPr lang="en-US" altLang="ko-KR" sz="1300" b="1" kern="1200" spc="-2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) </a:t>
                      </a:r>
                      <a:r>
                        <a:rPr lang="ko-KR" altLang="en-US" sz="1300" b="1" kern="1200" spc="-2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능력은 다른 하위영역에 비해 상대적으로 낮게 나타남</a:t>
                      </a:r>
                      <a:r>
                        <a:rPr lang="en-US" altLang="ko-KR" sz="1300" b="1" kern="1200" spc="-2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.</a:t>
                      </a:r>
                    </a:p>
                  </a:txBody>
                  <a:tcPr marL="180000" marR="180000" marT="36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41211" y="1043016"/>
            <a:ext cx="40790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1-3</a:t>
            </a:r>
            <a:r>
              <a:rPr lang="en-US" altLang="ko-KR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. </a:t>
            </a:r>
            <a:r>
              <a:rPr lang="ko-KR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영역별 </a:t>
            </a:r>
            <a:r>
              <a:rPr lang="en-US" altLang="ko-KR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T</a:t>
            </a:r>
            <a:r>
              <a:rPr lang="ko-KR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점수</a:t>
            </a:r>
            <a:endParaRPr lang="ko-KR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394508" y="480669"/>
            <a:ext cx="187220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_</a:t>
            </a:r>
            <a:r>
              <a:rPr lang="ko-KR" altLang="en-US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결과요약</a:t>
            </a:r>
            <a:endParaRPr lang="ko-KR" altLang="en-US" sz="2000" b="1" dirty="0">
              <a:solidFill>
                <a:schemeClr val="accent5">
                  <a:lumMod val="7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63894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표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7778057"/>
              </p:ext>
            </p:extLst>
          </p:nvPr>
        </p:nvGraphicFramePr>
        <p:xfrm>
          <a:off x="241540" y="1639021"/>
          <a:ext cx="8695426" cy="4494360"/>
        </p:xfrm>
        <a:graphic>
          <a:graphicData uri="http://schemas.openxmlformats.org/drawingml/2006/table">
            <a:tbl>
              <a:tblPr/>
              <a:tblGrid>
                <a:gridCol w="1652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425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4718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300" b="1" kern="1200" spc="-20" dirty="0" smtClean="0">
                          <a:solidFill>
                            <a:schemeClr val="bg1"/>
                          </a:soli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자원정보기술의</a:t>
                      </a:r>
                      <a:endParaRPr lang="en-US" altLang="ko-KR" sz="1300" b="1" kern="1200" spc="-20" dirty="0" smtClean="0">
                        <a:solidFill>
                          <a:schemeClr val="bg1"/>
                        </a:solidFill>
                        <a:latin typeface="08서울한강체 M" panose="02020603020101020101" pitchFamily="18" charset="-127"/>
                        <a:ea typeface="08서울한강체 M" panose="02020603020101020101" pitchFamily="18" charset="-127"/>
                        <a:cs typeface="함초롬바탕" pitchFamily="18" charset="-127"/>
                      </a:endParaRPr>
                    </a:p>
                    <a:p>
                      <a:pPr algn="ctr" fontAlgn="ctr"/>
                      <a:r>
                        <a:rPr lang="ko-KR" altLang="en-US" sz="1300" b="1" kern="1200" spc="-20" dirty="0" smtClean="0">
                          <a:solidFill>
                            <a:schemeClr val="bg1"/>
                          </a:soli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활용역량</a:t>
                      </a:r>
                      <a:endParaRPr lang="en-US" altLang="ko-KR" sz="1300" b="1" kern="1200" spc="-20" dirty="0" smtClean="0">
                        <a:solidFill>
                          <a:schemeClr val="bg1"/>
                        </a:solidFill>
                        <a:latin typeface="08서울한강체 M" panose="02020603020101020101" pitchFamily="18" charset="-127"/>
                        <a:ea typeface="08서울한강체 M" panose="02020603020101020101" pitchFamily="18" charset="-127"/>
                        <a:cs typeface="함초롬바탕" pitchFamily="18" charset="-127"/>
                      </a:endParaRPr>
                    </a:p>
                  </a:txBody>
                  <a:tcPr marL="6051" marR="6051" marT="60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85725" indent="-85725">
                        <a:lnSpc>
                          <a:spcPct val="15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sz="1300" b="1" kern="1200" spc="-2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[</a:t>
                      </a:r>
                      <a:r>
                        <a:rPr lang="ko-KR" altLang="en-US" sz="1300" b="1" kern="1200" spc="-2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자원정보기술</a:t>
                      </a:r>
                      <a:r>
                        <a:rPr lang="en-US" altLang="ko-KR" sz="1300" b="1" kern="1200" spc="-2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]</a:t>
                      </a:r>
                      <a:r>
                        <a:rPr lang="ko-KR" altLang="en-US" sz="1300" b="1" kern="1200" spc="-2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의 활용역량 총점은 </a:t>
                      </a:r>
                      <a:r>
                        <a:rPr lang="ko-KR" altLang="en-US" sz="1300" b="1" kern="1200" spc="-20" dirty="0" err="1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비수도권</a:t>
                      </a:r>
                      <a:r>
                        <a:rPr lang="en-US" altLang="ko-KR" sz="1300" b="1" kern="1200" spc="-2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(4</a:t>
                      </a:r>
                      <a:r>
                        <a:rPr lang="ko-KR" altLang="en-US" sz="1300" b="1" kern="1200" spc="-2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년제 대학</a:t>
                      </a:r>
                      <a:r>
                        <a:rPr lang="en-US" altLang="ko-KR" sz="1300" b="1" kern="1200" spc="-2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) </a:t>
                      </a:r>
                      <a:r>
                        <a:rPr lang="ko-KR" altLang="en-US" sz="1300" b="1" kern="1200" spc="-2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평균보다 낮게 나타남</a:t>
                      </a:r>
                      <a:r>
                        <a:rPr lang="en-US" altLang="ko-KR" sz="1300" b="1" kern="1200" spc="-2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.</a:t>
                      </a:r>
                    </a:p>
                    <a:p>
                      <a:pPr marL="85725" marR="0" indent="-85725" algn="l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altLang="ko-KR" sz="1300" b="1" kern="1200" spc="-2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3</a:t>
                      </a:r>
                      <a:r>
                        <a:rPr lang="ko-KR" altLang="en-US" sz="1300" b="1" kern="1200" spc="-2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개 하위영역 중 </a:t>
                      </a:r>
                      <a:r>
                        <a:rPr lang="en-US" altLang="ko-KR" sz="1300" b="1" kern="1200" spc="-2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(</a:t>
                      </a:r>
                      <a:r>
                        <a:rPr lang="ko-KR" altLang="en-US" sz="1300" b="1" kern="1200" spc="-2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기술</a:t>
                      </a:r>
                      <a:r>
                        <a:rPr lang="en-US" altLang="ko-KR" sz="1300" b="1" kern="1200" spc="-2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)</a:t>
                      </a:r>
                      <a:r>
                        <a:rPr lang="en-US" altLang="ko-KR" sz="1300" b="1" kern="1200" spc="-20" baseline="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 </a:t>
                      </a:r>
                      <a:r>
                        <a:rPr lang="ko-KR" altLang="en-US" sz="1300" b="1" kern="1200" spc="-2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활용 능력이 가장 우수하며</a:t>
                      </a:r>
                      <a:r>
                        <a:rPr lang="en-US" altLang="ko-KR" sz="1300" b="1" kern="1200" spc="-2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, (</a:t>
                      </a:r>
                      <a:r>
                        <a:rPr lang="ko-KR" altLang="en-US" sz="1300" b="1" kern="1200" spc="-2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자원</a:t>
                      </a:r>
                      <a:r>
                        <a:rPr lang="en-US" altLang="ko-KR" sz="1300" b="1" kern="1200" spc="-2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) </a:t>
                      </a:r>
                      <a:r>
                        <a:rPr lang="ko-KR" altLang="en-US" sz="1300" b="1" kern="1200" spc="-2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활용 능력은 다른 하위영역에 비해 상대적으로 낮게 나타남</a:t>
                      </a:r>
                      <a:r>
                        <a:rPr lang="en-US" altLang="ko-KR" sz="1300" b="1" kern="1200" spc="-2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.</a:t>
                      </a:r>
                    </a:p>
                  </a:txBody>
                  <a:tcPr marL="180000" marR="180000" marT="36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47180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300" b="1" kern="1200" spc="-20" dirty="0" smtClean="0">
                          <a:solidFill>
                            <a:schemeClr val="bg1"/>
                          </a:soli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글로벌역량</a:t>
                      </a:r>
                      <a:endParaRPr lang="en-US" altLang="ko-KR" sz="1300" b="1" kern="1200" spc="-20" dirty="0" smtClean="0">
                        <a:solidFill>
                          <a:schemeClr val="bg1"/>
                        </a:solidFill>
                        <a:latin typeface="08서울한강체 M" panose="02020603020101020101" pitchFamily="18" charset="-127"/>
                        <a:ea typeface="08서울한강체 M" panose="02020603020101020101" pitchFamily="18" charset="-127"/>
                        <a:cs typeface="함초롬바탕" pitchFamily="18" charset="-127"/>
                      </a:endParaRPr>
                    </a:p>
                  </a:txBody>
                  <a:tcPr marL="6051" marR="6051" marT="60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85725" marR="0" lvl="0" indent="-85725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altLang="ko-KR" sz="1300" b="1" kern="1200" spc="-2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[</a:t>
                      </a:r>
                      <a:r>
                        <a:rPr lang="ko-KR" altLang="en-US" sz="1300" b="1" kern="1200" spc="-2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글로벌</a:t>
                      </a:r>
                      <a:r>
                        <a:rPr lang="en-US" altLang="ko-KR" sz="1300" b="1" kern="1200" spc="-2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]</a:t>
                      </a:r>
                      <a:r>
                        <a:rPr lang="ko-KR" altLang="en-US" sz="1300" b="1" kern="1200" spc="-2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역량의 영역 총점은</a:t>
                      </a:r>
                      <a:r>
                        <a:rPr lang="ko-KR" altLang="en-US" sz="1300" b="1" kern="1200" spc="-20" baseline="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 </a:t>
                      </a:r>
                      <a:r>
                        <a:rPr lang="ko-KR" altLang="en-US" sz="1300" b="1" kern="1200" spc="-20" baseline="0" dirty="0" err="1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비수도권</a:t>
                      </a:r>
                      <a:r>
                        <a:rPr lang="en-US" altLang="ko-KR" sz="1300" b="1" kern="1200" spc="-2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(4</a:t>
                      </a:r>
                      <a:r>
                        <a:rPr lang="ko-KR" altLang="en-US" sz="1300" b="1" kern="1200" spc="-2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년제 대학</a:t>
                      </a:r>
                      <a:r>
                        <a:rPr lang="en-US" altLang="ko-KR" sz="1300" b="1" kern="1200" spc="-2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) </a:t>
                      </a:r>
                      <a:r>
                        <a:rPr lang="ko-KR" altLang="en-US" sz="1300" b="1" kern="1200" spc="-2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평균보다 낮게 나타남</a:t>
                      </a:r>
                      <a:r>
                        <a:rPr lang="en-US" altLang="ko-KR" sz="1300" b="1" kern="1200" spc="-2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.</a:t>
                      </a:r>
                    </a:p>
                    <a:p>
                      <a:pPr marL="85725" marR="0" lvl="0" indent="-85725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altLang="ko-KR" sz="1300" b="1" kern="1200" spc="-2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3</a:t>
                      </a:r>
                      <a:r>
                        <a:rPr lang="ko-KR" altLang="en-US" sz="1300" b="1" kern="1200" spc="-2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개 하위영역 중 </a:t>
                      </a:r>
                      <a:r>
                        <a:rPr lang="en-US" altLang="ko-KR" sz="1300" b="1" kern="1200" spc="-20" baseline="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(</a:t>
                      </a:r>
                      <a:r>
                        <a:rPr lang="ko-KR" altLang="en-US" sz="1300" b="1" kern="1200" spc="-20" baseline="0" dirty="0" err="1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타문화</a:t>
                      </a:r>
                      <a:r>
                        <a:rPr lang="ko-KR" altLang="en-US" sz="1300" b="1" kern="1200" spc="-20" baseline="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 이해</a:t>
                      </a:r>
                      <a:r>
                        <a:rPr lang="en-US" altLang="ko-KR" sz="1300" b="1" kern="1200" spc="-20" baseline="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) </a:t>
                      </a:r>
                      <a:r>
                        <a:rPr lang="ko-KR" altLang="en-US" sz="1300" b="1" kern="1200" spc="-20" baseline="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능력의 평균은 </a:t>
                      </a:r>
                      <a:r>
                        <a:rPr lang="ko-KR" altLang="en-US" sz="1300" b="1" kern="1200" spc="-20" baseline="0" dirty="0" err="1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비수도권</a:t>
                      </a:r>
                      <a:r>
                        <a:rPr lang="en-US" altLang="ko-KR" sz="1300" b="1" kern="1200" spc="-20" baseline="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 </a:t>
                      </a:r>
                      <a:r>
                        <a:rPr lang="ko-KR" altLang="en-US" sz="1300" b="1" kern="1200" spc="-20" baseline="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평균보다 높게 나타남</a:t>
                      </a:r>
                      <a:r>
                        <a:rPr lang="en-US" altLang="ko-KR" sz="1300" b="1" kern="1200" spc="-20" baseline="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.</a:t>
                      </a:r>
                    </a:p>
                    <a:p>
                      <a:pPr marL="85725" marR="0" lvl="0" indent="-85725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altLang="ko-KR" sz="1300" b="1" kern="1200" spc="-2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3</a:t>
                      </a:r>
                      <a:r>
                        <a:rPr lang="ko-KR" altLang="en-US" sz="1300" b="1" kern="1200" spc="-2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개 하위영역 중 </a:t>
                      </a:r>
                      <a:r>
                        <a:rPr lang="en-US" altLang="ko-KR" sz="1300" b="1" kern="1200" spc="-20" baseline="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(</a:t>
                      </a:r>
                      <a:r>
                        <a:rPr lang="ko-KR" altLang="en-US" sz="1300" b="1" kern="1200" spc="-20" baseline="0" dirty="0" err="1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타문화</a:t>
                      </a:r>
                      <a:r>
                        <a:rPr lang="ko-KR" altLang="en-US" sz="1300" b="1" kern="1200" spc="-20" baseline="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 이해</a:t>
                      </a:r>
                      <a:r>
                        <a:rPr lang="en-US" altLang="ko-KR" sz="1300" b="1" kern="1200" spc="-20" baseline="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)</a:t>
                      </a:r>
                      <a:r>
                        <a:rPr lang="en-US" altLang="ko-KR" sz="1300" b="1" kern="1200" spc="-2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 </a:t>
                      </a:r>
                      <a:r>
                        <a:rPr lang="ko-KR" altLang="en-US" sz="1300" b="1" kern="1200" spc="-2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능력이 가장 우수하며</a:t>
                      </a:r>
                      <a:r>
                        <a:rPr lang="en-US" altLang="ko-KR" sz="1300" b="1" kern="1200" spc="-2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, (</a:t>
                      </a:r>
                      <a:r>
                        <a:rPr lang="ko-KR" altLang="en-US" sz="1300" b="1" kern="1200" spc="-2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글로벌화 이해</a:t>
                      </a:r>
                      <a:r>
                        <a:rPr lang="en-US" altLang="ko-KR" sz="1300" b="1" kern="1200" spc="-2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) </a:t>
                      </a:r>
                      <a:r>
                        <a:rPr lang="ko-KR" altLang="en-US" sz="1300" b="1" kern="1200" spc="-2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능력은 다른 하위영역에 비해 상대적으로 낮게 나타남</a:t>
                      </a:r>
                      <a:r>
                        <a:rPr lang="en-US" altLang="ko-KR" sz="1300" b="1" kern="1200" spc="-20" dirty="0" smtClean="0">
                          <a:gradFill>
                            <a:gsLst>
                              <a:gs pos="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  <a:gs pos="100000">
                                <a:prstClr val="black">
                                  <a:lumMod val="75000"/>
                                  <a:lumOff val="25000"/>
                                </a:prstClr>
                              </a:gs>
                            </a:gsLst>
                            <a:lin ang="5400000" scaled="0"/>
                          </a:gra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.</a:t>
                      </a:r>
                      <a:endParaRPr lang="en-US" altLang="ko-KR" sz="1300" b="1" kern="1200" spc="-20" baseline="0" dirty="0" smtClean="0">
                        <a:gradFill>
                          <a:gsLst>
                            <a:gs pos="0">
                              <a:prstClr val="black">
                                <a:lumMod val="75000"/>
                                <a:lumOff val="25000"/>
                              </a:prstClr>
                            </a:gs>
                            <a:gs pos="100000">
                              <a:prstClr val="black">
                                <a:lumMod val="75000"/>
                                <a:lumOff val="25000"/>
                              </a:prstClr>
                            </a:gs>
                          </a:gsLst>
                          <a:lin ang="5400000" scaled="0"/>
                        </a:gradFill>
                        <a:latin typeface="08서울한강체 M" panose="02020603020101020101" pitchFamily="18" charset="-127"/>
                        <a:ea typeface="08서울한강체 M" panose="02020603020101020101" pitchFamily="18" charset="-127"/>
                        <a:cs typeface="함초롬바탕" pitchFamily="18" charset="-127"/>
                      </a:endParaRPr>
                    </a:p>
                  </a:txBody>
                  <a:tcPr marL="180000" marR="180000" marT="36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41211" y="1043016"/>
            <a:ext cx="40790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1-3</a:t>
            </a:r>
            <a:r>
              <a:rPr lang="en-US" altLang="ko-KR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. </a:t>
            </a:r>
            <a:r>
              <a:rPr lang="ko-KR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영역별 </a:t>
            </a:r>
            <a:r>
              <a:rPr lang="en-US" altLang="ko-KR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T</a:t>
            </a:r>
            <a:r>
              <a:rPr lang="ko-KR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점수</a:t>
            </a:r>
            <a:endParaRPr lang="ko-KR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394508" y="480669"/>
            <a:ext cx="187220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_</a:t>
            </a:r>
            <a:r>
              <a:rPr lang="ko-KR" altLang="en-US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결과요약</a:t>
            </a:r>
            <a:endParaRPr lang="ko-KR" altLang="en-US" sz="2000" b="1" dirty="0">
              <a:solidFill>
                <a:schemeClr val="accent5">
                  <a:lumMod val="7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4253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421201" y="1697819"/>
            <a:ext cx="8394996" cy="92333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285750" indent="-285750">
              <a:lnSpc>
                <a:spcPct val="200000"/>
              </a:lnSpc>
              <a:buClr>
                <a:schemeClr val="accent5"/>
              </a:buClr>
              <a:buFont typeface="Wingdings" panose="05000000000000000000" pitchFamily="2" charset="2"/>
              <a:buChar char="l"/>
            </a:pPr>
            <a:r>
              <a:rPr lang="en-US" altLang="ko-KR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[</a:t>
            </a:r>
            <a:r>
              <a:rPr lang="ko-KR" altLang="en-US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자원정보기술</a:t>
            </a:r>
            <a:r>
              <a:rPr lang="en-US" altLang="ko-KR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]</a:t>
            </a:r>
            <a:r>
              <a:rPr lang="ko-KR" altLang="en-US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의 활용역량 영역에서 </a:t>
            </a:r>
            <a:r>
              <a:rPr lang="ko-KR" altLang="en-US" sz="1400" b="1" spc="-20" dirty="0">
                <a:solidFill>
                  <a:schemeClr val="accent6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학년</a:t>
            </a:r>
            <a:r>
              <a:rPr lang="ko-KR" altLang="en-US" sz="140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 간 평균의 차이가 통계적으로 유의하게 나타남</a:t>
            </a:r>
            <a:r>
              <a:rPr lang="en-US" altLang="ko-KR" sz="140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(p&lt;0.05</a:t>
            </a:r>
            <a:r>
              <a:rPr lang="en-US" altLang="ko-KR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).</a:t>
            </a:r>
          </a:p>
          <a:p>
            <a:pPr>
              <a:lnSpc>
                <a:spcPct val="200000"/>
              </a:lnSpc>
              <a:buClr>
                <a:schemeClr val="accent5"/>
              </a:buClr>
            </a:pPr>
            <a:r>
              <a:rPr lang="en-US" altLang="ko-KR" sz="13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       </a:t>
            </a:r>
            <a:r>
              <a:rPr lang="en-US" altLang="ko-KR" sz="130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* </a:t>
            </a:r>
            <a:r>
              <a:rPr lang="ko-KR" altLang="en-US" sz="130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보다</a:t>
            </a:r>
            <a:r>
              <a:rPr lang="en-US" altLang="ko-KR" sz="130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 </a:t>
            </a:r>
            <a:r>
              <a:rPr lang="ko-KR" altLang="en-US" sz="130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자세한 내용은 </a:t>
            </a:r>
            <a:r>
              <a:rPr lang="en-US" altLang="ko-KR" sz="130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[</a:t>
            </a:r>
            <a:r>
              <a:rPr lang="ko-KR" altLang="en-US" sz="13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슬라이드 </a:t>
            </a:r>
            <a:r>
              <a:rPr lang="en-US" altLang="ko-KR" sz="13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31, 32]</a:t>
            </a:r>
            <a:r>
              <a:rPr lang="ko-KR" altLang="en-US" sz="13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 </a:t>
            </a:r>
            <a:r>
              <a:rPr lang="ko-KR" altLang="en-US" sz="130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참고 </a:t>
            </a:r>
            <a:endParaRPr lang="en-US" altLang="ko-KR" sz="1300" b="1" spc="-2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75000"/>
                      <a:lumOff val="25000"/>
                    </a:prstClr>
                  </a:gs>
                </a:gsLst>
                <a:lin ang="5400000" scaled="0"/>
              </a:gradFill>
              <a:latin typeface="08서울한강체 M" panose="02020603020101020101" pitchFamily="18" charset="-127"/>
              <a:ea typeface="08서울한강체 M" panose="02020603020101020101" pitchFamily="18" charset="-127"/>
              <a:cs typeface="함초롬바탕" pitchFamily="18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421201" y="2748162"/>
            <a:ext cx="8394996" cy="1354217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285750" indent="-285750">
              <a:lnSpc>
                <a:spcPct val="200000"/>
              </a:lnSpc>
              <a:buClr>
                <a:schemeClr val="accent5"/>
              </a:buClr>
              <a:buFont typeface="Wingdings" panose="05000000000000000000" pitchFamily="2" charset="2"/>
              <a:buChar char="l"/>
            </a:pPr>
            <a:r>
              <a:rPr lang="en-US" altLang="ko-KR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[</a:t>
            </a:r>
            <a:r>
              <a:rPr lang="ko-KR" altLang="en-US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자기관리</a:t>
            </a:r>
            <a:r>
              <a:rPr lang="en-US" altLang="ko-KR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], [</a:t>
            </a:r>
            <a:r>
              <a:rPr lang="ko-KR" altLang="en-US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대인관계</a:t>
            </a:r>
            <a:r>
              <a:rPr lang="en-US" altLang="ko-KR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], [</a:t>
            </a:r>
            <a:r>
              <a:rPr lang="ko-KR" altLang="en-US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자원정보기술</a:t>
            </a:r>
            <a:r>
              <a:rPr lang="en-US" altLang="ko-KR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]</a:t>
            </a:r>
            <a:r>
              <a:rPr lang="ko-KR" altLang="en-US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의 활용역량 </a:t>
            </a:r>
            <a:r>
              <a:rPr lang="ko-KR" altLang="en-US" sz="140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영역에서 </a:t>
            </a:r>
            <a:r>
              <a:rPr lang="ko-KR" altLang="en-US" sz="1400" b="1" spc="-20" dirty="0" smtClean="0">
                <a:solidFill>
                  <a:schemeClr val="accent6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계열</a:t>
            </a:r>
            <a:r>
              <a:rPr lang="ko-KR" altLang="en-US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 </a:t>
            </a:r>
            <a:r>
              <a:rPr lang="ko-KR" altLang="en-US" sz="140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간 평균의 차이가 통계적으로 유의하게 나타남</a:t>
            </a:r>
            <a:r>
              <a:rPr lang="en-US" altLang="ko-KR" sz="140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(p&lt;0.05).</a:t>
            </a:r>
          </a:p>
          <a:p>
            <a:pPr>
              <a:lnSpc>
                <a:spcPct val="200000"/>
              </a:lnSpc>
              <a:buClr>
                <a:schemeClr val="accent5"/>
              </a:buClr>
            </a:pPr>
            <a:r>
              <a:rPr lang="en-US" altLang="ko-KR" sz="130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       * </a:t>
            </a:r>
            <a:r>
              <a:rPr lang="ko-KR" altLang="en-US" sz="130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보다</a:t>
            </a:r>
            <a:r>
              <a:rPr lang="en-US" altLang="ko-KR" sz="130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 </a:t>
            </a:r>
            <a:r>
              <a:rPr lang="ko-KR" altLang="en-US" sz="130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자세한 내용은 </a:t>
            </a:r>
            <a:r>
              <a:rPr lang="en-US" altLang="ko-KR" sz="130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[</a:t>
            </a:r>
            <a:r>
              <a:rPr lang="ko-KR" altLang="en-US" sz="130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슬라이드 </a:t>
            </a:r>
            <a:r>
              <a:rPr lang="en-US" altLang="ko-KR" sz="13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33, 34]</a:t>
            </a:r>
            <a:r>
              <a:rPr lang="ko-KR" altLang="en-US" sz="13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 </a:t>
            </a:r>
            <a:r>
              <a:rPr lang="ko-KR" altLang="en-US" sz="130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참고 </a:t>
            </a:r>
            <a:endParaRPr lang="en-US" altLang="ko-KR" sz="1300" b="1" spc="-2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75000"/>
                      <a:lumOff val="25000"/>
                    </a:prstClr>
                  </a:gs>
                </a:gsLst>
                <a:lin ang="5400000" scaled="0"/>
              </a:gradFill>
              <a:latin typeface="08서울한강체 M" panose="02020603020101020101" pitchFamily="18" charset="-127"/>
              <a:ea typeface="08서울한강체 M" panose="02020603020101020101" pitchFamily="18" charset="-127"/>
              <a:cs typeface="함초롬바탕" pitchFamily="18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421201" y="4196265"/>
            <a:ext cx="8394996" cy="92333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285750" indent="-285750">
              <a:lnSpc>
                <a:spcPct val="200000"/>
              </a:lnSpc>
              <a:buClr>
                <a:schemeClr val="accent5"/>
              </a:buClr>
              <a:buFont typeface="Wingdings" panose="05000000000000000000" pitchFamily="2" charset="2"/>
              <a:buChar char="l"/>
            </a:pPr>
            <a:r>
              <a:rPr lang="en-US" altLang="ko-KR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[</a:t>
            </a:r>
            <a:r>
              <a:rPr lang="ko-KR" altLang="en-US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대인관</a:t>
            </a:r>
            <a:r>
              <a:rPr lang="ko-KR" altLang="en-US" sz="140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계</a:t>
            </a:r>
            <a:r>
              <a:rPr lang="en-US" altLang="ko-KR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], [</a:t>
            </a:r>
            <a:r>
              <a:rPr lang="ko-KR" altLang="en-US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글로벌</a:t>
            </a:r>
            <a:r>
              <a:rPr lang="en-US" altLang="ko-KR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]</a:t>
            </a:r>
            <a:r>
              <a:rPr lang="ko-KR" altLang="en-US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역량 </a:t>
            </a:r>
            <a:r>
              <a:rPr lang="ko-KR" altLang="en-US" sz="140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영역에서 </a:t>
            </a:r>
            <a:r>
              <a:rPr lang="ko-KR" altLang="en-US" sz="1400" b="1" spc="-20" dirty="0" smtClean="0">
                <a:solidFill>
                  <a:schemeClr val="accent6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성별</a:t>
            </a:r>
            <a:r>
              <a:rPr lang="ko-KR" altLang="en-US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 </a:t>
            </a:r>
            <a:r>
              <a:rPr lang="ko-KR" altLang="en-US" sz="140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간 평균의 차이가 통계적으로 유의하게 나타남</a:t>
            </a:r>
            <a:r>
              <a:rPr lang="en-US" altLang="ko-KR" sz="140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(p&lt;0.05).</a:t>
            </a:r>
          </a:p>
          <a:p>
            <a:pPr>
              <a:lnSpc>
                <a:spcPct val="200000"/>
              </a:lnSpc>
              <a:buClr>
                <a:schemeClr val="accent5"/>
              </a:buClr>
            </a:pPr>
            <a:r>
              <a:rPr lang="en-US" altLang="ko-KR" sz="130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       * </a:t>
            </a:r>
            <a:r>
              <a:rPr lang="ko-KR" altLang="en-US" sz="130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보다</a:t>
            </a:r>
            <a:r>
              <a:rPr lang="en-US" altLang="ko-KR" sz="130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 </a:t>
            </a:r>
            <a:r>
              <a:rPr lang="ko-KR" altLang="en-US" sz="130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자세한 내용은 </a:t>
            </a:r>
            <a:r>
              <a:rPr lang="en-US" altLang="ko-KR" sz="130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[</a:t>
            </a:r>
            <a:r>
              <a:rPr lang="ko-KR" altLang="en-US" sz="130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슬라이드 </a:t>
            </a:r>
            <a:r>
              <a:rPr lang="en-US" altLang="ko-KR" sz="13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35, 36</a:t>
            </a:r>
            <a:r>
              <a:rPr lang="en-US" altLang="ko-KR" sz="130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]</a:t>
            </a:r>
            <a:r>
              <a:rPr lang="ko-KR" altLang="en-US" sz="130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 참고 </a:t>
            </a:r>
            <a:endParaRPr lang="en-US" altLang="ko-KR" sz="1300" b="1" spc="-2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75000"/>
                      <a:lumOff val="25000"/>
                    </a:prstClr>
                  </a:gs>
                </a:gsLst>
                <a:lin ang="5400000" scaled="0"/>
              </a:gradFill>
              <a:latin typeface="08서울한강체 M" panose="02020603020101020101" pitchFamily="18" charset="-127"/>
              <a:ea typeface="08서울한강체 M" panose="02020603020101020101" pitchFamily="18" charset="-127"/>
              <a:cs typeface="함초롬바탕" pitchFamily="18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1211" y="1043016"/>
            <a:ext cx="40790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1-4. </a:t>
            </a:r>
            <a:r>
              <a:rPr lang="ko-KR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학내 비교</a:t>
            </a:r>
            <a:r>
              <a:rPr lang="en-US" altLang="ko-KR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(</a:t>
            </a:r>
            <a:r>
              <a:rPr lang="ko-KR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학년</a:t>
            </a:r>
            <a:r>
              <a:rPr lang="en-US" altLang="ko-KR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/</a:t>
            </a:r>
            <a:r>
              <a:rPr lang="ko-KR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계열</a:t>
            </a:r>
            <a:r>
              <a:rPr lang="en-US" altLang="ko-KR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/</a:t>
            </a:r>
            <a:r>
              <a:rPr lang="ko-KR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성별</a:t>
            </a:r>
            <a:r>
              <a:rPr lang="en-US" altLang="ko-KR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)</a:t>
            </a:r>
            <a:endParaRPr lang="ko-KR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394508" y="480669"/>
            <a:ext cx="187220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_</a:t>
            </a:r>
            <a:r>
              <a:rPr lang="ko-KR" altLang="en-US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결과요약</a:t>
            </a:r>
            <a:endParaRPr lang="ko-KR" altLang="en-US" sz="2000" b="1" dirty="0">
              <a:solidFill>
                <a:schemeClr val="accent5">
                  <a:lumMod val="7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31992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277760" y="1470719"/>
            <a:ext cx="377026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endParaRPr lang="en-US" altLang="ko-KR" sz="2400" dirty="0" smtClean="0">
              <a:solidFill>
                <a:schemeClr val="accent5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400" dirty="0" smtClean="0">
                <a:solidFill>
                  <a:schemeClr val="accent5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1</a:t>
            </a:r>
          </a:p>
          <a:p>
            <a:pPr>
              <a:lnSpc>
                <a:spcPct val="150000"/>
              </a:lnSpc>
            </a:pPr>
            <a:r>
              <a:rPr lang="en-US" altLang="ko-KR" sz="2400" dirty="0" smtClean="0">
                <a:solidFill>
                  <a:schemeClr val="accent5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2</a:t>
            </a:r>
          </a:p>
          <a:p>
            <a:pPr>
              <a:lnSpc>
                <a:spcPct val="150000"/>
              </a:lnSpc>
            </a:pPr>
            <a:r>
              <a:rPr lang="en-US" altLang="ko-KR" sz="2400" dirty="0" smtClean="0">
                <a:solidFill>
                  <a:schemeClr val="accent5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3</a:t>
            </a:r>
          </a:p>
          <a:p>
            <a:pPr>
              <a:lnSpc>
                <a:spcPct val="150000"/>
              </a:lnSpc>
            </a:pPr>
            <a:r>
              <a:rPr lang="en-US" altLang="ko-KR" sz="2400" dirty="0" smtClean="0">
                <a:solidFill>
                  <a:schemeClr val="accent5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4</a:t>
            </a:r>
          </a:p>
          <a:p>
            <a:pPr>
              <a:lnSpc>
                <a:spcPct val="150000"/>
              </a:lnSpc>
            </a:pPr>
            <a:r>
              <a:rPr lang="en-US" altLang="ko-KR" sz="2400" dirty="0" smtClean="0">
                <a:solidFill>
                  <a:schemeClr val="accent5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5</a:t>
            </a:r>
          </a:p>
          <a:p>
            <a:pPr>
              <a:lnSpc>
                <a:spcPct val="150000"/>
              </a:lnSpc>
            </a:pPr>
            <a:r>
              <a:rPr lang="en-US" altLang="ko-KR" sz="2400" dirty="0">
                <a:solidFill>
                  <a:schemeClr val="accent5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6</a:t>
            </a:r>
            <a:endParaRPr lang="en-US" altLang="ko-KR" sz="2400" dirty="0" smtClean="0">
              <a:solidFill>
                <a:schemeClr val="accent5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>
              <a:lnSpc>
                <a:spcPct val="150000"/>
              </a:lnSpc>
            </a:pPr>
            <a:endParaRPr lang="en-US" altLang="ko-KR" sz="2400" dirty="0" smtClean="0">
              <a:solidFill>
                <a:schemeClr val="accent5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47005" y="1444841"/>
            <a:ext cx="4241867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2400" dirty="0" smtClean="0"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K-CESA </a:t>
            </a:r>
            <a:r>
              <a:rPr lang="ko-KR" altLang="en-US" sz="2400" dirty="0" smtClean="0"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소개</a:t>
            </a:r>
            <a:endParaRPr lang="en-US" altLang="ko-KR" sz="2400" dirty="0" smtClean="0">
              <a:solidFill>
                <a:schemeClr val="bg1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 smtClean="0"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결과요약</a:t>
            </a:r>
            <a:endParaRPr lang="en-US" altLang="ko-KR" sz="2400" dirty="0" smtClean="0">
              <a:solidFill>
                <a:schemeClr val="bg1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 smtClean="0"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수준별 현황</a:t>
            </a:r>
            <a:endParaRPr lang="en-US" altLang="ko-KR" sz="2400" dirty="0" smtClean="0">
              <a:solidFill>
                <a:schemeClr val="bg1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 smtClean="0"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영역별 </a:t>
            </a:r>
            <a:r>
              <a:rPr lang="en-US" altLang="ko-KR" sz="2400" dirty="0" smtClean="0"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T</a:t>
            </a:r>
            <a:r>
              <a:rPr lang="ko-KR" altLang="en-US" sz="2400" dirty="0" smtClean="0"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점수</a:t>
            </a:r>
            <a:endParaRPr lang="en-US" altLang="ko-KR" sz="2400" dirty="0" smtClean="0">
              <a:solidFill>
                <a:schemeClr val="bg1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 smtClean="0"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학내 비교</a:t>
            </a:r>
            <a:endParaRPr lang="en-US" altLang="ko-KR" sz="2400" dirty="0" smtClean="0">
              <a:solidFill>
                <a:schemeClr val="bg1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 smtClean="0"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추가분석① </a:t>
            </a:r>
            <a:r>
              <a:rPr lang="en-US" altLang="ko-KR" sz="2400" dirty="0" smtClean="0"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- </a:t>
            </a:r>
            <a:r>
              <a:rPr lang="ko-KR" altLang="en-US" sz="2400" dirty="0" smtClean="0"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학과별 비교분석</a:t>
            </a:r>
            <a:endParaRPr lang="en-US" altLang="ko-KR" sz="2400" dirty="0" smtClean="0">
              <a:solidFill>
                <a:schemeClr val="bg1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 smtClean="0"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추가분석② </a:t>
            </a:r>
            <a:r>
              <a:rPr lang="en-US" altLang="ko-KR" sz="2400" dirty="0"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- </a:t>
            </a:r>
            <a:r>
              <a:rPr lang="ko-KR" altLang="en-US" sz="2400" dirty="0" err="1" smtClean="0"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시계열</a:t>
            </a:r>
            <a:r>
              <a:rPr lang="ko-KR" altLang="en-US" sz="2400" dirty="0" smtClean="0"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 분석</a:t>
            </a:r>
            <a:r>
              <a:rPr lang="en-US" altLang="ko-KR" sz="2400" dirty="0" smtClean="0"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(3</a:t>
            </a:r>
            <a:r>
              <a:rPr lang="ko-KR" altLang="en-US" sz="2400" dirty="0" smtClean="0"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개년</a:t>
            </a:r>
            <a:r>
              <a:rPr lang="en-US" altLang="ko-KR" sz="2400" dirty="0" smtClean="0"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)</a:t>
            </a:r>
            <a:endParaRPr lang="en-US" altLang="ko-KR" sz="2400" dirty="0">
              <a:solidFill>
                <a:schemeClr val="bg1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400" dirty="0" smtClean="0"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K-CESA </a:t>
            </a:r>
            <a:r>
              <a:rPr lang="ko-KR" altLang="en-US" sz="2400" dirty="0" smtClean="0"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결과 활용</a:t>
            </a:r>
            <a:endParaRPr lang="ko-KR" altLang="en-US" sz="2400" dirty="0">
              <a:solidFill>
                <a:schemeClr val="bg1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07977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421201" y="1797394"/>
            <a:ext cx="8394996" cy="954107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285750" indent="-285750">
              <a:lnSpc>
                <a:spcPct val="200000"/>
              </a:lnSpc>
              <a:buClr>
                <a:schemeClr val="accent5"/>
              </a:buClr>
              <a:buFont typeface="Wingdings" panose="05000000000000000000" pitchFamily="2" charset="2"/>
              <a:buChar char="l"/>
            </a:pPr>
            <a:r>
              <a:rPr lang="ko-KR" altLang="en-US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모든 영역에서 </a:t>
            </a:r>
            <a:r>
              <a:rPr lang="ko-KR" altLang="en-US" sz="1400" b="1" spc="-20" dirty="0" smtClean="0">
                <a:solidFill>
                  <a:schemeClr val="accent6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학과</a:t>
            </a:r>
            <a:r>
              <a:rPr lang="ko-KR" altLang="en-US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 </a:t>
            </a:r>
            <a:r>
              <a:rPr lang="ko-KR" altLang="en-US" sz="140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간 평균의 </a:t>
            </a:r>
            <a:r>
              <a:rPr lang="ko-KR" altLang="en-US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차이가 통계적으로 유의하게 나타남</a:t>
            </a:r>
            <a:r>
              <a:rPr lang="en-US" altLang="ko-KR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(p&lt;0.05).</a:t>
            </a:r>
          </a:p>
          <a:p>
            <a:pPr>
              <a:lnSpc>
                <a:spcPct val="200000"/>
              </a:lnSpc>
              <a:buClr>
                <a:schemeClr val="accent5"/>
              </a:buClr>
            </a:pPr>
            <a:r>
              <a:rPr lang="en-US" altLang="ko-KR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      </a:t>
            </a:r>
            <a:r>
              <a:rPr lang="en-US" altLang="ko-KR" sz="13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* </a:t>
            </a:r>
            <a:r>
              <a:rPr lang="ko-KR" altLang="en-US" sz="130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보다</a:t>
            </a:r>
            <a:r>
              <a:rPr lang="en-US" altLang="ko-KR" sz="130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 </a:t>
            </a:r>
            <a:r>
              <a:rPr lang="ko-KR" altLang="en-US" sz="130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자세한 내용은 </a:t>
            </a:r>
            <a:r>
              <a:rPr lang="en-US" altLang="ko-KR" sz="13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[</a:t>
            </a:r>
            <a:r>
              <a:rPr lang="ko-KR" altLang="en-US" sz="13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부록</a:t>
            </a:r>
            <a:r>
              <a:rPr lang="en-US" altLang="ko-KR" sz="13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2]</a:t>
            </a:r>
            <a:r>
              <a:rPr lang="ko-KR" altLang="en-US" sz="13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 </a:t>
            </a:r>
            <a:r>
              <a:rPr lang="ko-KR" altLang="en-US" sz="130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참고 </a:t>
            </a:r>
            <a:endParaRPr lang="en-US" altLang="ko-KR" sz="1400" b="1" spc="-20" dirty="0" smtClean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75000"/>
                      <a:lumOff val="25000"/>
                    </a:prstClr>
                  </a:gs>
                </a:gsLst>
                <a:lin ang="5400000" scaled="0"/>
              </a:gradFill>
              <a:latin typeface="08서울한강체 M" panose="02020603020101020101" pitchFamily="18" charset="-127"/>
              <a:ea typeface="08서울한강체 M" panose="02020603020101020101" pitchFamily="18" charset="-127"/>
              <a:cs typeface="함초롬바탕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1211" y="1043016"/>
            <a:ext cx="40790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1-4. </a:t>
            </a:r>
            <a:r>
              <a:rPr lang="ko-KR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학내 비교</a:t>
            </a:r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(</a:t>
            </a:r>
            <a:r>
              <a:rPr lang="ko-KR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학과</a:t>
            </a:r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/</a:t>
            </a:r>
            <a:r>
              <a:rPr lang="ko-KR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연도</a:t>
            </a:r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)</a:t>
            </a:r>
            <a:endParaRPr lang="ko-KR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394508" y="480669"/>
            <a:ext cx="187220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_</a:t>
            </a:r>
            <a:r>
              <a:rPr lang="ko-KR" altLang="en-US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결과요약</a:t>
            </a:r>
            <a:endParaRPr lang="ko-KR" altLang="en-US" sz="2000" b="1" dirty="0">
              <a:solidFill>
                <a:schemeClr val="accent5">
                  <a:lumMod val="7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408939" y="2954397"/>
            <a:ext cx="8394996" cy="144655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285750" indent="-285750">
              <a:lnSpc>
                <a:spcPct val="200000"/>
              </a:lnSpc>
              <a:buClr>
                <a:schemeClr val="accent5"/>
              </a:buClr>
              <a:buFont typeface="Wingdings" panose="05000000000000000000" pitchFamily="2" charset="2"/>
              <a:buChar char="l"/>
            </a:pPr>
            <a:r>
              <a:rPr lang="en-US" altLang="ko-KR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[</a:t>
            </a:r>
            <a:r>
              <a:rPr lang="ko-KR" altLang="en-US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자원정보기술</a:t>
            </a:r>
            <a:r>
              <a:rPr lang="en-US" altLang="ko-KR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], [</a:t>
            </a:r>
            <a:r>
              <a:rPr lang="ko-KR" altLang="en-US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글로벌</a:t>
            </a:r>
            <a:r>
              <a:rPr lang="en-US" altLang="ko-KR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]</a:t>
            </a:r>
            <a:r>
              <a:rPr lang="ko-KR" altLang="en-US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역량 영역에서 </a:t>
            </a:r>
            <a:r>
              <a:rPr lang="ko-KR" altLang="en-US" sz="1400" b="1" spc="-20" dirty="0" smtClean="0">
                <a:solidFill>
                  <a:schemeClr val="accent6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연도</a:t>
            </a:r>
            <a:r>
              <a:rPr lang="ko-KR" altLang="en-US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 </a:t>
            </a:r>
            <a:r>
              <a:rPr lang="ko-KR" altLang="en-US" sz="140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간 평균의 </a:t>
            </a:r>
            <a:r>
              <a:rPr lang="ko-KR" altLang="en-US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차이가 통계적으로 유의하게 나타남</a:t>
            </a:r>
            <a:r>
              <a:rPr lang="en-US" altLang="ko-KR" sz="14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(p&lt;0.05).</a:t>
            </a:r>
          </a:p>
          <a:p>
            <a:pPr>
              <a:lnSpc>
                <a:spcPct val="200000"/>
              </a:lnSpc>
              <a:buClr>
                <a:schemeClr val="accent5"/>
              </a:buClr>
            </a:pPr>
            <a:r>
              <a:rPr lang="en-US" altLang="ko-KR" sz="13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      * </a:t>
            </a:r>
            <a:r>
              <a:rPr lang="ko-KR" altLang="en-US" sz="130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보다</a:t>
            </a:r>
            <a:r>
              <a:rPr lang="en-US" altLang="ko-KR" sz="130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 </a:t>
            </a:r>
            <a:r>
              <a:rPr lang="ko-KR" altLang="en-US" sz="130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자세한 내용은 </a:t>
            </a:r>
            <a:r>
              <a:rPr lang="en-US" altLang="ko-KR" sz="13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[</a:t>
            </a:r>
            <a:r>
              <a:rPr lang="ko-KR" altLang="en-US" sz="13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부록</a:t>
            </a:r>
            <a:r>
              <a:rPr lang="en-US" altLang="ko-KR" sz="13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3]</a:t>
            </a:r>
            <a:r>
              <a:rPr lang="ko-KR" altLang="en-US" sz="13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 </a:t>
            </a:r>
            <a:r>
              <a:rPr lang="ko-KR" altLang="en-US" sz="130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참고 </a:t>
            </a:r>
            <a:endParaRPr lang="en-US" altLang="ko-KR" sz="1300" b="1" spc="-20" dirty="0" smtClean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75000"/>
                      <a:lumOff val="25000"/>
                    </a:prstClr>
                  </a:gs>
                </a:gsLst>
                <a:lin ang="5400000" scaled="0"/>
              </a:gradFill>
              <a:latin typeface="08서울한강체 M" panose="02020603020101020101" pitchFamily="18" charset="-127"/>
              <a:ea typeface="08서울한강체 M" panose="02020603020101020101" pitchFamily="18" charset="-127"/>
              <a:cs typeface="함초롬바탕" pitchFamily="18" charset="-127"/>
            </a:endParaRPr>
          </a:p>
          <a:p>
            <a:pPr>
              <a:lnSpc>
                <a:spcPct val="200000"/>
              </a:lnSpc>
              <a:buClr>
                <a:schemeClr val="accent5"/>
              </a:buClr>
            </a:pPr>
            <a:r>
              <a:rPr lang="en-US" altLang="ko-KR" sz="16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    </a:t>
            </a:r>
            <a:r>
              <a:rPr lang="en-US" altLang="ko-KR" sz="13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 </a:t>
            </a:r>
            <a:r>
              <a:rPr lang="en-US" altLang="ko-KR" sz="130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* </a:t>
            </a:r>
            <a:r>
              <a:rPr lang="ko-KR" altLang="en-US" sz="13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연도 비교는 </a:t>
            </a:r>
            <a:r>
              <a:rPr lang="en-US" altLang="ko-KR" sz="13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[2022</a:t>
            </a:r>
            <a:r>
              <a:rPr lang="ko-KR" altLang="en-US" sz="13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년</a:t>
            </a:r>
            <a:r>
              <a:rPr lang="en-US" altLang="ko-KR" sz="13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, 2021</a:t>
            </a:r>
            <a:r>
              <a:rPr lang="ko-KR" altLang="en-US" sz="13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년</a:t>
            </a:r>
            <a:r>
              <a:rPr lang="en-US" altLang="ko-KR" sz="13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, 2019</a:t>
            </a:r>
            <a:r>
              <a:rPr lang="ko-KR" altLang="en-US" sz="13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년 집단으로 분석됨</a:t>
            </a:r>
            <a:r>
              <a:rPr lang="en-US" altLang="ko-KR" sz="130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.]</a:t>
            </a:r>
          </a:p>
        </p:txBody>
      </p:sp>
    </p:spTree>
    <p:extLst>
      <p:ext uri="{BB962C8B-B14F-4D97-AF65-F5344CB8AC3E}">
        <p14:creationId xmlns:p14="http://schemas.microsoft.com/office/powerpoint/2010/main" val="4204512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63484" y="2841855"/>
            <a:ext cx="40804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4400" kern="0" spc="300" dirty="0">
                <a:solidFill>
                  <a:sysClr val="window" lastClr="FFFFFF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2</a:t>
            </a:r>
            <a:r>
              <a:rPr kumimoji="0" lang="en-US" altLang="ko-KR" sz="4400" i="0" u="none" strike="noStrike" kern="0" cap="none" spc="30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. </a:t>
            </a:r>
            <a:r>
              <a:rPr lang="ko-KR" altLang="en-US" sz="4400" kern="0" spc="300" dirty="0" smtClean="0">
                <a:solidFill>
                  <a:sysClr val="window" lastClr="FFFFFF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수준별 현황</a:t>
            </a:r>
            <a:endParaRPr kumimoji="0" lang="ko-KR" altLang="en-US" sz="4400" i="0" u="none" strike="noStrike" kern="0" cap="none" spc="30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72760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1303942"/>
              </p:ext>
            </p:extLst>
          </p:nvPr>
        </p:nvGraphicFramePr>
        <p:xfrm>
          <a:off x="320899" y="1621767"/>
          <a:ext cx="4824543" cy="4302740"/>
        </p:xfrm>
        <a:graphic>
          <a:graphicData uri="http://schemas.openxmlformats.org/drawingml/2006/table">
            <a:tbl>
              <a:tblPr/>
              <a:tblGrid>
                <a:gridCol w="12739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55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0803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9176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9176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9176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9176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21120">
                <a:tc rowSpan="2" gridSpan="2">
                  <a:txBody>
                    <a:bodyPr/>
                    <a:lstStyle/>
                    <a:p>
                      <a:pPr algn="ctr" rtl="0" fontAlgn="ctr"/>
                      <a:endParaRPr lang="ko-KR" alt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  <a:cs typeface="함초롬돋움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2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돋움" pitchFamily="18" charset="-127"/>
                        </a:rPr>
                        <a:t>진단</a:t>
                      </a:r>
                      <a:endParaRPr lang="en-US" altLang="ko-KR" sz="1200" b="1" i="0" u="none" strike="noStrike" dirty="0" smtClean="0">
                        <a:solidFill>
                          <a:schemeClr val="bg1"/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  <a:cs typeface="함초롬돋움" pitchFamily="18" charset="-127"/>
                      </a:endParaRPr>
                    </a:p>
                    <a:p>
                      <a:pPr algn="ctr" rtl="0" fontAlgn="ctr"/>
                      <a:r>
                        <a:rPr lang="ko-KR" altLang="en-US" sz="12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돋움" pitchFamily="18" charset="-127"/>
                        </a:rPr>
                        <a:t>참여인원</a:t>
                      </a:r>
                      <a:endParaRPr lang="ko-KR" alt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  <a:cs typeface="함초롬돋움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돋움" pitchFamily="18" charset="-127"/>
                        </a:rPr>
                        <a:t>수준별현황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9428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ko-KR" alt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  <a:cs typeface="함초롬돋움" pitchFamily="18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2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돋움" pitchFamily="18" charset="-127"/>
                        </a:rPr>
                        <a:t>미흡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2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돋움" pitchFamily="18" charset="-127"/>
                        </a:rPr>
                        <a:t>보통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ko-KR" altLang="en-US" sz="12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돋움" pitchFamily="18" charset="-127"/>
                        </a:rPr>
                        <a:t>우수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ko-KR" altLang="en-US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돋움" pitchFamily="18" charset="-127"/>
                        </a:rPr>
                        <a:t>탁월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9428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돋움" pitchFamily="18" charset="-127"/>
                        </a:rPr>
                        <a:t>자기관리</a:t>
                      </a:r>
                      <a:br>
                        <a:rPr lang="ko-KR" altLang="en-US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돋움" pitchFamily="18" charset="-127"/>
                        </a:rPr>
                      </a:br>
                      <a:r>
                        <a:rPr lang="ko-KR" altLang="en-US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돋움" pitchFamily="18" charset="-127"/>
                        </a:rPr>
                        <a:t>역량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돋움" pitchFamily="18" charset="-127"/>
                        </a:rPr>
                        <a:t>(</a:t>
                      </a:r>
                      <a:r>
                        <a:rPr lang="ko-KR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돋움" pitchFamily="18" charset="-127"/>
                        </a:rPr>
                        <a:t>명</a:t>
                      </a:r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돋움" pitchFamily="18" charset="-127"/>
                        </a:rPr>
                        <a:t>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762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296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207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94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165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112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돋움" pitchFamily="18" charset="-127"/>
                        </a:rPr>
                        <a:t>(%) 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100.0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38.8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27.2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12.3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21.7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9428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돋움" pitchFamily="18" charset="-127"/>
                        </a:rPr>
                        <a:t>대인관계</a:t>
                      </a:r>
                      <a:br>
                        <a:rPr lang="ko-KR" altLang="en-US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돋움" pitchFamily="18" charset="-127"/>
                        </a:rPr>
                      </a:br>
                      <a:r>
                        <a:rPr lang="ko-KR" altLang="en-US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돋움" pitchFamily="18" charset="-127"/>
                        </a:rPr>
                        <a:t>역량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돋움" pitchFamily="18" charset="-127"/>
                        </a:rPr>
                        <a:t>(</a:t>
                      </a:r>
                      <a:r>
                        <a:rPr lang="ko-KR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돋움" pitchFamily="18" charset="-127"/>
                        </a:rPr>
                        <a:t>명</a:t>
                      </a:r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돋움" pitchFamily="18" charset="-127"/>
                        </a:rPr>
                        <a:t>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763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220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222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139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182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112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돋움" pitchFamily="18" charset="-127"/>
                        </a:rPr>
                        <a:t>(%) 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100.0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28.8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29.1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18.2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23.9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9428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돋움" pitchFamily="18" charset="-127"/>
                        </a:rPr>
                        <a:t>자원정보기술 </a:t>
                      </a:r>
                      <a:br>
                        <a:rPr lang="ko-KR" altLang="en-US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돋움" pitchFamily="18" charset="-127"/>
                        </a:rPr>
                      </a:br>
                      <a:r>
                        <a:rPr lang="ko-KR" altLang="en-US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돋움" pitchFamily="18" charset="-127"/>
                        </a:rPr>
                        <a:t>활용능력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돋움" pitchFamily="18" charset="-127"/>
                        </a:rPr>
                        <a:t>(</a:t>
                      </a:r>
                      <a:r>
                        <a:rPr lang="ko-KR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돋움" pitchFamily="18" charset="-127"/>
                        </a:rPr>
                        <a:t>명</a:t>
                      </a:r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돋움" pitchFamily="18" charset="-127"/>
                        </a:rPr>
                        <a:t>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758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480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186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61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31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2112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돋움" pitchFamily="18" charset="-127"/>
                        </a:rPr>
                        <a:t>(%) 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100.0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63.3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24.5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8.0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4.1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39428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돋움" pitchFamily="18" charset="-127"/>
                        </a:rPr>
                        <a:t>글로벌 역량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돋움" pitchFamily="18" charset="-127"/>
                        </a:rPr>
                        <a:t>(</a:t>
                      </a:r>
                      <a:r>
                        <a:rPr lang="ko-KR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돋움" pitchFamily="18" charset="-127"/>
                        </a:rPr>
                        <a:t>명</a:t>
                      </a:r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돋움" pitchFamily="18" charset="-127"/>
                        </a:rPr>
                        <a:t>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755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392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301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48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2112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돋움" pitchFamily="18" charset="-127"/>
                        </a:rPr>
                        <a:t>(%) 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100.0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51.9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39.9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6.4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1.9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10" name="직사각형 9"/>
          <p:cNvSpPr/>
          <p:nvPr/>
        </p:nvSpPr>
        <p:spPr>
          <a:xfrm>
            <a:off x="251888" y="5960924"/>
            <a:ext cx="538080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1F497D">
                  <a:lumMod val="60000"/>
                  <a:lumOff val="40000"/>
                </a:srgbClr>
              </a:buClr>
            </a:pPr>
            <a:r>
              <a:rPr lang="en-US" altLang="ko-KR" sz="105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※ </a:t>
            </a:r>
            <a:r>
              <a:rPr lang="ko-KR" altLang="en-US" sz="105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영역별 </a:t>
            </a:r>
            <a:r>
              <a:rPr lang="ko-KR" altLang="en-US" sz="1050" b="1" spc="-20" dirty="0" err="1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미응시</a:t>
            </a:r>
            <a:r>
              <a:rPr lang="ko-KR" altLang="en-US" sz="105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 인원을 제외하고 실제 진단을 완료한 인원이며</a:t>
            </a:r>
            <a:r>
              <a:rPr lang="en-US" altLang="ko-KR" sz="105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, </a:t>
            </a:r>
            <a:r>
              <a:rPr lang="ko-KR" altLang="en-US" sz="105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평점결과 </a:t>
            </a:r>
            <a:r>
              <a:rPr lang="en-US" altLang="ko-KR" sz="105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‘</a:t>
            </a:r>
            <a:r>
              <a:rPr lang="ko-KR" altLang="en-US" sz="105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과락</a:t>
            </a:r>
            <a:r>
              <a:rPr lang="en-US" altLang="ko-KR" sz="105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’</a:t>
            </a:r>
            <a:r>
              <a:rPr lang="ko-KR" altLang="en-US" sz="105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인 경우를 제외함</a:t>
            </a:r>
            <a:r>
              <a:rPr lang="en-US" altLang="ko-KR" sz="105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41211" y="1043016"/>
            <a:ext cx="36477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2-1. </a:t>
            </a:r>
            <a:r>
              <a:rPr lang="ko-KR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수준별 현황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394508" y="480669"/>
            <a:ext cx="187220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_</a:t>
            </a:r>
            <a:r>
              <a:rPr lang="ko-KR" altLang="en-US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수준별 현황</a:t>
            </a:r>
            <a:endParaRPr lang="ko-KR" altLang="en-US" sz="2000" b="1" dirty="0">
              <a:solidFill>
                <a:schemeClr val="accent5">
                  <a:lumMod val="7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graphicFrame>
        <p:nvGraphicFramePr>
          <p:cNvPr id="8" name="차트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55363634"/>
              </p:ext>
            </p:extLst>
          </p:nvPr>
        </p:nvGraphicFramePr>
        <p:xfrm>
          <a:off x="5145442" y="1623884"/>
          <a:ext cx="3998558" cy="43006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91011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75731" y="5223271"/>
            <a:ext cx="860012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1350">
              <a:defRPr sz="1050" spc="-2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defRPr>
            </a:lvl1pPr>
          </a:lstStyle>
          <a:p>
            <a:pPr marL="172800" indent="-171450">
              <a:buFont typeface="Arial" panose="020B0604020202020204" pitchFamily="34" charset="0"/>
              <a:buChar char="•"/>
            </a:pPr>
            <a:r>
              <a:rPr lang="en-US" altLang="ko-KR" dirty="0"/>
              <a:t>[</a:t>
            </a:r>
            <a:r>
              <a:rPr lang="ko-KR" altLang="en-US" dirty="0"/>
              <a:t>자기관리</a:t>
            </a:r>
            <a:r>
              <a:rPr lang="en-US" altLang="ko-KR" dirty="0"/>
              <a:t>]</a:t>
            </a:r>
            <a:r>
              <a:rPr lang="ko-KR" altLang="en-US" dirty="0"/>
              <a:t>역량의 경우</a:t>
            </a:r>
            <a:r>
              <a:rPr lang="en-US" altLang="ko-KR" dirty="0"/>
              <a:t>, </a:t>
            </a:r>
            <a:r>
              <a:rPr lang="ko-KR" altLang="en-US" dirty="0"/>
              <a:t>우수 및 탁월 수준의 비율이 </a:t>
            </a:r>
            <a:r>
              <a:rPr lang="en-US" altLang="ko-KR" dirty="0"/>
              <a:t>34.0%</a:t>
            </a:r>
            <a:r>
              <a:rPr lang="ko-KR" altLang="en-US" dirty="0"/>
              <a:t>이고</a:t>
            </a:r>
            <a:r>
              <a:rPr lang="en-US" altLang="ko-KR" dirty="0"/>
              <a:t>, </a:t>
            </a:r>
            <a:r>
              <a:rPr lang="ko-KR" altLang="en-US" dirty="0"/>
              <a:t>미흡 수준의 비율이 </a:t>
            </a:r>
            <a:r>
              <a:rPr lang="en-US" altLang="ko-KR" dirty="0"/>
              <a:t>38.8%</a:t>
            </a:r>
            <a:r>
              <a:rPr lang="ko-KR" altLang="en-US" dirty="0"/>
              <a:t>로 나타남</a:t>
            </a:r>
            <a:r>
              <a:rPr lang="en-US" altLang="ko-KR" dirty="0"/>
              <a:t>.</a:t>
            </a:r>
          </a:p>
          <a:p>
            <a:pPr marL="172800" indent="-171450">
              <a:buFont typeface="Arial" panose="020B0604020202020204" pitchFamily="34" charset="0"/>
              <a:buChar char="•"/>
            </a:pPr>
            <a:r>
              <a:rPr lang="en-US" altLang="ko-KR" dirty="0"/>
              <a:t>[</a:t>
            </a:r>
            <a:r>
              <a:rPr lang="ko-KR" altLang="en-US" dirty="0"/>
              <a:t>대인관계</a:t>
            </a:r>
            <a:r>
              <a:rPr lang="en-US" altLang="ko-KR" dirty="0"/>
              <a:t>]</a:t>
            </a:r>
            <a:r>
              <a:rPr lang="ko-KR" altLang="en-US" dirty="0"/>
              <a:t>역량의 경우</a:t>
            </a:r>
            <a:r>
              <a:rPr lang="en-US" altLang="ko-KR" dirty="0"/>
              <a:t>, </a:t>
            </a:r>
            <a:r>
              <a:rPr lang="ko-KR" altLang="en-US" dirty="0"/>
              <a:t>우수 및 탁월 수준의 비율이 </a:t>
            </a:r>
            <a:r>
              <a:rPr lang="en-US" altLang="ko-KR" dirty="0"/>
              <a:t>42.1%</a:t>
            </a:r>
            <a:r>
              <a:rPr lang="ko-KR" altLang="en-US" dirty="0"/>
              <a:t>이고</a:t>
            </a:r>
            <a:r>
              <a:rPr lang="en-US" altLang="ko-KR" dirty="0"/>
              <a:t>, </a:t>
            </a:r>
            <a:r>
              <a:rPr lang="ko-KR" altLang="en-US" dirty="0"/>
              <a:t>미흡 수준의 비율이 </a:t>
            </a:r>
            <a:r>
              <a:rPr lang="en-US" altLang="ko-KR" dirty="0"/>
              <a:t>28.8%</a:t>
            </a:r>
            <a:r>
              <a:rPr lang="ko-KR" altLang="en-US" dirty="0"/>
              <a:t>로 나타남</a:t>
            </a:r>
            <a:r>
              <a:rPr lang="en-US" altLang="ko-KR" dirty="0"/>
              <a:t>.</a:t>
            </a:r>
          </a:p>
          <a:p>
            <a:pPr marL="172800" indent="-171450">
              <a:buFont typeface="Arial" panose="020B0604020202020204" pitchFamily="34" charset="0"/>
              <a:buChar char="•"/>
            </a:pPr>
            <a:r>
              <a:rPr lang="en-US" altLang="ko-KR" dirty="0"/>
              <a:t>[</a:t>
            </a:r>
            <a:r>
              <a:rPr lang="ko-KR" altLang="en-US" dirty="0"/>
              <a:t>자원정보기술</a:t>
            </a:r>
            <a:r>
              <a:rPr lang="en-US" altLang="ko-KR" dirty="0"/>
              <a:t>]</a:t>
            </a:r>
            <a:r>
              <a:rPr lang="ko-KR" altLang="en-US" dirty="0"/>
              <a:t>의 활용역량의 경우</a:t>
            </a:r>
            <a:r>
              <a:rPr lang="en-US" altLang="ko-KR" dirty="0"/>
              <a:t>, </a:t>
            </a:r>
            <a:r>
              <a:rPr lang="ko-KR" altLang="en-US" dirty="0"/>
              <a:t>우수 및 탁월 수준의 비율이 </a:t>
            </a:r>
            <a:r>
              <a:rPr lang="en-US" altLang="ko-KR" dirty="0"/>
              <a:t>12.1%</a:t>
            </a:r>
            <a:r>
              <a:rPr lang="ko-KR" altLang="en-US" dirty="0"/>
              <a:t>이고</a:t>
            </a:r>
            <a:r>
              <a:rPr lang="en-US" altLang="ko-KR" dirty="0"/>
              <a:t>, </a:t>
            </a:r>
            <a:r>
              <a:rPr lang="ko-KR" altLang="en-US" dirty="0"/>
              <a:t>미흡 수준의 비율이 </a:t>
            </a:r>
            <a:r>
              <a:rPr lang="en-US" altLang="ko-KR" dirty="0"/>
              <a:t>63.3%</a:t>
            </a:r>
            <a:r>
              <a:rPr lang="ko-KR" altLang="en-US" dirty="0"/>
              <a:t>로 나타남</a:t>
            </a:r>
            <a:r>
              <a:rPr lang="en-US" altLang="ko-KR" dirty="0"/>
              <a:t>.</a:t>
            </a:r>
          </a:p>
          <a:p>
            <a:pPr marL="172800" indent="-171450">
              <a:buFont typeface="Arial" panose="020B0604020202020204" pitchFamily="34" charset="0"/>
              <a:buChar char="•"/>
            </a:pPr>
            <a:r>
              <a:rPr lang="en-US" altLang="ko-KR" dirty="0"/>
              <a:t>[</a:t>
            </a:r>
            <a:r>
              <a:rPr lang="ko-KR" altLang="en-US" dirty="0"/>
              <a:t>글로벌</a:t>
            </a:r>
            <a:r>
              <a:rPr lang="en-US" altLang="ko-KR" dirty="0"/>
              <a:t>]</a:t>
            </a:r>
            <a:r>
              <a:rPr lang="ko-KR" altLang="en-US" dirty="0"/>
              <a:t>역량의 경우</a:t>
            </a:r>
            <a:r>
              <a:rPr lang="en-US" altLang="ko-KR" dirty="0"/>
              <a:t>, </a:t>
            </a:r>
            <a:r>
              <a:rPr lang="ko-KR" altLang="en-US" dirty="0"/>
              <a:t>우수 및 탁월 수준의 비율이 </a:t>
            </a:r>
            <a:r>
              <a:rPr lang="en-US" altLang="ko-KR" dirty="0"/>
              <a:t>8.2%</a:t>
            </a:r>
            <a:r>
              <a:rPr lang="ko-KR" altLang="en-US" dirty="0"/>
              <a:t>이고</a:t>
            </a:r>
            <a:r>
              <a:rPr lang="en-US" altLang="ko-KR" dirty="0"/>
              <a:t>, </a:t>
            </a:r>
            <a:r>
              <a:rPr lang="ko-KR" altLang="en-US" dirty="0"/>
              <a:t>미흡 수준의 비율이 </a:t>
            </a:r>
            <a:r>
              <a:rPr lang="en-US" altLang="ko-KR" dirty="0"/>
              <a:t>51.9%</a:t>
            </a:r>
            <a:r>
              <a:rPr lang="ko-KR" altLang="en-US" dirty="0"/>
              <a:t>로 나타남</a:t>
            </a:r>
            <a:r>
              <a:rPr lang="en-US" altLang="ko-KR" dirty="0"/>
              <a:t>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68002" y="990000"/>
            <a:ext cx="31683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 </a:t>
            </a:r>
            <a:endParaRPr lang="ko-KR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350202" y="6041786"/>
            <a:ext cx="831934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350"/>
            <a:r>
              <a:rPr lang="en-US" altLang="ko-KR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※ K-CESA </a:t>
            </a:r>
            <a:r>
              <a:rPr lang="ko-KR" altLang="en-US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미흡</a:t>
            </a:r>
            <a:r>
              <a:rPr lang="en-US" altLang="ko-KR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/</a:t>
            </a:r>
            <a:r>
              <a:rPr lang="ko-KR" altLang="en-US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보통</a:t>
            </a:r>
            <a:r>
              <a:rPr lang="en-US" altLang="ko-KR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/</a:t>
            </a:r>
            <a:r>
              <a:rPr lang="ko-KR" altLang="en-US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우수</a:t>
            </a:r>
            <a:r>
              <a:rPr lang="en-US" altLang="ko-KR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/</a:t>
            </a:r>
            <a:r>
              <a:rPr lang="ko-KR" altLang="en-US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탁월 기준은</a:t>
            </a:r>
            <a:r>
              <a:rPr lang="en-US" altLang="ko-KR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, </a:t>
            </a:r>
            <a:r>
              <a:rPr lang="ko-KR" altLang="en-US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하위 </a:t>
            </a:r>
            <a:r>
              <a:rPr lang="en-US" altLang="ko-KR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30% </a:t>
            </a:r>
            <a:r>
              <a:rPr lang="ko-KR" altLang="en-US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미만 </a:t>
            </a:r>
            <a:r>
              <a:rPr lang="en-US" altLang="ko-KR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/ </a:t>
            </a:r>
            <a:r>
              <a:rPr lang="ko-KR" altLang="en-US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하위 </a:t>
            </a:r>
            <a:r>
              <a:rPr lang="en-US" altLang="ko-KR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30%~</a:t>
            </a:r>
            <a:r>
              <a:rPr lang="ko-KR" altLang="en-US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상위 </a:t>
            </a:r>
            <a:r>
              <a:rPr lang="en-US" altLang="ko-KR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30% / </a:t>
            </a:r>
            <a:r>
              <a:rPr lang="ko-KR" altLang="en-US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상위 </a:t>
            </a:r>
            <a:r>
              <a:rPr lang="en-US" altLang="ko-KR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30%~</a:t>
            </a:r>
            <a:r>
              <a:rPr lang="ko-KR" altLang="en-US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상위 </a:t>
            </a:r>
            <a:r>
              <a:rPr lang="en-US" altLang="ko-KR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10% / </a:t>
            </a:r>
            <a:r>
              <a:rPr lang="ko-KR" altLang="en-US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상위</a:t>
            </a:r>
            <a:r>
              <a:rPr lang="en-US" altLang="ko-KR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10%</a:t>
            </a:r>
            <a:r>
              <a:rPr lang="ko-KR" altLang="en-US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이상입니다</a:t>
            </a:r>
            <a:r>
              <a:rPr lang="en-US" altLang="ko-KR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41211" y="1043016"/>
            <a:ext cx="36477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2-2. </a:t>
            </a:r>
            <a:r>
              <a:rPr lang="ko-KR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영역별 역량 수준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394508" y="480669"/>
            <a:ext cx="187220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_</a:t>
            </a:r>
            <a:r>
              <a:rPr lang="ko-KR" altLang="en-US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수준별 현황</a:t>
            </a:r>
            <a:endParaRPr lang="ko-KR" altLang="en-US" sz="2000" b="1" dirty="0">
              <a:solidFill>
                <a:schemeClr val="accent5">
                  <a:lumMod val="7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graphicFrame>
        <p:nvGraphicFramePr>
          <p:cNvPr id="10" name="차트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90424276"/>
              </p:ext>
            </p:extLst>
          </p:nvPr>
        </p:nvGraphicFramePr>
        <p:xfrm>
          <a:off x="257735" y="1595887"/>
          <a:ext cx="8628530" cy="35368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91011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161800" y="2803633"/>
            <a:ext cx="455817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4400" spc="300" dirty="0" smtClean="0"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3. </a:t>
            </a:r>
            <a:r>
              <a:rPr lang="ko-KR" altLang="en-US" sz="4400" spc="300" dirty="0" smtClean="0"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영역별 </a:t>
            </a:r>
            <a:r>
              <a:rPr lang="en-US" altLang="ko-KR" sz="4400" spc="300" dirty="0" smtClean="0"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T</a:t>
            </a:r>
            <a:r>
              <a:rPr lang="ko-KR" altLang="en-US" sz="4400" spc="300" dirty="0" smtClean="0"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점수</a:t>
            </a:r>
            <a:endParaRPr lang="ko-KR" altLang="en-US" sz="4400" spc="300" dirty="0">
              <a:solidFill>
                <a:schemeClr val="bg1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91011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1360" y="5305715"/>
            <a:ext cx="8600123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4</a:t>
            </a:r>
            <a:r>
              <a:rPr lang="ko-KR" altLang="en-US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개 영역 중 </a:t>
            </a:r>
            <a:r>
              <a:rPr lang="en-US" altLang="ko-KR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[</a:t>
            </a:r>
            <a:r>
              <a:rPr lang="ko-KR" altLang="en-US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대인관계</a:t>
            </a:r>
            <a:r>
              <a:rPr lang="en-US" altLang="ko-KR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]</a:t>
            </a:r>
            <a:r>
              <a:rPr lang="ko-KR" altLang="en-US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역량이 가장 높고</a:t>
            </a:r>
            <a:r>
              <a:rPr lang="en-US" altLang="ko-KR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, [</a:t>
            </a:r>
            <a:r>
              <a:rPr lang="ko-KR" altLang="en-US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자원정보기술</a:t>
            </a:r>
            <a:r>
              <a:rPr lang="en-US" altLang="ko-KR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]</a:t>
            </a:r>
            <a:r>
              <a:rPr lang="ko-KR" altLang="en-US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의 활용역량이 가장 낮게 나타남</a:t>
            </a:r>
            <a:r>
              <a:rPr lang="en-US" altLang="ko-KR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. </a:t>
            </a:r>
          </a:p>
          <a:p>
            <a:pPr marL="171450" indent="-171450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[</a:t>
            </a:r>
            <a:r>
              <a:rPr lang="ko-KR" altLang="en-US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대인관계</a:t>
            </a:r>
            <a:r>
              <a:rPr lang="en-US" altLang="ko-KR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]</a:t>
            </a:r>
            <a:r>
              <a:rPr lang="ko-KR" altLang="en-US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역량 영역은 수도권</a:t>
            </a:r>
            <a:r>
              <a:rPr lang="en-US" altLang="ko-KR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(4</a:t>
            </a:r>
            <a:r>
              <a:rPr lang="ko-KR" altLang="en-US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년제 대학</a:t>
            </a:r>
            <a:r>
              <a:rPr lang="en-US" altLang="ko-KR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) </a:t>
            </a:r>
            <a:r>
              <a:rPr lang="ko-KR" altLang="en-US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평균보다 높은 성취 수준을 보임</a:t>
            </a:r>
            <a:r>
              <a:rPr lang="en-US" altLang="ko-KR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.</a:t>
            </a:r>
          </a:p>
          <a:p>
            <a:pPr marL="171450" indent="-171450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[</a:t>
            </a:r>
            <a:r>
              <a:rPr lang="ko-KR" altLang="en-US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자기관리</a:t>
            </a:r>
            <a:r>
              <a:rPr lang="en-US" altLang="ko-KR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], [</a:t>
            </a:r>
            <a:r>
              <a:rPr lang="ko-KR" altLang="en-US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자원정보기술</a:t>
            </a:r>
            <a:r>
              <a:rPr lang="en-US" altLang="ko-KR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], [</a:t>
            </a:r>
            <a:r>
              <a:rPr lang="ko-KR" altLang="en-US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글로벌</a:t>
            </a:r>
            <a:r>
              <a:rPr lang="en-US" altLang="ko-KR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]</a:t>
            </a:r>
            <a:r>
              <a:rPr lang="ko-KR" altLang="en-US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역량 영역은 </a:t>
            </a:r>
            <a:r>
              <a:rPr lang="ko-KR" altLang="en-US" sz="1050" spc="-20" dirty="0" err="1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비수도권</a:t>
            </a:r>
            <a:r>
              <a:rPr lang="en-US" altLang="ko-KR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(4</a:t>
            </a:r>
            <a:r>
              <a:rPr lang="ko-KR" altLang="en-US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년제 대학</a:t>
            </a:r>
            <a:r>
              <a:rPr lang="en-US" altLang="ko-KR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) </a:t>
            </a:r>
            <a:r>
              <a:rPr lang="ko-KR" altLang="en-US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평균보다 낮게 나타남</a:t>
            </a:r>
            <a:r>
              <a:rPr lang="en-US" altLang="ko-KR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41211" y="1043016"/>
            <a:ext cx="36477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3. </a:t>
            </a:r>
            <a:r>
              <a:rPr lang="ko-KR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전체 영역</a:t>
            </a:r>
            <a:endParaRPr lang="ko-KR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394508" y="480669"/>
            <a:ext cx="187220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_</a:t>
            </a:r>
            <a:r>
              <a:rPr lang="ko-KR" altLang="en-US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영역별 </a:t>
            </a:r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T</a:t>
            </a:r>
            <a:r>
              <a:rPr lang="ko-KR" altLang="en-US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점수</a:t>
            </a:r>
            <a:endParaRPr lang="ko-KR" altLang="en-US" sz="2000" b="1" dirty="0">
              <a:solidFill>
                <a:schemeClr val="accent5">
                  <a:lumMod val="7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graphicFrame>
        <p:nvGraphicFramePr>
          <p:cNvPr id="5" name="차트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25369888"/>
              </p:ext>
            </p:extLst>
          </p:nvPr>
        </p:nvGraphicFramePr>
        <p:xfrm>
          <a:off x="128587" y="1544129"/>
          <a:ext cx="8886825" cy="37179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91011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467381" y="5608047"/>
            <a:ext cx="82107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350"/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※ 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자기주도적 학습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: 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스스로 </a:t>
            </a:r>
            <a:r>
              <a:rPr lang="ko-KR" altLang="en-US" sz="10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학습동기를 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고양하고 학습과정과 전략을 결정하여 주도적으로 학습하는 능력</a:t>
            </a:r>
            <a:endParaRPr lang="en-US" altLang="ko-KR" sz="1000" spc="-2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75000"/>
                      <a:lumOff val="25000"/>
                    </a:prstClr>
                  </a:gs>
                </a:gsLst>
                <a:lin ang="5400000" scaled="0"/>
              </a:gradFill>
              <a:latin typeface="08서울한강체 M" panose="02020603020101020101" pitchFamily="18" charset="-127"/>
              <a:ea typeface="08서울한강체 M" panose="02020603020101020101" pitchFamily="18" charset="-127"/>
              <a:cs typeface="함초롬돋움" pitchFamily="18" charset="-127"/>
            </a:endParaRPr>
          </a:p>
          <a:p>
            <a:pPr marL="1350"/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※ 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정서적 자기조절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: 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스트레스에 대처하고 자신의 감정이나 기분을 조절하여 문제해결에 집중할 수 있는 능력</a:t>
            </a:r>
            <a:endParaRPr lang="en-US" altLang="ko-KR" sz="1000" spc="-2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75000"/>
                      <a:lumOff val="25000"/>
                    </a:prstClr>
                  </a:gs>
                </a:gsLst>
                <a:lin ang="5400000" scaled="0"/>
              </a:gradFill>
              <a:latin typeface="08서울한강체 M" panose="02020603020101020101" pitchFamily="18" charset="-127"/>
              <a:ea typeface="08서울한강체 M" panose="02020603020101020101" pitchFamily="18" charset="-127"/>
              <a:cs typeface="함초롬돋움" pitchFamily="18" charset="-127"/>
            </a:endParaRPr>
          </a:p>
          <a:p>
            <a:pPr marL="1350"/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※ 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목표지향적 계획 수립 및 실행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: 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목표를 설정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,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 계획을 수립하고 실행하기 위해 자기자신과 자원을 관리하고 활용하는 능력</a:t>
            </a:r>
            <a:endParaRPr lang="en-US" altLang="ko-KR" sz="1000" spc="-2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75000"/>
                      <a:lumOff val="25000"/>
                    </a:prstClr>
                  </a:gs>
                </a:gsLst>
                <a:lin ang="5400000" scaled="0"/>
              </a:gradFill>
              <a:latin typeface="08서울한강체 M" panose="02020603020101020101" pitchFamily="18" charset="-127"/>
              <a:ea typeface="08서울한강체 M" panose="02020603020101020101" pitchFamily="18" charset="-127"/>
              <a:cs typeface="함초롬돋움" pitchFamily="18" charset="-127"/>
            </a:endParaRPr>
          </a:p>
          <a:p>
            <a:pPr marL="1350"/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※ 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직업의식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: 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자신이 속한 직장이나 조직에서 자신의 권리와 책임을 이해하고 직업윤리에 맞게 행동하는 능력</a:t>
            </a:r>
            <a:endParaRPr lang="en-US" altLang="ko-KR" sz="1000" spc="-2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75000"/>
                      <a:lumOff val="25000"/>
                    </a:prstClr>
                  </a:gs>
                </a:gsLst>
                <a:lin ang="5400000" scaled="0"/>
              </a:gradFill>
              <a:latin typeface="08서울한강체 M" panose="02020603020101020101" pitchFamily="18" charset="-127"/>
              <a:ea typeface="08서울한강체 M" panose="02020603020101020101" pitchFamily="18" charset="-127"/>
              <a:cs typeface="함초롬돋움" pitchFamily="18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467381" y="4771337"/>
            <a:ext cx="8210792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2800" indent="-171450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[</a:t>
            </a:r>
            <a:r>
              <a:rPr lang="ko-KR" altLang="en-US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자기관리</a:t>
            </a:r>
            <a:r>
              <a:rPr lang="en-US" altLang="ko-KR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]</a:t>
            </a:r>
            <a:r>
              <a:rPr lang="ko-KR" altLang="en-US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역량의 영역 총점은 </a:t>
            </a:r>
            <a:r>
              <a:rPr lang="ko-KR" altLang="en-US" sz="1050" spc="-20" dirty="0" err="1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비수도권</a:t>
            </a:r>
            <a:r>
              <a:rPr lang="en-US" altLang="ko-KR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(4</a:t>
            </a:r>
            <a:r>
              <a:rPr lang="ko-KR" altLang="en-US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년제 대학</a:t>
            </a:r>
            <a:r>
              <a:rPr lang="en-US" altLang="ko-KR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) </a:t>
            </a:r>
            <a:r>
              <a:rPr lang="ko-KR" altLang="en-US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평균보다 낮게 나타남</a:t>
            </a:r>
            <a:r>
              <a:rPr lang="en-US" altLang="ko-KR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.</a:t>
            </a:r>
          </a:p>
          <a:p>
            <a:pPr marL="172800" indent="-171450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4</a:t>
            </a:r>
            <a:r>
              <a:rPr lang="ko-KR" altLang="en-US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개 하위영역 중 </a:t>
            </a:r>
            <a:r>
              <a:rPr lang="en-US" altLang="ko-KR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(</a:t>
            </a:r>
            <a:r>
              <a:rPr lang="ko-KR" altLang="en-US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직업의식</a:t>
            </a:r>
            <a:r>
              <a:rPr lang="en-US" altLang="ko-KR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) </a:t>
            </a:r>
            <a:r>
              <a:rPr lang="ko-KR" altLang="en-US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능력의 평균은 수도권</a:t>
            </a:r>
            <a:r>
              <a:rPr lang="en-US" altLang="ko-KR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(4</a:t>
            </a:r>
            <a:r>
              <a:rPr lang="ko-KR" altLang="en-US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년제 대학</a:t>
            </a:r>
            <a:r>
              <a:rPr lang="en-US" altLang="ko-KR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) </a:t>
            </a:r>
            <a:r>
              <a:rPr lang="ko-KR" altLang="en-US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평균보다 높게 나타남</a:t>
            </a:r>
            <a:r>
              <a:rPr lang="en-US" altLang="ko-KR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.</a:t>
            </a:r>
          </a:p>
          <a:p>
            <a:pPr marL="172800" indent="-171450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4</a:t>
            </a:r>
            <a:r>
              <a:rPr lang="ko-KR" altLang="en-US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개 하위영역 중 </a:t>
            </a:r>
            <a:r>
              <a:rPr lang="en-US" altLang="ko-KR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(</a:t>
            </a:r>
            <a:r>
              <a:rPr lang="ko-KR" altLang="en-US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직업의식</a:t>
            </a:r>
            <a:r>
              <a:rPr lang="en-US" altLang="ko-KR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) </a:t>
            </a:r>
            <a:r>
              <a:rPr lang="ko-KR" altLang="en-US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능력이 가장 우수하며</a:t>
            </a:r>
            <a:r>
              <a:rPr lang="en-US" altLang="ko-KR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, (</a:t>
            </a:r>
            <a:r>
              <a:rPr lang="ko-KR" altLang="en-US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자기주도 학습</a:t>
            </a:r>
            <a:r>
              <a:rPr lang="en-US" altLang="ko-KR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) </a:t>
            </a:r>
            <a:r>
              <a:rPr lang="ko-KR" altLang="en-US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능력은 다른 하위영역에 비해 상대적으로 낮게 나타남</a:t>
            </a:r>
            <a:r>
              <a:rPr lang="en-US" altLang="ko-KR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394508" y="480669"/>
            <a:ext cx="187220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_</a:t>
            </a:r>
            <a:r>
              <a:rPr lang="ko-KR" altLang="en-US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영역별 </a:t>
            </a:r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T</a:t>
            </a:r>
            <a:r>
              <a:rPr lang="ko-KR" altLang="en-US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점수</a:t>
            </a:r>
            <a:endParaRPr lang="ko-KR" altLang="en-US" sz="2000" b="1" dirty="0">
              <a:solidFill>
                <a:schemeClr val="accent5">
                  <a:lumMod val="7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41211" y="1043016"/>
            <a:ext cx="36477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3-1. </a:t>
            </a:r>
            <a:r>
              <a:rPr lang="ko-KR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자기관리역량</a:t>
            </a:r>
            <a:endParaRPr lang="ko-KR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graphicFrame>
        <p:nvGraphicFramePr>
          <p:cNvPr id="6" name="차트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13088310"/>
              </p:ext>
            </p:extLst>
          </p:nvPr>
        </p:nvGraphicFramePr>
        <p:xfrm>
          <a:off x="128587" y="1535502"/>
          <a:ext cx="8886825" cy="31313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5586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467383" y="5441172"/>
            <a:ext cx="852134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350"/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※ 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정서적 유대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: 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조직 내 타인을 존중하고 배려하여 신뢰와 친밀감을 형성하고 다양한 배경을 지닌 사람들과 원만한 관계를 유지하는 능력</a:t>
            </a:r>
            <a:endParaRPr lang="en-US" altLang="ko-KR" sz="1000" spc="-2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75000"/>
                      <a:lumOff val="25000"/>
                    </a:prstClr>
                  </a:gs>
                </a:gsLst>
                <a:lin ang="5400000" scaled="0"/>
              </a:gradFill>
              <a:latin typeface="08서울한강체 M" panose="02020603020101020101" pitchFamily="18" charset="-127"/>
              <a:ea typeface="08서울한강체 M" panose="02020603020101020101" pitchFamily="18" charset="-127"/>
              <a:cs typeface="함초롬돋움" pitchFamily="18" charset="-127"/>
            </a:endParaRPr>
          </a:p>
          <a:p>
            <a:pPr marL="1350"/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※ 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협력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: 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조직의 일원으로 참가하여 그룹의 목표달성에 공헌하고 그룹 내 다양한 배경을 가진 구성원들과 협력하는 능력</a:t>
            </a:r>
            <a:endParaRPr lang="en-US" altLang="ko-KR" sz="1000" spc="-2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75000"/>
                      <a:lumOff val="25000"/>
                    </a:prstClr>
                  </a:gs>
                </a:gsLst>
                <a:lin ang="5400000" scaled="0"/>
              </a:gradFill>
              <a:latin typeface="08서울한강체 M" panose="02020603020101020101" pitchFamily="18" charset="-127"/>
              <a:ea typeface="08서울한강체 M" panose="02020603020101020101" pitchFamily="18" charset="-127"/>
              <a:cs typeface="함초롬돋움" pitchFamily="18" charset="-127"/>
            </a:endParaRPr>
          </a:p>
          <a:p>
            <a:pPr marL="1350"/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※ 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중재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: 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여러 사람 간 의견 차이나 갈등을 원만하게 조정하여 합의를 이끌어내는 능력</a:t>
            </a:r>
            <a:endParaRPr lang="en-US" altLang="ko-KR" sz="1000" spc="-2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75000"/>
                      <a:lumOff val="25000"/>
                    </a:prstClr>
                  </a:gs>
                </a:gsLst>
                <a:lin ang="5400000" scaled="0"/>
              </a:gradFill>
              <a:latin typeface="08서울한강체 M" panose="02020603020101020101" pitchFamily="18" charset="-127"/>
              <a:ea typeface="08서울한강체 M" panose="02020603020101020101" pitchFamily="18" charset="-127"/>
              <a:cs typeface="함초롬돋움" pitchFamily="18" charset="-127"/>
            </a:endParaRPr>
          </a:p>
          <a:p>
            <a:pPr marL="1350"/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※ 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리더십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: 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자신의 의견과 의도를 정당화하고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 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타인을 설득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, 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기존의 절차나 정책에 대해 책임감을 가지고 도전하기 위해 자신의 의견을 전달하고 </a:t>
            </a:r>
            <a:r>
              <a:rPr lang="ko-KR" altLang="en-US" sz="10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표현하는 능력</a:t>
            </a:r>
            <a:endParaRPr lang="en-US" altLang="ko-KR" sz="1000" spc="-2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75000"/>
                      <a:lumOff val="25000"/>
                    </a:prstClr>
                  </a:gs>
                </a:gsLst>
                <a:lin ang="5400000" scaled="0"/>
              </a:gradFill>
              <a:latin typeface="08서울한강체 M" panose="02020603020101020101" pitchFamily="18" charset="-127"/>
              <a:ea typeface="08서울한강체 M" panose="02020603020101020101" pitchFamily="18" charset="-127"/>
              <a:cs typeface="함초롬돋움" pitchFamily="18" charset="-127"/>
            </a:endParaRPr>
          </a:p>
          <a:p>
            <a:pPr marL="1350"/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※ 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조직에 대한 이해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: 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조직 수행에 영향을 끼치는 요인들을 파악하여 기존 시스템을 변화시키거나 새로운 시스템을 설계할 수 있는 능력</a:t>
            </a:r>
            <a:endParaRPr lang="en-US" altLang="ko-KR" sz="1000" spc="-2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75000"/>
                      <a:lumOff val="25000"/>
                    </a:prstClr>
                  </a:gs>
                </a:gsLst>
                <a:lin ang="5400000" scaled="0"/>
              </a:gradFill>
              <a:latin typeface="08서울한강체 M" panose="02020603020101020101" pitchFamily="18" charset="-127"/>
              <a:ea typeface="08서울한강체 M" panose="02020603020101020101" pitchFamily="18" charset="-127"/>
              <a:cs typeface="함초롬돋움" pitchFamily="18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467383" y="4595835"/>
            <a:ext cx="8181319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2800" indent="-171450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[</a:t>
            </a:r>
            <a:r>
              <a:rPr lang="ko-KR" altLang="en-US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대인관계</a:t>
            </a:r>
            <a:r>
              <a:rPr lang="en-US" altLang="ko-KR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]</a:t>
            </a:r>
            <a:r>
              <a:rPr lang="ko-KR" altLang="en-US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역량의 영역 총점은 수도권</a:t>
            </a:r>
            <a:r>
              <a:rPr lang="en-US" altLang="ko-KR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(4</a:t>
            </a:r>
            <a:r>
              <a:rPr lang="ko-KR" altLang="en-US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년제 대학</a:t>
            </a:r>
            <a:r>
              <a:rPr lang="en-US" altLang="ko-KR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) </a:t>
            </a:r>
            <a:r>
              <a:rPr lang="ko-KR" altLang="en-US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평균보다 높게 나타남</a:t>
            </a:r>
            <a:r>
              <a:rPr lang="en-US" altLang="ko-KR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.</a:t>
            </a:r>
          </a:p>
          <a:p>
            <a:pPr marL="172800" indent="-171450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5</a:t>
            </a:r>
            <a:r>
              <a:rPr lang="ko-KR" altLang="en-US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개 하위영역 중 </a:t>
            </a:r>
            <a:r>
              <a:rPr lang="en-US" altLang="ko-KR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(</a:t>
            </a:r>
            <a:r>
              <a:rPr lang="ko-KR" altLang="en-US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조직에 대한 이해</a:t>
            </a:r>
            <a:r>
              <a:rPr lang="en-US" altLang="ko-KR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) </a:t>
            </a:r>
            <a:r>
              <a:rPr lang="ko-KR" altLang="en-US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능력을 제외한 모든 능력의 평균은 수도권 평균보다 높게 나타남</a:t>
            </a:r>
            <a:r>
              <a:rPr lang="en-US" altLang="ko-KR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.</a:t>
            </a:r>
          </a:p>
          <a:p>
            <a:pPr marL="172800" indent="-171450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5</a:t>
            </a:r>
            <a:r>
              <a:rPr lang="ko-KR" altLang="en-US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개 하위영역 중 </a:t>
            </a:r>
            <a:r>
              <a:rPr lang="en-US" altLang="ko-KR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(</a:t>
            </a:r>
            <a:r>
              <a:rPr lang="ko-KR" altLang="en-US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중재</a:t>
            </a:r>
            <a:r>
              <a:rPr lang="en-US" altLang="ko-KR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) </a:t>
            </a:r>
            <a:r>
              <a:rPr lang="ko-KR" altLang="en-US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능력이 가장 우수하며</a:t>
            </a:r>
            <a:r>
              <a:rPr lang="en-US" altLang="ko-KR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, (</a:t>
            </a:r>
            <a:r>
              <a:rPr lang="ko-KR" altLang="en-US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조직에 대한 이해</a:t>
            </a:r>
            <a:r>
              <a:rPr lang="en-US" altLang="ko-KR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) </a:t>
            </a:r>
            <a:r>
              <a:rPr lang="ko-KR" altLang="en-US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능력은 다른 하위영역에 비해 상대적으로 낮게 나타남</a:t>
            </a:r>
            <a:r>
              <a:rPr lang="en-US" altLang="ko-KR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394508" y="480669"/>
            <a:ext cx="187220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_</a:t>
            </a:r>
            <a:r>
              <a:rPr lang="ko-KR" altLang="en-US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영역별 </a:t>
            </a:r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T</a:t>
            </a:r>
            <a:r>
              <a:rPr lang="ko-KR" altLang="en-US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점수</a:t>
            </a:r>
            <a:endParaRPr lang="ko-KR" altLang="en-US" sz="2000" b="1" dirty="0">
              <a:solidFill>
                <a:schemeClr val="accent5">
                  <a:lumMod val="7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41211" y="1043016"/>
            <a:ext cx="36477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3-2. </a:t>
            </a:r>
            <a:r>
              <a:rPr lang="ko-KR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대인관계역량</a:t>
            </a:r>
            <a:endParaRPr lang="ko-KR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graphicFrame>
        <p:nvGraphicFramePr>
          <p:cNvPr id="6" name="차트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85606053"/>
              </p:ext>
            </p:extLst>
          </p:nvPr>
        </p:nvGraphicFramePr>
        <p:xfrm>
          <a:off x="183621" y="1561381"/>
          <a:ext cx="8776758" cy="2967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5586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467381" y="5989704"/>
            <a:ext cx="814178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350"/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※ 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자원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/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정보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/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기술 활용능력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: 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다양한 자원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/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정보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/</a:t>
            </a:r>
            <a:r>
              <a:rPr lang="ko-KR" altLang="en-US" sz="10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기술을 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수집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/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조직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/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분석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/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활용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/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평가하는 능력</a:t>
            </a:r>
            <a:endParaRPr lang="en-US" altLang="ko-KR" sz="1000" spc="-2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75000"/>
                      <a:lumOff val="25000"/>
                    </a:prstClr>
                  </a:gs>
                </a:gsLst>
                <a:lin ang="5400000" scaled="0"/>
              </a:gradFill>
              <a:latin typeface="08서울한강체 M" panose="02020603020101020101" pitchFamily="18" charset="-127"/>
              <a:ea typeface="08서울한강체 M" panose="02020603020101020101" pitchFamily="18" charset="-127"/>
              <a:cs typeface="함초롬돋움" pitchFamily="18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441211" y="5303684"/>
            <a:ext cx="8141787" cy="548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5725" indent="-85725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[</a:t>
            </a:r>
            <a:r>
              <a:rPr lang="ko-KR" altLang="en-US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자원정보기술</a:t>
            </a:r>
            <a:r>
              <a:rPr lang="en-US" altLang="ko-KR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]</a:t>
            </a:r>
            <a:r>
              <a:rPr lang="ko-KR" altLang="en-US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의 활용역량 총점은 </a:t>
            </a:r>
            <a:r>
              <a:rPr lang="ko-KR" altLang="en-US" sz="1050" spc="-20" dirty="0" err="1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비수도권</a:t>
            </a:r>
            <a:r>
              <a:rPr lang="en-US" altLang="ko-KR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(4</a:t>
            </a:r>
            <a:r>
              <a:rPr lang="ko-KR" altLang="en-US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년제 대학</a:t>
            </a:r>
            <a:r>
              <a:rPr lang="en-US" altLang="ko-KR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) </a:t>
            </a:r>
            <a:r>
              <a:rPr lang="ko-KR" altLang="en-US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평균보다 낮게 나타남</a:t>
            </a:r>
            <a:r>
              <a:rPr lang="en-US" altLang="ko-KR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.</a:t>
            </a:r>
          </a:p>
          <a:p>
            <a:pPr marL="85725" indent="-85725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3</a:t>
            </a:r>
            <a:r>
              <a:rPr lang="ko-KR" altLang="en-US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개 하위영역 중 </a:t>
            </a:r>
            <a:r>
              <a:rPr lang="en-US" altLang="ko-KR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(</a:t>
            </a:r>
            <a:r>
              <a:rPr lang="ko-KR" altLang="en-US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기술</a:t>
            </a:r>
            <a:r>
              <a:rPr lang="en-US" altLang="ko-KR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) </a:t>
            </a:r>
            <a:r>
              <a:rPr lang="ko-KR" altLang="en-US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활용 능력이 가장 우수하며</a:t>
            </a:r>
            <a:r>
              <a:rPr lang="en-US" altLang="ko-KR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, (</a:t>
            </a:r>
            <a:r>
              <a:rPr lang="ko-KR" altLang="en-US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자원</a:t>
            </a:r>
            <a:r>
              <a:rPr lang="en-US" altLang="ko-KR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) </a:t>
            </a:r>
            <a:r>
              <a:rPr lang="ko-KR" altLang="en-US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활용 능력은 다른 하위영역에 비해 상대적으로 낮게 나타남</a:t>
            </a:r>
            <a:r>
              <a:rPr lang="en-US" altLang="ko-KR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394508" y="480669"/>
            <a:ext cx="187220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_</a:t>
            </a:r>
            <a:r>
              <a:rPr lang="ko-KR" altLang="en-US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영역별 </a:t>
            </a:r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T</a:t>
            </a:r>
            <a:r>
              <a:rPr lang="ko-KR" altLang="en-US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점수</a:t>
            </a:r>
            <a:endParaRPr lang="ko-KR" altLang="en-US" sz="2000" b="1" dirty="0">
              <a:solidFill>
                <a:schemeClr val="accent5">
                  <a:lumMod val="7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41211" y="1043016"/>
            <a:ext cx="36477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3-3. </a:t>
            </a:r>
            <a:r>
              <a:rPr lang="ko-KR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자원정보기술 활용역량</a:t>
            </a:r>
            <a:endParaRPr lang="ko-KR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graphicFrame>
        <p:nvGraphicFramePr>
          <p:cNvPr id="6" name="차트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3451221"/>
              </p:ext>
            </p:extLst>
          </p:nvPr>
        </p:nvGraphicFramePr>
        <p:xfrm>
          <a:off x="183621" y="1544128"/>
          <a:ext cx="8776758" cy="37595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5586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370932" y="5744264"/>
            <a:ext cx="840212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350"/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※ 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유연성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: 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인종이나 종교 등 다른 문화를 유연하게 받아들이고 적극적으로 새로운 문화나 생활환경 혹은 과제에 도전해보고자 하는 성향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, 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태도</a:t>
            </a:r>
            <a:endParaRPr lang="en-US" altLang="ko-KR" sz="1000" spc="-2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75000"/>
                      <a:lumOff val="25000"/>
                    </a:prstClr>
                  </a:gs>
                </a:gsLst>
                <a:lin ang="5400000" scaled="0"/>
              </a:gradFill>
              <a:latin typeface="08서울한강체 M" panose="02020603020101020101" pitchFamily="18" charset="-127"/>
              <a:ea typeface="08서울한강체 M" panose="02020603020101020101" pitchFamily="18" charset="-127"/>
              <a:cs typeface="함초롬돋움" pitchFamily="18" charset="-127"/>
            </a:endParaRPr>
          </a:p>
          <a:p>
            <a:pPr marL="1350"/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※ </a:t>
            </a:r>
            <a:r>
              <a:rPr lang="ko-KR" altLang="en-US" sz="1000" spc="-20" dirty="0" err="1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타문화에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 대한 지식과 이해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: 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일반적인 글로벌 매너와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 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다양한 국가의 정치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, 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역사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, 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지리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, 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문화에 대한 지식과 이해</a:t>
            </a:r>
            <a:endParaRPr lang="en-US" altLang="ko-KR" sz="1000" spc="-2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75000"/>
                      <a:lumOff val="25000"/>
                    </a:prstClr>
                  </a:gs>
                </a:gsLst>
                <a:lin ang="5400000" scaled="0"/>
              </a:gradFill>
              <a:latin typeface="08서울한강체 M" panose="02020603020101020101" pitchFamily="18" charset="-127"/>
              <a:ea typeface="08서울한강체 M" panose="02020603020101020101" pitchFamily="18" charset="-127"/>
              <a:cs typeface="함초롬돋움" pitchFamily="18" charset="-127"/>
            </a:endParaRPr>
          </a:p>
          <a:p>
            <a:pPr marL="1350"/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※ 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글로벌화와 글로벌 경제에 대한 이해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: 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세계화와 글로벌 정치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, 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경제에 대한 지식과 이해</a:t>
            </a:r>
            <a:endParaRPr lang="en-US" altLang="ko-KR" sz="1000" spc="-2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75000"/>
                      <a:lumOff val="25000"/>
                    </a:prstClr>
                  </a:gs>
                </a:gsLst>
                <a:lin ang="5400000" scaled="0"/>
              </a:gradFill>
              <a:latin typeface="08서울한강체 M" panose="02020603020101020101" pitchFamily="18" charset="-127"/>
              <a:ea typeface="08서울한강체 M" panose="02020603020101020101" pitchFamily="18" charset="-127"/>
              <a:cs typeface="함초롬돋움" pitchFamily="18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376024" y="4881675"/>
            <a:ext cx="8305683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2800" indent="-171450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[</a:t>
            </a:r>
            <a:r>
              <a:rPr lang="ko-KR" altLang="en-US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글로벌</a:t>
            </a:r>
            <a:r>
              <a:rPr lang="en-US" altLang="ko-KR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]</a:t>
            </a:r>
            <a:r>
              <a:rPr lang="ko-KR" altLang="en-US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역량의 영역 총점은 </a:t>
            </a:r>
            <a:r>
              <a:rPr lang="ko-KR" altLang="en-US" sz="1050" spc="-20" dirty="0" err="1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비수도권</a:t>
            </a:r>
            <a:r>
              <a:rPr lang="en-US" altLang="ko-KR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(4</a:t>
            </a:r>
            <a:r>
              <a:rPr lang="ko-KR" altLang="en-US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년제 대학</a:t>
            </a:r>
            <a:r>
              <a:rPr lang="en-US" altLang="ko-KR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) </a:t>
            </a:r>
            <a:r>
              <a:rPr lang="ko-KR" altLang="en-US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평균보다 낮게 나타남</a:t>
            </a:r>
            <a:r>
              <a:rPr lang="en-US" altLang="ko-KR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.</a:t>
            </a:r>
          </a:p>
          <a:p>
            <a:pPr marL="172800" indent="-171450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3</a:t>
            </a:r>
            <a:r>
              <a:rPr lang="ko-KR" altLang="en-US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개 하위영역 중 </a:t>
            </a:r>
            <a:r>
              <a:rPr lang="en-US" altLang="ko-KR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(</a:t>
            </a:r>
            <a:r>
              <a:rPr lang="ko-KR" altLang="en-US" sz="1050" spc="-20" dirty="0" err="1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타문화</a:t>
            </a:r>
            <a:r>
              <a:rPr lang="ko-KR" altLang="en-US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 이해</a:t>
            </a:r>
            <a:r>
              <a:rPr lang="en-US" altLang="ko-KR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) </a:t>
            </a:r>
            <a:r>
              <a:rPr lang="ko-KR" altLang="en-US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능력의 평균은 </a:t>
            </a:r>
            <a:r>
              <a:rPr lang="ko-KR" altLang="en-US" sz="1050" spc="-20" dirty="0" err="1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비수도권</a:t>
            </a:r>
            <a:r>
              <a:rPr lang="ko-KR" altLang="en-US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 평균보다 높게 나타남</a:t>
            </a:r>
            <a:r>
              <a:rPr lang="en-US" altLang="ko-KR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.</a:t>
            </a:r>
          </a:p>
          <a:p>
            <a:pPr marL="172800" indent="-171450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3</a:t>
            </a:r>
            <a:r>
              <a:rPr lang="ko-KR" altLang="en-US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개 하위영역 중 </a:t>
            </a:r>
            <a:r>
              <a:rPr lang="en-US" altLang="ko-KR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(</a:t>
            </a:r>
            <a:r>
              <a:rPr lang="ko-KR" altLang="en-US" sz="1050" spc="-20" dirty="0" err="1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타문화</a:t>
            </a:r>
            <a:r>
              <a:rPr lang="ko-KR" altLang="en-US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 이해</a:t>
            </a:r>
            <a:r>
              <a:rPr lang="en-US" altLang="ko-KR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) </a:t>
            </a:r>
            <a:r>
              <a:rPr lang="ko-KR" altLang="en-US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능력이 가장 우수하며</a:t>
            </a:r>
            <a:r>
              <a:rPr lang="en-US" altLang="ko-KR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, (</a:t>
            </a:r>
            <a:r>
              <a:rPr lang="ko-KR" altLang="en-US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글로벌화 이해</a:t>
            </a:r>
            <a:r>
              <a:rPr lang="en-US" altLang="ko-KR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) </a:t>
            </a:r>
            <a:r>
              <a:rPr lang="ko-KR" altLang="en-US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능력은 다른 하위영역에 비해 상대적으로 낮게 나타남</a:t>
            </a:r>
            <a:r>
              <a:rPr lang="en-US" altLang="ko-KR" sz="105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394508" y="480669"/>
            <a:ext cx="187220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_</a:t>
            </a:r>
            <a:r>
              <a:rPr lang="ko-KR" altLang="en-US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영역별 </a:t>
            </a:r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T</a:t>
            </a:r>
            <a:r>
              <a:rPr lang="ko-KR" altLang="en-US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점수</a:t>
            </a:r>
            <a:endParaRPr lang="ko-KR" altLang="en-US" sz="2000" b="1" dirty="0">
              <a:solidFill>
                <a:schemeClr val="accent5">
                  <a:lumMod val="7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41211" y="1043016"/>
            <a:ext cx="36477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3-4. </a:t>
            </a:r>
            <a:r>
              <a:rPr lang="ko-KR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글로벌역량</a:t>
            </a:r>
            <a:endParaRPr lang="ko-KR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graphicFrame>
        <p:nvGraphicFramePr>
          <p:cNvPr id="6" name="차트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99618238"/>
              </p:ext>
            </p:extLst>
          </p:nvPr>
        </p:nvGraphicFramePr>
        <p:xfrm>
          <a:off x="183621" y="1443126"/>
          <a:ext cx="8776758" cy="34463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5586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75731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804626" y="2754527"/>
            <a:ext cx="35702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400" spc="300" dirty="0"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4</a:t>
            </a:r>
            <a:r>
              <a:rPr lang="en-US" altLang="ko-KR" sz="4400" spc="300" dirty="0" smtClean="0"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. </a:t>
            </a:r>
            <a:r>
              <a:rPr lang="ko-KR" altLang="en-US" sz="4400" spc="300" dirty="0" smtClean="0"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학내 비교</a:t>
            </a:r>
            <a:endParaRPr lang="en-US" altLang="ko-KR" sz="4400" spc="300" dirty="0" smtClean="0">
              <a:solidFill>
                <a:schemeClr val="bg1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08838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394508" y="480669"/>
            <a:ext cx="187220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_</a:t>
            </a:r>
            <a:r>
              <a:rPr lang="ko-KR" altLang="en-US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학내비교</a:t>
            </a:r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(</a:t>
            </a:r>
            <a:r>
              <a:rPr lang="ko-KR" altLang="en-US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학년</a:t>
            </a:r>
            <a:r>
              <a:rPr lang="en-US" altLang="ko-KR" sz="2000" b="1" dirty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)</a:t>
            </a:r>
            <a:endParaRPr lang="ko-KR" altLang="en-US" sz="2000" b="1" dirty="0">
              <a:solidFill>
                <a:schemeClr val="accent5">
                  <a:lumMod val="7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1211" y="1043016"/>
            <a:ext cx="36477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4-1-1. </a:t>
            </a:r>
            <a:r>
              <a:rPr lang="ko-KR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학년별 비교</a:t>
            </a:r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(</a:t>
            </a:r>
            <a:r>
              <a:rPr lang="ko-KR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수준</a:t>
            </a:r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)</a:t>
            </a:r>
            <a:endParaRPr lang="ko-KR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5753817" y="482533"/>
            <a:ext cx="3243533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※ </a:t>
            </a:r>
            <a:r>
              <a:rPr lang="ko-KR" altLang="en-US" sz="10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보다 자세한 내용은 </a:t>
            </a:r>
            <a:r>
              <a:rPr lang="en-US" altLang="ko-KR" sz="10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[</a:t>
            </a:r>
            <a:r>
              <a:rPr lang="ko-KR" altLang="en-US" sz="10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부록</a:t>
            </a:r>
            <a:r>
              <a:rPr lang="en-US" altLang="ko-KR" sz="10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1]</a:t>
            </a:r>
            <a:r>
              <a:rPr lang="ko-KR" altLang="en-US" sz="10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을 참고하세요</a:t>
            </a:r>
            <a:r>
              <a:rPr lang="en-US" altLang="ko-KR" sz="10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.</a:t>
            </a:r>
          </a:p>
          <a:p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※ </a:t>
            </a:r>
            <a:r>
              <a:rPr lang="ko-KR" altLang="en-US" sz="1000" spc="-20" dirty="0" err="1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집단별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 표본 수에 차이가 있습니다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. 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해석에 유의하세요</a:t>
            </a:r>
            <a:r>
              <a:rPr lang="en-US" altLang="ko-KR" sz="10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.</a:t>
            </a:r>
          </a:p>
        </p:txBody>
      </p:sp>
      <p:graphicFrame>
        <p:nvGraphicFramePr>
          <p:cNvPr id="5" name="차트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23300564"/>
              </p:ext>
            </p:extLst>
          </p:nvPr>
        </p:nvGraphicFramePr>
        <p:xfrm>
          <a:off x="107830" y="1443126"/>
          <a:ext cx="9036170" cy="4888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74338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394508" y="480669"/>
            <a:ext cx="187220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_</a:t>
            </a:r>
            <a:r>
              <a:rPr lang="ko-KR" altLang="en-US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학내비교</a:t>
            </a:r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(</a:t>
            </a:r>
            <a:r>
              <a:rPr lang="ko-KR" altLang="en-US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학년</a:t>
            </a:r>
            <a:r>
              <a:rPr lang="en-US" altLang="ko-KR" sz="2000" b="1" dirty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)</a:t>
            </a:r>
            <a:endParaRPr lang="ko-KR" altLang="en-US" sz="2000" b="1" dirty="0">
              <a:solidFill>
                <a:schemeClr val="accent5">
                  <a:lumMod val="7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41211" y="1043016"/>
            <a:ext cx="36477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4-1-2. </a:t>
            </a:r>
            <a:r>
              <a:rPr lang="ko-KR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학년별 비교</a:t>
            </a:r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(T</a:t>
            </a:r>
            <a:r>
              <a:rPr lang="ko-KR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점수</a:t>
            </a:r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)</a:t>
            </a:r>
            <a:endParaRPr lang="ko-KR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5753817" y="482533"/>
            <a:ext cx="3243533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※ </a:t>
            </a:r>
            <a:r>
              <a:rPr lang="ko-KR" altLang="en-US" sz="10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보다 자세한 내용은 </a:t>
            </a:r>
            <a:r>
              <a:rPr lang="en-US" altLang="ko-KR" sz="10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[</a:t>
            </a:r>
            <a:r>
              <a:rPr lang="ko-KR" altLang="en-US" sz="10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부록</a:t>
            </a:r>
            <a:r>
              <a:rPr lang="en-US" altLang="ko-KR" sz="10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1]</a:t>
            </a:r>
            <a:r>
              <a:rPr lang="ko-KR" altLang="en-US" sz="10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을 참고하세요</a:t>
            </a:r>
            <a:r>
              <a:rPr lang="en-US" altLang="ko-KR" sz="10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.</a:t>
            </a:r>
          </a:p>
          <a:p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※ </a:t>
            </a:r>
            <a:r>
              <a:rPr lang="ko-KR" altLang="en-US" sz="1000" spc="-20" dirty="0" err="1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집단별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 표본 수에 차이가 있습니다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. 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해석에 유의하세요</a:t>
            </a:r>
            <a:r>
              <a:rPr lang="en-US" altLang="ko-KR" sz="10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.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252676" y="5692803"/>
            <a:ext cx="8252592" cy="316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2800" indent="-171450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11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[</a:t>
            </a:r>
            <a:r>
              <a:rPr lang="ko-KR" altLang="en-US" sz="11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자원정보기술</a:t>
            </a:r>
            <a:r>
              <a:rPr lang="en-US" altLang="ko-KR" sz="11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]</a:t>
            </a:r>
            <a:r>
              <a:rPr lang="ko-KR" altLang="en-US" sz="11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의 활용역량 영역에서 학년 간 평균의 차이가 통계적으로 유의하게 나타남</a:t>
            </a:r>
            <a:r>
              <a:rPr lang="en-US" altLang="ko-KR" sz="11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(p&lt;0.05).</a:t>
            </a:r>
          </a:p>
        </p:txBody>
      </p:sp>
      <p:graphicFrame>
        <p:nvGraphicFramePr>
          <p:cNvPr id="8" name="차트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63907711"/>
              </p:ext>
            </p:extLst>
          </p:nvPr>
        </p:nvGraphicFramePr>
        <p:xfrm>
          <a:off x="-12699" y="1553633"/>
          <a:ext cx="9169399" cy="3984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65443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441211" y="1043016"/>
            <a:ext cx="36477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4-2-1. </a:t>
            </a:r>
            <a:r>
              <a:rPr lang="ko-KR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계열별 비교</a:t>
            </a:r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(</a:t>
            </a:r>
            <a:r>
              <a:rPr lang="ko-KR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수준</a:t>
            </a:r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)</a:t>
            </a:r>
            <a:endParaRPr lang="ko-KR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394508" y="480669"/>
            <a:ext cx="187220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_</a:t>
            </a:r>
            <a:r>
              <a:rPr lang="ko-KR" altLang="en-US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학내비교</a:t>
            </a:r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(</a:t>
            </a:r>
            <a:r>
              <a:rPr lang="ko-KR" altLang="en-US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계열</a:t>
            </a:r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)</a:t>
            </a:r>
            <a:endParaRPr lang="ko-KR" altLang="en-US" sz="2000" b="1" dirty="0">
              <a:solidFill>
                <a:schemeClr val="accent5">
                  <a:lumMod val="7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5753817" y="482533"/>
            <a:ext cx="3243533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※ </a:t>
            </a:r>
            <a:r>
              <a:rPr lang="ko-KR" altLang="en-US" sz="10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보다 자세한 내용은 </a:t>
            </a:r>
            <a:r>
              <a:rPr lang="en-US" altLang="ko-KR" sz="10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[</a:t>
            </a:r>
            <a:r>
              <a:rPr lang="ko-KR" altLang="en-US" sz="10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부록</a:t>
            </a:r>
            <a:r>
              <a:rPr lang="en-US" altLang="ko-KR" sz="10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1]</a:t>
            </a:r>
            <a:r>
              <a:rPr lang="ko-KR" altLang="en-US" sz="10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을 참고하세요</a:t>
            </a:r>
            <a:r>
              <a:rPr lang="en-US" altLang="ko-KR" sz="10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.</a:t>
            </a:r>
          </a:p>
          <a:p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※ </a:t>
            </a:r>
            <a:r>
              <a:rPr lang="ko-KR" altLang="en-US" sz="1000" spc="-20" dirty="0" err="1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집단별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 표본 수에 차이가 있습니다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. 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해석에 유의하세요</a:t>
            </a:r>
            <a:r>
              <a:rPr lang="en-US" altLang="ko-KR" sz="10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.</a:t>
            </a:r>
          </a:p>
        </p:txBody>
      </p:sp>
      <p:graphicFrame>
        <p:nvGraphicFramePr>
          <p:cNvPr id="6" name="차트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25311758"/>
              </p:ext>
            </p:extLst>
          </p:nvPr>
        </p:nvGraphicFramePr>
        <p:xfrm>
          <a:off x="73325" y="1443126"/>
          <a:ext cx="9070675" cy="48800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90329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441211" y="1043016"/>
            <a:ext cx="36477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4-2-2. </a:t>
            </a:r>
            <a:r>
              <a:rPr lang="ko-KR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계열별 비교</a:t>
            </a:r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(T</a:t>
            </a:r>
            <a:r>
              <a:rPr lang="ko-KR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점수</a:t>
            </a:r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)</a:t>
            </a:r>
            <a:endParaRPr lang="ko-KR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394508" y="480669"/>
            <a:ext cx="187220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_</a:t>
            </a:r>
            <a:r>
              <a:rPr lang="ko-KR" altLang="en-US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학내비교</a:t>
            </a:r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(</a:t>
            </a:r>
            <a:r>
              <a:rPr lang="ko-KR" altLang="en-US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계열</a:t>
            </a:r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)</a:t>
            </a:r>
            <a:endParaRPr lang="ko-KR" altLang="en-US" sz="2000" b="1" dirty="0">
              <a:solidFill>
                <a:schemeClr val="accent5">
                  <a:lumMod val="7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5753817" y="482533"/>
            <a:ext cx="3243533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※ </a:t>
            </a:r>
            <a:r>
              <a:rPr lang="ko-KR" altLang="en-US" sz="10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보다 자세한 내용은 </a:t>
            </a:r>
            <a:r>
              <a:rPr lang="en-US" altLang="ko-KR" sz="10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[</a:t>
            </a:r>
            <a:r>
              <a:rPr lang="ko-KR" altLang="en-US" sz="10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부록</a:t>
            </a:r>
            <a:r>
              <a:rPr lang="en-US" altLang="ko-KR" sz="10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1]</a:t>
            </a:r>
            <a:r>
              <a:rPr lang="ko-KR" altLang="en-US" sz="10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을 참고하세요</a:t>
            </a:r>
            <a:r>
              <a:rPr lang="en-US" altLang="ko-KR" sz="10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.</a:t>
            </a:r>
          </a:p>
          <a:p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※ </a:t>
            </a:r>
            <a:r>
              <a:rPr lang="ko-KR" altLang="en-US" sz="1000" spc="-20" dirty="0" err="1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집단별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 표본 수에 차이가 있습니다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. 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해석에 유의하세요</a:t>
            </a:r>
            <a:r>
              <a:rPr lang="en-US" altLang="ko-KR" sz="10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.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252676" y="5692803"/>
            <a:ext cx="8252592" cy="316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2800" indent="-171450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11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[</a:t>
            </a:r>
            <a:r>
              <a:rPr lang="ko-KR" altLang="en-US" sz="11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자기관리</a:t>
            </a:r>
            <a:r>
              <a:rPr lang="en-US" altLang="ko-KR" sz="11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], [</a:t>
            </a:r>
            <a:r>
              <a:rPr lang="ko-KR" altLang="en-US" sz="11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대인관계</a:t>
            </a:r>
            <a:r>
              <a:rPr lang="en-US" altLang="ko-KR" sz="11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], [</a:t>
            </a:r>
            <a:r>
              <a:rPr lang="ko-KR" altLang="en-US" sz="11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자원정보기술</a:t>
            </a:r>
            <a:r>
              <a:rPr lang="en-US" altLang="ko-KR" sz="11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]</a:t>
            </a:r>
            <a:r>
              <a:rPr lang="ko-KR" altLang="en-US" sz="11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의 활용역량 영역에서 계열 간 평균의 차이가 통계적으로 유의하게 나타남</a:t>
            </a:r>
            <a:r>
              <a:rPr lang="en-US" altLang="ko-KR" sz="11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(p&lt;0.05).</a:t>
            </a:r>
          </a:p>
        </p:txBody>
      </p:sp>
      <p:graphicFrame>
        <p:nvGraphicFramePr>
          <p:cNvPr id="8" name="차트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71841278"/>
              </p:ext>
            </p:extLst>
          </p:nvPr>
        </p:nvGraphicFramePr>
        <p:xfrm>
          <a:off x="-26458" y="1529291"/>
          <a:ext cx="9196916" cy="4051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68120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41211" y="1043016"/>
            <a:ext cx="36477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4-3-1. </a:t>
            </a:r>
            <a:r>
              <a:rPr lang="ko-KR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성별 비교</a:t>
            </a:r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(</a:t>
            </a:r>
            <a:r>
              <a:rPr lang="ko-KR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수준</a:t>
            </a:r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)</a:t>
            </a:r>
            <a:endParaRPr lang="ko-KR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94508" y="480669"/>
            <a:ext cx="187220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_</a:t>
            </a:r>
            <a:r>
              <a:rPr lang="ko-KR" altLang="en-US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학내비교</a:t>
            </a:r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(</a:t>
            </a:r>
            <a:r>
              <a:rPr lang="ko-KR" altLang="en-US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성별</a:t>
            </a:r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)</a:t>
            </a:r>
            <a:endParaRPr lang="ko-KR" altLang="en-US" sz="2000" b="1" dirty="0">
              <a:solidFill>
                <a:schemeClr val="accent5">
                  <a:lumMod val="7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5743698" y="630168"/>
            <a:ext cx="3227767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※ </a:t>
            </a:r>
            <a:r>
              <a:rPr lang="ko-KR" altLang="en-US" sz="1000" spc="-20" dirty="0" err="1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집단별</a:t>
            </a:r>
            <a:r>
              <a:rPr lang="ko-KR" altLang="en-US" sz="10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 표본 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수에 차이가 있습니다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. 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해석에 유의하세요</a:t>
            </a:r>
            <a:r>
              <a:rPr lang="en-US" altLang="ko-KR" sz="10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.</a:t>
            </a:r>
            <a:endParaRPr lang="en-US" altLang="ko-KR" sz="1000" spc="-2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75000"/>
                      <a:lumOff val="25000"/>
                    </a:prstClr>
                  </a:gs>
                </a:gsLst>
                <a:lin ang="5400000" scaled="0"/>
              </a:gradFill>
              <a:latin typeface="08서울한강체 M" panose="02020603020101020101" pitchFamily="18" charset="-127"/>
              <a:ea typeface="08서울한강체 M" panose="02020603020101020101" pitchFamily="18" charset="-127"/>
              <a:cs typeface="함초롬바탕" pitchFamily="18" charset="-127"/>
            </a:endParaRPr>
          </a:p>
        </p:txBody>
      </p:sp>
      <p:graphicFrame>
        <p:nvGraphicFramePr>
          <p:cNvPr id="5" name="차트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46340469"/>
              </p:ext>
            </p:extLst>
          </p:nvPr>
        </p:nvGraphicFramePr>
        <p:xfrm>
          <a:off x="107830" y="1469004"/>
          <a:ext cx="9036170" cy="48541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32428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252676" y="5692803"/>
            <a:ext cx="8252592" cy="316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2800" indent="-171450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11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[</a:t>
            </a:r>
            <a:r>
              <a:rPr lang="ko-KR" altLang="en-US" sz="11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대인관계</a:t>
            </a:r>
            <a:r>
              <a:rPr lang="en-US" altLang="ko-KR" sz="11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], [</a:t>
            </a:r>
            <a:r>
              <a:rPr lang="ko-KR" altLang="en-US" sz="11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글로벌</a:t>
            </a:r>
            <a:r>
              <a:rPr lang="en-US" altLang="ko-KR" sz="11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]</a:t>
            </a:r>
            <a:r>
              <a:rPr lang="ko-KR" altLang="en-US" sz="11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역량 영역에서 성별 간 평균의 차이가 통계적으로 유의하게 나타남</a:t>
            </a:r>
            <a:r>
              <a:rPr lang="en-US" altLang="ko-KR" sz="11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(p&lt;0.05).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41211" y="1043016"/>
            <a:ext cx="36477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4-3-2. </a:t>
            </a:r>
            <a:r>
              <a:rPr lang="ko-KR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성별 비교</a:t>
            </a:r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(T</a:t>
            </a:r>
            <a:r>
              <a:rPr lang="ko-KR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점수</a:t>
            </a:r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)</a:t>
            </a:r>
            <a:endParaRPr lang="ko-KR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394508" y="480669"/>
            <a:ext cx="187220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_</a:t>
            </a:r>
            <a:r>
              <a:rPr lang="ko-KR" altLang="en-US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학내비교</a:t>
            </a:r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(</a:t>
            </a:r>
            <a:r>
              <a:rPr lang="ko-KR" altLang="en-US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성별</a:t>
            </a:r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)</a:t>
            </a:r>
            <a:endParaRPr lang="ko-KR" altLang="en-US" sz="2000" b="1" dirty="0">
              <a:solidFill>
                <a:schemeClr val="accent5">
                  <a:lumMod val="7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5743698" y="630168"/>
            <a:ext cx="3227767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※ </a:t>
            </a:r>
            <a:r>
              <a:rPr lang="ko-KR" altLang="en-US" sz="1000" spc="-20" dirty="0" err="1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집단별</a:t>
            </a:r>
            <a:r>
              <a:rPr lang="ko-KR" altLang="en-US" sz="10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 표본 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수에 차이가 있습니다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. 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해석에 유의하세요</a:t>
            </a:r>
            <a:r>
              <a:rPr lang="en-US" altLang="ko-KR" sz="10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.</a:t>
            </a:r>
            <a:endParaRPr lang="en-US" altLang="ko-KR" sz="1000" spc="-2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75000"/>
                      <a:lumOff val="25000"/>
                    </a:prstClr>
                  </a:gs>
                </a:gsLst>
                <a:lin ang="5400000" scaled="0"/>
              </a:gradFill>
              <a:latin typeface="08서울한강체 M" panose="02020603020101020101" pitchFamily="18" charset="-127"/>
              <a:ea typeface="08서울한강체 M" panose="02020603020101020101" pitchFamily="18" charset="-127"/>
              <a:cs typeface="함초롬바탕" pitchFamily="18" charset="-127"/>
            </a:endParaRPr>
          </a:p>
        </p:txBody>
      </p:sp>
      <p:graphicFrame>
        <p:nvGraphicFramePr>
          <p:cNvPr id="8" name="차트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67911854"/>
              </p:ext>
            </p:extLst>
          </p:nvPr>
        </p:nvGraphicFramePr>
        <p:xfrm>
          <a:off x="-26458" y="1716656"/>
          <a:ext cx="9196916" cy="38215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44869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976182" y="2156568"/>
            <a:ext cx="487319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4400" spc="300" dirty="0"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5</a:t>
            </a:r>
            <a:r>
              <a:rPr lang="en-US" altLang="ko-KR" sz="4400" spc="300" dirty="0" smtClean="0"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. </a:t>
            </a:r>
            <a:r>
              <a:rPr lang="ko-KR" altLang="en-US" sz="4400" spc="300" dirty="0" smtClean="0"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추가분석①</a:t>
            </a:r>
            <a:endParaRPr lang="en-US" altLang="ko-KR" sz="4400" spc="300" dirty="0" smtClean="0">
              <a:solidFill>
                <a:schemeClr val="bg1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  <a:p>
            <a:pPr algn="ctr">
              <a:lnSpc>
                <a:spcPct val="150000"/>
              </a:lnSpc>
            </a:pPr>
            <a:r>
              <a:rPr lang="en-US" altLang="ko-KR" sz="4400" spc="300" dirty="0" smtClean="0"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  </a:t>
            </a:r>
            <a:r>
              <a:rPr lang="ko-KR" altLang="en-US" sz="4400" spc="300" dirty="0" smtClean="0"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학과별 비교분석</a:t>
            </a:r>
            <a:endParaRPr lang="en-US" altLang="ko-KR" sz="4400" spc="300" dirty="0" smtClean="0">
              <a:solidFill>
                <a:schemeClr val="bg1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16252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2408778"/>
              </p:ext>
            </p:extLst>
          </p:nvPr>
        </p:nvGraphicFramePr>
        <p:xfrm>
          <a:off x="146319" y="1673755"/>
          <a:ext cx="2898818" cy="4410852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4150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04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324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65303"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0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돋움" pitchFamily="18" charset="-127"/>
                        </a:rPr>
                        <a:t>학과</a:t>
                      </a:r>
                      <a:r>
                        <a:rPr lang="en-US" altLang="ko-KR" sz="10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돋움" pitchFamily="18" charset="-127"/>
                        </a:rPr>
                        <a:t>/</a:t>
                      </a:r>
                      <a:r>
                        <a:rPr lang="ko-KR" altLang="en-US" sz="10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돋움" pitchFamily="18" charset="-127"/>
                        </a:rPr>
                        <a:t>학부</a:t>
                      </a:r>
                      <a:endParaRPr lang="ko-KR" altLang="en-US" sz="1000" b="1" i="0" u="none" strike="noStrike" dirty="0">
                        <a:solidFill>
                          <a:schemeClr val="bg1"/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  <a:cs typeface="함초롬돋움" pitchFamily="18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dirty="0" smtClean="0">
                          <a:solidFill>
                            <a:schemeClr val="bg1"/>
                          </a:soli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인원</a:t>
                      </a:r>
                      <a:endParaRPr lang="ko-KR" altLang="en-US" sz="1000" b="1" dirty="0">
                        <a:solidFill>
                          <a:schemeClr val="bg1"/>
                        </a:solidFill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dirty="0" smtClean="0">
                          <a:solidFill>
                            <a:schemeClr val="bg1"/>
                          </a:soli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비율</a:t>
                      </a:r>
                      <a:endParaRPr lang="ko-KR" altLang="en-US" sz="1000" b="1" dirty="0">
                        <a:solidFill>
                          <a:schemeClr val="bg1"/>
                        </a:solidFill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7148">
                <a:tc>
                  <a:txBody>
                    <a:bodyPr/>
                    <a:lstStyle/>
                    <a:p>
                      <a:pPr algn="ctr" fontAlgn="t"/>
                      <a:r>
                        <a:rPr lang="ko-KR" alt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건축학부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000" b="0" i="0" u="none" strike="noStrike" dirty="0">
                          <a:solidFill>
                            <a:srgbClr val="9933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24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000" b="0" i="0" u="none" strike="noStrike" dirty="0" smtClean="0">
                          <a:solidFill>
                            <a:srgbClr val="9933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2.4%</a:t>
                      </a:r>
                      <a:endParaRPr lang="en-US" altLang="ko-KR" sz="1000" b="0" i="0" u="none" strike="noStrike" dirty="0">
                        <a:solidFill>
                          <a:srgbClr val="993300"/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7148">
                <a:tc>
                  <a:txBody>
                    <a:bodyPr/>
                    <a:lstStyle/>
                    <a:p>
                      <a:pPr algn="ctr" fontAlgn="t"/>
                      <a:r>
                        <a:rPr lang="ko-KR" alt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경영학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000" b="0" i="0" u="none" strike="noStrike">
                          <a:solidFill>
                            <a:srgbClr val="9933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16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000" b="0" i="0" u="none" strike="noStrike" dirty="0" smtClean="0">
                          <a:solidFill>
                            <a:srgbClr val="9933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1.6%</a:t>
                      </a:r>
                      <a:endParaRPr lang="en-US" altLang="ko-KR" sz="1000" b="0" i="0" u="none" strike="noStrike" dirty="0">
                        <a:solidFill>
                          <a:srgbClr val="993300"/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7148">
                <a:tc>
                  <a:txBody>
                    <a:bodyPr/>
                    <a:lstStyle/>
                    <a:p>
                      <a:pPr algn="ctr" fontAlgn="t"/>
                      <a:r>
                        <a:rPr lang="ko-KR" alt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경찰법학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000" b="0" i="0" u="none" strike="noStrike" dirty="0">
                          <a:solidFill>
                            <a:srgbClr val="9933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22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000" b="0" i="0" u="none" strike="noStrike" dirty="0" smtClean="0">
                          <a:solidFill>
                            <a:srgbClr val="9933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2.2%</a:t>
                      </a:r>
                      <a:endParaRPr lang="en-US" altLang="ko-KR" sz="1000" b="0" i="0" u="none" strike="noStrike" dirty="0">
                        <a:solidFill>
                          <a:srgbClr val="993300"/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7148">
                <a:tc>
                  <a:txBody>
                    <a:bodyPr/>
                    <a:lstStyle/>
                    <a:p>
                      <a:pPr algn="ctr" fontAlgn="t"/>
                      <a:r>
                        <a:rPr lang="ko-KR" alt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공공인재학부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000" b="0" i="0" u="none" strike="noStrike" dirty="0">
                          <a:solidFill>
                            <a:srgbClr val="9933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16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000" b="0" i="0" u="none" strike="noStrike" dirty="0" smtClean="0">
                          <a:solidFill>
                            <a:srgbClr val="9933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1.6%</a:t>
                      </a:r>
                      <a:endParaRPr lang="en-US" altLang="ko-KR" sz="1000" b="0" i="0" u="none" strike="noStrike" dirty="0">
                        <a:solidFill>
                          <a:srgbClr val="993300"/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7148">
                <a:tc>
                  <a:txBody>
                    <a:bodyPr/>
                    <a:lstStyle/>
                    <a:p>
                      <a:pPr algn="ctr" fontAlgn="t"/>
                      <a:r>
                        <a:rPr lang="ko-KR" alt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관현악작곡학부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000" b="0" i="0" u="none" strike="noStrike" dirty="0">
                          <a:solidFill>
                            <a:srgbClr val="9933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16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000" b="0" i="0" u="none" strike="noStrike" dirty="0" smtClean="0">
                          <a:solidFill>
                            <a:srgbClr val="9933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1.6%</a:t>
                      </a:r>
                      <a:endParaRPr lang="en-US" altLang="ko-KR" sz="1000" b="0" i="0" u="none" strike="noStrike" dirty="0">
                        <a:solidFill>
                          <a:srgbClr val="993300"/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5477">
                <a:tc>
                  <a:txBody>
                    <a:bodyPr/>
                    <a:lstStyle/>
                    <a:p>
                      <a:pPr algn="ctr" fontAlgn="t"/>
                      <a:r>
                        <a:rPr lang="ko-KR" alt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광고홍보커뮤니케이션학부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000" b="0" i="0" u="none" strike="noStrike" dirty="0">
                          <a:solidFill>
                            <a:srgbClr val="9933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16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000" b="0" i="0" u="none" strike="noStrike" dirty="0" smtClean="0">
                          <a:solidFill>
                            <a:srgbClr val="9933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1.6%</a:t>
                      </a:r>
                      <a:endParaRPr lang="en-US" altLang="ko-KR" sz="1000" b="0" i="0" u="none" strike="noStrike" dirty="0">
                        <a:solidFill>
                          <a:srgbClr val="993300"/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7148">
                <a:tc>
                  <a:txBody>
                    <a:bodyPr/>
                    <a:lstStyle/>
                    <a:p>
                      <a:pPr algn="ctr" fontAlgn="t"/>
                      <a:r>
                        <a:rPr lang="ko-KR" alt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국악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000" b="0" i="0" u="none" strike="noStrike" dirty="0">
                          <a:solidFill>
                            <a:srgbClr val="9933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16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000" b="0" i="0" u="none" strike="noStrike" dirty="0" smtClean="0">
                          <a:solidFill>
                            <a:srgbClr val="9933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1.6%</a:t>
                      </a:r>
                      <a:endParaRPr lang="en-US" altLang="ko-KR" sz="1000" b="0" i="0" u="none" strike="noStrike" dirty="0">
                        <a:solidFill>
                          <a:srgbClr val="993300"/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7148">
                <a:tc>
                  <a:txBody>
                    <a:bodyPr/>
                    <a:lstStyle/>
                    <a:p>
                      <a:pPr algn="ctr" fontAlgn="t"/>
                      <a:r>
                        <a:rPr lang="ko-KR" altLang="en-US" sz="1000" b="0" i="0" u="none" strike="noStrike">
                          <a:solidFill>
                            <a:schemeClr val="tx1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국어교육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000" b="0" i="0" u="none" strike="noStrike" dirty="0">
                          <a:solidFill>
                            <a:srgbClr val="9933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24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000" b="0" i="0" u="none" strike="noStrike" dirty="0" smtClean="0">
                          <a:solidFill>
                            <a:srgbClr val="9933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2.4%</a:t>
                      </a:r>
                      <a:endParaRPr lang="en-US" altLang="ko-KR" sz="1000" b="0" i="0" u="none" strike="noStrike" dirty="0">
                        <a:solidFill>
                          <a:srgbClr val="993300"/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7148">
                <a:tc>
                  <a:txBody>
                    <a:bodyPr/>
                    <a:lstStyle/>
                    <a:p>
                      <a:pPr algn="ctr" fontAlgn="t"/>
                      <a:r>
                        <a:rPr lang="ko-KR" altLang="en-US" sz="1000" b="0" i="0" u="none" strike="noStrike">
                          <a:solidFill>
                            <a:schemeClr val="tx1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금융경제학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000" b="0" i="0" u="none" strike="noStrike" dirty="0">
                          <a:solidFill>
                            <a:srgbClr val="9933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16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000" b="0" i="0" u="none" strike="noStrike" dirty="0" smtClean="0">
                          <a:solidFill>
                            <a:srgbClr val="9933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1.6%</a:t>
                      </a:r>
                      <a:endParaRPr lang="en-US" altLang="ko-KR" sz="1000" b="0" i="0" u="none" strike="noStrike" dirty="0">
                        <a:solidFill>
                          <a:srgbClr val="993300"/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7148">
                <a:tc>
                  <a:txBody>
                    <a:bodyPr/>
                    <a:lstStyle/>
                    <a:p>
                      <a:pPr algn="ctr" fontAlgn="t"/>
                      <a:r>
                        <a:rPr lang="ko-KR" alt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도시공학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000" b="0" i="0" u="none" strike="noStrike" dirty="0">
                          <a:solidFill>
                            <a:srgbClr val="9933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24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000" b="0" i="0" u="none" strike="noStrike" dirty="0" smtClean="0">
                          <a:solidFill>
                            <a:srgbClr val="9933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2.4%</a:t>
                      </a:r>
                      <a:endParaRPr lang="en-US" altLang="ko-KR" sz="1000" b="0" i="0" u="none" strike="noStrike" dirty="0">
                        <a:solidFill>
                          <a:srgbClr val="993300"/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7148">
                <a:tc>
                  <a:txBody>
                    <a:bodyPr/>
                    <a:lstStyle/>
                    <a:p>
                      <a:pPr algn="ctr" fontAlgn="t"/>
                      <a:r>
                        <a:rPr lang="ko-KR" altLang="en-US" sz="10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도자디자인학</a:t>
                      </a:r>
                      <a:endParaRPr lang="ko-KR" alt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000" b="0" i="0" u="none" strike="noStrike">
                          <a:solidFill>
                            <a:srgbClr val="9933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26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000" b="0" i="0" u="none" strike="noStrike" dirty="0" smtClean="0">
                          <a:solidFill>
                            <a:srgbClr val="9933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2.6%</a:t>
                      </a:r>
                      <a:endParaRPr lang="en-US" altLang="ko-KR" sz="1000" b="0" i="0" u="none" strike="noStrike" dirty="0">
                        <a:solidFill>
                          <a:srgbClr val="993300"/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7148">
                <a:tc>
                  <a:txBody>
                    <a:bodyPr/>
                    <a:lstStyle/>
                    <a:p>
                      <a:pPr algn="ctr" fontAlgn="t"/>
                      <a:r>
                        <a:rPr lang="ko-KR" altLang="en-US" sz="1000" b="0" i="0" u="none" strike="noStrike">
                          <a:solidFill>
                            <a:schemeClr val="tx1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로봇학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000" b="0" i="0" u="none" strike="noStrike">
                          <a:solidFill>
                            <a:srgbClr val="9933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24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000" b="0" i="0" u="none" strike="noStrike" dirty="0" smtClean="0">
                          <a:solidFill>
                            <a:srgbClr val="9933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2.4%</a:t>
                      </a:r>
                      <a:endParaRPr lang="en-US" altLang="ko-KR" sz="1000" b="0" i="0" u="none" strike="noStrike" dirty="0">
                        <a:solidFill>
                          <a:srgbClr val="993300"/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77148">
                <a:tc>
                  <a:txBody>
                    <a:bodyPr/>
                    <a:lstStyle/>
                    <a:p>
                      <a:pPr algn="ctr" fontAlgn="t"/>
                      <a:r>
                        <a:rPr lang="ko-KR" altLang="en-US" sz="10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마케팅빅데이터학</a:t>
                      </a:r>
                      <a:endParaRPr lang="ko-KR" alt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000" b="0" i="0" u="none" strike="noStrike">
                          <a:solidFill>
                            <a:srgbClr val="9933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18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000" b="0" i="0" u="none" strike="noStrike" dirty="0" smtClean="0">
                          <a:solidFill>
                            <a:srgbClr val="9933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1.8%</a:t>
                      </a:r>
                      <a:endParaRPr lang="en-US" altLang="ko-KR" sz="1000" b="0" i="0" u="none" strike="noStrike" dirty="0">
                        <a:solidFill>
                          <a:srgbClr val="993300"/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77148">
                <a:tc>
                  <a:txBody>
                    <a:bodyPr/>
                    <a:lstStyle/>
                    <a:p>
                      <a:pPr algn="ctr" fontAlgn="t"/>
                      <a:r>
                        <a:rPr lang="ko-KR" altLang="en-US" sz="10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무역물류학</a:t>
                      </a:r>
                      <a:endParaRPr lang="ko-KR" alt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000" b="0" i="0" u="none" strike="noStrike" dirty="0">
                          <a:solidFill>
                            <a:srgbClr val="9933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18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000" b="0" i="0" u="none" strike="noStrike" dirty="0" smtClean="0">
                          <a:solidFill>
                            <a:srgbClr val="9933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1.8%</a:t>
                      </a:r>
                      <a:endParaRPr lang="en-US" altLang="ko-KR" sz="1000" b="0" i="0" u="none" strike="noStrike" dirty="0">
                        <a:solidFill>
                          <a:srgbClr val="993300"/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77148">
                <a:tc>
                  <a:txBody>
                    <a:bodyPr/>
                    <a:lstStyle/>
                    <a:p>
                      <a:pPr algn="ctr" fontAlgn="t"/>
                      <a:r>
                        <a:rPr lang="ko-KR" alt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미생물생명공학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000" b="0" i="0" u="none" strike="noStrike">
                          <a:solidFill>
                            <a:srgbClr val="9933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34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000" b="0" i="0" u="none" strike="noStrike" dirty="0" smtClean="0">
                          <a:solidFill>
                            <a:srgbClr val="9933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3.4%</a:t>
                      </a:r>
                      <a:endParaRPr lang="en-US" altLang="ko-KR" sz="1000" b="0" i="0" u="none" strike="noStrike" dirty="0">
                        <a:solidFill>
                          <a:srgbClr val="993300"/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sp>
        <p:nvSpPr>
          <p:cNvPr id="12" name="직사각형 11"/>
          <p:cNvSpPr/>
          <p:nvPr/>
        </p:nvSpPr>
        <p:spPr>
          <a:xfrm>
            <a:off x="146319" y="6084614"/>
            <a:ext cx="473405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1F497D">
                  <a:lumMod val="60000"/>
                  <a:lumOff val="40000"/>
                </a:srgbClr>
              </a:buClr>
            </a:pPr>
            <a:r>
              <a:rPr lang="en-US" altLang="ko-KR" sz="105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※ </a:t>
            </a:r>
            <a:r>
              <a:rPr lang="ko-KR" altLang="en-US" sz="105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영역별 </a:t>
            </a:r>
            <a:r>
              <a:rPr lang="ko-KR" altLang="en-US" sz="1050" b="1" spc="-20" dirty="0" err="1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미응시</a:t>
            </a:r>
            <a:r>
              <a:rPr lang="ko-KR" altLang="en-US" sz="105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 </a:t>
            </a:r>
            <a:r>
              <a:rPr lang="ko-KR" altLang="en-US" sz="105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및 과락 인원을 포함한 인원입니다</a:t>
            </a:r>
            <a:r>
              <a:rPr lang="en-US" altLang="ko-KR" sz="105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.</a:t>
            </a:r>
            <a:endParaRPr lang="ko-KR" altLang="en-US" sz="1050" b="1" spc="-2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75000"/>
                      <a:lumOff val="25000"/>
                    </a:prstClr>
                  </a:gs>
                </a:gsLst>
                <a:lin ang="5400000" scaled="0"/>
              </a:gradFill>
              <a:latin typeface="08서울한강체 M" panose="02020603020101020101" pitchFamily="18" charset="-127"/>
              <a:ea typeface="08서울한강체 M" panose="02020603020101020101" pitchFamily="18" charset="-127"/>
              <a:cs typeface="함초롬바탕" pitchFamily="18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3338411" y="1428494"/>
            <a:ext cx="565208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altLang="ko-KR" sz="105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서울한강체 M" panose="02020603020101020101" pitchFamily="18" charset="-127"/>
                <a:ea typeface="서울한강체 M" panose="02020603020101020101" pitchFamily="18" charset="-127"/>
                <a:cs typeface="함초롬바탕" pitchFamily="18" charset="-127"/>
              </a:rPr>
              <a:t>* </a:t>
            </a:r>
            <a:r>
              <a:rPr lang="ko-KR" altLang="en-US" sz="105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서울한강체 M" panose="02020603020101020101" pitchFamily="18" charset="-127"/>
                <a:ea typeface="서울한강체 M" panose="02020603020101020101" pitchFamily="18" charset="-127"/>
                <a:cs typeface="함초롬바탕" pitchFamily="18" charset="-127"/>
              </a:rPr>
              <a:t>응시 인원 </a:t>
            </a:r>
            <a:r>
              <a:rPr lang="en-US" altLang="ko-KR" sz="105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서울한강체 M" panose="02020603020101020101" pitchFamily="18" charset="-127"/>
                <a:ea typeface="서울한강체 M" panose="02020603020101020101" pitchFamily="18" charset="-127"/>
                <a:cs typeface="함초롬바탕" pitchFamily="18" charset="-127"/>
              </a:rPr>
              <a:t>989</a:t>
            </a:r>
            <a:r>
              <a:rPr lang="ko-KR" altLang="en-US" sz="105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서울한강체 M" panose="02020603020101020101" pitchFamily="18" charset="-127"/>
                <a:ea typeface="서울한강체 M" panose="02020603020101020101" pitchFamily="18" charset="-127"/>
                <a:cs typeface="함초롬바탕" pitchFamily="18" charset="-127"/>
              </a:rPr>
              <a:t>명 대상</a:t>
            </a:r>
            <a:r>
              <a:rPr lang="en-US" altLang="ko-KR" sz="105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서울한강체 M" panose="02020603020101020101" pitchFamily="18" charset="-127"/>
                <a:ea typeface="서울한강체 M" panose="02020603020101020101" pitchFamily="18" charset="-127"/>
                <a:cs typeface="함초롬바탕" pitchFamily="18" charset="-127"/>
              </a:rPr>
              <a:t>, 45</a:t>
            </a:r>
            <a:r>
              <a:rPr lang="ko-KR" altLang="en-US" sz="105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서울한강체 M" panose="02020603020101020101" pitchFamily="18" charset="-127"/>
                <a:ea typeface="서울한강체 M" panose="02020603020101020101" pitchFamily="18" charset="-127"/>
                <a:cs typeface="함초롬바탕" pitchFamily="18" charset="-127"/>
              </a:rPr>
              <a:t>개 학과</a:t>
            </a:r>
            <a:r>
              <a:rPr lang="en-US" altLang="ko-KR" sz="105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서울한강체 M" panose="02020603020101020101" pitchFamily="18" charset="-127"/>
                <a:ea typeface="서울한강체 M" panose="02020603020101020101" pitchFamily="18" charset="-127"/>
                <a:cs typeface="함초롬바탕" pitchFamily="18" charset="-127"/>
              </a:rPr>
              <a:t>/</a:t>
            </a:r>
            <a:r>
              <a:rPr lang="ko-KR" altLang="en-US" sz="105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서울한강체 M" panose="02020603020101020101" pitchFamily="18" charset="-127"/>
                <a:ea typeface="서울한강체 M" panose="02020603020101020101" pitchFamily="18" charset="-127"/>
                <a:cs typeface="함초롬바탕" pitchFamily="18" charset="-127"/>
              </a:rPr>
              <a:t>학부로 구성돼 있습니다</a:t>
            </a:r>
            <a:r>
              <a:rPr lang="en-US" altLang="ko-KR" sz="105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서울한강체 M" panose="02020603020101020101" pitchFamily="18" charset="-127"/>
                <a:ea typeface="서울한강체 M" panose="02020603020101020101" pitchFamily="18" charset="-127"/>
                <a:cs typeface="함초롬바탕" pitchFamily="18" charset="-127"/>
              </a:rPr>
              <a:t>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394508" y="480669"/>
            <a:ext cx="187220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_</a:t>
            </a:r>
            <a:r>
              <a:rPr lang="ko-KR" altLang="en-US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추가분석</a:t>
            </a:r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(</a:t>
            </a:r>
            <a:r>
              <a:rPr lang="ko-KR" altLang="en-US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학과</a:t>
            </a:r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)</a:t>
            </a:r>
            <a:endParaRPr lang="ko-KR" altLang="en-US" sz="2000" b="1" dirty="0">
              <a:solidFill>
                <a:schemeClr val="accent5">
                  <a:lumMod val="7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1211" y="1043016"/>
            <a:ext cx="36477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5-1. </a:t>
            </a:r>
            <a:r>
              <a:rPr lang="ko-KR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분석 대상</a:t>
            </a:r>
            <a:endParaRPr lang="ko-KR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graphicFrame>
        <p:nvGraphicFramePr>
          <p:cNvPr id="14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962809"/>
              </p:ext>
            </p:extLst>
          </p:nvPr>
        </p:nvGraphicFramePr>
        <p:xfrm>
          <a:off x="3139860" y="1673755"/>
          <a:ext cx="2898818" cy="4410852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4150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04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324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65303"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0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돋움" pitchFamily="18" charset="-127"/>
                        </a:rPr>
                        <a:t>학과</a:t>
                      </a:r>
                      <a:r>
                        <a:rPr lang="en-US" altLang="ko-KR" sz="10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돋움" pitchFamily="18" charset="-127"/>
                        </a:rPr>
                        <a:t>/</a:t>
                      </a:r>
                      <a:r>
                        <a:rPr lang="ko-KR" altLang="en-US" sz="10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돋움" pitchFamily="18" charset="-127"/>
                        </a:rPr>
                        <a:t>학부</a:t>
                      </a:r>
                      <a:endParaRPr lang="ko-KR" altLang="en-US" sz="1000" b="1" i="0" u="none" strike="noStrike" dirty="0">
                        <a:solidFill>
                          <a:schemeClr val="bg1"/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  <a:cs typeface="함초롬돋움" pitchFamily="18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dirty="0" smtClean="0">
                          <a:solidFill>
                            <a:schemeClr val="bg1"/>
                          </a:soli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인원</a:t>
                      </a:r>
                      <a:endParaRPr lang="ko-KR" altLang="en-US" sz="1000" b="1" dirty="0">
                        <a:solidFill>
                          <a:schemeClr val="bg1"/>
                        </a:solidFill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dirty="0" smtClean="0">
                          <a:solidFill>
                            <a:schemeClr val="bg1"/>
                          </a:soli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비율</a:t>
                      </a:r>
                      <a:endParaRPr lang="ko-KR" altLang="en-US" sz="1000" b="1" dirty="0">
                        <a:solidFill>
                          <a:schemeClr val="bg1"/>
                        </a:solidFill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7148">
                <a:tc>
                  <a:txBody>
                    <a:bodyPr/>
                    <a:lstStyle/>
                    <a:p>
                      <a:pPr algn="ctr" fontAlgn="t"/>
                      <a:r>
                        <a:rPr lang="ko-KR" alt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미술교육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000" b="0" i="0" u="none" strike="noStrike">
                          <a:solidFill>
                            <a:srgbClr val="9933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34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000" b="0" i="0" u="none" strike="noStrike" dirty="0" smtClean="0">
                          <a:solidFill>
                            <a:srgbClr val="9933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3.4%</a:t>
                      </a:r>
                      <a:endParaRPr lang="en-US" altLang="ko-KR" sz="1000" b="0" i="0" u="none" strike="noStrike" dirty="0">
                        <a:solidFill>
                          <a:srgbClr val="993300"/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7148">
                <a:tc>
                  <a:txBody>
                    <a:bodyPr/>
                    <a:lstStyle/>
                    <a:p>
                      <a:pPr algn="ctr" fontAlgn="t"/>
                      <a:r>
                        <a:rPr lang="ko-KR" alt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미술학부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000" b="0" i="0" u="none" strike="noStrike">
                          <a:solidFill>
                            <a:srgbClr val="9933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16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000" b="0" i="0" u="none" strike="noStrike" dirty="0" smtClean="0">
                          <a:solidFill>
                            <a:srgbClr val="9933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1.6%</a:t>
                      </a:r>
                      <a:endParaRPr lang="en-US" altLang="ko-KR" sz="1000" b="0" i="0" u="none" strike="noStrike" dirty="0">
                        <a:solidFill>
                          <a:srgbClr val="993300"/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7148">
                <a:tc>
                  <a:txBody>
                    <a:bodyPr/>
                    <a:lstStyle/>
                    <a:p>
                      <a:pPr algn="ctr" fontAlgn="t"/>
                      <a:r>
                        <a:rPr lang="ko-KR" altLang="en-US" sz="10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부동산금융보험융합학</a:t>
                      </a:r>
                      <a:endParaRPr lang="ko-KR" alt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000" b="0" i="0" u="none" strike="noStrike">
                          <a:solidFill>
                            <a:srgbClr val="9933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16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000" b="0" i="0" u="none" strike="noStrike" dirty="0" smtClean="0">
                          <a:solidFill>
                            <a:srgbClr val="9933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1.6%</a:t>
                      </a:r>
                      <a:endParaRPr lang="en-US" altLang="ko-KR" sz="1000" b="0" i="0" u="none" strike="noStrike" dirty="0">
                        <a:solidFill>
                          <a:srgbClr val="993300"/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7148">
                <a:tc>
                  <a:txBody>
                    <a:bodyPr/>
                    <a:lstStyle/>
                    <a:p>
                      <a:pPr algn="ctr" fontAlgn="t"/>
                      <a:r>
                        <a:rPr lang="ko-KR" altLang="en-US" sz="10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사회복지학</a:t>
                      </a:r>
                      <a:endParaRPr lang="ko-KR" alt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000" b="0" i="0" u="none" strike="noStrike">
                          <a:solidFill>
                            <a:srgbClr val="9933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24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000" b="0" i="0" u="none" strike="noStrike" dirty="0" smtClean="0">
                          <a:solidFill>
                            <a:srgbClr val="9933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2.4%</a:t>
                      </a:r>
                      <a:endParaRPr lang="en-US" altLang="ko-KR" sz="1000" b="0" i="0" u="none" strike="noStrike" dirty="0">
                        <a:solidFill>
                          <a:srgbClr val="993300"/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7148">
                <a:tc>
                  <a:txBody>
                    <a:bodyPr/>
                    <a:lstStyle/>
                    <a:p>
                      <a:pPr algn="ctr" fontAlgn="t"/>
                      <a:r>
                        <a:rPr lang="ko-KR" altLang="en-US" sz="10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산업디자인학</a:t>
                      </a:r>
                      <a:endParaRPr lang="ko-KR" alt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000" b="0" i="0" u="none" strike="noStrike">
                          <a:solidFill>
                            <a:srgbClr val="9933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26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000" b="0" i="0" u="none" strike="noStrike" dirty="0" smtClean="0">
                          <a:solidFill>
                            <a:srgbClr val="9933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2.6%</a:t>
                      </a:r>
                      <a:endParaRPr lang="en-US" altLang="ko-KR" sz="1000" b="0" i="0" u="none" strike="noStrike" dirty="0">
                        <a:solidFill>
                          <a:srgbClr val="993300"/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5477">
                <a:tc>
                  <a:txBody>
                    <a:bodyPr/>
                    <a:lstStyle/>
                    <a:p>
                      <a:pPr algn="ctr" fontAlgn="t"/>
                      <a:r>
                        <a:rPr lang="ko-KR" alt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섬유</a:t>
                      </a:r>
                      <a:r>
                        <a:rPr lang="en-US" altLang="ko-KR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·</a:t>
                      </a:r>
                      <a:r>
                        <a:rPr lang="ko-KR" altLang="en-US" sz="10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패션디자인학</a:t>
                      </a:r>
                      <a:endParaRPr lang="ko-KR" alt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000" b="0" i="0" u="none" strike="noStrike">
                          <a:solidFill>
                            <a:srgbClr val="9933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16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000" b="0" i="0" u="none" strike="noStrike" dirty="0" smtClean="0">
                          <a:solidFill>
                            <a:srgbClr val="9933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1.6%</a:t>
                      </a:r>
                      <a:endParaRPr lang="en-US" altLang="ko-KR" sz="1000" b="0" i="0" u="none" strike="noStrike" dirty="0">
                        <a:solidFill>
                          <a:srgbClr val="993300"/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7148">
                <a:tc>
                  <a:txBody>
                    <a:bodyPr/>
                    <a:lstStyle/>
                    <a:p>
                      <a:pPr algn="ctr" fontAlgn="t"/>
                      <a:r>
                        <a:rPr lang="ko-KR" alt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성악〮뮤지컬학부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000" b="0" i="0" u="none" strike="noStrike">
                          <a:solidFill>
                            <a:srgbClr val="9933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16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000" b="0" i="0" u="none" strike="noStrike" dirty="0" smtClean="0">
                          <a:solidFill>
                            <a:srgbClr val="9933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1.6%</a:t>
                      </a:r>
                      <a:endParaRPr lang="en-US" altLang="ko-KR" sz="1000" b="0" i="0" u="none" strike="noStrike" dirty="0">
                        <a:solidFill>
                          <a:srgbClr val="993300"/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7148">
                <a:tc>
                  <a:txBody>
                    <a:bodyPr/>
                    <a:lstStyle/>
                    <a:p>
                      <a:pPr algn="ctr" fontAlgn="t"/>
                      <a:r>
                        <a:rPr lang="ko-KR" alt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소방안전학부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000" b="0" i="0" u="none" strike="noStrike">
                          <a:solidFill>
                            <a:srgbClr val="9933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24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000" b="0" i="0" u="none" strike="noStrike" dirty="0" smtClean="0">
                          <a:solidFill>
                            <a:srgbClr val="9933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2.4%</a:t>
                      </a:r>
                      <a:endParaRPr lang="en-US" altLang="ko-KR" sz="1000" b="0" i="0" u="none" strike="noStrike" dirty="0">
                        <a:solidFill>
                          <a:srgbClr val="993300"/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7148">
                <a:tc>
                  <a:txBody>
                    <a:bodyPr/>
                    <a:lstStyle/>
                    <a:p>
                      <a:pPr algn="ctr" fontAlgn="t"/>
                      <a:r>
                        <a:rPr lang="ko-KR" alt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수학교육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000" b="0" i="0" u="none" strike="noStrike" dirty="0">
                          <a:solidFill>
                            <a:srgbClr val="9933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30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000" b="0" i="0" u="none" strike="noStrike" dirty="0" smtClean="0">
                          <a:solidFill>
                            <a:srgbClr val="9933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3.0%</a:t>
                      </a:r>
                      <a:endParaRPr lang="en-US" altLang="ko-KR" sz="1000" b="0" i="0" u="none" strike="noStrike" dirty="0">
                        <a:solidFill>
                          <a:srgbClr val="993300"/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7148">
                <a:tc>
                  <a:txBody>
                    <a:bodyPr/>
                    <a:lstStyle/>
                    <a:p>
                      <a:pPr algn="ctr" fontAlgn="t"/>
                      <a:r>
                        <a:rPr lang="ko-KR" altLang="en-US" sz="10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스포츠건강관리학</a:t>
                      </a:r>
                      <a:endParaRPr lang="ko-KR" alt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000" b="0" i="0" u="none" strike="noStrike" dirty="0">
                          <a:solidFill>
                            <a:srgbClr val="9933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29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000" b="0" i="0" u="none" strike="noStrike" dirty="0" smtClean="0">
                          <a:solidFill>
                            <a:srgbClr val="9933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2.9%</a:t>
                      </a:r>
                      <a:endParaRPr lang="en-US" altLang="ko-KR" sz="1000" b="0" i="0" u="none" strike="noStrike" dirty="0">
                        <a:solidFill>
                          <a:srgbClr val="993300"/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7148">
                <a:tc>
                  <a:txBody>
                    <a:bodyPr/>
                    <a:lstStyle/>
                    <a:p>
                      <a:pPr algn="ctr" fontAlgn="t"/>
                      <a:r>
                        <a:rPr lang="ko-KR" altLang="en-US" sz="10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시각커뮤니케이션디자인학</a:t>
                      </a:r>
                      <a:endParaRPr lang="ko-KR" alt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000" b="0" i="0" u="none" strike="noStrike" dirty="0">
                          <a:solidFill>
                            <a:srgbClr val="9933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21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000" b="0" i="0" u="none" strike="noStrike" dirty="0" smtClean="0">
                          <a:solidFill>
                            <a:srgbClr val="9933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2.1%</a:t>
                      </a:r>
                      <a:endParaRPr lang="en-US" altLang="ko-KR" sz="1000" b="0" i="0" u="none" strike="noStrike" dirty="0">
                        <a:solidFill>
                          <a:srgbClr val="993300"/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7148">
                <a:tc>
                  <a:txBody>
                    <a:bodyPr/>
                    <a:lstStyle/>
                    <a:p>
                      <a:pPr algn="ctr" fontAlgn="t"/>
                      <a:r>
                        <a:rPr lang="ko-KR" alt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신학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000" b="0" i="0" u="none" strike="noStrike" dirty="0">
                          <a:solidFill>
                            <a:srgbClr val="9933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24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000" b="0" i="0" u="none" strike="noStrike" dirty="0" smtClean="0">
                          <a:solidFill>
                            <a:srgbClr val="9933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2.4%</a:t>
                      </a:r>
                      <a:endParaRPr lang="en-US" altLang="ko-KR" sz="1000" b="0" i="0" u="none" strike="noStrike" dirty="0">
                        <a:solidFill>
                          <a:srgbClr val="993300"/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77148">
                <a:tc>
                  <a:txBody>
                    <a:bodyPr/>
                    <a:lstStyle/>
                    <a:p>
                      <a:pPr algn="ctr" fontAlgn="t"/>
                      <a:r>
                        <a:rPr lang="ko-KR" alt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실용음악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000" b="0" i="0" u="none" strike="noStrike">
                          <a:solidFill>
                            <a:srgbClr val="9933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16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000" b="0" i="0" u="none" strike="noStrike" dirty="0" smtClean="0">
                          <a:solidFill>
                            <a:srgbClr val="9933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1.6%</a:t>
                      </a:r>
                      <a:endParaRPr lang="en-US" altLang="ko-KR" sz="1000" b="0" i="0" u="none" strike="noStrike" dirty="0">
                        <a:solidFill>
                          <a:srgbClr val="993300"/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77148">
                <a:tc>
                  <a:txBody>
                    <a:bodyPr/>
                    <a:lstStyle/>
                    <a:p>
                      <a:pPr algn="ctr" fontAlgn="t"/>
                      <a:r>
                        <a:rPr lang="ko-KR" alt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역사학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000" b="0" i="0" u="none" strike="noStrike">
                          <a:solidFill>
                            <a:srgbClr val="9933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24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000" b="0" i="0" u="none" strike="noStrike" dirty="0" smtClean="0">
                          <a:solidFill>
                            <a:srgbClr val="9933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2.4%</a:t>
                      </a:r>
                      <a:endParaRPr lang="en-US" altLang="ko-KR" sz="1000" b="0" i="0" u="none" strike="noStrike" dirty="0">
                        <a:solidFill>
                          <a:srgbClr val="993300"/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77148">
                <a:tc>
                  <a:txBody>
                    <a:bodyPr/>
                    <a:lstStyle/>
                    <a:p>
                      <a:pPr algn="ctr" fontAlgn="t"/>
                      <a:r>
                        <a:rPr lang="ko-KR" alt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연극영화영상학부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000" b="0" i="0" u="none" strike="noStrike" dirty="0">
                          <a:solidFill>
                            <a:srgbClr val="9933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24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000" b="0" i="0" u="none" strike="noStrike" dirty="0" smtClean="0">
                          <a:solidFill>
                            <a:srgbClr val="9933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2.4%</a:t>
                      </a:r>
                      <a:endParaRPr lang="en-US" altLang="ko-KR" sz="1000" b="0" i="0" u="none" strike="noStrike" dirty="0">
                        <a:solidFill>
                          <a:srgbClr val="993300"/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graphicFrame>
        <p:nvGraphicFramePr>
          <p:cNvPr id="15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3822054"/>
              </p:ext>
            </p:extLst>
          </p:nvPr>
        </p:nvGraphicFramePr>
        <p:xfrm>
          <a:off x="6124418" y="1682410"/>
          <a:ext cx="2898818" cy="4402201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4150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04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324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49129"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0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돋움" pitchFamily="18" charset="-127"/>
                        </a:rPr>
                        <a:t>학과</a:t>
                      </a:r>
                      <a:r>
                        <a:rPr lang="en-US" altLang="ko-KR" sz="10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돋움" pitchFamily="18" charset="-127"/>
                        </a:rPr>
                        <a:t>/</a:t>
                      </a:r>
                      <a:r>
                        <a:rPr lang="ko-KR" altLang="en-US" sz="10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돋움" pitchFamily="18" charset="-127"/>
                        </a:rPr>
                        <a:t>학부</a:t>
                      </a:r>
                      <a:endParaRPr lang="ko-KR" altLang="en-US" sz="1000" b="1" i="0" u="none" strike="noStrike" dirty="0">
                        <a:solidFill>
                          <a:schemeClr val="bg1"/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  <a:cs typeface="함초롬돋움" pitchFamily="18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dirty="0" smtClean="0">
                          <a:solidFill>
                            <a:schemeClr val="bg1"/>
                          </a:soli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인원</a:t>
                      </a:r>
                      <a:endParaRPr lang="ko-KR" altLang="en-US" sz="1000" b="1" dirty="0">
                        <a:solidFill>
                          <a:schemeClr val="bg1"/>
                        </a:solidFill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dirty="0" smtClean="0">
                          <a:solidFill>
                            <a:schemeClr val="bg1"/>
                          </a:solidFill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비율</a:t>
                      </a:r>
                      <a:endParaRPr lang="ko-KR" altLang="en-US" sz="1000" b="1" dirty="0">
                        <a:solidFill>
                          <a:schemeClr val="bg1"/>
                        </a:solidFill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0252">
                <a:tc>
                  <a:txBody>
                    <a:bodyPr/>
                    <a:lstStyle/>
                    <a:p>
                      <a:pPr algn="ctr" fontAlgn="t"/>
                      <a:r>
                        <a:rPr lang="ko-KR" alt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영어교육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000" b="0" i="0" u="none" strike="noStrike">
                          <a:solidFill>
                            <a:srgbClr val="9933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24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000" b="0" i="0" u="none" strike="noStrike" dirty="0" smtClean="0">
                          <a:solidFill>
                            <a:srgbClr val="9933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2.4%</a:t>
                      </a:r>
                      <a:endParaRPr lang="en-US" altLang="ko-KR" sz="1000" b="0" i="0" u="none" strike="noStrike" dirty="0">
                        <a:solidFill>
                          <a:srgbClr val="993300"/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0252">
                <a:tc>
                  <a:txBody>
                    <a:bodyPr/>
                    <a:lstStyle/>
                    <a:p>
                      <a:pPr algn="ctr" fontAlgn="t"/>
                      <a:r>
                        <a:rPr lang="ko-KR" altLang="en-US" sz="10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영어국제문화학</a:t>
                      </a:r>
                      <a:endParaRPr lang="ko-KR" alt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000" b="0" i="0" u="none" strike="noStrike">
                          <a:solidFill>
                            <a:srgbClr val="9933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24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000" b="0" i="0" u="none" strike="noStrike" dirty="0" smtClean="0">
                          <a:solidFill>
                            <a:srgbClr val="9933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2.4%</a:t>
                      </a:r>
                      <a:endParaRPr lang="en-US" altLang="ko-KR" sz="1000" b="0" i="0" u="none" strike="noStrike" dirty="0">
                        <a:solidFill>
                          <a:srgbClr val="993300"/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0252">
                <a:tc>
                  <a:txBody>
                    <a:bodyPr/>
                    <a:lstStyle/>
                    <a:p>
                      <a:pPr algn="ctr" fontAlgn="t"/>
                      <a:r>
                        <a:rPr lang="ko-KR" altLang="en-US" sz="10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웹툰애니메이션</a:t>
                      </a:r>
                      <a:r>
                        <a:rPr lang="en-US" altLang="ko-KR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(</a:t>
                      </a:r>
                      <a:r>
                        <a:rPr lang="ko-KR" alt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게임학부</a:t>
                      </a:r>
                      <a:r>
                        <a:rPr lang="en-US" altLang="ko-KR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)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000" b="0" i="0" u="none" strike="noStrike">
                          <a:solidFill>
                            <a:srgbClr val="9933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25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000" b="0" i="0" u="none" strike="noStrike" dirty="0" smtClean="0">
                          <a:solidFill>
                            <a:srgbClr val="9933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2.5%</a:t>
                      </a:r>
                      <a:endParaRPr lang="en-US" altLang="ko-KR" sz="1000" b="0" i="0" u="none" strike="noStrike" dirty="0">
                        <a:solidFill>
                          <a:srgbClr val="993300"/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0252">
                <a:tc>
                  <a:txBody>
                    <a:bodyPr/>
                    <a:lstStyle/>
                    <a:p>
                      <a:pPr algn="ctr" fontAlgn="t"/>
                      <a:r>
                        <a:rPr lang="ko-KR" alt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유아교육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000" b="0" i="0" u="none" strike="noStrike">
                          <a:solidFill>
                            <a:srgbClr val="9933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42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000" b="0" i="0" u="none" strike="noStrike" dirty="0" smtClean="0">
                          <a:solidFill>
                            <a:srgbClr val="9933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4.2%</a:t>
                      </a:r>
                      <a:endParaRPr lang="en-US" altLang="ko-KR" sz="1000" b="0" i="0" u="none" strike="noStrike" dirty="0">
                        <a:solidFill>
                          <a:srgbClr val="993300"/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0252">
                <a:tc>
                  <a:txBody>
                    <a:bodyPr/>
                    <a:lstStyle/>
                    <a:p>
                      <a:pPr algn="ctr" fontAlgn="t"/>
                      <a:r>
                        <a:rPr lang="ko-KR" alt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음악교육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000" b="0" i="0" u="none" strike="noStrike">
                          <a:solidFill>
                            <a:srgbClr val="9933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24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000" b="0" i="0" u="none" strike="noStrike" dirty="0" smtClean="0">
                          <a:solidFill>
                            <a:srgbClr val="9933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2.4%</a:t>
                      </a:r>
                      <a:endParaRPr lang="en-US" altLang="ko-KR" sz="1000" b="0" i="0" u="none" strike="noStrike" dirty="0">
                        <a:solidFill>
                          <a:srgbClr val="993300"/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292">
                <a:tc>
                  <a:txBody>
                    <a:bodyPr/>
                    <a:lstStyle/>
                    <a:p>
                      <a:pPr algn="ctr" fontAlgn="t"/>
                      <a:r>
                        <a:rPr lang="ko-KR" altLang="en-US" sz="10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의생명바이오공학부</a:t>
                      </a:r>
                      <a:endParaRPr lang="ko-KR" alt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000" b="0" i="0" u="none" strike="noStrike">
                          <a:solidFill>
                            <a:srgbClr val="9933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24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000" b="0" i="0" u="none" strike="noStrike" dirty="0" smtClean="0">
                          <a:solidFill>
                            <a:srgbClr val="9933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2.4%</a:t>
                      </a:r>
                      <a:endParaRPr lang="en-US" altLang="ko-KR" sz="1000" b="0" i="0" u="none" strike="noStrike" dirty="0">
                        <a:solidFill>
                          <a:srgbClr val="993300"/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0252">
                <a:tc>
                  <a:txBody>
                    <a:bodyPr/>
                    <a:lstStyle/>
                    <a:p>
                      <a:pPr algn="ctr" fontAlgn="t"/>
                      <a:r>
                        <a:rPr lang="ko-KR" alt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전기전자공학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000" b="0" i="0" u="none" strike="noStrike">
                          <a:solidFill>
                            <a:srgbClr val="9933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24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000" b="0" i="0" u="none" strike="noStrike" dirty="0" smtClean="0">
                          <a:solidFill>
                            <a:srgbClr val="9933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2.4%</a:t>
                      </a:r>
                      <a:endParaRPr lang="en-US" altLang="ko-KR" sz="1000" b="0" i="0" u="none" strike="noStrike" dirty="0">
                        <a:solidFill>
                          <a:srgbClr val="993300"/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0252">
                <a:tc>
                  <a:txBody>
                    <a:bodyPr/>
                    <a:lstStyle/>
                    <a:p>
                      <a:pPr algn="ctr" fontAlgn="t"/>
                      <a:r>
                        <a:rPr lang="ko-KR" alt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정보통신공학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000" b="0" i="0" u="none" strike="noStrike">
                          <a:solidFill>
                            <a:srgbClr val="9933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30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000" b="0" i="0" u="none" strike="noStrike" dirty="0" smtClean="0">
                          <a:solidFill>
                            <a:srgbClr val="9933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3.0%</a:t>
                      </a:r>
                      <a:endParaRPr lang="en-US" altLang="ko-KR" sz="1000" b="0" i="0" u="none" strike="noStrike" dirty="0">
                        <a:solidFill>
                          <a:srgbClr val="993300"/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60252">
                <a:tc>
                  <a:txBody>
                    <a:bodyPr/>
                    <a:lstStyle/>
                    <a:p>
                      <a:pPr algn="ctr" fontAlgn="t"/>
                      <a:r>
                        <a:rPr lang="ko-KR" alt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제약공학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000" b="0" i="0" u="none" strike="noStrike" dirty="0">
                          <a:solidFill>
                            <a:srgbClr val="9933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24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000" b="0" i="0" u="none" strike="noStrike" dirty="0" smtClean="0">
                          <a:solidFill>
                            <a:srgbClr val="9933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2.4%</a:t>
                      </a:r>
                      <a:endParaRPr lang="en-US" altLang="ko-KR" sz="1000" b="0" i="0" u="none" strike="noStrike" dirty="0">
                        <a:solidFill>
                          <a:srgbClr val="993300"/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60252">
                <a:tc>
                  <a:txBody>
                    <a:bodyPr/>
                    <a:lstStyle/>
                    <a:p>
                      <a:pPr algn="ctr" fontAlgn="t"/>
                      <a:r>
                        <a:rPr lang="ko-KR" altLang="en-US" sz="10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조형콘텐츠학부</a:t>
                      </a:r>
                      <a:endParaRPr lang="ko-KR" alt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000" b="0" i="0" u="none" strike="noStrike" dirty="0">
                          <a:solidFill>
                            <a:srgbClr val="9933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16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000" b="0" i="0" u="none" strike="noStrike" dirty="0" smtClean="0">
                          <a:solidFill>
                            <a:srgbClr val="9933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1.6%</a:t>
                      </a:r>
                      <a:endParaRPr lang="en-US" altLang="ko-KR" sz="1000" b="0" i="0" u="none" strike="noStrike" dirty="0">
                        <a:solidFill>
                          <a:srgbClr val="993300"/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60252">
                <a:tc>
                  <a:txBody>
                    <a:bodyPr/>
                    <a:lstStyle/>
                    <a:p>
                      <a:pPr algn="ctr" fontAlgn="t"/>
                      <a:r>
                        <a:rPr lang="ko-KR" altLang="en-US" sz="10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중국어중국통상학</a:t>
                      </a:r>
                      <a:endParaRPr lang="ko-KR" alt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000" b="0" i="0" u="none" strike="noStrike" dirty="0">
                          <a:solidFill>
                            <a:srgbClr val="9933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10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000" b="0" i="0" u="none" strike="noStrike" dirty="0" smtClean="0">
                          <a:solidFill>
                            <a:srgbClr val="9933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1.0%</a:t>
                      </a:r>
                      <a:endParaRPr lang="en-US" altLang="ko-KR" sz="1000" b="0" i="0" u="none" strike="noStrike" dirty="0">
                        <a:solidFill>
                          <a:srgbClr val="993300"/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60252">
                <a:tc>
                  <a:txBody>
                    <a:bodyPr/>
                    <a:lstStyle/>
                    <a:p>
                      <a:pPr algn="ctr" fontAlgn="t"/>
                      <a:r>
                        <a:rPr lang="ko-KR" alt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컴퓨터공학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000" b="0" i="0" u="none" strike="noStrike" dirty="0">
                          <a:solidFill>
                            <a:srgbClr val="9933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20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000" b="0" i="0" u="none" strike="noStrike" dirty="0" smtClean="0">
                          <a:solidFill>
                            <a:srgbClr val="9933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2.0%</a:t>
                      </a:r>
                      <a:endParaRPr lang="en-US" altLang="ko-KR" sz="1000" b="0" i="0" u="none" strike="noStrike" dirty="0">
                        <a:solidFill>
                          <a:srgbClr val="993300"/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60252">
                <a:tc>
                  <a:txBody>
                    <a:bodyPr/>
                    <a:lstStyle/>
                    <a:p>
                      <a:pPr algn="ctr" fontAlgn="t"/>
                      <a:r>
                        <a:rPr lang="ko-KR" alt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피아노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000" b="0" i="0" u="none" strike="noStrike" dirty="0">
                          <a:solidFill>
                            <a:srgbClr val="9933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16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000" b="0" i="0" u="none" strike="noStrike" dirty="0" smtClean="0">
                          <a:solidFill>
                            <a:srgbClr val="9933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1.6%</a:t>
                      </a:r>
                      <a:endParaRPr lang="en-US" altLang="ko-KR" sz="1000" b="0" i="0" u="none" strike="noStrike" dirty="0">
                        <a:solidFill>
                          <a:srgbClr val="993300"/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60252">
                <a:tc>
                  <a:txBody>
                    <a:bodyPr/>
                    <a:lstStyle/>
                    <a:p>
                      <a:pPr algn="ctr" fontAlgn="t"/>
                      <a:r>
                        <a:rPr lang="ko-KR" alt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항공호텔관광경영학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000" b="0" i="0" u="none" strike="noStrike">
                          <a:solidFill>
                            <a:srgbClr val="9933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12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000" b="0" i="0" u="none" strike="noStrike" dirty="0" smtClean="0">
                          <a:solidFill>
                            <a:srgbClr val="9933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1.2%</a:t>
                      </a:r>
                      <a:endParaRPr lang="en-US" altLang="ko-KR" sz="1000" b="0" i="0" u="none" strike="noStrike" dirty="0">
                        <a:solidFill>
                          <a:srgbClr val="993300"/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60252">
                <a:tc>
                  <a:txBody>
                    <a:bodyPr/>
                    <a:lstStyle/>
                    <a:p>
                      <a:pPr algn="ctr" fontAlgn="t"/>
                      <a:r>
                        <a:rPr lang="ko-KR" alt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화장품공학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000" b="0" i="0" u="none" strike="noStrike" dirty="0">
                          <a:solidFill>
                            <a:srgbClr val="9933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24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000" b="0" i="0" u="none" strike="noStrike" dirty="0" smtClean="0">
                          <a:solidFill>
                            <a:srgbClr val="9933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2.4%</a:t>
                      </a:r>
                      <a:endParaRPr lang="en-US" altLang="ko-KR" sz="1000" b="0" i="0" u="none" strike="noStrike" dirty="0">
                        <a:solidFill>
                          <a:srgbClr val="993300"/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D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60252">
                <a:tc>
                  <a:txBody>
                    <a:bodyPr/>
                    <a:lstStyle/>
                    <a:p>
                      <a:pPr algn="ctr" fontAlgn="t"/>
                      <a:r>
                        <a:rPr lang="ko-KR" alt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전체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000" b="0" i="0" u="none" strike="noStrike" dirty="0">
                          <a:solidFill>
                            <a:srgbClr val="9933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989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ko-KR" sz="1000" b="0" i="0" u="none" strike="noStrike" dirty="0" smtClean="0">
                          <a:solidFill>
                            <a:srgbClr val="993300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</a:rPr>
                        <a:t>100.0%</a:t>
                      </a:r>
                      <a:endParaRPr lang="en-US" altLang="ko-KR" sz="1000" b="0" i="0" u="none" strike="noStrike" dirty="0">
                        <a:solidFill>
                          <a:srgbClr val="993300"/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89335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394508" y="480669"/>
            <a:ext cx="187220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_</a:t>
            </a:r>
            <a:r>
              <a:rPr lang="ko-KR" altLang="en-US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추가분석</a:t>
            </a:r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(</a:t>
            </a:r>
            <a:r>
              <a:rPr lang="ko-KR" altLang="en-US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학과</a:t>
            </a:r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)</a:t>
            </a:r>
            <a:endParaRPr lang="ko-KR" altLang="en-US" sz="2000" b="1" dirty="0">
              <a:solidFill>
                <a:schemeClr val="accent5">
                  <a:lumMod val="7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1211" y="1043016"/>
            <a:ext cx="44154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5-</a:t>
            </a:r>
            <a:r>
              <a:rPr lang="en-US" altLang="ko-KR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2-1. </a:t>
            </a:r>
            <a:r>
              <a:rPr lang="ko-KR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학과별 비교</a:t>
            </a:r>
            <a:r>
              <a:rPr lang="en-US" altLang="ko-KR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(</a:t>
            </a:r>
            <a:r>
              <a:rPr lang="ko-KR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수준</a:t>
            </a:r>
            <a:r>
              <a:rPr lang="en-US" altLang="ko-KR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)_</a:t>
            </a:r>
            <a:r>
              <a:rPr lang="ko-KR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자기관리역량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5743698" y="630168"/>
            <a:ext cx="3227767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※ </a:t>
            </a:r>
            <a:r>
              <a:rPr lang="ko-KR" altLang="en-US" sz="1000" spc="-20" dirty="0" err="1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집단별</a:t>
            </a:r>
            <a:r>
              <a:rPr lang="ko-KR" altLang="en-US" sz="10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 표본 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수에 차이가 있습니다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. 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해석에 유의하세요</a:t>
            </a:r>
            <a:r>
              <a:rPr lang="en-US" altLang="ko-KR" sz="10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.</a:t>
            </a:r>
            <a:endParaRPr lang="en-US" altLang="ko-KR" sz="1000" spc="-2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75000"/>
                      <a:lumOff val="25000"/>
                    </a:prstClr>
                  </a:gs>
                </a:gsLst>
                <a:lin ang="5400000" scaled="0"/>
              </a:gradFill>
              <a:latin typeface="08서울한강체 M" panose="02020603020101020101" pitchFamily="18" charset="-127"/>
              <a:ea typeface="08서울한강체 M" panose="02020603020101020101" pitchFamily="18" charset="-127"/>
              <a:cs typeface="함초롬바탕" pitchFamily="18" charset="-127"/>
            </a:endParaRPr>
          </a:p>
        </p:txBody>
      </p:sp>
      <p:graphicFrame>
        <p:nvGraphicFramePr>
          <p:cNvPr id="6" name="차트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80339466"/>
              </p:ext>
            </p:extLst>
          </p:nvPr>
        </p:nvGraphicFramePr>
        <p:xfrm>
          <a:off x="103730" y="1443125"/>
          <a:ext cx="9040269" cy="4888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74769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398"/>
            <a:ext cx="9144000" cy="6861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10550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394508" y="480669"/>
            <a:ext cx="187220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_</a:t>
            </a:r>
            <a:r>
              <a:rPr lang="ko-KR" altLang="en-US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추가분석</a:t>
            </a:r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(</a:t>
            </a:r>
            <a:r>
              <a:rPr lang="ko-KR" altLang="en-US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학과</a:t>
            </a:r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)</a:t>
            </a:r>
            <a:endParaRPr lang="ko-KR" altLang="en-US" sz="2000" b="1" dirty="0">
              <a:solidFill>
                <a:schemeClr val="accent5">
                  <a:lumMod val="7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1211" y="1043016"/>
            <a:ext cx="44154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5-</a:t>
            </a:r>
            <a:r>
              <a:rPr lang="en-US" altLang="ko-KR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2-1. </a:t>
            </a:r>
            <a:r>
              <a:rPr lang="ko-KR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학과별 비교</a:t>
            </a:r>
            <a:r>
              <a:rPr lang="en-US" altLang="ko-KR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(</a:t>
            </a:r>
            <a:r>
              <a:rPr lang="ko-KR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수준</a:t>
            </a:r>
            <a:r>
              <a:rPr lang="en-US" altLang="ko-KR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)_</a:t>
            </a:r>
            <a:r>
              <a:rPr lang="ko-KR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자기관리역량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5743698" y="630168"/>
            <a:ext cx="3227767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※ </a:t>
            </a:r>
            <a:r>
              <a:rPr lang="ko-KR" altLang="en-US" sz="1000" spc="-20" dirty="0" err="1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집단별</a:t>
            </a:r>
            <a:r>
              <a:rPr lang="ko-KR" altLang="en-US" sz="10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 표본 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수에 차이가 있습니다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. 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해석에 유의하세요</a:t>
            </a:r>
            <a:r>
              <a:rPr lang="en-US" altLang="ko-KR" sz="10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.</a:t>
            </a:r>
            <a:endParaRPr lang="en-US" altLang="ko-KR" sz="1000" spc="-2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75000"/>
                      <a:lumOff val="25000"/>
                    </a:prstClr>
                  </a:gs>
                </a:gsLst>
                <a:lin ang="5400000" scaled="0"/>
              </a:gradFill>
              <a:latin typeface="08서울한강체 M" panose="02020603020101020101" pitchFamily="18" charset="-127"/>
              <a:ea typeface="08서울한강체 M" panose="02020603020101020101" pitchFamily="18" charset="-127"/>
              <a:cs typeface="함초롬바탕" pitchFamily="18" charset="-127"/>
            </a:endParaRPr>
          </a:p>
        </p:txBody>
      </p:sp>
      <p:graphicFrame>
        <p:nvGraphicFramePr>
          <p:cNvPr id="7" name="차트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65254451"/>
              </p:ext>
            </p:extLst>
          </p:nvPr>
        </p:nvGraphicFramePr>
        <p:xfrm>
          <a:off x="103730" y="1443126"/>
          <a:ext cx="9040269" cy="48627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9088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394508" y="480669"/>
            <a:ext cx="187220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_</a:t>
            </a:r>
            <a:r>
              <a:rPr lang="ko-KR" altLang="en-US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추가분석</a:t>
            </a:r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(</a:t>
            </a:r>
            <a:r>
              <a:rPr lang="ko-KR" altLang="en-US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학과</a:t>
            </a:r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)</a:t>
            </a:r>
            <a:endParaRPr lang="ko-KR" altLang="en-US" sz="2000" b="1" dirty="0">
              <a:solidFill>
                <a:schemeClr val="accent5">
                  <a:lumMod val="7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41211" y="1043016"/>
            <a:ext cx="44154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5-2-2. </a:t>
            </a:r>
            <a:r>
              <a:rPr lang="ko-KR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학과별 비교</a:t>
            </a:r>
            <a:r>
              <a:rPr lang="en-US" altLang="ko-KR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(</a:t>
            </a:r>
            <a:r>
              <a:rPr lang="ko-KR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수준</a:t>
            </a:r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)_</a:t>
            </a:r>
            <a:r>
              <a:rPr lang="ko-KR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대인관계역량</a:t>
            </a:r>
            <a:endParaRPr lang="ko-KR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5743698" y="630168"/>
            <a:ext cx="3227767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※ </a:t>
            </a:r>
            <a:r>
              <a:rPr lang="ko-KR" altLang="en-US" sz="1000" spc="-20" dirty="0" err="1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집단별</a:t>
            </a:r>
            <a:r>
              <a:rPr lang="ko-KR" altLang="en-US" sz="10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 표본 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수에 차이가 있습니다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. 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해석에 유의하세요</a:t>
            </a:r>
            <a:r>
              <a:rPr lang="en-US" altLang="ko-KR" sz="10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.</a:t>
            </a:r>
            <a:endParaRPr lang="en-US" altLang="ko-KR" sz="1000" spc="-2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75000"/>
                      <a:lumOff val="25000"/>
                    </a:prstClr>
                  </a:gs>
                </a:gsLst>
                <a:lin ang="5400000" scaled="0"/>
              </a:gradFill>
              <a:latin typeface="08서울한강체 M" panose="02020603020101020101" pitchFamily="18" charset="-127"/>
              <a:ea typeface="08서울한강체 M" panose="02020603020101020101" pitchFamily="18" charset="-127"/>
              <a:cs typeface="함초롬바탕" pitchFamily="18" charset="-127"/>
            </a:endParaRPr>
          </a:p>
        </p:txBody>
      </p:sp>
      <p:graphicFrame>
        <p:nvGraphicFramePr>
          <p:cNvPr id="6" name="차트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50942788"/>
              </p:ext>
            </p:extLst>
          </p:nvPr>
        </p:nvGraphicFramePr>
        <p:xfrm>
          <a:off x="89034" y="1443126"/>
          <a:ext cx="9054966" cy="49059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28658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394508" y="480669"/>
            <a:ext cx="187220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_</a:t>
            </a:r>
            <a:r>
              <a:rPr lang="ko-KR" altLang="en-US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추가분석</a:t>
            </a:r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(</a:t>
            </a:r>
            <a:r>
              <a:rPr lang="ko-KR" altLang="en-US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학과</a:t>
            </a:r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)</a:t>
            </a:r>
            <a:endParaRPr lang="ko-KR" altLang="en-US" sz="2000" b="1" dirty="0">
              <a:solidFill>
                <a:schemeClr val="accent5">
                  <a:lumMod val="7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41211" y="1043016"/>
            <a:ext cx="44154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5-2-2. </a:t>
            </a:r>
            <a:r>
              <a:rPr lang="ko-KR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학과별 비교</a:t>
            </a:r>
            <a:r>
              <a:rPr lang="en-US" altLang="ko-KR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(</a:t>
            </a:r>
            <a:r>
              <a:rPr lang="ko-KR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수준</a:t>
            </a:r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)_</a:t>
            </a:r>
            <a:r>
              <a:rPr lang="ko-KR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대인관계역량</a:t>
            </a:r>
            <a:endParaRPr lang="ko-KR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5743698" y="630168"/>
            <a:ext cx="3227767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※ </a:t>
            </a:r>
            <a:r>
              <a:rPr lang="ko-KR" altLang="en-US" sz="1000" spc="-20" dirty="0" err="1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집단별</a:t>
            </a:r>
            <a:r>
              <a:rPr lang="ko-KR" altLang="en-US" sz="10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 표본 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수에 차이가 있습니다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. 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해석에 유의하세요</a:t>
            </a:r>
            <a:r>
              <a:rPr lang="en-US" altLang="ko-KR" sz="10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.</a:t>
            </a:r>
            <a:endParaRPr lang="en-US" altLang="ko-KR" sz="1000" spc="-2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75000"/>
                      <a:lumOff val="25000"/>
                    </a:prstClr>
                  </a:gs>
                </a:gsLst>
                <a:lin ang="5400000" scaled="0"/>
              </a:gradFill>
              <a:latin typeface="08서울한강체 M" panose="02020603020101020101" pitchFamily="18" charset="-127"/>
              <a:ea typeface="08서울한강체 M" panose="02020603020101020101" pitchFamily="18" charset="-127"/>
              <a:cs typeface="함초롬바탕" pitchFamily="18" charset="-127"/>
            </a:endParaRPr>
          </a:p>
        </p:txBody>
      </p:sp>
      <p:graphicFrame>
        <p:nvGraphicFramePr>
          <p:cNvPr id="6" name="차트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86353832"/>
              </p:ext>
            </p:extLst>
          </p:nvPr>
        </p:nvGraphicFramePr>
        <p:xfrm>
          <a:off x="89033" y="1443126"/>
          <a:ext cx="9054967" cy="48369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32114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394508" y="480669"/>
            <a:ext cx="187220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_</a:t>
            </a:r>
            <a:r>
              <a:rPr lang="ko-KR" altLang="en-US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추가분석</a:t>
            </a:r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(</a:t>
            </a:r>
            <a:r>
              <a:rPr lang="ko-KR" altLang="en-US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학과</a:t>
            </a:r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)</a:t>
            </a:r>
            <a:endParaRPr lang="ko-KR" altLang="en-US" sz="2000" b="1" dirty="0">
              <a:solidFill>
                <a:schemeClr val="accent5">
                  <a:lumMod val="7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41210" y="1043016"/>
            <a:ext cx="64254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5-2-3. </a:t>
            </a:r>
            <a:r>
              <a:rPr lang="ko-KR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학과별 비교</a:t>
            </a:r>
            <a:r>
              <a:rPr lang="en-US" altLang="ko-KR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(</a:t>
            </a:r>
            <a:r>
              <a:rPr lang="ko-KR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수준</a:t>
            </a:r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)_</a:t>
            </a:r>
            <a:r>
              <a:rPr lang="ko-KR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자원정보기술 활용역량</a:t>
            </a:r>
            <a:endParaRPr lang="ko-KR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5743698" y="630168"/>
            <a:ext cx="3227767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※ </a:t>
            </a:r>
            <a:r>
              <a:rPr lang="ko-KR" altLang="en-US" sz="1000" spc="-20" dirty="0" err="1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집단별</a:t>
            </a:r>
            <a:r>
              <a:rPr lang="ko-KR" altLang="en-US" sz="10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 표본 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수에 차이가 있습니다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. 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해석에 유의하세요</a:t>
            </a:r>
            <a:r>
              <a:rPr lang="en-US" altLang="ko-KR" sz="10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.</a:t>
            </a:r>
            <a:endParaRPr lang="en-US" altLang="ko-KR" sz="1000" spc="-2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75000"/>
                      <a:lumOff val="25000"/>
                    </a:prstClr>
                  </a:gs>
                </a:gsLst>
                <a:lin ang="5400000" scaled="0"/>
              </a:gradFill>
              <a:latin typeface="08서울한강체 M" panose="02020603020101020101" pitchFamily="18" charset="-127"/>
              <a:ea typeface="08서울한강체 M" panose="02020603020101020101" pitchFamily="18" charset="-127"/>
              <a:cs typeface="함초롬바탕" pitchFamily="18" charset="-127"/>
            </a:endParaRPr>
          </a:p>
        </p:txBody>
      </p:sp>
      <p:graphicFrame>
        <p:nvGraphicFramePr>
          <p:cNvPr id="6" name="차트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34889982"/>
              </p:ext>
            </p:extLst>
          </p:nvPr>
        </p:nvGraphicFramePr>
        <p:xfrm>
          <a:off x="66622" y="1443126"/>
          <a:ext cx="9077378" cy="49059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02799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394508" y="480669"/>
            <a:ext cx="187220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_</a:t>
            </a:r>
            <a:r>
              <a:rPr lang="ko-KR" altLang="en-US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추가분석</a:t>
            </a:r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(</a:t>
            </a:r>
            <a:r>
              <a:rPr lang="ko-KR" altLang="en-US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학과</a:t>
            </a:r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)</a:t>
            </a:r>
            <a:endParaRPr lang="ko-KR" altLang="en-US" sz="2000" b="1" dirty="0">
              <a:solidFill>
                <a:schemeClr val="accent5">
                  <a:lumMod val="7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41210" y="1043016"/>
            <a:ext cx="64254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5-2-3. </a:t>
            </a:r>
            <a:r>
              <a:rPr lang="ko-KR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학과별 비교</a:t>
            </a:r>
            <a:r>
              <a:rPr lang="en-US" altLang="ko-KR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(</a:t>
            </a:r>
            <a:r>
              <a:rPr lang="ko-KR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수준</a:t>
            </a:r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)_</a:t>
            </a:r>
            <a:r>
              <a:rPr lang="ko-KR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자원정보기술 활용역량</a:t>
            </a:r>
            <a:endParaRPr lang="ko-KR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5743698" y="630168"/>
            <a:ext cx="3227767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※ </a:t>
            </a:r>
            <a:r>
              <a:rPr lang="ko-KR" altLang="en-US" sz="1000" spc="-20" dirty="0" err="1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집단별</a:t>
            </a:r>
            <a:r>
              <a:rPr lang="ko-KR" altLang="en-US" sz="10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 표본 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수에 차이가 있습니다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. 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해석에 유의하세요</a:t>
            </a:r>
            <a:r>
              <a:rPr lang="en-US" altLang="ko-KR" sz="10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.</a:t>
            </a:r>
            <a:endParaRPr lang="en-US" altLang="ko-KR" sz="1000" spc="-2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75000"/>
                      <a:lumOff val="25000"/>
                    </a:prstClr>
                  </a:gs>
                </a:gsLst>
                <a:lin ang="5400000" scaled="0"/>
              </a:gradFill>
              <a:latin typeface="08서울한강체 M" panose="02020603020101020101" pitchFamily="18" charset="-127"/>
              <a:ea typeface="08서울한강체 M" panose="02020603020101020101" pitchFamily="18" charset="-127"/>
              <a:cs typeface="함초롬바탕" pitchFamily="18" charset="-127"/>
            </a:endParaRPr>
          </a:p>
        </p:txBody>
      </p:sp>
      <p:graphicFrame>
        <p:nvGraphicFramePr>
          <p:cNvPr id="6" name="차트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24698650"/>
              </p:ext>
            </p:extLst>
          </p:nvPr>
        </p:nvGraphicFramePr>
        <p:xfrm>
          <a:off x="109754" y="1443125"/>
          <a:ext cx="9034245" cy="48627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71451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394508" y="480669"/>
            <a:ext cx="187220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_</a:t>
            </a:r>
            <a:r>
              <a:rPr lang="ko-KR" altLang="en-US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추가분석</a:t>
            </a:r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(</a:t>
            </a:r>
            <a:r>
              <a:rPr lang="ko-KR" altLang="en-US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학과</a:t>
            </a:r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)</a:t>
            </a:r>
            <a:endParaRPr lang="ko-KR" altLang="en-US" sz="2000" b="1" dirty="0">
              <a:solidFill>
                <a:schemeClr val="accent5">
                  <a:lumMod val="7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41211" y="1043016"/>
            <a:ext cx="44154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5-2-4. </a:t>
            </a:r>
            <a:r>
              <a:rPr lang="ko-KR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학과별 비교</a:t>
            </a:r>
            <a:r>
              <a:rPr lang="en-US" altLang="ko-KR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(</a:t>
            </a:r>
            <a:r>
              <a:rPr lang="ko-KR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수준</a:t>
            </a:r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)_</a:t>
            </a:r>
            <a:r>
              <a:rPr lang="ko-KR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글로</a:t>
            </a:r>
            <a:r>
              <a:rPr lang="ko-KR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벌</a:t>
            </a:r>
            <a:r>
              <a:rPr lang="ko-KR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역량</a:t>
            </a:r>
            <a:endParaRPr lang="ko-KR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5743698" y="630168"/>
            <a:ext cx="3227767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※ </a:t>
            </a:r>
            <a:r>
              <a:rPr lang="ko-KR" altLang="en-US" sz="1000" spc="-20" dirty="0" err="1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집단별</a:t>
            </a:r>
            <a:r>
              <a:rPr lang="ko-KR" altLang="en-US" sz="10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 표본 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수에 차이가 있습니다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. 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해석에 유의하세요</a:t>
            </a:r>
            <a:r>
              <a:rPr lang="en-US" altLang="ko-KR" sz="10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.</a:t>
            </a:r>
            <a:endParaRPr lang="en-US" altLang="ko-KR" sz="1000" spc="-2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75000"/>
                      <a:lumOff val="25000"/>
                    </a:prstClr>
                  </a:gs>
                </a:gsLst>
                <a:lin ang="5400000" scaled="0"/>
              </a:gradFill>
              <a:latin typeface="08서울한강체 M" panose="02020603020101020101" pitchFamily="18" charset="-127"/>
              <a:ea typeface="08서울한강체 M" panose="02020603020101020101" pitchFamily="18" charset="-127"/>
              <a:cs typeface="함초롬바탕" pitchFamily="18" charset="-127"/>
            </a:endParaRPr>
          </a:p>
        </p:txBody>
      </p:sp>
      <p:graphicFrame>
        <p:nvGraphicFramePr>
          <p:cNvPr id="6" name="차트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38672483"/>
              </p:ext>
            </p:extLst>
          </p:nvPr>
        </p:nvGraphicFramePr>
        <p:xfrm>
          <a:off x="90810" y="1443126"/>
          <a:ext cx="9053189" cy="4888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67703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394508" y="480669"/>
            <a:ext cx="187220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_</a:t>
            </a:r>
            <a:r>
              <a:rPr lang="ko-KR" altLang="en-US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추가분석</a:t>
            </a:r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(</a:t>
            </a:r>
            <a:r>
              <a:rPr lang="ko-KR" altLang="en-US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학과</a:t>
            </a:r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)</a:t>
            </a:r>
            <a:endParaRPr lang="ko-KR" altLang="en-US" sz="2000" b="1" dirty="0">
              <a:solidFill>
                <a:schemeClr val="accent5">
                  <a:lumMod val="7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41211" y="1043016"/>
            <a:ext cx="44154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5-2-4. </a:t>
            </a:r>
            <a:r>
              <a:rPr lang="ko-KR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학과별 비교</a:t>
            </a:r>
            <a:r>
              <a:rPr lang="en-US" altLang="ko-KR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(</a:t>
            </a:r>
            <a:r>
              <a:rPr lang="ko-KR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수준</a:t>
            </a:r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)_</a:t>
            </a:r>
            <a:r>
              <a:rPr lang="ko-KR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글로</a:t>
            </a:r>
            <a:r>
              <a:rPr lang="ko-KR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벌</a:t>
            </a:r>
            <a:r>
              <a:rPr lang="ko-KR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역량</a:t>
            </a:r>
            <a:endParaRPr lang="ko-KR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5743698" y="630168"/>
            <a:ext cx="3227767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※ </a:t>
            </a:r>
            <a:r>
              <a:rPr lang="ko-KR" altLang="en-US" sz="1000" spc="-20" dirty="0" err="1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집단별</a:t>
            </a:r>
            <a:r>
              <a:rPr lang="ko-KR" altLang="en-US" sz="10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 표본 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수에 차이가 있습니다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. 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해석에 유의하세요</a:t>
            </a:r>
            <a:r>
              <a:rPr lang="en-US" altLang="ko-KR" sz="10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.</a:t>
            </a:r>
            <a:endParaRPr lang="en-US" altLang="ko-KR" sz="1000" spc="-2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75000"/>
                      <a:lumOff val="25000"/>
                    </a:prstClr>
                  </a:gs>
                </a:gsLst>
                <a:lin ang="5400000" scaled="0"/>
              </a:gradFill>
              <a:latin typeface="08서울한강체 M" panose="02020603020101020101" pitchFamily="18" charset="-127"/>
              <a:ea typeface="08서울한강체 M" panose="02020603020101020101" pitchFamily="18" charset="-127"/>
              <a:cs typeface="함초롬바탕" pitchFamily="18" charset="-127"/>
            </a:endParaRPr>
          </a:p>
        </p:txBody>
      </p:sp>
      <p:graphicFrame>
        <p:nvGraphicFramePr>
          <p:cNvPr id="6" name="차트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07396829"/>
              </p:ext>
            </p:extLst>
          </p:nvPr>
        </p:nvGraphicFramePr>
        <p:xfrm>
          <a:off x="73556" y="1443126"/>
          <a:ext cx="9070444" cy="48800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82561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397327" y="5851780"/>
            <a:ext cx="797854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5725" indent="-85725">
              <a:buFont typeface="Arial" pitchFamily="34" charset="0"/>
              <a:buChar char="•"/>
            </a:pPr>
            <a:r>
              <a:rPr lang="en-US" altLang="ko-KR" sz="11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서울한강체 M" panose="02020603020101020101" pitchFamily="18" charset="-127"/>
                <a:ea typeface="서울한강체 M" panose="02020603020101020101" pitchFamily="18" charset="-127"/>
                <a:cs typeface="함초롬바탕" pitchFamily="18" charset="-127"/>
              </a:rPr>
              <a:t>[</a:t>
            </a:r>
            <a:r>
              <a:rPr lang="ko-KR" altLang="en-US" sz="11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서울한강체 M" panose="02020603020101020101" pitchFamily="18" charset="-127"/>
                <a:ea typeface="서울한강체 M" panose="02020603020101020101" pitchFamily="18" charset="-127"/>
                <a:cs typeface="함초롬바탕" pitchFamily="18" charset="-127"/>
              </a:rPr>
              <a:t>자기관리</a:t>
            </a:r>
            <a:r>
              <a:rPr lang="en-US" altLang="ko-KR" sz="11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서울한강체 M" panose="02020603020101020101" pitchFamily="18" charset="-127"/>
                <a:ea typeface="서울한강체 M" panose="02020603020101020101" pitchFamily="18" charset="-127"/>
                <a:cs typeface="함초롬바탕" pitchFamily="18" charset="-127"/>
              </a:rPr>
              <a:t>]</a:t>
            </a:r>
            <a:r>
              <a:rPr lang="ko-KR" altLang="en-US" sz="11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서울한강체 M" panose="02020603020101020101" pitchFamily="18" charset="-127"/>
                <a:ea typeface="서울한강체 M" panose="02020603020101020101" pitchFamily="18" charset="-127"/>
                <a:cs typeface="함초롬바탕" pitchFamily="18" charset="-127"/>
              </a:rPr>
              <a:t>역량 영역에서 학과 간 평균의 차이가 통계적으로 유의하게 나타남</a:t>
            </a:r>
            <a:r>
              <a:rPr lang="en-US" altLang="ko-KR" sz="11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서울한강체 M" panose="02020603020101020101" pitchFamily="18" charset="-127"/>
                <a:ea typeface="서울한강체 M" panose="02020603020101020101" pitchFamily="18" charset="-127"/>
                <a:cs typeface="함초롬바탕" pitchFamily="18" charset="-127"/>
              </a:rPr>
              <a:t>(p&lt;0.05).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94508" y="480669"/>
            <a:ext cx="187220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_</a:t>
            </a:r>
            <a:r>
              <a:rPr lang="ko-KR" altLang="en-US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추가분석</a:t>
            </a:r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(</a:t>
            </a:r>
            <a:r>
              <a:rPr lang="ko-KR" altLang="en-US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학과</a:t>
            </a:r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)</a:t>
            </a:r>
            <a:endParaRPr lang="ko-KR" altLang="en-US" sz="2000" b="1" dirty="0">
              <a:solidFill>
                <a:schemeClr val="accent5">
                  <a:lumMod val="7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41211" y="1043016"/>
            <a:ext cx="47260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5-3-1. </a:t>
            </a:r>
            <a:r>
              <a:rPr lang="ko-KR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학과별 비교</a:t>
            </a:r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(T</a:t>
            </a:r>
            <a:r>
              <a:rPr lang="ko-KR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점수</a:t>
            </a:r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)_</a:t>
            </a:r>
            <a:r>
              <a:rPr lang="ko-KR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자기관리역량</a:t>
            </a:r>
            <a:endParaRPr lang="ko-KR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5743698" y="483526"/>
            <a:ext cx="32277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※ 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보다 자세한 내용은 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[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부록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2]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을 참고하세요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.</a:t>
            </a:r>
          </a:p>
          <a:p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※ </a:t>
            </a:r>
            <a:r>
              <a:rPr lang="ko-KR" altLang="en-US" sz="1000" spc="-20" dirty="0" err="1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집단별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 표본 수에 차이가 있습니다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. 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해석에 유의하세요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.</a:t>
            </a:r>
          </a:p>
        </p:txBody>
      </p:sp>
      <p:graphicFrame>
        <p:nvGraphicFramePr>
          <p:cNvPr id="7" name="차트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45565592"/>
              </p:ext>
            </p:extLst>
          </p:nvPr>
        </p:nvGraphicFramePr>
        <p:xfrm>
          <a:off x="69011" y="1443126"/>
          <a:ext cx="9074989" cy="44086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98962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397327" y="5851780"/>
            <a:ext cx="797854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5725" indent="-85725">
              <a:buFont typeface="Arial" pitchFamily="34" charset="0"/>
              <a:buChar char="•"/>
            </a:pPr>
            <a:r>
              <a:rPr lang="en-US" altLang="ko-KR" sz="11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서울한강체 M" panose="02020603020101020101" pitchFamily="18" charset="-127"/>
                <a:ea typeface="서울한강체 M" panose="02020603020101020101" pitchFamily="18" charset="-127"/>
                <a:cs typeface="함초롬바탕" pitchFamily="18" charset="-127"/>
              </a:rPr>
              <a:t>[</a:t>
            </a:r>
            <a:r>
              <a:rPr lang="ko-KR" altLang="en-US" sz="11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서울한강체 M" panose="02020603020101020101" pitchFamily="18" charset="-127"/>
                <a:ea typeface="서울한강체 M" panose="02020603020101020101" pitchFamily="18" charset="-127"/>
                <a:cs typeface="함초롬바탕" pitchFamily="18" charset="-127"/>
              </a:rPr>
              <a:t>자기관리</a:t>
            </a:r>
            <a:r>
              <a:rPr lang="en-US" altLang="ko-KR" sz="11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서울한강체 M" panose="02020603020101020101" pitchFamily="18" charset="-127"/>
                <a:ea typeface="서울한강체 M" panose="02020603020101020101" pitchFamily="18" charset="-127"/>
                <a:cs typeface="함초롬바탕" pitchFamily="18" charset="-127"/>
              </a:rPr>
              <a:t>]</a:t>
            </a:r>
            <a:r>
              <a:rPr lang="ko-KR" altLang="en-US" sz="11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서울한강체 M" panose="02020603020101020101" pitchFamily="18" charset="-127"/>
                <a:ea typeface="서울한강체 M" panose="02020603020101020101" pitchFamily="18" charset="-127"/>
                <a:cs typeface="함초롬바탕" pitchFamily="18" charset="-127"/>
              </a:rPr>
              <a:t>역량 영역에서 학과 간 평균의 차이가 통계적으로 유의하게 나타남</a:t>
            </a:r>
            <a:r>
              <a:rPr lang="en-US" altLang="ko-KR" sz="11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서울한강체 M" panose="02020603020101020101" pitchFamily="18" charset="-127"/>
                <a:ea typeface="서울한강체 M" panose="02020603020101020101" pitchFamily="18" charset="-127"/>
                <a:cs typeface="함초롬바탕" pitchFamily="18" charset="-127"/>
              </a:rPr>
              <a:t>(p&lt;0.05).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94508" y="480669"/>
            <a:ext cx="187220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_</a:t>
            </a:r>
            <a:r>
              <a:rPr lang="ko-KR" altLang="en-US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추가분석</a:t>
            </a:r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(</a:t>
            </a:r>
            <a:r>
              <a:rPr lang="ko-KR" altLang="en-US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학과</a:t>
            </a:r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)</a:t>
            </a:r>
            <a:endParaRPr lang="ko-KR" altLang="en-US" sz="2000" b="1" dirty="0">
              <a:solidFill>
                <a:schemeClr val="accent5">
                  <a:lumMod val="7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41211" y="1043016"/>
            <a:ext cx="47260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5-3-1. </a:t>
            </a:r>
            <a:r>
              <a:rPr lang="ko-KR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학과별 비교</a:t>
            </a:r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(T</a:t>
            </a:r>
            <a:r>
              <a:rPr lang="ko-KR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점수</a:t>
            </a:r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)_</a:t>
            </a:r>
            <a:r>
              <a:rPr lang="ko-KR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자기관리역량</a:t>
            </a:r>
            <a:endParaRPr lang="ko-KR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5743698" y="483526"/>
            <a:ext cx="32277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※ 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보다 자세한 내용은 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[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부록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2]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을 참고하세요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.</a:t>
            </a:r>
          </a:p>
          <a:p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※ </a:t>
            </a:r>
            <a:r>
              <a:rPr lang="ko-KR" altLang="en-US" sz="1000" spc="-20" dirty="0" err="1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집단별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 표본 수에 차이가 있습니다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. 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해석에 유의하세요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.</a:t>
            </a:r>
          </a:p>
        </p:txBody>
      </p:sp>
      <p:graphicFrame>
        <p:nvGraphicFramePr>
          <p:cNvPr id="7" name="차트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301114"/>
              </p:ext>
            </p:extLst>
          </p:nvPr>
        </p:nvGraphicFramePr>
        <p:xfrm>
          <a:off x="69011" y="1443126"/>
          <a:ext cx="9074989" cy="44086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1616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2394508" y="480669"/>
            <a:ext cx="187220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_</a:t>
            </a:r>
            <a:r>
              <a:rPr lang="ko-KR" altLang="en-US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추가분석</a:t>
            </a:r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(</a:t>
            </a:r>
            <a:r>
              <a:rPr lang="ko-KR" altLang="en-US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학과</a:t>
            </a:r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)</a:t>
            </a:r>
            <a:endParaRPr lang="ko-KR" altLang="en-US" sz="2000" b="1" dirty="0">
              <a:solidFill>
                <a:schemeClr val="accent5">
                  <a:lumMod val="7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41211" y="1043016"/>
            <a:ext cx="47260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5-3-2. </a:t>
            </a:r>
            <a:r>
              <a:rPr lang="ko-KR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학과별 비교</a:t>
            </a:r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(T</a:t>
            </a:r>
            <a:r>
              <a:rPr lang="ko-KR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점수</a:t>
            </a:r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)_</a:t>
            </a:r>
            <a:r>
              <a:rPr lang="ko-KR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대인관계역량</a:t>
            </a:r>
            <a:endParaRPr lang="ko-KR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97327" y="5851780"/>
            <a:ext cx="797854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5725" indent="-85725">
              <a:buFont typeface="Arial" pitchFamily="34" charset="0"/>
              <a:buChar char="•"/>
            </a:pPr>
            <a:r>
              <a:rPr lang="en-US" altLang="ko-KR" sz="11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서울한강체 M" panose="02020603020101020101" pitchFamily="18" charset="-127"/>
                <a:ea typeface="서울한강체 M" panose="02020603020101020101" pitchFamily="18" charset="-127"/>
                <a:cs typeface="함초롬바탕" pitchFamily="18" charset="-127"/>
              </a:rPr>
              <a:t>[</a:t>
            </a:r>
            <a:r>
              <a:rPr lang="ko-KR" altLang="en-US" sz="11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서울한강체 M" panose="02020603020101020101" pitchFamily="18" charset="-127"/>
                <a:ea typeface="서울한강체 M" panose="02020603020101020101" pitchFamily="18" charset="-127"/>
                <a:cs typeface="함초롬바탕" pitchFamily="18" charset="-127"/>
              </a:rPr>
              <a:t>대인관</a:t>
            </a:r>
            <a:r>
              <a:rPr lang="ko-KR" altLang="en-US" sz="11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서울한강체 M" panose="02020603020101020101" pitchFamily="18" charset="-127"/>
                <a:ea typeface="서울한강체 M" panose="02020603020101020101" pitchFamily="18" charset="-127"/>
                <a:cs typeface="함초롬바탕" pitchFamily="18" charset="-127"/>
              </a:rPr>
              <a:t>계</a:t>
            </a:r>
            <a:r>
              <a:rPr lang="en-US" altLang="ko-KR" sz="11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서울한강체 M" panose="02020603020101020101" pitchFamily="18" charset="-127"/>
                <a:ea typeface="서울한강체 M" panose="02020603020101020101" pitchFamily="18" charset="-127"/>
                <a:cs typeface="함초롬바탕" pitchFamily="18" charset="-127"/>
              </a:rPr>
              <a:t>]</a:t>
            </a:r>
            <a:r>
              <a:rPr lang="ko-KR" altLang="en-US" sz="11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서울한강체 M" panose="02020603020101020101" pitchFamily="18" charset="-127"/>
                <a:ea typeface="서울한강체 M" panose="02020603020101020101" pitchFamily="18" charset="-127"/>
                <a:cs typeface="함초롬바탕" pitchFamily="18" charset="-127"/>
              </a:rPr>
              <a:t>역량 영역에서 학과 간 평균의 차이가 통계적으로 유의하게 나타남</a:t>
            </a:r>
            <a:r>
              <a:rPr lang="en-US" altLang="ko-KR" sz="11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서울한강체 M" panose="02020603020101020101" pitchFamily="18" charset="-127"/>
                <a:ea typeface="서울한강체 M" panose="02020603020101020101" pitchFamily="18" charset="-127"/>
                <a:cs typeface="함초롬바탕" pitchFamily="18" charset="-127"/>
              </a:rPr>
              <a:t>(p&lt;0.05).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5743698" y="483526"/>
            <a:ext cx="32277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※ 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보다 자세한 내용은 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[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부록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2]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을 참고하세요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.</a:t>
            </a:r>
          </a:p>
          <a:p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※ </a:t>
            </a:r>
            <a:r>
              <a:rPr lang="ko-KR" altLang="en-US" sz="1000" spc="-20" dirty="0" err="1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집단별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 표본 수에 차이가 있습니다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. 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해석에 유의하세요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.</a:t>
            </a:r>
          </a:p>
        </p:txBody>
      </p:sp>
      <p:graphicFrame>
        <p:nvGraphicFramePr>
          <p:cNvPr id="8" name="차트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49300268"/>
              </p:ext>
            </p:extLst>
          </p:nvPr>
        </p:nvGraphicFramePr>
        <p:xfrm>
          <a:off x="94891" y="1443126"/>
          <a:ext cx="9063397" cy="44086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64794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9734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2394508" y="480669"/>
            <a:ext cx="187220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_</a:t>
            </a:r>
            <a:r>
              <a:rPr lang="ko-KR" altLang="en-US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추가분석</a:t>
            </a:r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(</a:t>
            </a:r>
            <a:r>
              <a:rPr lang="ko-KR" altLang="en-US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학과</a:t>
            </a:r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)</a:t>
            </a:r>
            <a:endParaRPr lang="ko-KR" altLang="en-US" sz="2000" b="1" dirty="0">
              <a:solidFill>
                <a:schemeClr val="accent5">
                  <a:lumMod val="7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41211" y="1043016"/>
            <a:ext cx="47260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5-3-2. </a:t>
            </a:r>
            <a:r>
              <a:rPr lang="ko-KR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학과별 비교</a:t>
            </a:r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(T</a:t>
            </a:r>
            <a:r>
              <a:rPr lang="ko-KR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점수</a:t>
            </a:r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)_</a:t>
            </a:r>
            <a:r>
              <a:rPr lang="ko-KR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대인관계역량</a:t>
            </a:r>
            <a:endParaRPr lang="ko-KR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97327" y="5851780"/>
            <a:ext cx="797854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5725" indent="-85725">
              <a:buFont typeface="Arial" pitchFamily="34" charset="0"/>
              <a:buChar char="•"/>
            </a:pPr>
            <a:r>
              <a:rPr lang="en-US" altLang="ko-KR" sz="11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서울한강체 M" panose="02020603020101020101" pitchFamily="18" charset="-127"/>
                <a:ea typeface="서울한강체 M" panose="02020603020101020101" pitchFamily="18" charset="-127"/>
                <a:cs typeface="함초롬바탕" pitchFamily="18" charset="-127"/>
              </a:rPr>
              <a:t>[</a:t>
            </a:r>
            <a:r>
              <a:rPr lang="ko-KR" altLang="en-US" sz="11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서울한강체 M" panose="02020603020101020101" pitchFamily="18" charset="-127"/>
                <a:ea typeface="서울한강체 M" panose="02020603020101020101" pitchFamily="18" charset="-127"/>
                <a:cs typeface="함초롬바탕" pitchFamily="18" charset="-127"/>
              </a:rPr>
              <a:t>대인관</a:t>
            </a:r>
            <a:r>
              <a:rPr lang="ko-KR" altLang="en-US" sz="11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서울한강체 M" panose="02020603020101020101" pitchFamily="18" charset="-127"/>
                <a:ea typeface="서울한강체 M" panose="02020603020101020101" pitchFamily="18" charset="-127"/>
                <a:cs typeface="함초롬바탕" pitchFamily="18" charset="-127"/>
              </a:rPr>
              <a:t>계</a:t>
            </a:r>
            <a:r>
              <a:rPr lang="en-US" altLang="ko-KR" sz="11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서울한강체 M" panose="02020603020101020101" pitchFamily="18" charset="-127"/>
                <a:ea typeface="서울한강체 M" panose="02020603020101020101" pitchFamily="18" charset="-127"/>
                <a:cs typeface="함초롬바탕" pitchFamily="18" charset="-127"/>
              </a:rPr>
              <a:t>]</a:t>
            </a:r>
            <a:r>
              <a:rPr lang="ko-KR" altLang="en-US" sz="11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서울한강체 M" panose="02020603020101020101" pitchFamily="18" charset="-127"/>
                <a:ea typeface="서울한강체 M" panose="02020603020101020101" pitchFamily="18" charset="-127"/>
                <a:cs typeface="함초롬바탕" pitchFamily="18" charset="-127"/>
              </a:rPr>
              <a:t>역량 영역에서 학과 간 평균의 차이가 통계적으로 유의하게 나타남</a:t>
            </a:r>
            <a:r>
              <a:rPr lang="en-US" altLang="ko-KR" sz="11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서울한강체 M" panose="02020603020101020101" pitchFamily="18" charset="-127"/>
                <a:ea typeface="서울한강체 M" panose="02020603020101020101" pitchFamily="18" charset="-127"/>
                <a:cs typeface="함초롬바탕" pitchFamily="18" charset="-127"/>
              </a:rPr>
              <a:t>(p&lt;0.05).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5743698" y="483526"/>
            <a:ext cx="32277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※ 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보다 자세한 내용은 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[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부록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2]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을 참고하세요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.</a:t>
            </a:r>
          </a:p>
          <a:p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※ </a:t>
            </a:r>
            <a:r>
              <a:rPr lang="ko-KR" altLang="en-US" sz="1000" spc="-20" dirty="0" err="1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집단별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 표본 수에 차이가 있습니다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. 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해석에 유의하세요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.</a:t>
            </a:r>
          </a:p>
        </p:txBody>
      </p:sp>
      <p:graphicFrame>
        <p:nvGraphicFramePr>
          <p:cNvPr id="8" name="차트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301738"/>
              </p:ext>
            </p:extLst>
          </p:nvPr>
        </p:nvGraphicFramePr>
        <p:xfrm>
          <a:off x="77638" y="1443126"/>
          <a:ext cx="9080650" cy="44086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99601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2394508" y="480669"/>
            <a:ext cx="187220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_</a:t>
            </a:r>
            <a:r>
              <a:rPr lang="ko-KR" altLang="en-US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추가분석</a:t>
            </a:r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(</a:t>
            </a:r>
            <a:r>
              <a:rPr lang="ko-KR" altLang="en-US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학과</a:t>
            </a:r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)</a:t>
            </a:r>
            <a:endParaRPr lang="ko-KR" altLang="en-US" sz="2000" b="1" dirty="0">
              <a:solidFill>
                <a:schemeClr val="accent5">
                  <a:lumMod val="7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41211" y="1043016"/>
            <a:ext cx="57094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5-3-3. </a:t>
            </a:r>
            <a:r>
              <a:rPr lang="ko-KR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학과별 비교</a:t>
            </a:r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(T</a:t>
            </a:r>
            <a:r>
              <a:rPr lang="ko-KR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점수</a:t>
            </a:r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)_</a:t>
            </a:r>
            <a:r>
              <a:rPr lang="ko-KR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자원정보기술 활용역량</a:t>
            </a:r>
            <a:endParaRPr lang="ko-KR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97327" y="5851780"/>
            <a:ext cx="797854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5725" indent="-85725">
              <a:buFont typeface="Arial" pitchFamily="34" charset="0"/>
              <a:buChar char="•"/>
            </a:pPr>
            <a:r>
              <a:rPr lang="en-US" altLang="ko-KR" sz="11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서울한강체 M" panose="02020603020101020101" pitchFamily="18" charset="-127"/>
                <a:ea typeface="서울한강체 M" panose="02020603020101020101" pitchFamily="18" charset="-127"/>
                <a:cs typeface="함초롬바탕" pitchFamily="18" charset="-127"/>
              </a:rPr>
              <a:t>[</a:t>
            </a:r>
            <a:r>
              <a:rPr lang="ko-KR" altLang="en-US" sz="11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서울한강체 M" panose="02020603020101020101" pitchFamily="18" charset="-127"/>
                <a:ea typeface="서울한강체 M" panose="02020603020101020101" pitchFamily="18" charset="-127"/>
                <a:cs typeface="함초롬바탕" pitchFamily="18" charset="-127"/>
              </a:rPr>
              <a:t>자원정보기술</a:t>
            </a:r>
            <a:r>
              <a:rPr lang="en-US" altLang="ko-KR" sz="11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서울한강체 M" panose="02020603020101020101" pitchFamily="18" charset="-127"/>
                <a:ea typeface="서울한강체 M" panose="02020603020101020101" pitchFamily="18" charset="-127"/>
                <a:cs typeface="함초롬바탕" pitchFamily="18" charset="-127"/>
              </a:rPr>
              <a:t>]</a:t>
            </a:r>
            <a:r>
              <a:rPr lang="ko-KR" altLang="en-US" sz="11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서울한강체 M" panose="02020603020101020101" pitchFamily="18" charset="-127"/>
                <a:ea typeface="서울한강체 M" panose="02020603020101020101" pitchFamily="18" charset="-127"/>
                <a:cs typeface="함초롬바탕" pitchFamily="18" charset="-127"/>
              </a:rPr>
              <a:t>의 활용역량 </a:t>
            </a:r>
            <a:r>
              <a:rPr lang="ko-KR" altLang="en-US" sz="11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서울한강체 M" panose="02020603020101020101" pitchFamily="18" charset="-127"/>
                <a:ea typeface="서울한강체 M" panose="02020603020101020101" pitchFamily="18" charset="-127"/>
                <a:cs typeface="함초롬바탕" pitchFamily="18" charset="-127"/>
              </a:rPr>
              <a:t>영역에서 학과 간 평균의 차이가 통계적으로 유의하게 나타남</a:t>
            </a:r>
            <a:r>
              <a:rPr lang="en-US" altLang="ko-KR" sz="11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서울한강체 M" panose="02020603020101020101" pitchFamily="18" charset="-127"/>
                <a:ea typeface="서울한강체 M" panose="02020603020101020101" pitchFamily="18" charset="-127"/>
                <a:cs typeface="함초롬바탕" pitchFamily="18" charset="-127"/>
              </a:rPr>
              <a:t>(p&lt;0.05).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5743698" y="483526"/>
            <a:ext cx="32277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※ 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보다 자세한 내용은 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[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부록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2]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을 참고하세요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.</a:t>
            </a:r>
          </a:p>
          <a:p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※ </a:t>
            </a:r>
            <a:r>
              <a:rPr lang="ko-KR" altLang="en-US" sz="1000" spc="-20" dirty="0" err="1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집단별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 표본 수에 차이가 있습니다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. 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해석에 유의하세요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.</a:t>
            </a:r>
          </a:p>
        </p:txBody>
      </p:sp>
      <p:graphicFrame>
        <p:nvGraphicFramePr>
          <p:cNvPr id="8" name="차트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164215"/>
              </p:ext>
            </p:extLst>
          </p:nvPr>
        </p:nvGraphicFramePr>
        <p:xfrm>
          <a:off x="77638" y="1443126"/>
          <a:ext cx="9061599" cy="44086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52856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2394508" y="480669"/>
            <a:ext cx="187220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_</a:t>
            </a:r>
            <a:r>
              <a:rPr lang="ko-KR" altLang="en-US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추가분석</a:t>
            </a:r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(</a:t>
            </a:r>
            <a:r>
              <a:rPr lang="ko-KR" altLang="en-US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학과</a:t>
            </a:r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)</a:t>
            </a:r>
            <a:endParaRPr lang="ko-KR" altLang="en-US" sz="2000" b="1" dirty="0">
              <a:solidFill>
                <a:schemeClr val="accent5">
                  <a:lumMod val="7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41211" y="1043016"/>
            <a:ext cx="57094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5-3-3. </a:t>
            </a:r>
            <a:r>
              <a:rPr lang="ko-KR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학과별 비교</a:t>
            </a:r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(T</a:t>
            </a:r>
            <a:r>
              <a:rPr lang="ko-KR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점수</a:t>
            </a:r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)_</a:t>
            </a:r>
            <a:r>
              <a:rPr lang="ko-KR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자원정보기술 활용역량</a:t>
            </a:r>
            <a:endParaRPr lang="ko-KR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97327" y="5851780"/>
            <a:ext cx="797854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5725" indent="-85725">
              <a:buFont typeface="Arial" pitchFamily="34" charset="0"/>
              <a:buChar char="•"/>
            </a:pPr>
            <a:r>
              <a:rPr lang="en-US" altLang="ko-KR" sz="11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서울한강체 M" panose="02020603020101020101" pitchFamily="18" charset="-127"/>
                <a:ea typeface="서울한강체 M" panose="02020603020101020101" pitchFamily="18" charset="-127"/>
                <a:cs typeface="함초롬바탕" pitchFamily="18" charset="-127"/>
              </a:rPr>
              <a:t>[</a:t>
            </a:r>
            <a:r>
              <a:rPr lang="ko-KR" altLang="en-US" sz="11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서울한강체 M" panose="02020603020101020101" pitchFamily="18" charset="-127"/>
                <a:ea typeface="서울한강체 M" panose="02020603020101020101" pitchFamily="18" charset="-127"/>
                <a:cs typeface="함초롬바탕" pitchFamily="18" charset="-127"/>
              </a:rPr>
              <a:t>자원정보기술</a:t>
            </a:r>
            <a:r>
              <a:rPr lang="en-US" altLang="ko-KR" sz="11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서울한강체 M" panose="02020603020101020101" pitchFamily="18" charset="-127"/>
                <a:ea typeface="서울한강체 M" panose="02020603020101020101" pitchFamily="18" charset="-127"/>
                <a:cs typeface="함초롬바탕" pitchFamily="18" charset="-127"/>
              </a:rPr>
              <a:t>]</a:t>
            </a:r>
            <a:r>
              <a:rPr lang="ko-KR" altLang="en-US" sz="11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서울한강체 M" panose="02020603020101020101" pitchFamily="18" charset="-127"/>
                <a:ea typeface="서울한강체 M" panose="02020603020101020101" pitchFamily="18" charset="-127"/>
                <a:cs typeface="함초롬바탕" pitchFamily="18" charset="-127"/>
              </a:rPr>
              <a:t>의 활용역량 </a:t>
            </a:r>
            <a:r>
              <a:rPr lang="ko-KR" altLang="en-US" sz="11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서울한강체 M" panose="02020603020101020101" pitchFamily="18" charset="-127"/>
                <a:ea typeface="서울한강체 M" panose="02020603020101020101" pitchFamily="18" charset="-127"/>
                <a:cs typeface="함초롬바탕" pitchFamily="18" charset="-127"/>
              </a:rPr>
              <a:t>영역에서 학과 간 평균의 차이가 통계적으로 유의하게 나타남</a:t>
            </a:r>
            <a:r>
              <a:rPr lang="en-US" altLang="ko-KR" sz="11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서울한강체 M" panose="02020603020101020101" pitchFamily="18" charset="-127"/>
                <a:ea typeface="서울한강체 M" panose="02020603020101020101" pitchFamily="18" charset="-127"/>
                <a:cs typeface="함초롬바탕" pitchFamily="18" charset="-127"/>
              </a:rPr>
              <a:t>(p&lt;0.05).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5743698" y="483526"/>
            <a:ext cx="32277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※ 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보다 자세한 내용은 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[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부록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2]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을 참고하세요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.</a:t>
            </a:r>
          </a:p>
          <a:p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※ </a:t>
            </a:r>
            <a:r>
              <a:rPr lang="ko-KR" altLang="en-US" sz="1000" spc="-20" dirty="0" err="1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집단별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 표본 수에 차이가 있습니다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. 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해석에 유의하세요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.</a:t>
            </a:r>
          </a:p>
        </p:txBody>
      </p:sp>
      <p:graphicFrame>
        <p:nvGraphicFramePr>
          <p:cNvPr id="8" name="차트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97265010"/>
              </p:ext>
            </p:extLst>
          </p:nvPr>
        </p:nvGraphicFramePr>
        <p:xfrm>
          <a:off x="69011" y="1443126"/>
          <a:ext cx="9070226" cy="44086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1147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2394508" y="480669"/>
            <a:ext cx="187220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_</a:t>
            </a:r>
            <a:r>
              <a:rPr lang="ko-KR" altLang="en-US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추가분석</a:t>
            </a:r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(</a:t>
            </a:r>
            <a:r>
              <a:rPr lang="ko-KR" altLang="en-US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학과</a:t>
            </a:r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)</a:t>
            </a:r>
            <a:endParaRPr lang="ko-KR" altLang="en-US" sz="2000" b="1" dirty="0">
              <a:solidFill>
                <a:schemeClr val="accent5">
                  <a:lumMod val="7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41211" y="1043016"/>
            <a:ext cx="47260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5-3-4. </a:t>
            </a:r>
            <a:r>
              <a:rPr lang="ko-KR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학과별 비교</a:t>
            </a:r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(T</a:t>
            </a:r>
            <a:r>
              <a:rPr lang="ko-KR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점수</a:t>
            </a:r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)_</a:t>
            </a:r>
            <a:r>
              <a:rPr lang="ko-KR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글로벌역량</a:t>
            </a:r>
            <a:endParaRPr lang="ko-KR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97327" y="5851780"/>
            <a:ext cx="797854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5725" indent="-85725">
              <a:buFont typeface="Arial" pitchFamily="34" charset="0"/>
              <a:buChar char="•"/>
            </a:pPr>
            <a:r>
              <a:rPr lang="en-US" altLang="ko-KR" sz="11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서울한강체 M" panose="02020603020101020101" pitchFamily="18" charset="-127"/>
                <a:ea typeface="서울한강체 M" panose="02020603020101020101" pitchFamily="18" charset="-127"/>
                <a:cs typeface="함초롬바탕" pitchFamily="18" charset="-127"/>
              </a:rPr>
              <a:t>[</a:t>
            </a:r>
            <a:r>
              <a:rPr lang="ko-KR" altLang="en-US" sz="11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서울한강체 M" panose="02020603020101020101" pitchFamily="18" charset="-127"/>
                <a:ea typeface="서울한강체 M" panose="02020603020101020101" pitchFamily="18" charset="-127"/>
                <a:cs typeface="함초롬바탕" pitchFamily="18" charset="-127"/>
              </a:rPr>
              <a:t>글로벌</a:t>
            </a:r>
            <a:r>
              <a:rPr lang="en-US" altLang="ko-KR" sz="11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서울한강체 M" panose="02020603020101020101" pitchFamily="18" charset="-127"/>
                <a:ea typeface="서울한강체 M" panose="02020603020101020101" pitchFamily="18" charset="-127"/>
                <a:cs typeface="함초롬바탕" pitchFamily="18" charset="-127"/>
              </a:rPr>
              <a:t>]</a:t>
            </a:r>
            <a:r>
              <a:rPr lang="ko-KR" altLang="en-US" sz="11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서울한강체 M" panose="02020603020101020101" pitchFamily="18" charset="-127"/>
                <a:ea typeface="서울한강체 M" panose="02020603020101020101" pitchFamily="18" charset="-127"/>
                <a:cs typeface="함초롬바탕" pitchFamily="18" charset="-127"/>
              </a:rPr>
              <a:t>역량 영역에서 학과 간 평균의 차이가 통계적으로 유의하게 나타남</a:t>
            </a:r>
            <a:r>
              <a:rPr lang="en-US" altLang="ko-KR" sz="11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서울한강체 M" panose="02020603020101020101" pitchFamily="18" charset="-127"/>
                <a:ea typeface="서울한강체 M" panose="02020603020101020101" pitchFamily="18" charset="-127"/>
                <a:cs typeface="함초롬바탕" pitchFamily="18" charset="-127"/>
              </a:rPr>
              <a:t>(p&lt;0.05).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5743698" y="483526"/>
            <a:ext cx="32277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※ 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보다 자세한 내용은 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[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부록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2]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을 참고하세요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.</a:t>
            </a:r>
          </a:p>
          <a:p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※ </a:t>
            </a:r>
            <a:r>
              <a:rPr lang="ko-KR" altLang="en-US" sz="1000" spc="-20" dirty="0" err="1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집단별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 표본 수에 차이가 있습니다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. 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해석에 유의하세요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.</a:t>
            </a:r>
          </a:p>
        </p:txBody>
      </p:sp>
      <p:graphicFrame>
        <p:nvGraphicFramePr>
          <p:cNvPr id="8" name="차트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42869531"/>
              </p:ext>
            </p:extLst>
          </p:nvPr>
        </p:nvGraphicFramePr>
        <p:xfrm>
          <a:off x="69011" y="1443126"/>
          <a:ext cx="9070226" cy="44086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32965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2394508" y="480669"/>
            <a:ext cx="187220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_</a:t>
            </a:r>
            <a:r>
              <a:rPr lang="ko-KR" altLang="en-US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추가분석</a:t>
            </a:r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(</a:t>
            </a:r>
            <a:r>
              <a:rPr lang="ko-KR" altLang="en-US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학과</a:t>
            </a:r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)</a:t>
            </a:r>
            <a:endParaRPr lang="ko-KR" altLang="en-US" sz="2000" b="1" dirty="0">
              <a:solidFill>
                <a:schemeClr val="accent5">
                  <a:lumMod val="7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41211" y="1043016"/>
            <a:ext cx="47260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5-3-4. </a:t>
            </a:r>
            <a:r>
              <a:rPr lang="ko-KR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학과별 비교</a:t>
            </a:r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(T</a:t>
            </a:r>
            <a:r>
              <a:rPr lang="ko-KR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점수</a:t>
            </a:r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)_</a:t>
            </a:r>
            <a:r>
              <a:rPr lang="ko-KR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글로벌역량</a:t>
            </a:r>
            <a:endParaRPr lang="ko-KR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97327" y="5851780"/>
            <a:ext cx="797854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5725" indent="-85725">
              <a:buFont typeface="Arial" pitchFamily="34" charset="0"/>
              <a:buChar char="•"/>
            </a:pPr>
            <a:r>
              <a:rPr lang="en-US" altLang="ko-KR" sz="11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서울한강체 M" panose="02020603020101020101" pitchFamily="18" charset="-127"/>
                <a:ea typeface="서울한강체 M" panose="02020603020101020101" pitchFamily="18" charset="-127"/>
                <a:cs typeface="함초롬바탕" pitchFamily="18" charset="-127"/>
              </a:rPr>
              <a:t>[</a:t>
            </a:r>
            <a:r>
              <a:rPr lang="ko-KR" altLang="en-US" sz="11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서울한강체 M" panose="02020603020101020101" pitchFamily="18" charset="-127"/>
                <a:ea typeface="서울한강체 M" panose="02020603020101020101" pitchFamily="18" charset="-127"/>
                <a:cs typeface="함초롬바탕" pitchFamily="18" charset="-127"/>
              </a:rPr>
              <a:t>글로벌</a:t>
            </a:r>
            <a:r>
              <a:rPr lang="en-US" altLang="ko-KR" sz="11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서울한강체 M" panose="02020603020101020101" pitchFamily="18" charset="-127"/>
                <a:ea typeface="서울한강체 M" panose="02020603020101020101" pitchFamily="18" charset="-127"/>
                <a:cs typeface="함초롬바탕" pitchFamily="18" charset="-127"/>
              </a:rPr>
              <a:t>]</a:t>
            </a:r>
            <a:r>
              <a:rPr lang="ko-KR" altLang="en-US" sz="11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서울한강체 M" panose="02020603020101020101" pitchFamily="18" charset="-127"/>
                <a:ea typeface="서울한강체 M" panose="02020603020101020101" pitchFamily="18" charset="-127"/>
                <a:cs typeface="함초롬바탕" pitchFamily="18" charset="-127"/>
              </a:rPr>
              <a:t>역량 영역에서 학과 간 평균의 차이가 통계적으로 유의하게 나타남</a:t>
            </a:r>
            <a:r>
              <a:rPr lang="en-US" altLang="ko-KR" sz="11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서울한강체 M" panose="02020603020101020101" pitchFamily="18" charset="-127"/>
                <a:ea typeface="서울한강체 M" panose="02020603020101020101" pitchFamily="18" charset="-127"/>
                <a:cs typeface="함초롬바탕" pitchFamily="18" charset="-127"/>
              </a:rPr>
              <a:t>(p&lt;0.05).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5743698" y="483526"/>
            <a:ext cx="32277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※ 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보다 자세한 내용은 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[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부록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2]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을 참고하세요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.</a:t>
            </a:r>
          </a:p>
          <a:p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※ </a:t>
            </a:r>
            <a:r>
              <a:rPr lang="ko-KR" altLang="en-US" sz="1000" spc="-20" dirty="0" err="1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집단별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 표본 수에 차이가 있습니다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. 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해석에 유의하세요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.</a:t>
            </a:r>
          </a:p>
        </p:txBody>
      </p:sp>
      <p:graphicFrame>
        <p:nvGraphicFramePr>
          <p:cNvPr id="8" name="차트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14195128"/>
              </p:ext>
            </p:extLst>
          </p:nvPr>
        </p:nvGraphicFramePr>
        <p:xfrm>
          <a:off x="86264" y="1443126"/>
          <a:ext cx="9052973" cy="44086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53941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105888" y="2218340"/>
            <a:ext cx="4614090" cy="2005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4400" spc="300" dirty="0" smtClean="0"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6. </a:t>
            </a:r>
            <a:r>
              <a:rPr lang="ko-KR" altLang="en-US" sz="4400" spc="300" dirty="0" smtClean="0"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추가분석②</a:t>
            </a:r>
            <a:endParaRPr lang="en-US" altLang="ko-KR" sz="4400" spc="300" dirty="0" smtClean="0">
              <a:solidFill>
                <a:schemeClr val="bg1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4400" spc="300" dirty="0" err="1" smtClean="0"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시계열</a:t>
            </a:r>
            <a:r>
              <a:rPr lang="ko-KR" altLang="en-US" sz="4400" spc="300" dirty="0" smtClean="0"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 분석</a:t>
            </a:r>
            <a:endParaRPr lang="en-US" altLang="ko-KR" sz="4400" spc="300" dirty="0" smtClean="0">
              <a:solidFill>
                <a:schemeClr val="bg1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33165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0949387"/>
              </p:ext>
            </p:extLst>
          </p:nvPr>
        </p:nvGraphicFramePr>
        <p:xfrm>
          <a:off x="232915" y="1652652"/>
          <a:ext cx="8678173" cy="4431966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1522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79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046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465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046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046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0465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0465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29602"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13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구분</a:t>
                      </a:r>
                      <a:endParaRPr lang="ko-KR" altLang="en-US" sz="1300" b="1" i="0" u="none" strike="noStrike" dirty="0">
                        <a:solidFill>
                          <a:schemeClr val="bg1"/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  <a:cs typeface="함초롬바탕" pitchFamily="18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13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2019</a:t>
                      </a:r>
                      <a:r>
                        <a:rPr lang="ko-KR" altLang="en-US" sz="13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년</a:t>
                      </a:r>
                      <a:endParaRPr lang="ko-KR" altLang="en-US" sz="1300" b="1" i="0" u="none" strike="noStrike" dirty="0">
                        <a:solidFill>
                          <a:schemeClr val="bg1"/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  <a:cs typeface="함초롬바탕" pitchFamily="18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ko-KR" alt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  <a:cs typeface="함초롬바탕" pitchFamily="18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13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2021</a:t>
                      </a:r>
                      <a:r>
                        <a:rPr lang="ko-KR" altLang="en-US" sz="13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년</a:t>
                      </a:r>
                      <a:endParaRPr lang="ko-KR" altLang="en-US" sz="1300" b="1" i="0" u="none" strike="noStrike" dirty="0">
                        <a:solidFill>
                          <a:schemeClr val="bg1"/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  <a:cs typeface="함초롬바탕" pitchFamily="18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ko-KR" alt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  <a:cs typeface="함초롬바탕" pitchFamily="18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979B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13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2022</a:t>
                      </a:r>
                      <a:r>
                        <a:rPr lang="ko-KR" altLang="en-US" sz="13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년</a:t>
                      </a:r>
                      <a:endParaRPr lang="ko-KR" altLang="en-US" sz="1300" b="1" i="0" u="none" strike="noStrike" dirty="0">
                        <a:solidFill>
                          <a:schemeClr val="bg1"/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  <a:cs typeface="함초롬바탕" pitchFamily="18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ko-KR" alt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  <a:cs typeface="함초롬바탕" pitchFamily="18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979B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9602">
                <a:tc gridSpan="2" vMerge="1">
                  <a:txBody>
                    <a:bodyPr/>
                    <a:lstStyle/>
                    <a:p>
                      <a:pPr algn="ctr" fontAlgn="ctr"/>
                      <a:endParaRPr lang="ko-KR" alt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  <a:cs typeface="함초롬바탕" pitchFamily="18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979B2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3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응시인원 </a:t>
                      </a:r>
                      <a:r>
                        <a:rPr lang="en-US" altLang="ko-KR" sz="13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*</a:t>
                      </a:r>
                      <a:endParaRPr lang="ko-KR" altLang="en-US" sz="1300" b="1" i="0" u="none" strike="noStrike" dirty="0">
                        <a:solidFill>
                          <a:schemeClr val="bg1"/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  <a:cs typeface="함초롬바탕" pitchFamily="18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300" b="1" u="none" strike="noStrike" dirty="0">
                          <a:solidFill>
                            <a:schemeClr val="bg1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비율</a:t>
                      </a:r>
                      <a:endParaRPr lang="ko-KR" altLang="en-US" sz="1300" b="1" i="0" u="none" strike="noStrike" dirty="0">
                        <a:solidFill>
                          <a:schemeClr val="bg1"/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  <a:cs typeface="함초롬바탕" pitchFamily="18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3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응시인원 </a:t>
                      </a:r>
                      <a:r>
                        <a:rPr lang="en-US" altLang="ko-KR" sz="13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*</a:t>
                      </a:r>
                      <a:endParaRPr lang="ko-KR" altLang="en-US" sz="1300" b="1" i="0" u="none" strike="noStrike" dirty="0">
                        <a:solidFill>
                          <a:schemeClr val="bg1"/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  <a:cs typeface="함초롬바탕" pitchFamily="18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300" b="1" u="none" strike="noStrike" dirty="0">
                          <a:solidFill>
                            <a:schemeClr val="bg1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비율</a:t>
                      </a:r>
                      <a:endParaRPr lang="ko-KR" altLang="en-US" sz="1300" b="1" i="0" u="none" strike="noStrike" dirty="0">
                        <a:solidFill>
                          <a:schemeClr val="bg1"/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  <a:cs typeface="함초롬바탕" pitchFamily="18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3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응시인원 </a:t>
                      </a:r>
                      <a:r>
                        <a:rPr lang="en-US" altLang="ko-KR" sz="13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*</a:t>
                      </a:r>
                      <a:endParaRPr lang="ko-KR" altLang="en-US" sz="1300" b="1" i="0" u="none" strike="noStrike" dirty="0">
                        <a:solidFill>
                          <a:schemeClr val="bg1"/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  <a:cs typeface="함초롬바탕" pitchFamily="18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300" b="1" u="none" strike="noStrike" dirty="0">
                          <a:solidFill>
                            <a:schemeClr val="bg1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비율</a:t>
                      </a:r>
                      <a:endParaRPr lang="ko-KR" altLang="en-US" sz="1300" b="1" i="0" u="none" strike="noStrike" dirty="0">
                        <a:solidFill>
                          <a:schemeClr val="bg1"/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  <a:cs typeface="함초롬바탕" pitchFamily="18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9602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1300" b="1" u="none" strike="noStrike" dirty="0">
                          <a:solidFill>
                            <a:schemeClr val="bg1"/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전체</a:t>
                      </a:r>
                      <a:endParaRPr lang="ko-KR" altLang="en-US" sz="1300" b="1" i="0" u="none" strike="noStrike" dirty="0">
                        <a:solidFill>
                          <a:schemeClr val="bg1"/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  <a:cs typeface="함초롬바탕" pitchFamily="18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3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08서울한강체 M"/>
                        </a:rPr>
                        <a:t>357 </a:t>
                      </a:r>
                      <a:endParaRPr lang="en-US" altLang="ko-KR" sz="1300" b="1" i="0" u="none" strike="noStrike" dirty="0">
                        <a:solidFill>
                          <a:srgbClr val="FFFFFF"/>
                        </a:solidFill>
                        <a:effectLst/>
                        <a:latin typeface="08서울한강체 M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300" b="1" i="0" u="none" strike="noStrike">
                          <a:solidFill>
                            <a:srgbClr val="FFFFFF"/>
                          </a:solidFill>
                          <a:effectLst/>
                          <a:latin typeface="08서울한강체 M"/>
                        </a:rPr>
                        <a:t>100.0%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08서울한강체 M"/>
                        </a:rPr>
                        <a:t>1018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300" b="1" i="0" u="none" strike="noStrike">
                          <a:solidFill>
                            <a:srgbClr val="FFFFFF"/>
                          </a:solidFill>
                          <a:effectLst/>
                          <a:latin typeface="08서울한강체 M"/>
                        </a:rPr>
                        <a:t>100.0%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08서울한강체 M"/>
                        </a:rPr>
                        <a:t>989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300" b="1" i="0" u="none" strike="noStrike">
                          <a:solidFill>
                            <a:srgbClr val="FFFFFF"/>
                          </a:solidFill>
                          <a:effectLst/>
                          <a:latin typeface="08서울한강체 M"/>
                        </a:rPr>
                        <a:t>100.0%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4316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ko-KR" altLang="en-US" sz="1300" b="1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학년</a:t>
                      </a:r>
                      <a:endParaRPr lang="ko-KR" altLang="en-US" sz="1300" b="1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  <a:cs typeface="함초롬바탕" pitchFamily="18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300" b="1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1</a:t>
                      </a:r>
                      <a:r>
                        <a:rPr lang="ko-KR" altLang="en-US" sz="1300" b="1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학년</a:t>
                      </a:r>
                      <a:endParaRPr lang="ko-KR" altLang="en-US" sz="1300" b="1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  <a:cs typeface="함초롬바탕" pitchFamily="18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85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300" b="0" i="0" u="none" strike="noStrike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23.8%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319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300" b="0" i="0" u="none" strike="noStrike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31.3%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255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300" b="0" i="0" u="none" strike="noStrike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25.8%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431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300" b="1" i="0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2</a:t>
                      </a:r>
                      <a:r>
                        <a:rPr lang="ko-KR" altLang="en-US" sz="1300" b="1" i="0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학년</a:t>
                      </a:r>
                      <a:endParaRPr lang="ko-KR" altLang="en-US" sz="1300" b="1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  <a:cs typeface="함초롬바탕" pitchFamily="18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91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300" b="0" i="0" u="none" strike="noStrike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25.5%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239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300" b="0" i="0" u="none" strike="noStrike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23.5%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261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300" b="0" i="0" u="none" strike="noStrike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26.4%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431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300" b="1" i="0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3</a:t>
                      </a:r>
                      <a:r>
                        <a:rPr lang="ko-KR" altLang="en-US" sz="1300" b="1" i="0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학년</a:t>
                      </a:r>
                      <a:endParaRPr lang="ko-KR" altLang="en-US" sz="1300" b="1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  <a:cs typeface="함초롬바탕" pitchFamily="18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300" b="0" i="0" u="none" strike="noStrike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91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25.5%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234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300" b="0" i="0" u="none" strike="noStrike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23.0%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248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300" b="0" i="0" u="none" strike="noStrike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25.1%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4316">
                <a:tc vMerge="1">
                  <a:txBody>
                    <a:bodyPr/>
                    <a:lstStyle/>
                    <a:p>
                      <a:pPr algn="ctr" fontAlgn="ctr"/>
                      <a:endParaRPr lang="ko-KR" alt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서울한강체 M" pitchFamily="18" charset="-127"/>
                        <a:ea typeface="서울한강체 M" pitchFamily="18" charset="-127"/>
                        <a:cs typeface="함초롬바탕" pitchFamily="18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300" b="1" i="0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4</a:t>
                      </a:r>
                      <a:r>
                        <a:rPr lang="ko-KR" altLang="en-US" sz="1300" b="1" i="0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학년</a:t>
                      </a:r>
                      <a:endParaRPr lang="ko-KR" altLang="en-US" sz="1300" b="1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  <a:cs typeface="함초롬바탕" pitchFamily="18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300" b="0" i="0" u="none" strike="noStrike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90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25.2%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226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300" b="0" i="0" u="none" strike="noStrike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22.2%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225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22.8%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44316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ko-KR" altLang="en-US" sz="1300" b="1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계열</a:t>
                      </a:r>
                      <a:endParaRPr lang="ko-KR" altLang="en-US" sz="1300" b="1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  <a:cs typeface="함초롬바탕" pitchFamily="18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300" b="1" u="none" strike="noStrike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인문사회계열</a:t>
                      </a:r>
                      <a:endParaRPr lang="ko-KR" altLang="en-US" sz="1300" b="1" u="none" strike="noStrike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  <a:cs typeface="함초롬바탕" pitchFamily="18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300" b="0" i="0" u="none" strike="noStrike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107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30.0%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460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45.2%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300" b="0" i="0" u="none" strike="noStrike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458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46.3%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44316">
                <a:tc vMerge="1">
                  <a:txBody>
                    <a:bodyPr/>
                    <a:lstStyle/>
                    <a:p>
                      <a:pPr algn="ctr" fontAlgn="ctr"/>
                      <a:endParaRPr lang="ko-KR" alt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서울한강체 M" pitchFamily="18" charset="-127"/>
                        <a:ea typeface="서울한강체 M" pitchFamily="18" charset="-127"/>
                        <a:cs typeface="함초롬바탕" pitchFamily="18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300" b="1" u="none" strike="noStrike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자연과학계열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300" b="0" i="0" u="none" strike="noStrike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76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300" b="0" i="0" u="none" strike="noStrike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21.3%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126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12.4%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300" b="0" i="0" u="none" strike="noStrike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159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16.1%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44316">
                <a:tc vMerge="1">
                  <a:txBody>
                    <a:bodyPr/>
                    <a:lstStyle/>
                    <a:p>
                      <a:pPr algn="ctr" fontAlgn="ctr"/>
                      <a:endParaRPr lang="ko-KR" alt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서울한강체 M" pitchFamily="18" charset="-127"/>
                        <a:ea typeface="서울한강체 M" pitchFamily="18" charset="-127"/>
                        <a:cs typeface="함초롬바탕" pitchFamily="18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300" b="1" u="none" strike="noStrike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공학계열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300" b="0" i="0" u="none" strike="noStrike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86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300" b="0" i="0" u="none" strike="noStrike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24.1%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150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14.7%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146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14.8%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44316">
                <a:tc vMerge="1">
                  <a:txBody>
                    <a:bodyPr/>
                    <a:lstStyle/>
                    <a:p>
                      <a:pPr algn="ctr" fontAlgn="ctr"/>
                      <a:endParaRPr lang="ko-KR" alt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서울한강체 M" pitchFamily="18" charset="-127"/>
                        <a:ea typeface="서울한강체 M" pitchFamily="18" charset="-127"/>
                        <a:cs typeface="함초롬바탕" pitchFamily="18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300" b="1" u="none" strike="noStrike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예체능계열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300" b="0" i="0" u="none" strike="noStrike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88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300" b="0" i="0" u="none" strike="noStrike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24.6%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282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27.7%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226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22.9%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4431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1300" b="1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성별</a:t>
                      </a:r>
                      <a:endParaRPr lang="ko-KR" altLang="en-US" sz="1300" b="1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  <a:cs typeface="함초롬바탕" pitchFamily="18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300" b="1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남학생</a:t>
                      </a:r>
                      <a:endParaRPr lang="ko-KR" altLang="en-US" sz="1300" b="1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  <a:cs typeface="함초롬바탕" pitchFamily="18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300" b="0" i="0" u="none" strike="noStrike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183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300" b="0" i="0" u="none" strike="noStrike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51.3%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300" b="0" i="0" u="none" strike="noStrike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505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49.6%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300" b="0" i="0" u="none" strike="noStrike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495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50.1%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4431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300" b="1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08서울한강체 M" panose="02020603020101020101" pitchFamily="18" charset="-127"/>
                          <a:ea typeface="08서울한강체 M" panose="02020603020101020101" pitchFamily="18" charset="-127"/>
                          <a:cs typeface="함초롬바탕" pitchFamily="18" charset="-127"/>
                        </a:rPr>
                        <a:t>여학생</a:t>
                      </a:r>
                      <a:endParaRPr lang="ko-KR" altLang="en-US" sz="1300" b="1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08서울한강체 M" panose="02020603020101020101" pitchFamily="18" charset="-127"/>
                        <a:ea typeface="08서울한강체 M" panose="02020603020101020101" pitchFamily="18" charset="-127"/>
                        <a:cs typeface="함초롬바탕" pitchFamily="18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300" b="0" i="0" u="none" strike="noStrike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174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48.7%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300" b="0" i="0" u="none" strike="noStrike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513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50.4%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300" b="0" i="0" u="none" strike="noStrike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494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08서울한강체 M"/>
                        </a:rPr>
                        <a:t>49.9%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783707" y="1398736"/>
            <a:ext cx="412737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050" b="1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*</a:t>
            </a:r>
            <a:r>
              <a:rPr lang="en-US" altLang="ko-KR" sz="105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 </a:t>
            </a:r>
            <a:r>
              <a:rPr lang="ko-KR" altLang="en-US" sz="105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진단 대상자로 등록한 인원이며</a:t>
            </a:r>
            <a:r>
              <a:rPr lang="en-US" altLang="ko-KR" sz="105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, </a:t>
            </a:r>
            <a:r>
              <a:rPr lang="ko-KR" altLang="en-US" sz="105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완료인원과 차이가 있음</a:t>
            </a:r>
            <a:r>
              <a:rPr lang="en-US" altLang="ko-KR" sz="1050" b="1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.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163904" y="6084614"/>
            <a:ext cx="874718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1F497D">
                  <a:lumMod val="60000"/>
                  <a:lumOff val="40000"/>
                </a:srgbClr>
              </a:buClr>
            </a:pPr>
            <a:r>
              <a:rPr lang="en-US" altLang="ko-KR" sz="1050" b="1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※ </a:t>
            </a:r>
            <a:r>
              <a:rPr lang="ko-KR" altLang="en-US" sz="1050" b="1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연도별 집단은 </a:t>
            </a:r>
            <a:r>
              <a:rPr lang="en-US" altLang="ko-KR" sz="1050" b="1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[2019</a:t>
            </a:r>
            <a:r>
              <a:rPr lang="ko-KR" altLang="en-US" sz="1050" b="1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년</a:t>
            </a:r>
            <a:r>
              <a:rPr lang="en-US" altLang="ko-KR" sz="1050" b="1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: </a:t>
            </a:r>
            <a:r>
              <a:rPr lang="ko-KR" altLang="en-US" sz="1050" b="1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목원대</a:t>
            </a:r>
            <a:r>
              <a:rPr lang="en-US" altLang="ko-KR" sz="1050" b="1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_190924(357</a:t>
            </a:r>
            <a:r>
              <a:rPr lang="en-US" altLang="ko-KR" sz="1050" b="1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), </a:t>
            </a:r>
            <a:r>
              <a:rPr lang="en-US" altLang="ko-KR" sz="1050" b="1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2021</a:t>
            </a:r>
            <a:r>
              <a:rPr lang="ko-KR" altLang="en-US" sz="1050" b="1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년</a:t>
            </a:r>
            <a:r>
              <a:rPr lang="en-US" altLang="ko-KR" sz="1050" b="1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: </a:t>
            </a:r>
            <a:r>
              <a:rPr lang="ko-KR" altLang="en-US" sz="1050" b="1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목원대</a:t>
            </a:r>
            <a:r>
              <a:rPr lang="en-US" altLang="ko-KR" sz="1050" b="1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_210426(900</a:t>
            </a:r>
            <a:r>
              <a:rPr lang="en-US" altLang="ko-KR" sz="1050" b="1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), 2022</a:t>
            </a:r>
            <a:r>
              <a:rPr lang="ko-KR" altLang="en-US" sz="1050" b="1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년</a:t>
            </a:r>
            <a:r>
              <a:rPr lang="en-US" altLang="ko-KR" sz="1050" b="1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: </a:t>
            </a:r>
            <a:r>
              <a:rPr lang="ko-KR" altLang="en-US" sz="1050" b="1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목원대</a:t>
            </a:r>
            <a:r>
              <a:rPr lang="en-US" altLang="ko-KR" sz="1050" b="1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_220901(900)]</a:t>
            </a:r>
            <a:r>
              <a:rPr lang="ko-KR" altLang="en-US" sz="1050" b="1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으로 구성되어 있습니다</a:t>
            </a:r>
            <a:r>
              <a:rPr lang="en-US" altLang="ko-KR" sz="1050" b="1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394507" y="480669"/>
            <a:ext cx="2617439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_</a:t>
            </a:r>
            <a:r>
              <a:rPr lang="ko-KR" altLang="en-US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추가분석</a:t>
            </a:r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(</a:t>
            </a:r>
            <a:r>
              <a:rPr lang="ko-KR" altLang="en-US" sz="2000" b="1" dirty="0" err="1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시계열</a:t>
            </a:r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)</a:t>
            </a:r>
            <a:endParaRPr lang="ko-KR" altLang="en-US" sz="2000" b="1" dirty="0">
              <a:solidFill>
                <a:schemeClr val="accent5">
                  <a:lumMod val="7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1211" y="1043016"/>
            <a:ext cx="36477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6</a:t>
            </a:r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-1. </a:t>
            </a:r>
            <a:r>
              <a:rPr lang="ko-KR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분석 대상</a:t>
            </a:r>
            <a:endParaRPr lang="ko-KR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27916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394507" y="480669"/>
            <a:ext cx="2617439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_</a:t>
            </a:r>
            <a:r>
              <a:rPr lang="ko-KR" altLang="en-US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추가분석</a:t>
            </a:r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(</a:t>
            </a:r>
            <a:r>
              <a:rPr lang="ko-KR" altLang="en-US" sz="2000" b="1" dirty="0" err="1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시계열</a:t>
            </a:r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)</a:t>
            </a:r>
            <a:endParaRPr lang="ko-KR" altLang="en-US" sz="2000" b="1" dirty="0">
              <a:solidFill>
                <a:schemeClr val="accent5">
                  <a:lumMod val="7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1211" y="1043016"/>
            <a:ext cx="36477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6-2. </a:t>
            </a:r>
            <a:r>
              <a:rPr lang="ko-KR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연도별 비교</a:t>
            </a:r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(</a:t>
            </a:r>
            <a:r>
              <a:rPr lang="ko-KR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수준</a:t>
            </a:r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)</a:t>
            </a:r>
            <a:endParaRPr lang="ko-KR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5743698" y="630168"/>
            <a:ext cx="3227767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※ </a:t>
            </a:r>
            <a:r>
              <a:rPr lang="ko-KR" altLang="en-US" sz="1000" spc="-20" dirty="0" err="1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집단별</a:t>
            </a:r>
            <a:r>
              <a:rPr lang="ko-KR" altLang="en-US" sz="10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 표본 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수에 차이가 있습니다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. 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해석에 유의하세요</a:t>
            </a:r>
            <a:r>
              <a:rPr lang="en-US" altLang="ko-KR" sz="10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.</a:t>
            </a:r>
            <a:endParaRPr lang="en-US" altLang="ko-KR" sz="1000" spc="-2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75000"/>
                      <a:lumOff val="25000"/>
                    </a:prstClr>
                  </a:gs>
                </a:gsLst>
                <a:lin ang="5400000" scaled="0"/>
              </a:gradFill>
              <a:latin typeface="08서울한강체 M" panose="02020603020101020101" pitchFamily="18" charset="-127"/>
              <a:ea typeface="08서울한강체 M" panose="02020603020101020101" pitchFamily="18" charset="-127"/>
              <a:cs typeface="함초롬바탕" pitchFamily="18" charset="-127"/>
            </a:endParaRPr>
          </a:p>
        </p:txBody>
      </p:sp>
      <p:graphicFrame>
        <p:nvGraphicFramePr>
          <p:cNvPr id="6" name="차트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69093076"/>
              </p:ext>
            </p:extLst>
          </p:nvPr>
        </p:nvGraphicFramePr>
        <p:xfrm>
          <a:off x="103516" y="1443126"/>
          <a:ext cx="9040483" cy="48714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08603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직사각형 13"/>
          <p:cNvSpPr/>
          <p:nvPr/>
        </p:nvSpPr>
        <p:spPr>
          <a:xfrm>
            <a:off x="252676" y="5702025"/>
            <a:ext cx="8252592" cy="316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2800" indent="-171450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11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[</a:t>
            </a:r>
            <a:r>
              <a:rPr lang="ko-KR" altLang="en-US" sz="11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자원정보기술</a:t>
            </a:r>
            <a:r>
              <a:rPr lang="en-US" altLang="ko-KR" sz="11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], [</a:t>
            </a:r>
            <a:r>
              <a:rPr lang="ko-KR" altLang="en-US" sz="11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글로벌</a:t>
            </a:r>
            <a:r>
              <a:rPr lang="en-US" altLang="ko-KR" sz="11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]</a:t>
            </a:r>
            <a:r>
              <a:rPr lang="ko-KR" altLang="en-US" sz="11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역량 영역에서 연도 간 평균의 차이가 통계적으로 유의하게 나타남</a:t>
            </a:r>
            <a:r>
              <a:rPr lang="en-US" altLang="ko-KR" sz="11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(p&lt;0.05).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394507" y="480669"/>
            <a:ext cx="2617439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_</a:t>
            </a:r>
            <a:r>
              <a:rPr lang="ko-KR" altLang="en-US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추가분석</a:t>
            </a:r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(</a:t>
            </a:r>
            <a:r>
              <a:rPr lang="ko-KR" altLang="en-US" sz="2000" b="1" dirty="0" err="1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시계열</a:t>
            </a:r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)</a:t>
            </a:r>
            <a:endParaRPr lang="ko-KR" altLang="en-US" sz="2000" b="1" dirty="0">
              <a:solidFill>
                <a:schemeClr val="accent5">
                  <a:lumMod val="7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1211" y="1043016"/>
            <a:ext cx="36477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6-3. </a:t>
            </a:r>
            <a:r>
              <a:rPr lang="ko-KR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연도별 비교</a:t>
            </a:r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(T</a:t>
            </a:r>
            <a:r>
              <a:rPr lang="ko-KR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점수</a:t>
            </a:r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)</a:t>
            </a:r>
            <a:endParaRPr lang="ko-KR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5743698" y="483526"/>
            <a:ext cx="32277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※ 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보다 자세한 내용은 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[</a:t>
            </a:r>
            <a:r>
              <a:rPr lang="ko-KR" altLang="en-US" sz="10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부록</a:t>
            </a:r>
            <a:r>
              <a:rPr lang="en-US" altLang="ko-KR" sz="10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3]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을 참고하세요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.</a:t>
            </a:r>
          </a:p>
          <a:p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※ </a:t>
            </a:r>
            <a:r>
              <a:rPr lang="ko-KR" altLang="en-US" sz="1000" spc="-20" dirty="0" err="1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집단별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 표본 수에 차이가 있습니다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. 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해석에 유의하세요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.</a:t>
            </a:r>
          </a:p>
        </p:txBody>
      </p:sp>
      <p:graphicFrame>
        <p:nvGraphicFramePr>
          <p:cNvPr id="10" name="차트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77705218"/>
              </p:ext>
            </p:extLst>
          </p:nvPr>
        </p:nvGraphicFramePr>
        <p:xfrm>
          <a:off x="186381" y="1518249"/>
          <a:ext cx="8771237" cy="40888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64305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252676" y="5503653"/>
            <a:ext cx="825259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2800" indent="-171450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11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[</a:t>
            </a:r>
            <a:r>
              <a:rPr lang="ko-KR" altLang="en-US" sz="11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자기관리</a:t>
            </a:r>
            <a:r>
              <a:rPr lang="en-US" altLang="ko-KR" sz="11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]</a:t>
            </a:r>
            <a:r>
              <a:rPr lang="ko-KR" altLang="en-US" sz="11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역량 영역에서 연도 간 평균의 차이는 통계적으로 유의하지 않은 것으로 나타남</a:t>
            </a:r>
            <a:r>
              <a:rPr lang="en-US" altLang="ko-KR" sz="11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.</a:t>
            </a:r>
          </a:p>
          <a:p>
            <a:pPr marL="172800" indent="-171450"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sz="11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하위영역 중 </a:t>
            </a:r>
            <a:r>
              <a:rPr lang="en-US" altLang="ko-KR" sz="11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(</a:t>
            </a:r>
            <a:r>
              <a:rPr lang="ko-KR" altLang="en-US" sz="11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정서적 자기조절</a:t>
            </a:r>
            <a:r>
              <a:rPr lang="en-US" altLang="ko-KR" sz="11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) </a:t>
            </a:r>
            <a:r>
              <a:rPr lang="ko-KR" altLang="en-US" sz="11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능력에서 연도 간 평균의 차이가 통계적으로 유의하게 나타남</a:t>
            </a:r>
            <a:r>
              <a:rPr lang="en-US" altLang="ko-KR" sz="11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(p&lt;0.05).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394507" y="480669"/>
            <a:ext cx="2617439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_</a:t>
            </a:r>
            <a:r>
              <a:rPr lang="ko-KR" altLang="en-US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추가분석</a:t>
            </a:r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(</a:t>
            </a:r>
            <a:r>
              <a:rPr lang="ko-KR" altLang="en-US" sz="2000" b="1" dirty="0" err="1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시계열</a:t>
            </a:r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)</a:t>
            </a:r>
            <a:endParaRPr lang="ko-KR" altLang="en-US" sz="2000" b="1" dirty="0">
              <a:solidFill>
                <a:schemeClr val="accent5">
                  <a:lumMod val="7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41211" y="1043016"/>
            <a:ext cx="46397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6-3-1. </a:t>
            </a:r>
            <a:r>
              <a:rPr lang="ko-KR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연도별 비교</a:t>
            </a:r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(T</a:t>
            </a:r>
            <a:r>
              <a:rPr lang="ko-KR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점수</a:t>
            </a:r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)_</a:t>
            </a:r>
            <a:r>
              <a:rPr lang="ko-KR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자기관리역량</a:t>
            </a:r>
            <a:endParaRPr lang="ko-KR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5743698" y="483526"/>
            <a:ext cx="32277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※ 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보다 자세한 내용은 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[</a:t>
            </a:r>
            <a:r>
              <a:rPr lang="ko-KR" altLang="en-US" sz="10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부록</a:t>
            </a:r>
            <a:r>
              <a:rPr lang="en-US" altLang="ko-KR" sz="10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3]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을 참고하세요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.</a:t>
            </a:r>
          </a:p>
          <a:p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※ </a:t>
            </a:r>
            <a:r>
              <a:rPr lang="ko-KR" altLang="en-US" sz="1000" spc="-20" dirty="0" err="1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집단별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 표본 수에 차이가 있습니다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. 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해석에 유의하세요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.</a:t>
            </a:r>
          </a:p>
        </p:txBody>
      </p:sp>
      <p:graphicFrame>
        <p:nvGraphicFramePr>
          <p:cNvPr id="8" name="차트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53584454"/>
              </p:ext>
            </p:extLst>
          </p:nvPr>
        </p:nvGraphicFramePr>
        <p:xfrm>
          <a:off x="186381" y="1535502"/>
          <a:ext cx="8771237" cy="39681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34710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86575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252676" y="5503653"/>
            <a:ext cx="825259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2800" indent="-171450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11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[</a:t>
            </a:r>
            <a:r>
              <a:rPr lang="ko-KR" altLang="en-US" sz="11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대인관계</a:t>
            </a:r>
            <a:r>
              <a:rPr lang="en-US" altLang="ko-KR" sz="11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]</a:t>
            </a:r>
            <a:r>
              <a:rPr lang="ko-KR" altLang="en-US" sz="11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역량 영역에서 연도 간 평균의 차이는 통계적으로 유의하지 않은 것으로 나타남</a:t>
            </a:r>
            <a:r>
              <a:rPr lang="en-US" altLang="ko-KR" sz="11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.</a:t>
            </a:r>
          </a:p>
          <a:p>
            <a:pPr marL="172800" indent="-171450"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sz="11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모든 하위영역에서 연도 간 평균의 차이는 통계적으로 유의하지 않은 것으로 나타남</a:t>
            </a:r>
            <a:r>
              <a:rPr lang="en-US" altLang="ko-KR" sz="11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394507" y="480669"/>
            <a:ext cx="2617439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_</a:t>
            </a:r>
            <a:r>
              <a:rPr lang="ko-KR" altLang="en-US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추가분석</a:t>
            </a:r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(</a:t>
            </a:r>
            <a:r>
              <a:rPr lang="ko-KR" altLang="en-US" sz="2000" b="1" dirty="0" err="1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시계열</a:t>
            </a:r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)</a:t>
            </a:r>
            <a:endParaRPr lang="ko-KR" altLang="en-US" sz="2000" b="1" dirty="0">
              <a:solidFill>
                <a:schemeClr val="accent5">
                  <a:lumMod val="7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41211" y="1043016"/>
            <a:ext cx="46397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6-3-2. </a:t>
            </a:r>
            <a:r>
              <a:rPr lang="ko-KR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연도별 비교</a:t>
            </a:r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(T</a:t>
            </a:r>
            <a:r>
              <a:rPr lang="ko-KR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점수</a:t>
            </a:r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)_</a:t>
            </a:r>
            <a:r>
              <a:rPr lang="ko-KR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대인관계역량</a:t>
            </a:r>
            <a:endParaRPr lang="ko-KR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5743698" y="483526"/>
            <a:ext cx="32277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※ 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보다 자세한 내용은 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[</a:t>
            </a:r>
            <a:r>
              <a:rPr lang="ko-KR" altLang="en-US" sz="10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부록</a:t>
            </a:r>
            <a:r>
              <a:rPr lang="en-US" altLang="ko-KR" sz="10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3]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을 참고하세요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.</a:t>
            </a:r>
          </a:p>
          <a:p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※ </a:t>
            </a:r>
            <a:r>
              <a:rPr lang="ko-KR" altLang="en-US" sz="1000" spc="-20" dirty="0" err="1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집단별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 표본 수에 차이가 있습니다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. 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해석에 유의하세요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.</a:t>
            </a:r>
          </a:p>
        </p:txBody>
      </p:sp>
      <p:graphicFrame>
        <p:nvGraphicFramePr>
          <p:cNvPr id="8" name="차트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66881442"/>
              </p:ext>
            </p:extLst>
          </p:nvPr>
        </p:nvGraphicFramePr>
        <p:xfrm>
          <a:off x="186381" y="1535501"/>
          <a:ext cx="8771237" cy="39681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1514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252676" y="5503653"/>
            <a:ext cx="825259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2800" indent="-171450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11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[</a:t>
            </a:r>
            <a:r>
              <a:rPr lang="ko-KR" altLang="en-US" sz="11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자원정보기술</a:t>
            </a:r>
            <a:r>
              <a:rPr lang="en-US" altLang="ko-KR" sz="11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]</a:t>
            </a:r>
            <a:r>
              <a:rPr lang="ko-KR" altLang="en-US" sz="11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의 활용역량 영역에서 연도 간 평균의 차이가 통계적으로 유의하게 나타남</a:t>
            </a:r>
            <a:r>
              <a:rPr lang="en-US" altLang="ko-KR" sz="11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(p&lt;0.05).</a:t>
            </a:r>
          </a:p>
          <a:p>
            <a:pPr marL="172800" indent="-171450"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sz="11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하위영역 중 </a:t>
            </a:r>
            <a:r>
              <a:rPr lang="en-US" altLang="ko-KR" sz="11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(</a:t>
            </a:r>
            <a:r>
              <a:rPr lang="ko-KR" altLang="en-US" sz="11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자</a:t>
            </a:r>
            <a:r>
              <a:rPr lang="ko-KR" altLang="en-US" sz="11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원</a:t>
            </a:r>
            <a:r>
              <a:rPr lang="en-US" altLang="ko-KR" sz="11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) </a:t>
            </a:r>
            <a:r>
              <a:rPr lang="ko-KR" altLang="en-US" sz="11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활용 능력에서 </a:t>
            </a:r>
            <a:r>
              <a:rPr lang="ko-KR" altLang="en-US" sz="11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연도 간 평균의 차이가 통계적으로 유의하게 나타남</a:t>
            </a:r>
            <a:r>
              <a:rPr lang="en-US" altLang="ko-KR" sz="11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(p&lt;0.05).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394507" y="480669"/>
            <a:ext cx="2617439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_</a:t>
            </a:r>
            <a:r>
              <a:rPr lang="ko-KR" altLang="en-US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추가분석</a:t>
            </a:r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(</a:t>
            </a:r>
            <a:r>
              <a:rPr lang="ko-KR" altLang="en-US" sz="2000" b="1" dirty="0" err="1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시계열</a:t>
            </a:r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)</a:t>
            </a:r>
            <a:endParaRPr lang="ko-KR" altLang="en-US" sz="2000" b="1" dirty="0">
              <a:solidFill>
                <a:schemeClr val="accent5">
                  <a:lumMod val="7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41210" y="1043016"/>
            <a:ext cx="54333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6-3-3. </a:t>
            </a:r>
            <a:r>
              <a:rPr lang="ko-KR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연도별 비교</a:t>
            </a:r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(T</a:t>
            </a:r>
            <a:r>
              <a:rPr lang="ko-KR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점수</a:t>
            </a:r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)_</a:t>
            </a:r>
            <a:r>
              <a:rPr lang="ko-KR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자원정보기술 활용역량</a:t>
            </a:r>
            <a:endParaRPr lang="ko-KR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5743698" y="483526"/>
            <a:ext cx="32277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※ 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보다 자세한 내용은 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[</a:t>
            </a:r>
            <a:r>
              <a:rPr lang="ko-KR" altLang="en-US" sz="10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부록</a:t>
            </a:r>
            <a:r>
              <a:rPr lang="en-US" altLang="ko-KR" sz="10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3]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을 참고하세요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.</a:t>
            </a:r>
          </a:p>
          <a:p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※ </a:t>
            </a:r>
            <a:r>
              <a:rPr lang="ko-KR" altLang="en-US" sz="1000" spc="-20" dirty="0" err="1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집단별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 표본 수에 차이가 있습니다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. 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해석에 유의하세요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.</a:t>
            </a:r>
          </a:p>
        </p:txBody>
      </p:sp>
      <p:graphicFrame>
        <p:nvGraphicFramePr>
          <p:cNvPr id="8" name="차트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14563482"/>
              </p:ext>
            </p:extLst>
          </p:nvPr>
        </p:nvGraphicFramePr>
        <p:xfrm>
          <a:off x="186381" y="1552755"/>
          <a:ext cx="8771237" cy="38732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4371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252676" y="5503653"/>
            <a:ext cx="825259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2800" indent="-171450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11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[</a:t>
            </a:r>
            <a:r>
              <a:rPr lang="ko-KR" altLang="en-US" sz="11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글로벌</a:t>
            </a:r>
            <a:r>
              <a:rPr lang="en-US" altLang="ko-KR" sz="11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]</a:t>
            </a:r>
            <a:r>
              <a:rPr lang="ko-KR" altLang="en-US" sz="11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역량 영역에서 연도 간 평균의 차이가 통계적으로 유의하게 나타남</a:t>
            </a:r>
            <a:r>
              <a:rPr lang="en-US" altLang="ko-KR" sz="11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(p&lt;0.05).</a:t>
            </a:r>
          </a:p>
          <a:p>
            <a:pPr marL="172800" indent="-171450"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sz="11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하위영역 </a:t>
            </a:r>
            <a:r>
              <a:rPr lang="ko-KR" altLang="en-US" sz="11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중 </a:t>
            </a:r>
            <a:r>
              <a:rPr lang="en-US" altLang="ko-KR" sz="11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(</a:t>
            </a:r>
            <a:r>
              <a:rPr lang="ko-KR" altLang="en-US" sz="11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유연성</a:t>
            </a:r>
            <a:r>
              <a:rPr lang="en-US" altLang="ko-KR" sz="11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), (</a:t>
            </a:r>
            <a:r>
              <a:rPr lang="ko-KR" altLang="en-US" sz="11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글로벌화 이해</a:t>
            </a:r>
            <a:r>
              <a:rPr lang="en-US" altLang="ko-KR" sz="11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) </a:t>
            </a:r>
            <a:r>
              <a:rPr lang="ko-KR" altLang="en-US" sz="11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능력에서 연도 간 평균의 차이가 통계적으로 유의하게 나타남</a:t>
            </a:r>
            <a:r>
              <a:rPr lang="en-US" altLang="ko-KR" sz="11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돋움" pitchFamily="18" charset="-127"/>
              </a:rPr>
              <a:t>(p&lt;0.05).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394507" y="480669"/>
            <a:ext cx="2617439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_</a:t>
            </a:r>
            <a:r>
              <a:rPr lang="ko-KR" altLang="en-US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추가분석</a:t>
            </a:r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(</a:t>
            </a:r>
            <a:r>
              <a:rPr lang="ko-KR" altLang="en-US" sz="2000" b="1" dirty="0" err="1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시계열</a:t>
            </a:r>
            <a:r>
              <a:rPr lang="en-US" altLang="ko-KR" sz="2000" b="1" dirty="0" smtClean="0">
                <a:solidFill>
                  <a:schemeClr val="accent5">
                    <a:lumMod val="7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)</a:t>
            </a:r>
            <a:endParaRPr lang="ko-KR" altLang="en-US" sz="2000" b="1" dirty="0">
              <a:solidFill>
                <a:schemeClr val="accent5">
                  <a:lumMod val="7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41211" y="1043016"/>
            <a:ext cx="46397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6-3-4. </a:t>
            </a:r>
            <a:r>
              <a:rPr lang="ko-KR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연도별 비교</a:t>
            </a:r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(T</a:t>
            </a:r>
            <a:r>
              <a:rPr lang="ko-KR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점수</a:t>
            </a:r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)_</a:t>
            </a:r>
            <a:r>
              <a:rPr lang="ko-KR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글로벌역량</a:t>
            </a:r>
            <a:endParaRPr lang="ko-KR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5743698" y="483526"/>
            <a:ext cx="32277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※ 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보다 자세한 내용은 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[</a:t>
            </a:r>
            <a:r>
              <a:rPr lang="ko-KR" altLang="en-US" sz="10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부록</a:t>
            </a:r>
            <a:r>
              <a:rPr lang="en-US" altLang="ko-KR" sz="1000" spc="-2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3]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을 참고하세요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.</a:t>
            </a:r>
          </a:p>
          <a:p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※ </a:t>
            </a:r>
            <a:r>
              <a:rPr lang="ko-KR" altLang="en-US" sz="1000" spc="-20" dirty="0" err="1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집단별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 표본 수에 차이가 있습니다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. </a:t>
            </a:r>
            <a:r>
              <a:rPr lang="ko-KR" altLang="en-US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해석에 유의하세요</a:t>
            </a:r>
            <a:r>
              <a:rPr lang="en-US" altLang="ko-KR" sz="1000" spc="-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latin typeface="08서울한강체 M" panose="02020603020101020101" pitchFamily="18" charset="-127"/>
                <a:ea typeface="08서울한강체 M" panose="02020603020101020101" pitchFamily="18" charset="-127"/>
                <a:cs typeface="함초롬바탕" pitchFamily="18" charset="-127"/>
              </a:rPr>
              <a:t>.</a:t>
            </a:r>
          </a:p>
        </p:txBody>
      </p:sp>
      <p:graphicFrame>
        <p:nvGraphicFramePr>
          <p:cNvPr id="8" name="차트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76875711"/>
              </p:ext>
            </p:extLst>
          </p:nvPr>
        </p:nvGraphicFramePr>
        <p:xfrm>
          <a:off x="186381" y="1578634"/>
          <a:ext cx="8771237" cy="38560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82299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4060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97038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754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6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94897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51540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52022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6586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4604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9764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5299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5770</TotalTime>
  <Words>3312</Words>
  <Application>Microsoft Office PowerPoint</Application>
  <PresentationFormat>화면 슬라이드 쇼(4:3)</PresentationFormat>
  <Paragraphs>617</Paragraphs>
  <Slides>68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9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68</vt:i4>
      </vt:variant>
    </vt:vector>
  </HeadingPairs>
  <TitlesOfParts>
    <vt:vector size="78" baseType="lpstr">
      <vt:lpstr>서울한강체 M</vt:lpstr>
      <vt:lpstr>08서울한강체 M</vt:lpstr>
      <vt:lpstr>맑은 고딕</vt:lpstr>
      <vt:lpstr>함초롬돋움</vt:lpstr>
      <vt:lpstr>Arial</vt:lpstr>
      <vt:lpstr>함초롬바탕</vt:lpstr>
      <vt:lpstr>HY견고딕</vt:lpstr>
      <vt:lpstr>Wingdings</vt:lpstr>
      <vt:lpstr>Calibri</vt:lpstr>
      <vt:lpstr>Office Theme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yu sujin</dc:creator>
  <cp:lastModifiedBy>user</cp:lastModifiedBy>
  <cp:revision>499</cp:revision>
  <cp:lastPrinted>2020-05-28T06:58:10Z</cp:lastPrinted>
  <dcterms:created xsi:type="dcterms:W3CDTF">2016-06-15T07:01:05Z</dcterms:created>
  <dcterms:modified xsi:type="dcterms:W3CDTF">2022-12-14T01:01:06Z</dcterms:modified>
</cp:coreProperties>
</file>