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8"/>
  </p:handoutMasterIdLst>
  <p:sldIdLst>
    <p:sldId id="256" r:id="rId2"/>
    <p:sldId id="274" r:id="rId3"/>
    <p:sldId id="272" r:id="rId4"/>
    <p:sldId id="269" r:id="rId5"/>
    <p:sldId id="271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73" r:id="rId16"/>
    <p:sldId id="275" r:id="rId17"/>
  </p:sldIdLst>
  <p:sldSz cx="12192000" cy="6858000"/>
  <p:notesSz cx="6797675" cy="992663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799B23B-EC83-4686-B30A-512413B5E67A}" styleName="밝은 스타일 3 - 강조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ED083AE6-46FA-4A59-8FB0-9F97EB10719F}" styleName="밝은 스타일 3 - 강조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00A15C55-8517-42AA-B614-E9B94910E393}" styleName="보통 스타일 2 - 강조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D27102A9-8310-4765-A935-A1911B00CA55}" styleName="밝은 스타일 1 - 강조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86" autoAdjust="0"/>
    <p:restoredTop sz="94660"/>
  </p:normalViewPr>
  <p:slideViewPr>
    <p:cSldViewPr snapToGrid="0">
      <p:cViewPr varScale="1">
        <p:scale>
          <a:sx n="82" d="100"/>
          <a:sy n="82" d="100"/>
        </p:scale>
        <p:origin x="102" y="17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41926FE-9F2A-4385-94A6-E654855B28CA}" type="datetimeFigureOut">
              <a:rPr lang="ko-KR" altLang="en-US" smtClean="0"/>
              <a:t>2022-07-14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B64BED2-3A53-4DE1-91D9-920787D5040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0718041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 smtClean="0"/>
              <a:t>클릭하여 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2FB7F-83F0-4DA0-8E36-7B9AB9CAF971}" type="datetimeFigureOut">
              <a:rPr lang="ko-KR" altLang="en-US" smtClean="0"/>
              <a:t>2022-07-14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DC604-E8DD-4AAA-8752-652EB0BDF6C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224951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2FB7F-83F0-4DA0-8E36-7B9AB9CAF971}" type="datetimeFigureOut">
              <a:rPr lang="ko-KR" altLang="en-US" smtClean="0"/>
              <a:t>2022-07-14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DC604-E8DD-4AAA-8752-652EB0BDF6C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678698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2FB7F-83F0-4DA0-8E36-7B9AB9CAF971}" type="datetimeFigureOut">
              <a:rPr lang="ko-KR" altLang="en-US" smtClean="0"/>
              <a:t>2022-07-14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DC604-E8DD-4AAA-8752-652EB0BDF6C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487756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2FB7F-83F0-4DA0-8E36-7B9AB9CAF971}" type="datetimeFigureOut">
              <a:rPr lang="ko-KR" altLang="en-US" smtClean="0"/>
              <a:t>2022-07-14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DC604-E8DD-4AAA-8752-652EB0BDF6C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572543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2FB7F-83F0-4DA0-8E36-7B9AB9CAF971}" type="datetimeFigureOut">
              <a:rPr lang="ko-KR" altLang="en-US" smtClean="0"/>
              <a:t>2022-07-14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DC604-E8DD-4AAA-8752-652EB0BDF6C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561103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2FB7F-83F0-4DA0-8E36-7B9AB9CAF971}" type="datetimeFigureOut">
              <a:rPr lang="ko-KR" altLang="en-US" smtClean="0"/>
              <a:t>2022-07-14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DC604-E8DD-4AAA-8752-652EB0BDF6C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545446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2FB7F-83F0-4DA0-8E36-7B9AB9CAF971}" type="datetimeFigureOut">
              <a:rPr lang="ko-KR" altLang="en-US" smtClean="0"/>
              <a:t>2022-07-14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DC604-E8DD-4AAA-8752-652EB0BDF6C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181292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2FB7F-83F0-4DA0-8E36-7B9AB9CAF971}" type="datetimeFigureOut">
              <a:rPr lang="ko-KR" altLang="en-US" smtClean="0"/>
              <a:t>2022-07-14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DC604-E8DD-4AAA-8752-652EB0BDF6C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707257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2FB7F-83F0-4DA0-8E36-7B9AB9CAF971}" type="datetimeFigureOut">
              <a:rPr lang="ko-KR" altLang="en-US" smtClean="0"/>
              <a:t>2022-07-14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DC604-E8DD-4AAA-8752-652EB0BDF6C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222693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2FB7F-83F0-4DA0-8E36-7B9AB9CAF971}" type="datetimeFigureOut">
              <a:rPr lang="ko-KR" altLang="en-US" smtClean="0"/>
              <a:t>2022-07-14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DC604-E8DD-4AAA-8752-652EB0BDF6C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527499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2FB7F-83F0-4DA0-8E36-7B9AB9CAF971}" type="datetimeFigureOut">
              <a:rPr lang="ko-KR" altLang="en-US" smtClean="0"/>
              <a:t>2022-07-14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DC604-E8DD-4AAA-8752-652EB0BDF6C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437831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52FB7F-83F0-4DA0-8E36-7B9AB9CAF971}" type="datetimeFigureOut">
              <a:rPr lang="ko-KR" altLang="en-US" smtClean="0"/>
              <a:t>2022-07-14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CDC604-E8DD-4AAA-8752-652EB0BDF6C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33513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타원 3"/>
          <p:cNvSpPr/>
          <p:nvPr/>
        </p:nvSpPr>
        <p:spPr>
          <a:xfrm>
            <a:off x="2169621" y="2177935"/>
            <a:ext cx="7730836" cy="1695796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ko-KR" altLang="en-US" dirty="0" smtClean="0"/>
              <a:t>현장실습인턴십 </a:t>
            </a:r>
            <a:endParaRPr lang="ko-KR" altLang="en-US" dirty="0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524000" y="3341716"/>
            <a:ext cx="9008225" cy="1730577"/>
          </a:xfrm>
        </p:spPr>
        <p:txBody>
          <a:bodyPr/>
          <a:lstStyle/>
          <a:p>
            <a:endParaRPr lang="en-US" altLang="ko-KR" dirty="0" smtClean="0"/>
          </a:p>
          <a:p>
            <a:endParaRPr lang="en-US" altLang="ko-KR" dirty="0"/>
          </a:p>
          <a:p>
            <a:r>
              <a:rPr lang="en-US" altLang="ko-KR" dirty="0" smtClean="0"/>
              <a:t>&lt;</a:t>
            </a:r>
            <a:r>
              <a:rPr lang="ko-KR" altLang="en-US" dirty="0" smtClean="0"/>
              <a:t>제출서류 및 진행방법 안내</a:t>
            </a:r>
            <a:r>
              <a:rPr lang="en-US" altLang="ko-KR" dirty="0" smtClean="0"/>
              <a:t>&gt;</a:t>
            </a:r>
            <a:r>
              <a:rPr lang="ko-KR" altLang="en-US" dirty="0" smtClean="0"/>
              <a:t> 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8891233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8.</a:t>
            </a:r>
            <a:r>
              <a:rPr lang="ko-KR" altLang="en-US" dirty="0" smtClean="0"/>
              <a:t>종합보고서</a:t>
            </a:r>
            <a:r>
              <a:rPr lang="en-US" altLang="ko-KR" dirty="0" smtClean="0"/>
              <a:t>(</a:t>
            </a:r>
            <a:r>
              <a:rPr lang="ko-KR" altLang="en-US" dirty="0" err="1" smtClean="0"/>
              <a:t>제출문</a:t>
            </a:r>
            <a:r>
              <a:rPr lang="en-US" altLang="ko-KR" dirty="0" smtClean="0"/>
              <a:t>, </a:t>
            </a:r>
            <a:r>
              <a:rPr lang="ko-KR" altLang="en-US" dirty="0" smtClean="0"/>
              <a:t>요약문</a:t>
            </a:r>
            <a:r>
              <a:rPr lang="en-US" altLang="ko-KR" dirty="0" smtClean="0"/>
              <a:t>)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1900" dirty="0" smtClean="0"/>
              <a:t>1) </a:t>
            </a:r>
            <a:r>
              <a:rPr lang="ko-KR" altLang="en-US" sz="1900" dirty="0" smtClean="0"/>
              <a:t>과정 구분하여 체크 </a:t>
            </a:r>
            <a:endParaRPr lang="en-US" altLang="ko-KR" sz="1900" dirty="0" smtClean="0"/>
          </a:p>
          <a:p>
            <a:pPr marL="457200" indent="-457200">
              <a:buAutoNum type="arabicParenR"/>
            </a:pPr>
            <a:endParaRPr lang="en-US" altLang="ko-KR" sz="1900" dirty="0"/>
          </a:p>
          <a:p>
            <a:pPr marL="0" indent="0">
              <a:buNone/>
            </a:pPr>
            <a:r>
              <a:rPr lang="en-US" altLang="ko-KR" sz="1900" dirty="0" smtClean="0"/>
              <a:t>2) </a:t>
            </a:r>
            <a:r>
              <a:rPr lang="ko-KR" altLang="en-US" sz="1900" dirty="0" smtClean="0"/>
              <a:t>연수생 서명 필수 </a:t>
            </a:r>
            <a:endParaRPr lang="en-US" altLang="ko-KR" sz="1900" dirty="0" smtClean="0"/>
          </a:p>
          <a:p>
            <a:pPr marL="457200" indent="-457200">
              <a:buAutoNum type="arabicParenR"/>
            </a:pPr>
            <a:endParaRPr lang="en-US" altLang="ko-KR" sz="1900" dirty="0"/>
          </a:p>
          <a:p>
            <a:pPr marL="0" indent="0">
              <a:buNone/>
            </a:pPr>
            <a:r>
              <a:rPr lang="en-US" altLang="ko-KR" sz="1900" dirty="0" smtClean="0"/>
              <a:t>3) </a:t>
            </a:r>
            <a:r>
              <a:rPr lang="ko-KR" altLang="en-US" sz="1900" dirty="0" err="1" smtClean="0"/>
              <a:t>제출문</a:t>
            </a:r>
            <a:r>
              <a:rPr lang="ko-KR" altLang="en-US" sz="1900" dirty="0" smtClean="0"/>
              <a:t> </a:t>
            </a:r>
            <a:r>
              <a:rPr lang="en-US" altLang="ko-KR" sz="1900" dirty="0" smtClean="0"/>
              <a:t>+ </a:t>
            </a:r>
            <a:r>
              <a:rPr lang="ko-KR" altLang="en-US" sz="1900" dirty="0" smtClean="0"/>
              <a:t>요약문 함께 제출 </a:t>
            </a:r>
            <a:endParaRPr lang="en-US" altLang="ko-KR" sz="1900" dirty="0" smtClean="0"/>
          </a:p>
          <a:p>
            <a:pPr marL="457200" indent="-457200">
              <a:buAutoNum type="arabicParenR"/>
            </a:pPr>
            <a:endParaRPr lang="en-US" altLang="ko-KR" sz="1900" dirty="0"/>
          </a:p>
          <a:p>
            <a:pPr marL="0" indent="0">
              <a:buNone/>
            </a:pPr>
            <a:r>
              <a:rPr lang="en-US" altLang="ko-KR" sz="1900" dirty="0" smtClean="0"/>
              <a:t>4) </a:t>
            </a:r>
            <a:r>
              <a:rPr lang="ko-KR" altLang="en-US" sz="1900" dirty="0" smtClean="0"/>
              <a:t>요약문</a:t>
            </a:r>
            <a:r>
              <a:rPr lang="en-US" altLang="ko-KR" sz="1900" dirty="0" smtClean="0"/>
              <a:t> : </a:t>
            </a:r>
            <a:r>
              <a:rPr lang="ko-KR" altLang="en-US" sz="1900" dirty="0" err="1" smtClean="0"/>
              <a:t>소감문</a:t>
            </a:r>
            <a:r>
              <a:rPr lang="ko-KR" altLang="en-US" sz="1900" dirty="0" smtClean="0"/>
              <a:t> 형태로 사진을 첨부하여 </a:t>
            </a:r>
            <a:r>
              <a:rPr lang="ko-KR" altLang="en-US" sz="1900" u="sng" dirty="0" smtClean="0">
                <a:solidFill>
                  <a:srgbClr val="FF0000"/>
                </a:solidFill>
              </a:rPr>
              <a:t>최소 </a:t>
            </a:r>
            <a:r>
              <a:rPr lang="en-US" altLang="ko-KR" sz="1900" u="sng" dirty="0" smtClean="0">
                <a:solidFill>
                  <a:srgbClr val="FF0000"/>
                </a:solidFill>
              </a:rPr>
              <a:t>3</a:t>
            </a:r>
            <a:r>
              <a:rPr lang="ko-KR" altLang="en-US" sz="1900" u="sng" dirty="0" smtClean="0">
                <a:solidFill>
                  <a:srgbClr val="FF0000"/>
                </a:solidFill>
              </a:rPr>
              <a:t>매 </a:t>
            </a:r>
            <a:r>
              <a:rPr lang="en-US" altLang="ko-KR" sz="1900" u="sng" dirty="0" smtClean="0">
                <a:solidFill>
                  <a:srgbClr val="FF0000"/>
                </a:solidFill>
              </a:rPr>
              <a:t>~</a:t>
            </a:r>
            <a:r>
              <a:rPr lang="ko-KR" altLang="en-US" sz="1900" u="sng" dirty="0" smtClean="0">
                <a:solidFill>
                  <a:srgbClr val="FF0000"/>
                </a:solidFill>
              </a:rPr>
              <a:t> </a:t>
            </a:r>
            <a:r>
              <a:rPr lang="en-US" altLang="ko-KR" sz="1900" u="sng" dirty="0" smtClean="0">
                <a:solidFill>
                  <a:srgbClr val="FF0000"/>
                </a:solidFill>
              </a:rPr>
              <a:t>20</a:t>
            </a:r>
            <a:r>
              <a:rPr lang="ko-KR" altLang="en-US" sz="1900" u="sng" dirty="0" smtClean="0">
                <a:solidFill>
                  <a:srgbClr val="FF0000"/>
                </a:solidFill>
              </a:rPr>
              <a:t>매 내외</a:t>
            </a:r>
            <a:r>
              <a:rPr lang="ko-KR" altLang="en-US" sz="1900" u="sng" dirty="0" smtClean="0"/>
              <a:t>로 작성</a:t>
            </a:r>
            <a:endParaRPr lang="en-US" altLang="ko-KR" sz="1900" u="sng" dirty="0" smtClean="0"/>
          </a:p>
          <a:p>
            <a:pPr marL="457200" indent="-457200">
              <a:buAutoNum type="arabicParenR"/>
            </a:pPr>
            <a:endParaRPr lang="en-US" altLang="ko-KR" sz="1900" dirty="0"/>
          </a:p>
          <a:p>
            <a:pPr marL="0" indent="0">
              <a:buNone/>
            </a:pPr>
            <a:r>
              <a:rPr lang="en-US" altLang="ko-KR" sz="1900" dirty="0" smtClean="0"/>
              <a:t>5) </a:t>
            </a:r>
            <a:r>
              <a:rPr lang="ko-KR" altLang="en-US" sz="1900" dirty="0"/>
              <a:t>결과보고서 제출시 함께 제출</a:t>
            </a:r>
            <a:endParaRPr lang="en-US" altLang="ko-KR" sz="1900" dirty="0"/>
          </a:p>
          <a:p>
            <a:pPr marL="0" indent="0">
              <a:buNone/>
            </a:pPr>
            <a:endParaRPr lang="en-US" altLang="ko-KR" sz="1900" dirty="0" smtClean="0"/>
          </a:p>
          <a:p>
            <a:pPr marL="457200" indent="-457200">
              <a:buAutoNum type="arabicParenR"/>
            </a:pPr>
            <a:endParaRPr lang="en-US" altLang="ko-KR" sz="1900" dirty="0"/>
          </a:p>
          <a:p>
            <a:pPr marL="457200" indent="-457200">
              <a:buAutoNum type="arabicParenR"/>
            </a:pPr>
            <a:endParaRPr lang="ko-KR" altLang="en-US" sz="1900" dirty="0"/>
          </a:p>
        </p:txBody>
      </p:sp>
    </p:spTree>
    <p:extLst>
      <p:ext uri="{BB962C8B-B14F-4D97-AF65-F5344CB8AC3E}">
        <p14:creationId xmlns:p14="http://schemas.microsoft.com/office/powerpoint/2010/main" val="22390109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9.</a:t>
            </a:r>
            <a:r>
              <a:rPr lang="ko-KR" altLang="en-US" dirty="0" smtClean="0"/>
              <a:t>평가표 및 출석부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1900" dirty="0" smtClean="0"/>
              <a:t>1) </a:t>
            </a:r>
            <a:r>
              <a:rPr lang="ko-KR" altLang="en-US" sz="1900" dirty="0" smtClean="0"/>
              <a:t>기업 담당자 확인 </a:t>
            </a:r>
            <a:endParaRPr lang="en-US" altLang="ko-KR" sz="1900" dirty="0" smtClean="0"/>
          </a:p>
          <a:p>
            <a:pPr marL="0" indent="0">
              <a:buNone/>
            </a:pPr>
            <a:endParaRPr lang="en-US" altLang="ko-KR" sz="1900" dirty="0" smtClean="0"/>
          </a:p>
          <a:p>
            <a:pPr marL="0" indent="0">
              <a:buNone/>
            </a:pPr>
            <a:r>
              <a:rPr lang="en-US" altLang="ko-KR" sz="1900" dirty="0" smtClean="0"/>
              <a:t>2) </a:t>
            </a:r>
            <a:r>
              <a:rPr lang="ko-KR" altLang="en-US" sz="1900" dirty="0" smtClean="0"/>
              <a:t>출석부를 통해 인턴십 기간 확인 가능 </a:t>
            </a:r>
            <a:endParaRPr lang="en-US" altLang="ko-KR" sz="1900" dirty="0" smtClean="0"/>
          </a:p>
          <a:p>
            <a:pPr marL="0" indent="0">
              <a:buNone/>
            </a:pPr>
            <a:endParaRPr lang="en-US" altLang="ko-KR" sz="1900" dirty="0" smtClean="0"/>
          </a:p>
          <a:p>
            <a:pPr marL="0" indent="0">
              <a:buNone/>
            </a:pPr>
            <a:r>
              <a:rPr lang="en-US" altLang="ko-KR" sz="1900" dirty="0" smtClean="0"/>
              <a:t>3) </a:t>
            </a:r>
            <a:r>
              <a:rPr lang="ko-KR" altLang="en-US" sz="1900" dirty="0" err="1" smtClean="0"/>
              <a:t>계절제</a:t>
            </a:r>
            <a:r>
              <a:rPr lang="ko-KR" altLang="en-US" sz="1900" dirty="0" smtClean="0"/>
              <a:t> </a:t>
            </a:r>
            <a:r>
              <a:rPr lang="en-US" altLang="ko-KR" sz="1900" dirty="0" smtClean="0"/>
              <a:t>:</a:t>
            </a:r>
            <a:r>
              <a:rPr lang="ko-KR" altLang="en-US" sz="1900" dirty="0" smtClean="0"/>
              <a:t> </a:t>
            </a:r>
            <a:r>
              <a:rPr lang="en-US" altLang="ko-KR" sz="1900" dirty="0" smtClean="0"/>
              <a:t>(4</a:t>
            </a:r>
            <a:r>
              <a:rPr lang="ko-KR" altLang="en-US" sz="1900" dirty="0" smtClean="0"/>
              <a:t>주 이상 </a:t>
            </a:r>
            <a:r>
              <a:rPr lang="en-US" altLang="ko-KR" sz="1900" dirty="0" smtClean="0"/>
              <a:t>160</a:t>
            </a:r>
            <a:r>
              <a:rPr lang="ko-KR" altLang="en-US" sz="1900" dirty="0" smtClean="0"/>
              <a:t>시간이상 </a:t>
            </a:r>
            <a:r>
              <a:rPr lang="en-US" altLang="ko-KR" sz="1900" dirty="0" smtClean="0"/>
              <a:t>3</a:t>
            </a:r>
            <a:r>
              <a:rPr lang="ko-KR" altLang="en-US" sz="1900" dirty="0" smtClean="0"/>
              <a:t>학점 인정</a:t>
            </a:r>
            <a:r>
              <a:rPr lang="en-US" altLang="ko-KR" sz="1900" dirty="0" smtClean="0"/>
              <a:t>) </a:t>
            </a:r>
          </a:p>
          <a:p>
            <a:pPr marL="0" indent="0">
              <a:buNone/>
            </a:pPr>
            <a:endParaRPr lang="en-US" altLang="ko-KR" sz="1900" dirty="0" smtClean="0"/>
          </a:p>
          <a:p>
            <a:pPr marL="0" indent="0">
              <a:buNone/>
            </a:pPr>
            <a:r>
              <a:rPr lang="en-US" altLang="ko-KR" sz="1900" dirty="0" smtClean="0"/>
              <a:t>4) </a:t>
            </a:r>
            <a:r>
              <a:rPr lang="ko-KR" altLang="en-US" sz="1900" dirty="0" err="1" smtClean="0"/>
              <a:t>학기제</a:t>
            </a:r>
            <a:r>
              <a:rPr lang="ko-KR" altLang="en-US" sz="1900" dirty="0" smtClean="0"/>
              <a:t> </a:t>
            </a:r>
            <a:r>
              <a:rPr lang="en-US" altLang="ko-KR" sz="1900" dirty="0" smtClean="0"/>
              <a:t>:</a:t>
            </a:r>
            <a:r>
              <a:rPr lang="ko-KR" altLang="en-US" sz="1900" dirty="0" smtClean="0"/>
              <a:t> </a:t>
            </a:r>
            <a:r>
              <a:rPr lang="en-US" altLang="ko-KR" sz="1900" dirty="0" smtClean="0"/>
              <a:t>(15</a:t>
            </a:r>
            <a:r>
              <a:rPr lang="ko-KR" altLang="en-US" sz="1900" dirty="0" smtClean="0"/>
              <a:t>주 </a:t>
            </a:r>
            <a:r>
              <a:rPr lang="en-US" altLang="ko-KR" sz="1900" dirty="0" smtClean="0"/>
              <a:t>600</a:t>
            </a:r>
            <a:r>
              <a:rPr lang="ko-KR" altLang="en-US" sz="1900" dirty="0" smtClean="0"/>
              <a:t>시간 </a:t>
            </a:r>
            <a:r>
              <a:rPr lang="en-US" altLang="ko-KR" sz="1900" dirty="0" smtClean="0"/>
              <a:t>15</a:t>
            </a:r>
            <a:r>
              <a:rPr lang="ko-KR" altLang="en-US" sz="1900" dirty="0" smtClean="0"/>
              <a:t>학점 인정</a:t>
            </a:r>
            <a:r>
              <a:rPr lang="en-US" altLang="ko-KR" sz="1900" dirty="0" smtClean="0"/>
              <a:t>)</a:t>
            </a:r>
          </a:p>
          <a:p>
            <a:pPr marL="0" indent="0">
              <a:buNone/>
            </a:pPr>
            <a:endParaRPr lang="en-US" altLang="ko-KR" sz="1900" dirty="0"/>
          </a:p>
          <a:p>
            <a:pPr marL="0" indent="0">
              <a:buNone/>
            </a:pPr>
            <a:r>
              <a:rPr lang="en-US" altLang="ko-KR" sz="1900" dirty="0"/>
              <a:t>5</a:t>
            </a:r>
            <a:r>
              <a:rPr lang="en-US" altLang="ko-KR" sz="1900" dirty="0" smtClean="0"/>
              <a:t>) </a:t>
            </a:r>
            <a:r>
              <a:rPr lang="ko-KR" altLang="en-US" sz="1900" dirty="0" smtClean="0"/>
              <a:t>결과보고서 제출 시 함께 제출 </a:t>
            </a:r>
            <a:endParaRPr lang="en-US" altLang="ko-KR" sz="1900" dirty="0" smtClean="0"/>
          </a:p>
          <a:p>
            <a:pPr marL="0" indent="0">
              <a:buNone/>
            </a:pPr>
            <a:endParaRPr lang="en-US" altLang="ko-KR" sz="1900" dirty="0"/>
          </a:p>
          <a:p>
            <a:pPr marL="0" indent="0">
              <a:buNone/>
            </a:pPr>
            <a:r>
              <a:rPr lang="en-US" altLang="ko-KR" sz="1900" dirty="0" smtClean="0"/>
              <a:t> </a:t>
            </a:r>
          </a:p>
          <a:p>
            <a:pPr marL="0" indent="0">
              <a:buNone/>
            </a:pPr>
            <a:endParaRPr lang="en-US" altLang="ko-KR" sz="1900" dirty="0"/>
          </a:p>
          <a:p>
            <a:pPr marL="0" indent="0">
              <a:buNone/>
            </a:pPr>
            <a:endParaRPr lang="en-US" altLang="ko-KR" sz="1900" dirty="0" smtClean="0"/>
          </a:p>
        </p:txBody>
      </p:sp>
    </p:spTree>
    <p:extLst>
      <p:ext uri="{BB962C8B-B14F-4D97-AF65-F5344CB8AC3E}">
        <p14:creationId xmlns:p14="http://schemas.microsoft.com/office/powerpoint/2010/main" val="362195987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10.</a:t>
            </a:r>
            <a:r>
              <a:rPr lang="ko-KR" altLang="en-US" dirty="0" smtClean="0"/>
              <a:t>인턴십 현장방문 </a:t>
            </a:r>
            <a:r>
              <a:rPr lang="ko-KR" altLang="en-US" dirty="0" err="1" smtClean="0"/>
              <a:t>지도보고서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buAutoNum type="arabicParenR"/>
            </a:pPr>
            <a:r>
              <a:rPr lang="ko-KR" altLang="en-US" sz="1900" dirty="0" err="1" smtClean="0"/>
              <a:t>책임교수</a:t>
            </a:r>
            <a:r>
              <a:rPr lang="ko-KR" altLang="en-US" sz="1900" dirty="0" smtClean="0"/>
              <a:t> 기업 현장방문 → 지도 보고서 작성  </a:t>
            </a:r>
            <a:endParaRPr lang="en-US" altLang="ko-KR" sz="1900" dirty="0" smtClean="0"/>
          </a:p>
          <a:p>
            <a:pPr marL="457200" indent="-457200">
              <a:buAutoNum type="arabicParenR"/>
            </a:pPr>
            <a:endParaRPr lang="en-US" altLang="ko-KR" sz="1900" dirty="0"/>
          </a:p>
          <a:p>
            <a:pPr marL="457200" indent="-457200">
              <a:buAutoNum type="arabicParenR"/>
            </a:pPr>
            <a:r>
              <a:rPr lang="ko-KR" altLang="en-US" sz="1900" dirty="0" err="1" smtClean="0"/>
              <a:t>실습환경</a:t>
            </a:r>
            <a:r>
              <a:rPr lang="en-US" altLang="ko-KR" sz="1900" dirty="0"/>
              <a:t> </a:t>
            </a:r>
            <a:r>
              <a:rPr lang="ko-KR" altLang="en-US" sz="1900" dirty="0" smtClean="0"/>
              <a:t>및 </a:t>
            </a:r>
            <a:r>
              <a:rPr lang="ko-KR" altLang="en-US" sz="1900" dirty="0" err="1" smtClean="0"/>
              <a:t>근무상태</a:t>
            </a:r>
            <a:r>
              <a:rPr lang="ko-KR" altLang="en-US" sz="1900" dirty="0" smtClean="0"/>
              <a:t> 평가</a:t>
            </a:r>
            <a:endParaRPr lang="en-US" altLang="ko-KR" sz="1900" dirty="0" smtClean="0"/>
          </a:p>
          <a:p>
            <a:pPr marL="457200" indent="-457200">
              <a:buAutoNum type="arabicParenR"/>
            </a:pPr>
            <a:endParaRPr lang="en-US" altLang="ko-KR" sz="1900" dirty="0"/>
          </a:p>
          <a:p>
            <a:pPr marL="457200" indent="-457200">
              <a:buAutoNum type="arabicParenR"/>
            </a:pPr>
            <a:r>
              <a:rPr lang="ko-KR" altLang="en-US" sz="1900" dirty="0" smtClean="0"/>
              <a:t>결과보고서 제출시 함께 제출</a:t>
            </a:r>
            <a:endParaRPr lang="en-US" altLang="ko-KR" sz="1900" dirty="0"/>
          </a:p>
          <a:p>
            <a:pPr marL="0" indent="0">
              <a:buNone/>
            </a:pPr>
            <a:endParaRPr lang="en-US" altLang="ko-KR" sz="1900" dirty="0" smtClean="0"/>
          </a:p>
          <a:p>
            <a:pPr marL="457200" indent="-457200">
              <a:buAutoNum type="arabicParenR"/>
            </a:pPr>
            <a:endParaRPr lang="en-US" altLang="ko-KR" sz="1900" dirty="0"/>
          </a:p>
          <a:p>
            <a:pPr marL="457200" indent="-457200">
              <a:buAutoNum type="arabicParenR"/>
            </a:pPr>
            <a:endParaRPr lang="ko-KR" altLang="en-US" sz="1900" dirty="0"/>
          </a:p>
        </p:txBody>
      </p:sp>
    </p:spTree>
    <p:extLst>
      <p:ext uri="{BB962C8B-B14F-4D97-AF65-F5344CB8AC3E}">
        <p14:creationId xmlns:p14="http://schemas.microsoft.com/office/powerpoint/2010/main" val="74004168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11.</a:t>
            </a:r>
            <a:r>
              <a:rPr lang="ko-KR" altLang="en-US" dirty="0" smtClean="0"/>
              <a:t>인턴십 </a:t>
            </a:r>
            <a:r>
              <a:rPr lang="ko-KR" altLang="en-US" dirty="0" err="1" smtClean="0"/>
              <a:t>연수기관</a:t>
            </a:r>
            <a:r>
              <a:rPr lang="ko-KR" altLang="en-US" dirty="0" smtClean="0"/>
              <a:t> 평가서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buAutoNum type="arabicParenR"/>
            </a:pPr>
            <a:r>
              <a:rPr lang="ko-KR" altLang="en-US" sz="1900" dirty="0" err="1" smtClean="0"/>
              <a:t>교과목명</a:t>
            </a:r>
            <a:r>
              <a:rPr lang="ko-KR" altLang="en-US" sz="1900" dirty="0" smtClean="0"/>
              <a:t> 작성</a:t>
            </a:r>
            <a:r>
              <a:rPr lang="en-US" altLang="ko-KR" sz="1900" dirty="0"/>
              <a:t> </a:t>
            </a:r>
            <a:r>
              <a:rPr lang="en-US" altLang="ko-KR" sz="1900" dirty="0" smtClean="0"/>
              <a:t>(</a:t>
            </a:r>
            <a:r>
              <a:rPr lang="ko-KR" altLang="en-US" sz="1900" dirty="0" smtClean="0"/>
              <a:t>국내계절제인턴십 </a:t>
            </a:r>
            <a:r>
              <a:rPr lang="en-US" altLang="ko-KR" sz="1900" dirty="0" smtClean="0"/>
              <a:t>/ </a:t>
            </a:r>
            <a:r>
              <a:rPr lang="ko-KR" altLang="en-US" sz="1900" dirty="0" smtClean="0"/>
              <a:t>국내학기제인턴십</a:t>
            </a:r>
            <a:r>
              <a:rPr lang="en-US" altLang="ko-KR" sz="1900" dirty="0" smtClean="0"/>
              <a:t>)</a:t>
            </a:r>
          </a:p>
          <a:p>
            <a:pPr marL="457200" indent="-457200">
              <a:buAutoNum type="arabicParenR"/>
            </a:pPr>
            <a:endParaRPr lang="en-US" altLang="ko-KR" sz="1900" dirty="0"/>
          </a:p>
          <a:p>
            <a:pPr marL="457200" indent="-457200">
              <a:buAutoNum type="arabicParenR"/>
            </a:pPr>
            <a:r>
              <a:rPr lang="ko-KR" altLang="en-US" sz="1900" dirty="0" smtClean="0"/>
              <a:t>담당교수 또는 실습생 관리자 작성 </a:t>
            </a:r>
            <a:endParaRPr lang="en-US" altLang="ko-KR" sz="1900" dirty="0" smtClean="0"/>
          </a:p>
          <a:p>
            <a:pPr marL="457200" indent="-457200">
              <a:buAutoNum type="arabicParenR"/>
            </a:pPr>
            <a:endParaRPr lang="en-US" altLang="ko-KR" sz="1900" dirty="0"/>
          </a:p>
          <a:p>
            <a:pPr marL="457200" indent="-457200">
              <a:buAutoNum type="arabicParenR"/>
            </a:pPr>
            <a:r>
              <a:rPr lang="ko-KR" altLang="en-US" sz="1900" dirty="0" smtClean="0"/>
              <a:t>소속</a:t>
            </a:r>
            <a:r>
              <a:rPr lang="en-US" altLang="ko-KR" sz="1900" dirty="0" smtClean="0"/>
              <a:t>, </a:t>
            </a:r>
            <a:r>
              <a:rPr lang="ko-KR" altLang="en-US" sz="1900" dirty="0" smtClean="0"/>
              <a:t>학번</a:t>
            </a:r>
            <a:r>
              <a:rPr lang="en-US" altLang="ko-KR" sz="1900" dirty="0" smtClean="0"/>
              <a:t>, </a:t>
            </a:r>
            <a:r>
              <a:rPr lang="ko-KR" altLang="en-US" sz="1900" dirty="0" smtClean="0"/>
              <a:t>성명 기재</a:t>
            </a:r>
            <a:endParaRPr lang="en-US" altLang="ko-KR" sz="1900" dirty="0" smtClean="0"/>
          </a:p>
          <a:p>
            <a:pPr marL="457200" indent="-457200">
              <a:buAutoNum type="arabicParenR"/>
            </a:pPr>
            <a:endParaRPr lang="en-US" altLang="ko-KR" sz="1900" dirty="0"/>
          </a:p>
          <a:p>
            <a:pPr marL="457200" indent="-457200">
              <a:buAutoNum type="arabicParenR"/>
            </a:pPr>
            <a:r>
              <a:rPr lang="ko-KR" altLang="en-US" sz="1900" dirty="0" smtClean="0"/>
              <a:t>결과보고서 제출시 함께 제출  </a:t>
            </a:r>
            <a:endParaRPr lang="en-US" altLang="ko-KR" sz="1900" dirty="0" smtClean="0"/>
          </a:p>
          <a:p>
            <a:pPr marL="0" indent="0">
              <a:buNone/>
            </a:pPr>
            <a:endParaRPr lang="en-US" altLang="ko-KR" sz="1900" dirty="0"/>
          </a:p>
        </p:txBody>
      </p:sp>
    </p:spTree>
    <p:extLst>
      <p:ext uri="{BB962C8B-B14F-4D97-AF65-F5344CB8AC3E}">
        <p14:creationId xmlns:p14="http://schemas.microsoft.com/office/powerpoint/2010/main" val="132860584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12.</a:t>
            </a:r>
            <a:r>
              <a:rPr lang="ko-KR" altLang="en-US" dirty="0" smtClean="0"/>
              <a:t>인턴십 성적평가조서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1900" dirty="0" smtClean="0"/>
              <a:t>1) </a:t>
            </a:r>
            <a:r>
              <a:rPr lang="ko-KR" altLang="en-US" sz="1900" dirty="0" smtClean="0"/>
              <a:t>연수생 서명 필수 </a:t>
            </a:r>
            <a:endParaRPr lang="en-US" altLang="ko-KR" sz="1900" dirty="0" smtClean="0"/>
          </a:p>
          <a:p>
            <a:pPr marL="0" indent="0">
              <a:buNone/>
            </a:pPr>
            <a:endParaRPr lang="en-US" altLang="ko-KR" sz="1900" dirty="0" smtClean="0"/>
          </a:p>
          <a:p>
            <a:pPr marL="0" indent="0">
              <a:buNone/>
            </a:pPr>
            <a:r>
              <a:rPr lang="en-US" altLang="ko-KR" sz="1900" dirty="0" smtClean="0"/>
              <a:t>2) </a:t>
            </a:r>
            <a:r>
              <a:rPr lang="ko-KR" altLang="en-US" sz="1900" dirty="0" smtClean="0"/>
              <a:t>성적은 </a:t>
            </a:r>
            <a:r>
              <a:rPr lang="en-US" altLang="ko-KR" sz="1900" dirty="0" smtClean="0">
                <a:solidFill>
                  <a:srgbClr val="FF0000"/>
                </a:solidFill>
              </a:rPr>
              <a:t>F/P</a:t>
            </a:r>
            <a:r>
              <a:rPr lang="en-US" altLang="ko-KR" sz="1900" dirty="0" smtClean="0"/>
              <a:t> </a:t>
            </a:r>
            <a:r>
              <a:rPr lang="ko-KR" altLang="en-US" sz="1900" dirty="0" smtClean="0"/>
              <a:t>로 작성 </a:t>
            </a:r>
            <a:endParaRPr lang="en-US" altLang="ko-KR" sz="1900" dirty="0" smtClean="0"/>
          </a:p>
          <a:p>
            <a:pPr marL="457200" indent="-457200">
              <a:buAutoNum type="arabicParenR"/>
            </a:pPr>
            <a:endParaRPr lang="en-US" altLang="ko-KR" sz="1900" dirty="0"/>
          </a:p>
          <a:p>
            <a:pPr marL="0" indent="0">
              <a:buNone/>
            </a:pPr>
            <a:r>
              <a:rPr lang="en-US" altLang="ko-KR" sz="1900" dirty="0" smtClean="0"/>
              <a:t>3) </a:t>
            </a:r>
            <a:r>
              <a:rPr lang="ko-KR" altLang="en-US" sz="1900" dirty="0" err="1" smtClean="0"/>
              <a:t>책임교수</a:t>
            </a:r>
            <a:r>
              <a:rPr lang="ko-KR" altLang="en-US" sz="1900" dirty="0" smtClean="0"/>
              <a:t> 성명과 서명 필수 </a:t>
            </a:r>
            <a:endParaRPr lang="en-US" altLang="ko-KR" sz="1900" dirty="0" smtClean="0"/>
          </a:p>
          <a:p>
            <a:pPr marL="457200" indent="-457200">
              <a:buAutoNum type="arabicParenR"/>
            </a:pPr>
            <a:endParaRPr lang="en-US" altLang="ko-KR" sz="1900" dirty="0"/>
          </a:p>
          <a:p>
            <a:pPr marL="0" indent="0">
              <a:buNone/>
            </a:pPr>
            <a:r>
              <a:rPr lang="en-US" altLang="ko-KR" sz="1900" dirty="0" smtClean="0"/>
              <a:t>4) </a:t>
            </a:r>
            <a:r>
              <a:rPr lang="ko-KR" altLang="en-US" sz="1900" dirty="0" err="1" smtClean="0"/>
              <a:t>교과목명</a:t>
            </a:r>
            <a:r>
              <a:rPr lang="ko-KR" altLang="en-US" sz="1900" dirty="0" smtClean="0"/>
              <a:t> 기재 </a:t>
            </a:r>
            <a:r>
              <a:rPr lang="en-US" altLang="ko-KR" sz="1900" dirty="0" smtClean="0"/>
              <a:t>(</a:t>
            </a:r>
            <a:r>
              <a:rPr lang="ko-KR" altLang="en-US" sz="1900" dirty="0" smtClean="0"/>
              <a:t>국내계절제인턴십 </a:t>
            </a:r>
            <a:r>
              <a:rPr lang="en-US" altLang="ko-KR" sz="1900" dirty="0" smtClean="0"/>
              <a:t>/ </a:t>
            </a:r>
            <a:r>
              <a:rPr lang="ko-KR" altLang="en-US" sz="1900" dirty="0" smtClean="0"/>
              <a:t>국내학기제인턴십</a:t>
            </a:r>
            <a:r>
              <a:rPr lang="en-US" altLang="ko-KR" sz="1900" dirty="0" smtClean="0"/>
              <a:t>) </a:t>
            </a:r>
          </a:p>
          <a:p>
            <a:pPr marL="0" indent="0">
              <a:buNone/>
            </a:pPr>
            <a:endParaRPr lang="en-US" altLang="ko-KR" sz="1900" dirty="0"/>
          </a:p>
          <a:p>
            <a:pPr marL="0" indent="0">
              <a:buNone/>
            </a:pPr>
            <a:r>
              <a:rPr lang="en-US" altLang="ko-KR" sz="1900" dirty="0" smtClean="0"/>
              <a:t>5) </a:t>
            </a:r>
            <a:r>
              <a:rPr lang="ko-KR" altLang="en-US" sz="1900" dirty="0" smtClean="0"/>
              <a:t>결과보고서 제출시 함께 제출  </a:t>
            </a:r>
            <a:endParaRPr lang="ko-KR" altLang="en-US" sz="1900" dirty="0"/>
          </a:p>
        </p:txBody>
      </p:sp>
    </p:spTree>
    <p:extLst>
      <p:ext uri="{BB962C8B-B14F-4D97-AF65-F5344CB8AC3E}">
        <p14:creationId xmlns:p14="http://schemas.microsoft.com/office/powerpoint/2010/main" val="11391851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13.</a:t>
            </a:r>
            <a:r>
              <a:rPr lang="ko-KR" altLang="en-US" dirty="0" smtClean="0"/>
              <a:t>인턴십 수료 증명서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ko-KR" sz="1900" dirty="0" smtClean="0"/>
              <a:t>1) </a:t>
            </a:r>
            <a:r>
              <a:rPr lang="ko-KR" altLang="en-US" sz="1900" dirty="0" err="1" smtClean="0"/>
              <a:t>책임교수</a:t>
            </a:r>
            <a:r>
              <a:rPr lang="ko-KR" altLang="en-US" sz="1900" dirty="0" smtClean="0"/>
              <a:t> 작성</a:t>
            </a:r>
            <a:endParaRPr lang="en-US" altLang="ko-KR" sz="1900" dirty="0" smtClean="0"/>
          </a:p>
          <a:p>
            <a:pPr marL="457200" indent="-457200">
              <a:buAutoNum type="arabicParenR"/>
            </a:pPr>
            <a:endParaRPr lang="en-US" altLang="ko-KR" sz="1900" dirty="0"/>
          </a:p>
          <a:p>
            <a:pPr marL="0" indent="0">
              <a:buNone/>
            </a:pPr>
            <a:r>
              <a:rPr lang="en-US" altLang="ko-KR" sz="1900" dirty="0" smtClean="0"/>
              <a:t>2) </a:t>
            </a:r>
            <a:r>
              <a:rPr lang="ko-KR" altLang="en-US" sz="1900" dirty="0" err="1" smtClean="0"/>
              <a:t>연수기관명</a:t>
            </a:r>
            <a:r>
              <a:rPr lang="ko-KR" altLang="en-US" sz="1900" dirty="0" smtClean="0"/>
              <a:t> </a:t>
            </a:r>
            <a:r>
              <a:rPr lang="en-US" altLang="ko-KR" sz="1900" dirty="0" smtClean="0"/>
              <a:t>/ </a:t>
            </a:r>
            <a:r>
              <a:rPr lang="ko-KR" altLang="en-US" sz="1900" dirty="0" smtClean="0"/>
              <a:t>과정별 </a:t>
            </a:r>
            <a:r>
              <a:rPr lang="en-US" altLang="ko-KR" sz="1900" dirty="0" smtClean="0"/>
              <a:t>/ </a:t>
            </a:r>
            <a:r>
              <a:rPr lang="ko-KR" altLang="en-US" sz="1900" dirty="0" smtClean="0"/>
              <a:t>연수기간 명확히 작성 </a:t>
            </a:r>
            <a:endParaRPr lang="en-US" altLang="ko-KR" sz="1900" dirty="0" smtClean="0"/>
          </a:p>
          <a:p>
            <a:pPr marL="0" indent="0">
              <a:buNone/>
            </a:pPr>
            <a:r>
              <a:rPr lang="en-US" altLang="ko-KR" sz="1900" dirty="0" smtClean="0"/>
              <a:t>   </a:t>
            </a:r>
          </a:p>
          <a:p>
            <a:pPr marL="514350" indent="-514350">
              <a:buAutoNum type="arabicParenR"/>
            </a:pPr>
            <a:endParaRPr lang="en-US" altLang="ko-KR" dirty="0"/>
          </a:p>
          <a:p>
            <a:pPr marL="514350" indent="-514350">
              <a:buAutoNum type="arabicParenR"/>
            </a:pPr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91668700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13.</a:t>
            </a:r>
            <a:r>
              <a:rPr lang="ko-KR" altLang="en-US" dirty="0" smtClean="0"/>
              <a:t>기타사항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ko-KR" sz="2000" dirty="0" smtClean="0"/>
              <a:t>1)</a:t>
            </a:r>
            <a:r>
              <a:rPr lang="ko-KR" altLang="en-US" sz="2000" dirty="0" smtClean="0"/>
              <a:t>문의 </a:t>
            </a:r>
            <a:r>
              <a:rPr lang="en-US" altLang="ko-KR" sz="2000" dirty="0" smtClean="0"/>
              <a:t>:</a:t>
            </a:r>
            <a:r>
              <a:rPr lang="ko-KR" altLang="en-US" sz="2000" dirty="0" smtClean="0"/>
              <a:t> 목원대학교 현장실습지원센터</a:t>
            </a:r>
            <a:endParaRPr lang="en-US" altLang="ko-KR" sz="2000" dirty="0" smtClean="0"/>
          </a:p>
          <a:p>
            <a:pPr marL="0" indent="0">
              <a:buNone/>
            </a:pPr>
            <a:endParaRPr lang="en-US" altLang="ko-KR" sz="2000" dirty="0" smtClean="0"/>
          </a:p>
          <a:p>
            <a:pPr marL="0" indent="0">
              <a:buNone/>
            </a:pPr>
            <a:r>
              <a:rPr lang="en-US" altLang="ko-KR" sz="2000" dirty="0" smtClean="0"/>
              <a:t>2)</a:t>
            </a:r>
            <a:r>
              <a:rPr lang="ko-KR" altLang="en-US" sz="2000" dirty="0" smtClean="0"/>
              <a:t>전화 </a:t>
            </a:r>
            <a:r>
              <a:rPr lang="en-US" altLang="ko-KR" sz="2000" dirty="0" smtClean="0"/>
              <a:t>: </a:t>
            </a:r>
            <a:r>
              <a:rPr lang="ko-KR" altLang="en-US" sz="2000" dirty="0" smtClean="0"/>
              <a:t>☎</a:t>
            </a:r>
            <a:r>
              <a:rPr lang="en-US" altLang="ko-KR" sz="2000" dirty="0" smtClean="0"/>
              <a:t>7153 , 042)829-7153</a:t>
            </a:r>
          </a:p>
          <a:p>
            <a:pPr marL="0" indent="0">
              <a:buNone/>
            </a:pPr>
            <a:endParaRPr lang="en-US" altLang="ko-KR" sz="2000" dirty="0" smtClean="0"/>
          </a:p>
          <a:p>
            <a:pPr marL="0" indent="0">
              <a:buNone/>
            </a:pPr>
            <a:r>
              <a:rPr lang="en-US" altLang="ko-KR" sz="2000" dirty="0" smtClean="0"/>
              <a:t>3)</a:t>
            </a:r>
            <a:r>
              <a:rPr lang="ko-KR" altLang="en-US" sz="2000" dirty="0" smtClean="0"/>
              <a:t>메일 </a:t>
            </a:r>
            <a:r>
              <a:rPr lang="en-US" altLang="ko-KR" sz="2000" dirty="0" smtClean="0"/>
              <a:t>: new7718@mokwon.ac.kr</a:t>
            </a:r>
            <a:endParaRPr lang="en-US" altLang="ko-KR" sz="2000" dirty="0"/>
          </a:p>
          <a:p>
            <a:pPr marL="514350" indent="-514350">
              <a:buAutoNum type="arabicParenR"/>
            </a:pPr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17819449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목차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5004261"/>
          </a:xfrm>
        </p:spPr>
        <p:txBody>
          <a:bodyPr>
            <a:normAutofit fontScale="55000" lnSpcReduction="20000"/>
          </a:bodyPr>
          <a:lstStyle/>
          <a:p>
            <a:pPr marL="514350" indent="-514350">
              <a:buAutoNum type="arabicPeriod"/>
            </a:pPr>
            <a:r>
              <a:rPr lang="ko-KR" altLang="en-US" sz="3800" dirty="0" err="1" smtClean="0"/>
              <a:t>계절제</a:t>
            </a:r>
            <a:r>
              <a:rPr lang="ko-KR" altLang="en-US" sz="3800" dirty="0" smtClean="0"/>
              <a:t> </a:t>
            </a:r>
            <a:r>
              <a:rPr lang="en-US" altLang="ko-KR" sz="3800" dirty="0" smtClean="0"/>
              <a:t>/ </a:t>
            </a:r>
            <a:r>
              <a:rPr lang="ko-KR" altLang="en-US" sz="3800" dirty="0" err="1" smtClean="0"/>
              <a:t>학기제</a:t>
            </a:r>
            <a:r>
              <a:rPr lang="ko-KR" altLang="en-US" sz="3800" dirty="0" smtClean="0"/>
              <a:t> </a:t>
            </a:r>
            <a:endParaRPr lang="en-US" altLang="ko-KR" sz="3800" dirty="0" smtClean="0"/>
          </a:p>
          <a:p>
            <a:pPr marL="514350" indent="-514350">
              <a:buAutoNum type="arabicPeriod"/>
            </a:pPr>
            <a:r>
              <a:rPr lang="ko-KR" altLang="en-US" sz="3800" dirty="0" smtClean="0"/>
              <a:t>제출서류</a:t>
            </a:r>
            <a:endParaRPr lang="en-US" altLang="ko-KR" sz="3800" dirty="0" smtClean="0"/>
          </a:p>
          <a:p>
            <a:pPr marL="514350" indent="-514350">
              <a:buAutoNum type="arabicPeriod"/>
            </a:pPr>
            <a:r>
              <a:rPr lang="ko-KR" altLang="en-US" sz="3800" dirty="0" smtClean="0"/>
              <a:t>제출서류확인표</a:t>
            </a:r>
            <a:endParaRPr lang="en-US" altLang="ko-KR" sz="3800" dirty="0" smtClean="0"/>
          </a:p>
          <a:p>
            <a:pPr marL="514350" indent="-514350">
              <a:buAutoNum type="arabicPeriod"/>
            </a:pPr>
            <a:r>
              <a:rPr lang="ko-KR" altLang="en-US" sz="3800" dirty="0" smtClean="0"/>
              <a:t>신청서</a:t>
            </a:r>
            <a:r>
              <a:rPr lang="en-US" altLang="ko-KR" sz="3800" dirty="0" smtClean="0"/>
              <a:t>,</a:t>
            </a:r>
            <a:r>
              <a:rPr lang="ko-KR" altLang="en-US" sz="3800" dirty="0" smtClean="0"/>
              <a:t>개인정보동의서</a:t>
            </a:r>
            <a:endParaRPr lang="en-US" altLang="ko-KR" sz="3800" dirty="0" smtClean="0"/>
          </a:p>
          <a:p>
            <a:pPr marL="514350" indent="-514350">
              <a:buAutoNum type="arabicPeriod"/>
            </a:pPr>
            <a:r>
              <a:rPr lang="ko-KR" altLang="en-US" sz="3800" dirty="0" smtClean="0"/>
              <a:t>온라인직무교육 수료증</a:t>
            </a:r>
            <a:endParaRPr lang="en-US" altLang="ko-KR" sz="3800" dirty="0" smtClean="0"/>
          </a:p>
          <a:p>
            <a:pPr marL="514350" indent="-514350">
              <a:buAutoNum type="arabicPeriod"/>
            </a:pPr>
            <a:r>
              <a:rPr lang="ko-KR" altLang="en-US" sz="3800" dirty="0" smtClean="0"/>
              <a:t>협약서</a:t>
            </a:r>
            <a:r>
              <a:rPr lang="en-US" altLang="ko-KR" sz="3800" dirty="0" smtClean="0"/>
              <a:t>, </a:t>
            </a:r>
            <a:r>
              <a:rPr lang="ko-KR" altLang="en-US" sz="3800" dirty="0" smtClean="0"/>
              <a:t>약정서</a:t>
            </a:r>
            <a:endParaRPr lang="en-US" altLang="ko-KR" sz="3800" dirty="0" smtClean="0"/>
          </a:p>
          <a:p>
            <a:pPr marL="514350" indent="-514350">
              <a:buAutoNum type="arabicPeriod"/>
            </a:pPr>
            <a:r>
              <a:rPr lang="ko-KR" altLang="en-US" sz="3800" dirty="0" smtClean="0"/>
              <a:t>주간 보고서</a:t>
            </a:r>
            <a:r>
              <a:rPr lang="en-US" altLang="ko-KR" sz="3800" dirty="0" smtClean="0"/>
              <a:t>, </a:t>
            </a:r>
            <a:r>
              <a:rPr lang="ko-KR" altLang="en-US" sz="3800" dirty="0" smtClean="0"/>
              <a:t>주간 메모</a:t>
            </a:r>
            <a:endParaRPr lang="en-US" altLang="ko-KR" sz="3800" dirty="0" smtClean="0"/>
          </a:p>
          <a:p>
            <a:pPr marL="514350" indent="-514350">
              <a:buAutoNum type="arabicPeriod"/>
            </a:pPr>
            <a:r>
              <a:rPr lang="ko-KR" altLang="en-US" sz="3800" dirty="0" smtClean="0"/>
              <a:t>종합보고서</a:t>
            </a:r>
            <a:r>
              <a:rPr lang="en-US" altLang="ko-KR" sz="3800" dirty="0" smtClean="0"/>
              <a:t>(</a:t>
            </a:r>
            <a:r>
              <a:rPr lang="ko-KR" altLang="en-US" sz="3800" dirty="0" err="1" smtClean="0"/>
              <a:t>제출문</a:t>
            </a:r>
            <a:r>
              <a:rPr lang="en-US" altLang="ko-KR" sz="3800" dirty="0" smtClean="0"/>
              <a:t>, </a:t>
            </a:r>
            <a:r>
              <a:rPr lang="ko-KR" altLang="en-US" sz="3800" dirty="0" smtClean="0"/>
              <a:t>요약문</a:t>
            </a:r>
            <a:r>
              <a:rPr lang="en-US" altLang="ko-KR" sz="3800" dirty="0" smtClean="0"/>
              <a:t>)</a:t>
            </a:r>
          </a:p>
          <a:p>
            <a:pPr marL="514350" indent="-514350">
              <a:buAutoNum type="arabicPeriod"/>
            </a:pPr>
            <a:r>
              <a:rPr lang="ko-KR" altLang="en-US" sz="3800" dirty="0" smtClean="0"/>
              <a:t>근태 </a:t>
            </a:r>
            <a:r>
              <a:rPr lang="ko-KR" altLang="en-US" sz="3800" dirty="0" err="1" smtClean="0"/>
              <a:t>상황부</a:t>
            </a:r>
            <a:endParaRPr lang="en-US" altLang="ko-KR" sz="3800" dirty="0"/>
          </a:p>
          <a:p>
            <a:pPr marL="514350" indent="-514350">
              <a:buAutoNum type="arabicPeriod"/>
            </a:pPr>
            <a:r>
              <a:rPr lang="ko-KR" altLang="en-US" sz="3800" dirty="0" smtClean="0"/>
              <a:t>인턴십현장방문지도보고서</a:t>
            </a:r>
            <a:endParaRPr lang="en-US" altLang="ko-KR" sz="3800" dirty="0" smtClean="0"/>
          </a:p>
          <a:p>
            <a:pPr marL="514350" indent="-514350">
              <a:buAutoNum type="arabicPeriod"/>
            </a:pPr>
            <a:r>
              <a:rPr lang="ko-KR" altLang="en-US" sz="3800" dirty="0" smtClean="0"/>
              <a:t>인턴십연수기관평가서</a:t>
            </a:r>
            <a:endParaRPr lang="en-US" altLang="ko-KR" sz="3800" dirty="0" smtClean="0"/>
          </a:p>
          <a:p>
            <a:pPr marL="514350" indent="-514350">
              <a:buAutoNum type="arabicPeriod"/>
            </a:pPr>
            <a:r>
              <a:rPr lang="ko-KR" altLang="en-US" sz="3800" dirty="0" smtClean="0"/>
              <a:t>인턴십성적평가조서</a:t>
            </a:r>
            <a:endParaRPr lang="en-US" altLang="ko-KR" sz="3800" dirty="0" smtClean="0"/>
          </a:p>
          <a:p>
            <a:pPr marL="514350" indent="-514350">
              <a:buAutoNum type="arabicPeriod"/>
            </a:pPr>
            <a:r>
              <a:rPr lang="ko-KR" altLang="en-US" sz="3800" dirty="0" smtClean="0"/>
              <a:t>인턴십수료증명서</a:t>
            </a:r>
            <a:endParaRPr lang="en-US" altLang="ko-KR" sz="3800" dirty="0" smtClean="0"/>
          </a:p>
          <a:p>
            <a:pPr marL="514350" indent="-514350">
              <a:buAutoNum type="arabicPeriod"/>
            </a:pPr>
            <a:r>
              <a:rPr lang="ko-KR" altLang="en-US" sz="3800" dirty="0" smtClean="0"/>
              <a:t>기타사항</a:t>
            </a:r>
            <a:endParaRPr lang="en-US" altLang="ko-KR" sz="3800" dirty="0" smtClean="0"/>
          </a:p>
          <a:p>
            <a:pPr marL="514350" indent="-514350">
              <a:buAutoNum type="arabicPeriod"/>
            </a:pPr>
            <a:endParaRPr lang="en-US" altLang="ko-KR" dirty="0" smtClean="0"/>
          </a:p>
          <a:p>
            <a:pPr marL="514350" indent="-514350">
              <a:buAutoNum type="arabicPeriod"/>
            </a:pPr>
            <a:endParaRPr lang="en-US" altLang="ko-KR" dirty="0" smtClean="0"/>
          </a:p>
          <a:p>
            <a:pPr marL="514350" indent="-514350">
              <a:buAutoNum type="arabicPeriod"/>
            </a:pP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4635701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모서리가 둥근 직사각형 8"/>
          <p:cNvSpPr/>
          <p:nvPr/>
        </p:nvSpPr>
        <p:spPr>
          <a:xfrm>
            <a:off x="8095760" y="2143125"/>
            <a:ext cx="2468880" cy="480060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 w="3810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" name="모서리가 둥근 직사각형 7"/>
          <p:cNvSpPr/>
          <p:nvPr/>
        </p:nvSpPr>
        <p:spPr>
          <a:xfrm>
            <a:off x="2019300" y="2143125"/>
            <a:ext cx="2468880" cy="480060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 w="3810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1.</a:t>
            </a:r>
            <a:r>
              <a:rPr lang="ko-KR" altLang="en-US" dirty="0" err="1" smtClean="0"/>
              <a:t>계절제</a:t>
            </a:r>
            <a:r>
              <a:rPr lang="en-US" altLang="ko-KR" dirty="0"/>
              <a:t>/</a:t>
            </a:r>
            <a:r>
              <a:rPr lang="ko-KR" altLang="en-US" dirty="0" err="1"/>
              <a:t>학기제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838200" y="1825625"/>
            <a:ext cx="4831080" cy="435133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n-US" altLang="ko-KR" sz="2000" dirty="0" smtClean="0"/>
          </a:p>
          <a:p>
            <a:pPr marL="0" indent="0" algn="ctr">
              <a:buNone/>
            </a:pPr>
            <a:r>
              <a:rPr lang="ko-KR" altLang="en-US" sz="2000" dirty="0" err="1" smtClean="0"/>
              <a:t>계절제</a:t>
            </a:r>
            <a:endParaRPr lang="ko-KR" altLang="en-US" sz="2000" dirty="0" smtClean="0"/>
          </a:p>
        </p:txBody>
      </p:sp>
      <p:sp>
        <p:nvSpPr>
          <p:cNvPr id="5" name="내용 개체 틀 2"/>
          <p:cNvSpPr txBox="1">
            <a:spLocks/>
          </p:cNvSpPr>
          <p:nvPr/>
        </p:nvSpPr>
        <p:spPr>
          <a:xfrm>
            <a:off x="6191250" y="1825625"/>
            <a:ext cx="516255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endParaRPr lang="en-US" altLang="ko-KR" sz="2000" dirty="0" smtClean="0"/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ko-KR" altLang="en-US" sz="2000" dirty="0" smtClean="0"/>
              <a:t>           </a:t>
            </a:r>
            <a:r>
              <a:rPr lang="ko-KR" altLang="en-US" sz="2000" dirty="0" err="1" smtClean="0"/>
              <a:t>학기제</a:t>
            </a:r>
            <a:r>
              <a:rPr lang="en-US" altLang="ko-KR" sz="1900" dirty="0" smtClean="0"/>
              <a:t> 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altLang="ko-KR" sz="1900" dirty="0"/>
          </a:p>
        </p:txBody>
      </p:sp>
      <p:graphicFrame>
        <p:nvGraphicFramePr>
          <p:cNvPr id="6" name="표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95993860"/>
              </p:ext>
            </p:extLst>
          </p:nvPr>
        </p:nvGraphicFramePr>
        <p:xfrm>
          <a:off x="608329" y="2940685"/>
          <a:ext cx="5143183" cy="3095898"/>
        </p:xfrm>
        <a:graphic>
          <a:graphicData uri="http://schemas.openxmlformats.org/drawingml/2006/table">
            <a:tbl>
              <a:tblPr firstRow="1" bandRow="1">
                <a:tableStyleId>{ED083AE6-46FA-4A59-8FB0-9F97EB10719F}</a:tableStyleId>
              </a:tblPr>
              <a:tblGrid>
                <a:gridCol w="1323369">
                  <a:extLst>
                    <a:ext uri="{9D8B030D-6E8A-4147-A177-3AD203B41FA5}">
                      <a16:colId xmlns:a16="http://schemas.microsoft.com/office/drawing/2014/main" val="965597115"/>
                    </a:ext>
                  </a:extLst>
                </a:gridCol>
                <a:gridCol w="3819814">
                  <a:extLst>
                    <a:ext uri="{9D8B030D-6E8A-4147-A177-3AD203B41FA5}">
                      <a16:colId xmlns:a16="http://schemas.microsoft.com/office/drawing/2014/main" val="1501659184"/>
                    </a:ext>
                  </a:extLst>
                </a:gridCol>
              </a:tblGrid>
              <a:tr h="409303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과목명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국내계절제인턴십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09882385"/>
                  </a:ext>
                </a:extLst>
              </a:tr>
              <a:tr h="409303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대상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재학생 </a:t>
                      </a:r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5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학기 이상</a:t>
                      </a:r>
                      <a:endParaRPr lang="en-US" altLang="ko-KR" dirty="0" smtClean="0">
                        <a:latin typeface="+mn-ea"/>
                        <a:ea typeface="+mn-ea"/>
                      </a:endParaRPr>
                    </a:p>
                    <a:p>
                      <a:pPr algn="ctr" latinLnBrk="1"/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(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휴학생</a:t>
                      </a:r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, 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학사 경고 받은 학생 제외</a:t>
                      </a:r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62530462"/>
                  </a:ext>
                </a:extLst>
              </a:tr>
              <a:tr h="409303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err="1" smtClean="0">
                          <a:latin typeface="+mn-ea"/>
                          <a:ea typeface="+mn-ea"/>
                        </a:rPr>
                        <a:t>실습기준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 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1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일</a:t>
                      </a:r>
                      <a:r>
                        <a:rPr lang="en-US" altLang="ko-KR" baseline="0" dirty="0" smtClean="0">
                          <a:latin typeface="+mn-ea"/>
                          <a:ea typeface="+mn-ea"/>
                        </a:rPr>
                        <a:t> 8</a:t>
                      </a:r>
                      <a:r>
                        <a:rPr lang="ko-KR" altLang="en-US" baseline="0" dirty="0" smtClean="0">
                          <a:latin typeface="+mn-ea"/>
                          <a:ea typeface="+mn-ea"/>
                        </a:rPr>
                        <a:t>시간</a:t>
                      </a:r>
                      <a:r>
                        <a:rPr lang="en-US" altLang="ko-KR" baseline="0" dirty="0" smtClean="0">
                          <a:latin typeface="+mn-ea"/>
                          <a:ea typeface="+mn-ea"/>
                        </a:rPr>
                        <a:t>(</a:t>
                      </a:r>
                      <a:r>
                        <a:rPr lang="ko-KR" altLang="en-US" baseline="0" dirty="0" smtClean="0">
                          <a:latin typeface="+mn-ea"/>
                          <a:ea typeface="+mn-ea"/>
                        </a:rPr>
                        <a:t>주</a:t>
                      </a:r>
                      <a:r>
                        <a:rPr lang="en-US" altLang="ko-KR" baseline="0" dirty="0" smtClean="0">
                          <a:latin typeface="+mn-ea"/>
                          <a:ea typeface="+mn-ea"/>
                        </a:rPr>
                        <a:t>40</a:t>
                      </a:r>
                      <a:r>
                        <a:rPr lang="ko-KR" altLang="en-US" baseline="0" dirty="0" smtClean="0">
                          <a:latin typeface="+mn-ea"/>
                          <a:ea typeface="+mn-ea"/>
                        </a:rPr>
                        <a:t>시간</a:t>
                      </a:r>
                      <a:r>
                        <a:rPr lang="en-US" altLang="ko-KR" baseline="0" dirty="0" smtClean="0">
                          <a:latin typeface="+mn-ea"/>
                          <a:ea typeface="+mn-ea"/>
                        </a:rPr>
                        <a:t>)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16277910"/>
                  </a:ext>
                </a:extLst>
              </a:tr>
              <a:tr h="409303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실습일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월</a:t>
                      </a:r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~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금</a:t>
                      </a:r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(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법정공휴일제외</a:t>
                      </a:r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)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82544483"/>
                  </a:ext>
                </a:extLst>
              </a:tr>
              <a:tr h="409303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학점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3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학점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41236854"/>
                  </a:ext>
                </a:extLst>
              </a:tr>
              <a:tr h="409303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err="1" smtClean="0">
                          <a:latin typeface="+mn-ea"/>
                          <a:ea typeface="+mn-ea"/>
                        </a:rPr>
                        <a:t>실습시간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1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개월</a:t>
                      </a:r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(4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주</a:t>
                      </a:r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) 160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시간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79493917"/>
                  </a:ext>
                </a:extLst>
              </a:tr>
              <a:tr h="409303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수강신청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err="1" smtClean="0">
                          <a:latin typeface="+mn-ea"/>
                          <a:ea typeface="+mn-ea"/>
                        </a:rPr>
                        <a:t>해당학기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 수강신청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3190232"/>
                  </a:ext>
                </a:extLst>
              </a:tr>
            </a:tbl>
          </a:graphicData>
        </a:graphic>
      </p:graphicFrame>
      <p:graphicFrame>
        <p:nvGraphicFramePr>
          <p:cNvPr id="11" name="표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89359962"/>
              </p:ext>
            </p:extLst>
          </p:nvPr>
        </p:nvGraphicFramePr>
        <p:xfrm>
          <a:off x="6442364" y="2913624"/>
          <a:ext cx="5087388" cy="3153073"/>
        </p:xfrm>
        <a:graphic>
          <a:graphicData uri="http://schemas.openxmlformats.org/drawingml/2006/table">
            <a:tbl>
              <a:tblPr firstRow="1" bandRow="1">
                <a:tableStyleId>{ED083AE6-46FA-4A59-8FB0-9F97EB10719F}</a:tableStyleId>
              </a:tblPr>
              <a:tblGrid>
                <a:gridCol w="1282016">
                  <a:extLst>
                    <a:ext uri="{9D8B030D-6E8A-4147-A177-3AD203B41FA5}">
                      <a16:colId xmlns:a16="http://schemas.microsoft.com/office/drawing/2014/main" val="965597115"/>
                    </a:ext>
                  </a:extLst>
                </a:gridCol>
                <a:gridCol w="2120772">
                  <a:extLst>
                    <a:ext uri="{9D8B030D-6E8A-4147-A177-3AD203B41FA5}">
                      <a16:colId xmlns:a16="http://schemas.microsoft.com/office/drawing/2014/main" val="1501659184"/>
                    </a:ext>
                  </a:extLst>
                </a:gridCol>
                <a:gridCol w="1684600">
                  <a:extLst>
                    <a:ext uri="{9D8B030D-6E8A-4147-A177-3AD203B41FA5}">
                      <a16:colId xmlns:a16="http://schemas.microsoft.com/office/drawing/2014/main" val="4107813784"/>
                    </a:ext>
                  </a:extLst>
                </a:gridCol>
              </a:tblGrid>
              <a:tr h="373622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과목명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국내학기제인턴십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09882385"/>
                  </a:ext>
                </a:extLst>
              </a:tr>
              <a:tr h="609966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대상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재학생 </a:t>
                      </a:r>
                      <a:r>
                        <a:rPr lang="en-US" altLang="ko-KR" smtClean="0">
                          <a:latin typeface="+mn-ea"/>
                          <a:ea typeface="+mn-ea"/>
                        </a:rPr>
                        <a:t>5</a:t>
                      </a:r>
                      <a:r>
                        <a:rPr lang="ko-KR" altLang="en-US" smtClean="0">
                          <a:latin typeface="+mn-ea"/>
                          <a:ea typeface="+mn-ea"/>
                        </a:rPr>
                        <a:t>학기 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이상</a:t>
                      </a:r>
                      <a:endParaRPr lang="en-US" altLang="ko-KR" dirty="0" smtClean="0">
                        <a:latin typeface="+mn-ea"/>
                        <a:ea typeface="+mn-ea"/>
                      </a:endParaRPr>
                    </a:p>
                    <a:p>
                      <a:pPr algn="ctr" latinLnBrk="1"/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(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휴학생</a:t>
                      </a:r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, 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학사 경고 받은 학생 제외</a:t>
                      </a:r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)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62530462"/>
                  </a:ext>
                </a:extLst>
              </a:tr>
              <a:tr h="373622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err="1" smtClean="0">
                          <a:latin typeface="+mn-ea"/>
                          <a:ea typeface="+mn-ea"/>
                        </a:rPr>
                        <a:t>실습기준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 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1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일</a:t>
                      </a:r>
                      <a:r>
                        <a:rPr lang="en-US" altLang="ko-KR" baseline="0" dirty="0" smtClean="0">
                          <a:latin typeface="+mn-ea"/>
                          <a:ea typeface="+mn-ea"/>
                        </a:rPr>
                        <a:t> 8</a:t>
                      </a:r>
                      <a:r>
                        <a:rPr lang="ko-KR" altLang="en-US" baseline="0" dirty="0" smtClean="0">
                          <a:latin typeface="+mn-ea"/>
                          <a:ea typeface="+mn-ea"/>
                        </a:rPr>
                        <a:t>시간</a:t>
                      </a:r>
                      <a:r>
                        <a:rPr lang="en-US" altLang="ko-KR" baseline="0" dirty="0" smtClean="0">
                          <a:latin typeface="+mn-ea"/>
                          <a:ea typeface="+mn-ea"/>
                        </a:rPr>
                        <a:t>(</a:t>
                      </a:r>
                      <a:r>
                        <a:rPr lang="ko-KR" altLang="en-US" baseline="0" dirty="0" smtClean="0">
                          <a:latin typeface="+mn-ea"/>
                          <a:ea typeface="+mn-ea"/>
                        </a:rPr>
                        <a:t>주</a:t>
                      </a:r>
                      <a:r>
                        <a:rPr lang="en-US" altLang="ko-KR" baseline="0" dirty="0" smtClean="0">
                          <a:latin typeface="+mn-ea"/>
                          <a:ea typeface="+mn-ea"/>
                        </a:rPr>
                        <a:t>40</a:t>
                      </a:r>
                      <a:r>
                        <a:rPr lang="ko-KR" altLang="en-US" baseline="0" dirty="0" smtClean="0">
                          <a:latin typeface="+mn-ea"/>
                          <a:ea typeface="+mn-ea"/>
                        </a:rPr>
                        <a:t>시간</a:t>
                      </a:r>
                      <a:r>
                        <a:rPr lang="en-US" altLang="ko-KR" baseline="0" dirty="0" smtClean="0">
                          <a:latin typeface="+mn-ea"/>
                          <a:ea typeface="+mn-ea"/>
                        </a:rPr>
                        <a:t>)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16277910"/>
                  </a:ext>
                </a:extLst>
              </a:tr>
              <a:tr h="373622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실습일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월</a:t>
                      </a:r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~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금</a:t>
                      </a:r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(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법정공휴일제외</a:t>
                      </a:r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)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82544483"/>
                  </a:ext>
                </a:extLst>
              </a:tr>
              <a:tr h="373622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학점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7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학점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15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학점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41236854"/>
                  </a:ext>
                </a:extLst>
              </a:tr>
              <a:tr h="644883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err="1" smtClean="0">
                          <a:latin typeface="+mn-ea"/>
                          <a:ea typeface="+mn-ea"/>
                        </a:rPr>
                        <a:t>실습시간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3~4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개월</a:t>
                      </a:r>
                      <a:endParaRPr lang="en-US" altLang="ko-KR" dirty="0" smtClean="0">
                        <a:latin typeface="+mn-ea"/>
                        <a:ea typeface="+mn-ea"/>
                      </a:endParaRPr>
                    </a:p>
                    <a:p>
                      <a:pPr algn="ctr" latinLnBrk="1"/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(10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주</a:t>
                      </a:r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~14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주</a:t>
                      </a:r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)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4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개월</a:t>
                      </a:r>
                      <a:endParaRPr lang="en-US" altLang="ko-KR" dirty="0" smtClean="0">
                        <a:latin typeface="+mn-ea"/>
                        <a:ea typeface="+mn-ea"/>
                      </a:endParaRPr>
                    </a:p>
                    <a:p>
                      <a:pPr algn="ctr" latinLnBrk="1"/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(15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주</a:t>
                      </a:r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79493917"/>
                  </a:ext>
                </a:extLst>
              </a:tr>
              <a:tr h="373622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수강신청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dirty="0" err="1" smtClean="0">
                          <a:latin typeface="+mn-ea"/>
                          <a:ea typeface="+mn-ea"/>
                        </a:rPr>
                        <a:t>해당학기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 수강신청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3190232"/>
                  </a:ext>
                </a:extLst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2246918" y="6320819"/>
            <a:ext cx="860367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600" dirty="0" smtClean="0">
                <a:solidFill>
                  <a:srgbClr val="FF0000"/>
                </a:solidFill>
              </a:rPr>
              <a:t>*</a:t>
            </a:r>
            <a:r>
              <a:rPr lang="ko-KR" altLang="en-US" sz="1600" dirty="0" err="1" smtClean="0">
                <a:solidFill>
                  <a:srgbClr val="FF0000"/>
                </a:solidFill>
              </a:rPr>
              <a:t>학기제</a:t>
            </a:r>
            <a:r>
              <a:rPr lang="en-US" altLang="ko-KR" sz="1600" dirty="0" smtClean="0">
                <a:solidFill>
                  <a:srgbClr val="FF0000"/>
                </a:solidFill>
              </a:rPr>
              <a:t>, </a:t>
            </a:r>
            <a:r>
              <a:rPr lang="ko-KR" altLang="en-US" sz="1600" dirty="0" err="1" smtClean="0">
                <a:solidFill>
                  <a:srgbClr val="FF0000"/>
                </a:solidFill>
              </a:rPr>
              <a:t>계절제</a:t>
            </a:r>
            <a:r>
              <a:rPr lang="ko-KR" altLang="en-US" sz="1600" dirty="0" smtClean="0">
                <a:solidFill>
                  <a:srgbClr val="FF0000"/>
                </a:solidFill>
              </a:rPr>
              <a:t> 포함 최대 </a:t>
            </a:r>
            <a:r>
              <a:rPr lang="en-US" altLang="ko-KR" sz="1600" dirty="0" smtClean="0">
                <a:solidFill>
                  <a:srgbClr val="FF0000"/>
                </a:solidFill>
              </a:rPr>
              <a:t>24</a:t>
            </a:r>
            <a:r>
              <a:rPr lang="ko-KR" altLang="en-US" sz="1600" dirty="0" smtClean="0">
                <a:solidFill>
                  <a:srgbClr val="FF0000"/>
                </a:solidFill>
              </a:rPr>
              <a:t>학점 까지 이수 가능</a:t>
            </a:r>
            <a:endParaRPr lang="ko-KR" altLang="en-US" sz="16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02494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2.</a:t>
            </a:r>
            <a:r>
              <a:rPr lang="ko-KR" altLang="en-US" dirty="0" smtClean="0"/>
              <a:t>제출서류</a:t>
            </a:r>
            <a:r>
              <a:rPr lang="en-US" altLang="ko-KR" dirty="0" smtClean="0"/>
              <a:t>(</a:t>
            </a:r>
            <a:r>
              <a:rPr lang="ko-KR" altLang="en-US" dirty="0" err="1" smtClean="0"/>
              <a:t>학과제출</a:t>
            </a:r>
            <a:r>
              <a:rPr lang="en-US" altLang="ko-KR" dirty="0" smtClean="0"/>
              <a:t>)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838200" y="1991880"/>
            <a:ext cx="4831080" cy="2829502"/>
          </a:xfrm>
        </p:spPr>
        <p:txBody>
          <a:bodyPr>
            <a:normAutofit fontScale="85000" lnSpcReduction="20000"/>
          </a:bodyPr>
          <a:lstStyle/>
          <a:p>
            <a:pPr marL="0" indent="0" algn="ctr">
              <a:buNone/>
            </a:pPr>
            <a:endParaRPr lang="en-US" altLang="ko-KR" sz="2000" dirty="0" smtClean="0"/>
          </a:p>
          <a:p>
            <a:pPr marL="0" indent="0" algn="ctr">
              <a:buNone/>
            </a:pPr>
            <a:r>
              <a:rPr lang="en-US" altLang="ko-KR" sz="2000" dirty="0" smtClean="0"/>
              <a:t>[</a:t>
            </a:r>
            <a:r>
              <a:rPr lang="ko-KR" altLang="en-US" sz="2000" dirty="0" smtClean="0"/>
              <a:t>시작 전 제출 서류</a:t>
            </a:r>
            <a:r>
              <a:rPr lang="en-US" altLang="ko-KR" sz="2000" dirty="0" smtClean="0"/>
              <a:t>]</a:t>
            </a:r>
            <a:endParaRPr lang="en-US" altLang="ko-KR" sz="2000" dirty="0"/>
          </a:p>
          <a:p>
            <a:pPr marL="0" indent="0">
              <a:buNone/>
            </a:pPr>
            <a:endParaRPr lang="en-US" altLang="ko-KR" sz="1900" dirty="0" smtClean="0"/>
          </a:p>
          <a:p>
            <a:pPr marL="0" indent="0">
              <a:buNone/>
            </a:pPr>
            <a:endParaRPr lang="en-US" altLang="ko-KR" sz="1900" dirty="0" smtClean="0"/>
          </a:p>
          <a:p>
            <a:pPr>
              <a:buFontTx/>
              <a:buChar char="-"/>
            </a:pPr>
            <a:r>
              <a:rPr lang="ko-KR" altLang="en-US" sz="1900" dirty="0" smtClean="0"/>
              <a:t>신청서 </a:t>
            </a:r>
            <a:r>
              <a:rPr lang="en-US" altLang="ko-KR" sz="1900" dirty="0" smtClean="0"/>
              <a:t>(</a:t>
            </a:r>
            <a:r>
              <a:rPr lang="ko-KR" altLang="en-US" sz="1900" dirty="0" smtClean="0"/>
              <a:t>재학증명서</a:t>
            </a:r>
            <a:r>
              <a:rPr lang="en-US" altLang="ko-KR" sz="1900" dirty="0" smtClean="0"/>
              <a:t>, </a:t>
            </a:r>
            <a:r>
              <a:rPr lang="ko-KR" altLang="en-US" sz="1900" dirty="0" smtClean="0"/>
              <a:t>성적증명서 첨부</a:t>
            </a:r>
            <a:r>
              <a:rPr lang="en-US" altLang="ko-KR" sz="1900" dirty="0" smtClean="0"/>
              <a:t>) </a:t>
            </a:r>
          </a:p>
          <a:p>
            <a:pPr>
              <a:buFontTx/>
              <a:buChar char="-"/>
            </a:pPr>
            <a:r>
              <a:rPr lang="ko-KR" altLang="en-US" sz="1900" dirty="0" smtClean="0"/>
              <a:t>개인정보동의서</a:t>
            </a:r>
            <a:endParaRPr lang="en-US" altLang="ko-KR" sz="1900" dirty="0"/>
          </a:p>
          <a:p>
            <a:pPr>
              <a:buFontTx/>
              <a:buChar char="-"/>
            </a:pPr>
            <a:r>
              <a:rPr lang="ko-KR" altLang="en-US" sz="1800" dirty="0" smtClean="0"/>
              <a:t>협약서 </a:t>
            </a:r>
            <a:endParaRPr lang="en-US" altLang="ko-KR" sz="1800" dirty="0" smtClean="0"/>
          </a:p>
          <a:p>
            <a:pPr marL="0" indent="0">
              <a:buNone/>
            </a:pPr>
            <a:r>
              <a:rPr lang="en-US" altLang="ko-KR" sz="1800" dirty="0"/>
              <a:t> </a:t>
            </a:r>
            <a:r>
              <a:rPr lang="en-US" altLang="ko-KR" sz="1800" dirty="0" smtClean="0"/>
              <a:t> *</a:t>
            </a:r>
            <a:r>
              <a:rPr lang="ko-KR" altLang="en-US" sz="1800" dirty="0" smtClean="0"/>
              <a:t>협약서는 학생 </a:t>
            </a:r>
            <a:r>
              <a:rPr lang="en-US" altLang="ko-KR" sz="1800" dirty="0" smtClean="0"/>
              <a:t>/</a:t>
            </a:r>
            <a:r>
              <a:rPr lang="ko-KR" altLang="en-US" sz="1800" dirty="0" smtClean="0"/>
              <a:t>기업 간일</a:t>
            </a:r>
            <a:r>
              <a:rPr lang="en-US" altLang="ko-KR" sz="1800" dirty="0" smtClean="0"/>
              <a:t>/</a:t>
            </a:r>
            <a:r>
              <a:rPr lang="ko-KR" altLang="en-US" sz="1800" dirty="0" smtClean="0"/>
              <a:t>날인 후 센터에 제출</a:t>
            </a:r>
            <a:endParaRPr lang="en-US" altLang="ko-KR" sz="1800" dirty="0" smtClean="0"/>
          </a:p>
          <a:p>
            <a:pPr marL="0" indent="0">
              <a:buNone/>
            </a:pPr>
            <a:r>
              <a:rPr lang="ko-KR" altLang="en-US" sz="1800" dirty="0" smtClean="0"/>
              <a:t>   </a:t>
            </a:r>
            <a:r>
              <a:rPr lang="en-US" altLang="ko-KR" sz="1800" dirty="0" smtClean="0"/>
              <a:t>     </a:t>
            </a:r>
          </a:p>
        </p:txBody>
      </p:sp>
      <p:sp>
        <p:nvSpPr>
          <p:cNvPr id="5" name="내용 개체 틀 2"/>
          <p:cNvSpPr txBox="1">
            <a:spLocks/>
          </p:cNvSpPr>
          <p:nvPr/>
        </p:nvSpPr>
        <p:spPr>
          <a:xfrm>
            <a:off x="6191250" y="1825625"/>
            <a:ext cx="516255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endParaRPr lang="en-US" altLang="ko-KR" sz="2000" dirty="0" smtClean="0"/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altLang="ko-KR" sz="2000" dirty="0" smtClean="0"/>
              <a:t>[</a:t>
            </a:r>
            <a:r>
              <a:rPr lang="ko-KR" altLang="en-US" sz="2000" dirty="0" smtClean="0"/>
              <a:t>종료 후 제출 서류</a:t>
            </a:r>
            <a:r>
              <a:rPr lang="en-US" altLang="ko-KR" sz="2000" dirty="0" smtClean="0"/>
              <a:t>]</a:t>
            </a:r>
            <a:r>
              <a:rPr lang="ko-KR" altLang="en-US" sz="2000" dirty="0" smtClean="0"/>
              <a:t>  </a:t>
            </a:r>
            <a:endParaRPr lang="en-US" altLang="ko-KR" sz="2000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ko-KR" sz="1900" dirty="0" smtClean="0"/>
              <a:t> 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ko-KR" sz="1900" dirty="0" smtClean="0"/>
              <a:t>- </a:t>
            </a:r>
            <a:r>
              <a:rPr lang="ko-KR" altLang="en-US" sz="1900" dirty="0" smtClean="0"/>
              <a:t>주간 메모</a:t>
            </a:r>
            <a:r>
              <a:rPr lang="en-US" altLang="ko-KR" sz="1900" dirty="0" smtClean="0"/>
              <a:t>, </a:t>
            </a:r>
            <a:r>
              <a:rPr lang="ko-KR" altLang="en-US" sz="1900" dirty="0" smtClean="0"/>
              <a:t>주간 보고서 </a:t>
            </a:r>
            <a:r>
              <a:rPr lang="en-US" altLang="ko-KR" sz="1900" dirty="0" smtClean="0"/>
              <a:t> 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ko-KR" sz="1900" dirty="0" smtClean="0"/>
              <a:t>- </a:t>
            </a:r>
            <a:r>
              <a:rPr lang="ko-KR" altLang="en-US" sz="1900" dirty="0" smtClean="0"/>
              <a:t>종합보고서</a:t>
            </a:r>
            <a:r>
              <a:rPr lang="en-US" altLang="ko-KR" sz="1900" dirty="0" smtClean="0"/>
              <a:t>(</a:t>
            </a:r>
            <a:r>
              <a:rPr lang="ko-KR" altLang="en-US" sz="1900" dirty="0" err="1" smtClean="0"/>
              <a:t>제출문</a:t>
            </a:r>
            <a:r>
              <a:rPr lang="en-US" altLang="ko-KR" sz="1900" dirty="0" smtClean="0"/>
              <a:t>, </a:t>
            </a:r>
            <a:r>
              <a:rPr lang="ko-KR" altLang="en-US" sz="1900" dirty="0" smtClean="0"/>
              <a:t>요약문 </a:t>
            </a:r>
            <a:r>
              <a:rPr lang="en-US" altLang="ko-KR" sz="1900" dirty="0" smtClean="0"/>
              <a:t>20</a:t>
            </a:r>
            <a:r>
              <a:rPr lang="ko-KR" altLang="en-US" sz="1900" dirty="0" smtClean="0"/>
              <a:t>매 내외</a:t>
            </a:r>
            <a:r>
              <a:rPr lang="en-US" altLang="ko-KR" sz="1900" dirty="0" smtClean="0"/>
              <a:t>)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ko-KR" sz="1900" dirty="0" smtClean="0"/>
              <a:t>- </a:t>
            </a:r>
            <a:r>
              <a:rPr lang="ko-KR" altLang="en-US" sz="1900" dirty="0" smtClean="0"/>
              <a:t>출석부 및 평가표</a:t>
            </a:r>
            <a:r>
              <a:rPr lang="en-US" altLang="ko-KR" sz="1900" dirty="0" smtClean="0"/>
              <a:t>(</a:t>
            </a:r>
            <a:r>
              <a:rPr lang="ko-KR" altLang="en-US" sz="1900" dirty="0" err="1" smtClean="0"/>
              <a:t>기업담당자</a:t>
            </a:r>
            <a:r>
              <a:rPr lang="en-US" altLang="ko-KR" sz="1900" dirty="0" smtClean="0"/>
              <a:t>)</a:t>
            </a:r>
            <a:endParaRPr lang="en-US" altLang="ko-KR" sz="1900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ko-KR" sz="1900" dirty="0" smtClean="0"/>
              <a:t>-</a:t>
            </a:r>
            <a:r>
              <a:rPr lang="ko-KR" altLang="en-US" sz="1900" dirty="0" smtClean="0"/>
              <a:t> 현장방문지도보고서 </a:t>
            </a:r>
            <a:r>
              <a:rPr lang="en-US" altLang="ko-KR" sz="1900" dirty="0" smtClean="0"/>
              <a:t>(</a:t>
            </a:r>
            <a:r>
              <a:rPr lang="ko-KR" altLang="en-US" sz="1900" dirty="0" err="1" smtClean="0"/>
              <a:t>책임교수</a:t>
            </a:r>
            <a:r>
              <a:rPr lang="en-US" altLang="ko-KR" sz="1900" dirty="0" smtClean="0"/>
              <a:t>)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ko-KR" sz="1900" dirty="0" smtClean="0"/>
              <a:t>- </a:t>
            </a:r>
            <a:r>
              <a:rPr lang="ko-KR" altLang="en-US" sz="1900" dirty="0" smtClean="0"/>
              <a:t>성적평가조서 </a:t>
            </a:r>
            <a:r>
              <a:rPr lang="en-US" altLang="ko-KR" sz="1900" dirty="0" smtClean="0"/>
              <a:t>(</a:t>
            </a:r>
            <a:r>
              <a:rPr lang="ko-KR" altLang="en-US" sz="1900" dirty="0" err="1" smtClean="0"/>
              <a:t>책임교수</a:t>
            </a:r>
            <a:r>
              <a:rPr lang="en-US" altLang="ko-KR" sz="1900" dirty="0" smtClean="0"/>
              <a:t>)</a:t>
            </a:r>
            <a:r>
              <a:rPr lang="ko-KR" altLang="en-US" sz="1900" dirty="0" smtClean="0"/>
              <a:t> </a:t>
            </a:r>
            <a:endParaRPr lang="en-US" altLang="ko-KR" sz="1900" dirty="0" smtClean="0"/>
          </a:p>
          <a:p>
            <a:pPr>
              <a:buFontTx/>
              <a:buChar char="-"/>
            </a:pPr>
            <a:r>
              <a:rPr lang="ko-KR" altLang="en-US" sz="1900" dirty="0" smtClean="0"/>
              <a:t>인턴십수료증명서 </a:t>
            </a:r>
            <a:r>
              <a:rPr lang="en-US" altLang="ko-KR" sz="1900" dirty="0" smtClean="0"/>
              <a:t>(</a:t>
            </a:r>
            <a:r>
              <a:rPr lang="ko-KR" altLang="en-US" sz="1900" dirty="0" err="1" smtClean="0"/>
              <a:t>책임교수</a:t>
            </a:r>
            <a:r>
              <a:rPr lang="en-US" altLang="ko-KR" sz="1900" dirty="0" smtClean="0"/>
              <a:t>)</a:t>
            </a:r>
          </a:p>
          <a:p>
            <a:pPr>
              <a:buFontTx/>
              <a:buChar char="-"/>
            </a:pPr>
            <a:r>
              <a:rPr lang="ko-KR" altLang="en-US" sz="1900" dirty="0" smtClean="0"/>
              <a:t>연수기관평가서</a:t>
            </a:r>
            <a:r>
              <a:rPr lang="en-US" altLang="ko-KR" sz="1900" dirty="0" smtClean="0"/>
              <a:t>(</a:t>
            </a:r>
            <a:r>
              <a:rPr lang="ko-KR" altLang="en-US" sz="1900" dirty="0" err="1" smtClean="0"/>
              <a:t>책임교수</a:t>
            </a:r>
            <a:r>
              <a:rPr lang="ko-KR" altLang="en-US" sz="1900" dirty="0" smtClean="0"/>
              <a:t> 또는 담당자</a:t>
            </a:r>
            <a:r>
              <a:rPr lang="en-US" altLang="ko-KR" sz="1900" dirty="0" smtClean="0"/>
              <a:t>)</a:t>
            </a:r>
            <a:endParaRPr lang="en-US" altLang="ko-KR" sz="1900" dirty="0"/>
          </a:p>
        </p:txBody>
      </p:sp>
      <p:sp>
        <p:nvSpPr>
          <p:cNvPr id="7" name="오른쪽 화살표 6"/>
          <p:cNvSpPr/>
          <p:nvPr/>
        </p:nvSpPr>
        <p:spPr>
          <a:xfrm>
            <a:off x="5415915" y="2143125"/>
            <a:ext cx="838200" cy="582930"/>
          </a:xfrm>
          <a:prstGeom prst="rightArrow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4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" name="모서리가 둥근 직사각형 7"/>
          <p:cNvSpPr/>
          <p:nvPr/>
        </p:nvSpPr>
        <p:spPr>
          <a:xfrm>
            <a:off x="2019300" y="2124941"/>
            <a:ext cx="2468880" cy="480060"/>
          </a:xfrm>
          <a:prstGeom prst="roundRect">
            <a:avLst/>
          </a:prstGeom>
          <a:noFill/>
          <a:ln w="3810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" name="모서리가 둥근 직사각형 8"/>
          <p:cNvSpPr/>
          <p:nvPr/>
        </p:nvSpPr>
        <p:spPr>
          <a:xfrm>
            <a:off x="7538085" y="2143125"/>
            <a:ext cx="2468880" cy="480060"/>
          </a:xfrm>
          <a:prstGeom prst="roundRect">
            <a:avLst/>
          </a:prstGeom>
          <a:noFill/>
          <a:ln w="3810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911344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3.</a:t>
            </a:r>
            <a:r>
              <a:rPr lang="ko-KR" altLang="en-US" dirty="0" smtClean="0"/>
              <a:t>제출서류확인표</a:t>
            </a:r>
            <a:r>
              <a:rPr lang="en-US" altLang="ko-KR" dirty="0" smtClean="0"/>
              <a:t>(</a:t>
            </a:r>
            <a:r>
              <a:rPr lang="ko-KR" altLang="en-US" dirty="0" smtClean="0"/>
              <a:t>제출 전 확인</a:t>
            </a:r>
            <a:r>
              <a:rPr lang="en-US" altLang="ko-KR" dirty="0" smtClean="0"/>
              <a:t>)</a:t>
            </a:r>
            <a:r>
              <a:rPr lang="ko-KR" altLang="en-US" dirty="0" smtClean="0"/>
              <a:t> </a:t>
            </a:r>
            <a:endParaRPr lang="ko-KR" altLang="en-US" dirty="0"/>
          </a:p>
        </p:txBody>
      </p:sp>
      <p:graphicFrame>
        <p:nvGraphicFramePr>
          <p:cNvPr id="4" name="내용 개체 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23650748"/>
              </p:ext>
            </p:extLst>
          </p:nvPr>
        </p:nvGraphicFramePr>
        <p:xfrm>
          <a:off x="838200" y="1690688"/>
          <a:ext cx="10515599" cy="4069080"/>
        </p:xfrm>
        <a:graphic>
          <a:graphicData uri="http://schemas.openxmlformats.org/drawingml/2006/table">
            <a:tbl>
              <a:tblPr firstRow="1" bandRow="1">
                <a:tableStyleId>{D27102A9-8310-4765-A935-A1911B00CA55}</a:tableStyleId>
              </a:tblPr>
              <a:tblGrid>
                <a:gridCol w="1093470">
                  <a:extLst>
                    <a:ext uri="{9D8B030D-6E8A-4147-A177-3AD203B41FA5}">
                      <a16:colId xmlns:a16="http://schemas.microsoft.com/office/drawing/2014/main" val="471342725"/>
                    </a:ext>
                  </a:extLst>
                </a:gridCol>
                <a:gridCol w="4537710">
                  <a:extLst>
                    <a:ext uri="{9D8B030D-6E8A-4147-A177-3AD203B41FA5}">
                      <a16:colId xmlns:a16="http://schemas.microsoft.com/office/drawing/2014/main" val="4211122369"/>
                    </a:ext>
                  </a:extLst>
                </a:gridCol>
                <a:gridCol w="3051810">
                  <a:extLst>
                    <a:ext uri="{9D8B030D-6E8A-4147-A177-3AD203B41FA5}">
                      <a16:colId xmlns:a16="http://schemas.microsoft.com/office/drawing/2014/main" val="206515249"/>
                    </a:ext>
                  </a:extLst>
                </a:gridCol>
                <a:gridCol w="1832609">
                  <a:extLst>
                    <a:ext uri="{9D8B030D-6E8A-4147-A177-3AD203B41FA5}">
                      <a16:colId xmlns:a16="http://schemas.microsoft.com/office/drawing/2014/main" val="28088064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순번</a:t>
                      </a:r>
                      <a:endParaRPr lang="en-US" altLang="ko-KR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제출서류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작성자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확인란</a:t>
                      </a:r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6661613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indent="0" algn="ctr" latinLnBrk="1">
                        <a:buNone/>
                      </a:pPr>
                      <a:r>
                        <a:rPr lang="en-US" altLang="ko-KR" dirty="0" smtClean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l" latinLnBrk="1">
                        <a:buNone/>
                      </a:pPr>
                      <a:r>
                        <a:rPr lang="ko-KR" altLang="en-US" dirty="0" smtClean="0"/>
                        <a:t>참여 신청서</a:t>
                      </a:r>
                      <a:endParaRPr lang="en-US" altLang="ko-KR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 smtClean="0"/>
                        <a:t>실습생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128293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2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 smtClean="0"/>
                        <a:t>개인정보동의서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 smtClean="0"/>
                        <a:t>실습생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1132676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3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 smtClean="0"/>
                        <a:t>협약서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 smtClean="0"/>
                        <a:t>학생 작성 후 센터로 제출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3933296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4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 smtClean="0"/>
                        <a:t>주간 메모</a:t>
                      </a:r>
                      <a:r>
                        <a:rPr lang="en-US" altLang="ko-KR" dirty="0" smtClean="0"/>
                        <a:t>, </a:t>
                      </a:r>
                      <a:r>
                        <a:rPr lang="ko-KR" altLang="en-US" dirty="0" smtClean="0"/>
                        <a:t>주간 보고서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 smtClean="0"/>
                        <a:t>실습생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3432086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5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 smtClean="0"/>
                        <a:t>종합보고서</a:t>
                      </a:r>
                      <a:r>
                        <a:rPr lang="en-US" altLang="ko-KR" dirty="0" smtClean="0"/>
                        <a:t>(</a:t>
                      </a:r>
                      <a:r>
                        <a:rPr lang="ko-KR" altLang="en-US" dirty="0" err="1" smtClean="0"/>
                        <a:t>제출문</a:t>
                      </a:r>
                      <a:r>
                        <a:rPr lang="en-US" altLang="ko-KR" dirty="0" smtClean="0"/>
                        <a:t>, </a:t>
                      </a:r>
                      <a:r>
                        <a:rPr lang="ko-KR" altLang="en-US" dirty="0" smtClean="0"/>
                        <a:t>요약문</a:t>
                      </a:r>
                      <a:r>
                        <a:rPr lang="en-US" altLang="ko-KR" baseline="0" dirty="0" smtClean="0"/>
                        <a:t> 20</a:t>
                      </a:r>
                      <a:r>
                        <a:rPr lang="ko-KR" altLang="en-US" baseline="0" dirty="0" smtClean="0"/>
                        <a:t>매 내외</a:t>
                      </a:r>
                      <a:r>
                        <a:rPr lang="en-US" altLang="ko-KR" baseline="0" dirty="0" smtClean="0"/>
                        <a:t>)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 smtClean="0"/>
                        <a:t>실습생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4252178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6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 smtClean="0"/>
                        <a:t>출석부 및 평가표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 smtClean="0"/>
                        <a:t>기업 담당자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758437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7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 smtClean="0"/>
                        <a:t>현장방문지도보고서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 smtClean="0"/>
                        <a:t>책임 교수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163113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8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 smtClean="0"/>
                        <a:t>연수기관평가서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 smtClean="0"/>
                        <a:t>책임 교수 </a:t>
                      </a:r>
                      <a:r>
                        <a:rPr lang="en-US" altLang="ko-KR" dirty="0" smtClean="0"/>
                        <a:t>or </a:t>
                      </a:r>
                      <a:r>
                        <a:rPr lang="ko-KR" altLang="en-US" dirty="0" smtClean="0"/>
                        <a:t>기업 담당자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59570709"/>
                  </a:ext>
                </a:extLst>
              </a:tr>
              <a:tr h="18542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9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 smtClean="0"/>
                        <a:t>성적평가조서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 smtClean="0"/>
                        <a:t>책임 교수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20092632"/>
                  </a:ext>
                </a:extLst>
              </a:tr>
              <a:tr h="18542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10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 smtClean="0"/>
                        <a:t>인턴십</a:t>
                      </a:r>
                      <a:r>
                        <a:rPr lang="ko-KR" altLang="en-US" baseline="0" dirty="0" smtClean="0"/>
                        <a:t> 수료 증명서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 smtClean="0"/>
                        <a:t>책임 교수 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86274995"/>
                  </a:ext>
                </a:extLst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838200" y="5852160"/>
            <a:ext cx="87879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 smtClean="0"/>
              <a:t>※ </a:t>
            </a:r>
            <a:r>
              <a:rPr lang="ko-KR" altLang="en-US" dirty="0" smtClean="0"/>
              <a:t>모든 제출 서류는 인턴십을 마치고 책임교수님께 확인 후 학과로 제출 바랍니다</a:t>
            </a:r>
            <a:r>
              <a:rPr lang="en-US" altLang="ko-KR" dirty="0" smtClean="0"/>
              <a:t>. 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9939909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4.</a:t>
            </a:r>
            <a:r>
              <a:rPr lang="ko-KR" altLang="en-US" dirty="0" smtClean="0"/>
              <a:t>신청서</a:t>
            </a:r>
            <a:r>
              <a:rPr lang="en-US" altLang="ko-KR" dirty="0" smtClean="0"/>
              <a:t>, </a:t>
            </a:r>
            <a:r>
              <a:rPr lang="ko-KR" altLang="en-US" dirty="0" smtClean="0"/>
              <a:t>개인정보동의서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1900" dirty="0" smtClean="0"/>
              <a:t>1) </a:t>
            </a:r>
            <a:r>
              <a:rPr lang="ko-KR" altLang="en-US" sz="1900" dirty="0" smtClean="0"/>
              <a:t>학과사무실 인턴십 신청안내 공문 확인</a:t>
            </a:r>
            <a:endParaRPr lang="en-US" altLang="ko-KR" sz="1900" dirty="0" smtClean="0"/>
          </a:p>
          <a:p>
            <a:pPr marL="0" indent="0">
              <a:buNone/>
            </a:pPr>
            <a:endParaRPr lang="en-US" altLang="ko-KR" sz="1900" dirty="0" smtClean="0"/>
          </a:p>
          <a:p>
            <a:pPr marL="0" indent="0">
              <a:buNone/>
            </a:pPr>
            <a:r>
              <a:rPr lang="en-US" altLang="ko-KR" sz="1900" dirty="0" smtClean="0"/>
              <a:t>2) </a:t>
            </a:r>
            <a:r>
              <a:rPr lang="ko-KR" altLang="en-US" sz="1900" dirty="0" smtClean="0"/>
              <a:t>신청서</a:t>
            </a:r>
            <a:r>
              <a:rPr lang="en-US" altLang="ko-KR" sz="1900" dirty="0" smtClean="0"/>
              <a:t>, </a:t>
            </a:r>
            <a:r>
              <a:rPr lang="ko-KR" altLang="en-US" sz="1900" dirty="0" smtClean="0"/>
              <a:t>개인정보동의서 작성</a:t>
            </a:r>
            <a:endParaRPr lang="en-US" altLang="ko-KR" sz="1900" dirty="0" smtClean="0"/>
          </a:p>
          <a:p>
            <a:pPr marL="0" indent="0">
              <a:buNone/>
            </a:pPr>
            <a:r>
              <a:rPr lang="ko-KR" altLang="en-US" sz="1900" dirty="0" smtClean="0"/>
              <a:t>   </a:t>
            </a:r>
            <a:r>
              <a:rPr lang="en-US" altLang="ko-KR" sz="1900" dirty="0" smtClean="0"/>
              <a:t>- </a:t>
            </a:r>
            <a:r>
              <a:rPr lang="ko-KR" altLang="en-US" sz="1900" dirty="0" smtClean="0"/>
              <a:t>재학증명서</a:t>
            </a:r>
            <a:r>
              <a:rPr lang="en-US" altLang="ko-KR" sz="1900" dirty="0" smtClean="0"/>
              <a:t>, </a:t>
            </a:r>
            <a:r>
              <a:rPr lang="ko-KR" altLang="en-US" sz="1900" dirty="0" smtClean="0"/>
              <a:t>성적증명서 첨부</a:t>
            </a:r>
            <a:endParaRPr lang="en-US" altLang="ko-KR" sz="1900" dirty="0" smtClean="0"/>
          </a:p>
          <a:p>
            <a:pPr marL="0" indent="0">
              <a:buNone/>
            </a:pPr>
            <a:endParaRPr lang="en-US" altLang="ko-KR" sz="1900" dirty="0" smtClean="0"/>
          </a:p>
          <a:p>
            <a:pPr marL="0" indent="0">
              <a:buNone/>
            </a:pPr>
            <a:r>
              <a:rPr lang="en-US" altLang="ko-KR" sz="1900" dirty="0" smtClean="0"/>
              <a:t>3) </a:t>
            </a:r>
            <a:r>
              <a:rPr lang="ko-KR" altLang="en-US" sz="1900" dirty="0" smtClean="0"/>
              <a:t>학과사무실 → 현장실습지원센터 공문 제출</a:t>
            </a:r>
            <a:endParaRPr lang="en-US" altLang="ko-KR" sz="1900" dirty="0" smtClean="0"/>
          </a:p>
        </p:txBody>
      </p:sp>
    </p:spTree>
    <p:extLst>
      <p:ext uri="{BB962C8B-B14F-4D97-AF65-F5344CB8AC3E}">
        <p14:creationId xmlns:p14="http://schemas.microsoft.com/office/powerpoint/2010/main" val="35699499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5. </a:t>
            </a:r>
            <a:r>
              <a:rPr lang="ko-KR" altLang="en-US" dirty="0" smtClean="0"/>
              <a:t>온라인 사전 직무교육 수강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buAutoNum type="arabicParenR"/>
            </a:pPr>
            <a:r>
              <a:rPr lang="ko-KR" altLang="en-US" sz="2000" dirty="0" smtClean="0">
                <a:ea typeface="+mj-ea"/>
              </a:rPr>
              <a:t>참여 학생 대상으로 인턴 실습 전 </a:t>
            </a:r>
            <a:r>
              <a:rPr lang="ko-KR" altLang="en-US" sz="2000" dirty="0" err="1" smtClean="0">
                <a:ea typeface="+mj-ea"/>
              </a:rPr>
              <a:t>기본매너와</a:t>
            </a:r>
            <a:r>
              <a:rPr lang="ko-KR" altLang="en-US" sz="2000" dirty="0" smtClean="0">
                <a:ea typeface="+mj-ea"/>
              </a:rPr>
              <a:t> 대인관계 및 안전 교육을 위함</a:t>
            </a:r>
            <a:r>
              <a:rPr lang="en-US" altLang="ko-KR" sz="2000" dirty="0" smtClean="0">
                <a:ea typeface="+mj-ea"/>
              </a:rPr>
              <a:t>.</a:t>
            </a:r>
          </a:p>
          <a:p>
            <a:pPr marL="457200" indent="-457200">
              <a:buAutoNum type="arabicParenR"/>
            </a:pPr>
            <a:endParaRPr lang="en-US" altLang="ko-KR" sz="2000" dirty="0" smtClean="0">
              <a:ea typeface="+mj-ea"/>
            </a:endParaRPr>
          </a:p>
          <a:p>
            <a:pPr marL="0" indent="0">
              <a:lnSpc>
                <a:spcPct val="150000"/>
              </a:lnSpc>
              <a:buNone/>
              <a:defRPr/>
            </a:pPr>
            <a:r>
              <a:rPr lang="en-US" altLang="ko-KR" sz="2000" dirty="0">
                <a:ea typeface="+mj-ea"/>
              </a:rPr>
              <a:t>2</a:t>
            </a:r>
            <a:r>
              <a:rPr lang="en-US" altLang="ko-KR" sz="2000" dirty="0" smtClean="0">
                <a:ea typeface="+mj-ea"/>
              </a:rPr>
              <a:t>) </a:t>
            </a:r>
            <a:r>
              <a:rPr lang="ko-KR" altLang="en-US" sz="2000" dirty="0" smtClean="0">
                <a:ea typeface="+mj-ea"/>
              </a:rPr>
              <a:t>방법 </a:t>
            </a:r>
            <a:endParaRPr lang="en-US" altLang="ko-KR" sz="2000" dirty="0">
              <a:ea typeface="+mj-ea"/>
            </a:endParaRPr>
          </a:p>
          <a:p>
            <a:pPr marL="0" indent="0">
              <a:lnSpc>
                <a:spcPct val="150000"/>
              </a:lnSpc>
              <a:buNone/>
              <a:defRPr/>
            </a:pPr>
            <a:r>
              <a:rPr lang="ko-KR" altLang="en-US" sz="2000" dirty="0" smtClean="0">
                <a:ea typeface="+mj-ea"/>
              </a:rPr>
              <a:t>  사이버캠퍼스 로그인 후 강의실 내</a:t>
            </a:r>
            <a:r>
              <a:rPr lang="ko-KR" altLang="en-US" sz="2000" dirty="0">
                <a:ea typeface="+mj-ea"/>
              </a:rPr>
              <a:t> </a:t>
            </a:r>
            <a:r>
              <a:rPr lang="ko-KR" altLang="en-US" sz="2000" dirty="0" smtClean="0">
                <a:ea typeface="+mj-ea"/>
              </a:rPr>
              <a:t>“인턴십 이해와 활용” </a:t>
            </a:r>
            <a:r>
              <a:rPr lang="en-US" altLang="ko-KR" sz="2000" dirty="0" smtClean="0">
                <a:ea typeface="+mj-ea"/>
              </a:rPr>
              <a:t>&amp; </a:t>
            </a:r>
          </a:p>
          <a:p>
            <a:pPr marL="0" indent="0">
              <a:lnSpc>
                <a:spcPct val="150000"/>
              </a:lnSpc>
              <a:buNone/>
              <a:defRPr/>
            </a:pPr>
            <a:r>
              <a:rPr lang="en-US" altLang="ko-KR" sz="2000" dirty="0">
                <a:ea typeface="+mj-ea"/>
              </a:rPr>
              <a:t> </a:t>
            </a:r>
            <a:r>
              <a:rPr lang="en-US" altLang="ko-KR" sz="2000" dirty="0" smtClean="0">
                <a:ea typeface="+mj-ea"/>
              </a:rPr>
              <a:t> “</a:t>
            </a:r>
            <a:r>
              <a:rPr lang="ko-KR" altLang="en-US" sz="2000" dirty="0" smtClean="0">
                <a:ea typeface="+mj-ea"/>
              </a:rPr>
              <a:t> 직장예비학교</a:t>
            </a:r>
            <a:r>
              <a:rPr lang="en-US" altLang="ko-KR" sz="2000" dirty="0" smtClean="0">
                <a:ea typeface="+mj-ea"/>
              </a:rPr>
              <a:t>” (</a:t>
            </a:r>
            <a:r>
              <a:rPr lang="ko-KR" altLang="en-US" sz="2000" dirty="0" smtClean="0">
                <a:ea typeface="+mj-ea"/>
              </a:rPr>
              <a:t>누구나 알면 좋은 노동법 상식</a:t>
            </a:r>
            <a:r>
              <a:rPr lang="en-US" altLang="ko-KR" sz="2000" dirty="0" smtClean="0">
                <a:ea typeface="+mj-ea"/>
              </a:rPr>
              <a:t>) </a:t>
            </a:r>
            <a:r>
              <a:rPr lang="ko-KR" altLang="en-US" sz="2000" dirty="0" smtClean="0">
                <a:ea typeface="+mj-ea"/>
              </a:rPr>
              <a:t>→ 강의 이수</a:t>
            </a:r>
            <a:endParaRPr lang="en-US" altLang="ko-KR" sz="2000" dirty="0" smtClean="0">
              <a:ea typeface="+mj-ea"/>
            </a:endParaRPr>
          </a:p>
          <a:p>
            <a:pPr marL="0" indent="0">
              <a:lnSpc>
                <a:spcPct val="150000"/>
              </a:lnSpc>
              <a:buNone/>
              <a:defRPr/>
            </a:pPr>
            <a:endParaRPr lang="en-US" altLang="ko-KR" sz="2000" dirty="0">
              <a:ea typeface="+mj-ea"/>
            </a:endParaRPr>
          </a:p>
          <a:p>
            <a:pPr marL="0" indent="0">
              <a:lnSpc>
                <a:spcPct val="150000"/>
              </a:lnSpc>
              <a:buNone/>
              <a:defRPr/>
            </a:pPr>
            <a:r>
              <a:rPr lang="en-US" altLang="ko-KR" sz="2000" dirty="0">
                <a:ea typeface="+mj-ea"/>
              </a:rPr>
              <a:t>3</a:t>
            </a:r>
            <a:r>
              <a:rPr lang="en-US" altLang="ko-KR" sz="2000" dirty="0" smtClean="0">
                <a:ea typeface="+mj-ea"/>
              </a:rPr>
              <a:t>) </a:t>
            </a:r>
            <a:r>
              <a:rPr lang="ko-KR" altLang="en-US" sz="2000" dirty="0" smtClean="0">
                <a:ea typeface="+mj-ea"/>
              </a:rPr>
              <a:t>강의 수료 후 현장실습지원센터에서 수료증 발급</a:t>
            </a:r>
            <a:endParaRPr lang="en-US" altLang="ko-KR" sz="1700" kern="0" dirty="0" smtClean="0">
              <a:ea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31312695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dirty="0" smtClean="0"/>
              <a:t>6. </a:t>
            </a:r>
            <a:r>
              <a:rPr lang="ko-KR" altLang="en-US" dirty="0" smtClean="0"/>
              <a:t>협약서 </a:t>
            </a:r>
            <a:r>
              <a:rPr lang="en-US" altLang="ko-KR" sz="1600" dirty="0" smtClean="0">
                <a:solidFill>
                  <a:srgbClr val="FF0000"/>
                </a:solidFill>
              </a:rPr>
              <a:t>※ </a:t>
            </a:r>
            <a:r>
              <a:rPr lang="ko-KR" altLang="en-US" sz="1600" dirty="0">
                <a:solidFill>
                  <a:srgbClr val="FF0000"/>
                </a:solidFill>
              </a:rPr>
              <a:t>인턴십 시작 전 협약</a:t>
            </a:r>
            <a:r>
              <a:rPr lang="en-US" altLang="ko-KR" sz="1600" dirty="0">
                <a:solidFill>
                  <a:srgbClr val="FF0000"/>
                </a:solidFill>
              </a:rPr>
              <a:t>, </a:t>
            </a:r>
            <a:r>
              <a:rPr lang="ko-KR" altLang="en-US" sz="1600" dirty="0">
                <a:solidFill>
                  <a:srgbClr val="FF0000"/>
                </a:solidFill>
              </a:rPr>
              <a:t>약정 </a:t>
            </a:r>
            <a:r>
              <a:rPr lang="ko-KR" altLang="en-US" sz="1600" dirty="0" smtClean="0">
                <a:solidFill>
                  <a:srgbClr val="FF0000"/>
                </a:solidFill>
              </a:rPr>
              <a:t>진행</a:t>
            </a:r>
            <a:endParaRPr lang="ko-KR" altLang="en-US" sz="1600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838200" y="1773815"/>
            <a:ext cx="10515600" cy="4351338"/>
          </a:xfrm>
        </p:spPr>
        <p:txBody>
          <a:bodyPr>
            <a:normAutofit/>
          </a:bodyPr>
          <a:lstStyle/>
          <a:p>
            <a:pPr marL="514350" indent="-514350">
              <a:buAutoNum type="arabicParenR"/>
            </a:pPr>
            <a:r>
              <a:rPr lang="ko-KR" altLang="en-US" sz="1900" dirty="0" smtClean="0"/>
              <a:t>인턴십 협력 협약서 원본 </a:t>
            </a:r>
            <a:r>
              <a:rPr lang="en-US" altLang="ko-KR" sz="1900" dirty="0"/>
              <a:t>3</a:t>
            </a:r>
            <a:r>
              <a:rPr lang="ko-KR" altLang="en-US" sz="1900" dirty="0" smtClean="0"/>
              <a:t>부</a:t>
            </a:r>
            <a:endParaRPr lang="en-US" altLang="ko-KR" sz="1900" dirty="0" smtClean="0"/>
          </a:p>
          <a:p>
            <a:pPr marL="514350" indent="-514350">
              <a:buAutoNum type="arabicParenR"/>
            </a:pPr>
            <a:endParaRPr lang="en-US" altLang="ko-KR" sz="1900" dirty="0" smtClean="0"/>
          </a:p>
          <a:p>
            <a:pPr marL="514350" indent="-514350">
              <a:buAutoNum type="arabicParenR"/>
            </a:pPr>
            <a:r>
              <a:rPr lang="en-US" altLang="ko-KR" sz="1900" dirty="0" smtClean="0"/>
              <a:t> </a:t>
            </a:r>
            <a:r>
              <a:rPr lang="ko-KR" altLang="en-US" sz="1900" dirty="0"/>
              <a:t>학과에서 협약서 약정서 작성 </a:t>
            </a:r>
            <a:r>
              <a:rPr lang="ko-KR" altLang="en-US" sz="1900" dirty="0" smtClean="0"/>
              <a:t>후</a:t>
            </a:r>
            <a:r>
              <a:rPr lang="en-US" altLang="ko-KR" sz="1900" dirty="0" smtClean="0"/>
              <a:t>(</a:t>
            </a:r>
            <a:r>
              <a:rPr lang="ko-KR" altLang="en-US" sz="1900" dirty="0" smtClean="0"/>
              <a:t>작성 전 센터와 협의</a:t>
            </a:r>
            <a:r>
              <a:rPr lang="en-US" altLang="ko-KR" sz="1900" dirty="0" smtClean="0"/>
              <a:t>)</a:t>
            </a:r>
            <a:r>
              <a:rPr lang="ko-KR" altLang="en-US" sz="1900" dirty="0" smtClean="0"/>
              <a:t>  학생</a:t>
            </a:r>
            <a:r>
              <a:rPr lang="en-US" altLang="ko-KR" sz="1900" dirty="0" smtClean="0"/>
              <a:t>,</a:t>
            </a:r>
            <a:r>
              <a:rPr lang="ko-KR" altLang="en-US" sz="1900" dirty="0" smtClean="0"/>
              <a:t>기업 </a:t>
            </a:r>
            <a:r>
              <a:rPr lang="ko-KR" altLang="en-US" sz="1900" dirty="0" smtClean="0">
                <a:solidFill>
                  <a:srgbClr val="FF0000"/>
                </a:solidFill>
              </a:rPr>
              <a:t>간인</a:t>
            </a:r>
            <a:r>
              <a:rPr lang="en-US" altLang="ko-KR" sz="1900" dirty="0" smtClean="0">
                <a:solidFill>
                  <a:srgbClr val="FF0000"/>
                </a:solidFill>
              </a:rPr>
              <a:t>/</a:t>
            </a:r>
            <a:r>
              <a:rPr lang="ko-KR" altLang="en-US" sz="1900" dirty="0" smtClean="0">
                <a:solidFill>
                  <a:srgbClr val="FF0000"/>
                </a:solidFill>
              </a:rPr>
              <a:t>날인</a:t>
            </a:r>
            <a:r>
              <a:rPr lang="en-US" altLang="ko-KR" sz="1400" dirty="0" smtClean="0"/>
              <a:t>(</a:t>
            </a:r>
            <a:r>
              <a:rPr lang="ko-KR" altLang="en-US" sz="1400" dirty="0" err="1" smtClean="0"/>
              <a:t>별도안내</a:t>
            </a:r>
            <a:r>
              <a:rPr lang="en-US" altLang="ko-KR" sz="1400" dirty="0" smtClean="0"/>
              <a:t>)</a:t>
            </a:r>
          </a:p>
          <a:p>
            <a:pPr marL="0" indent="0">
              <a:buNone/>
            </a:pPr>
            <a:r>
              <a:rPr lang="ko-KR" altLang="en-US" sz="1900" dirty="0" smtClean="0"/>
              <a:t>       후 </a:t>
            </a:r>
            <a:r>
              <a:rPr lang="ko-KR" altLang="en-US" sz="1900" dirty="0" smtClean="0">
                <a:solidFill>
                  <a:srgbClr val="FF0000"/>
                </a:solidFill>
              </a:rPr>
              <a:t>센터로 제출 </a:t>
            </a:r>
            <a:r>
              <a:rPr lang="en-US" altLang="ko-KR" sz="1600" dirty="0" smtClean="0">
                <a:solidFill>
                  <a:srgbClr val="0070C0"/>
                </a:solidFill>
              </a:rPr>
              <a:t>*</a:t>
            </a:r>
            <a:r>
              <a:rPr lang="ko-KR" altLang="en-US" sz="1600" dirty="0" smtClean="0">
                <a:solidFill>
                  <a:srgbClr val="0070C0"/>
                </a:solidFill>
              </a:rPr>
              <a:t>서명란 확인</a:t>
            </a:r>
            <a:endParaRPr lang="en-US" altLang="ko-KR" sz="1600" dirty="0" smtClean="0">
              <a:solidFill>
                <a:srgbClr val="0070C0"/>
              </a:solidFill>
            </a:endParaRPr>
          </a:p>
          <a:p>
            <a:pPr marL="514350" indent="-514350">
              <a:buAutoNum type="arabicParenR"/>
            </a:pPr>
            <a:endParaRPr lang="en-US" altLang="ko-KR" sz="1900" dirty="0"/>
          </a:p>
          <a:p>
            <a:pPr marL="0" indent="0">
              <a:buNone/>
            </a:pPr>
            <a:r>
              <a:rPr lang="en-US" altLang="ko-KR" sz="1900" dirty="0" smtClean="0"/>
              <a:t>3)     </a:t>
            </a:r>
            <a:r>
              <a:rPr lang="ko-KR" altLang="en-US" sz="1900" dirty="0" smtClean="0"/>
              <a:t>센터 내 협약 </a:t>
            </a:r>
            <a:r>
              <a:rPr lang="ko-KR" altLang="en-US" sz="1900" dirty="0"/>
              <a:t>체결 후 </a:t>
            </a:r>
            <a:r>
              <a:rPr lang="ko-KR" altLang="en-US" sz="1900" dirty="0" smtClean="0"/>
              <a:t>학생 및 기업에 발송</a:t>
            </a:r>
            <a:r>
              <a:rPr lang="en-US" altLang="ko-KR" sz="1900" dirty="0"/>
              <a:t> </a:t>
            </a:r>
            <a:r>
              <a:rPr lang="en-US" altLang="ko-KR" sz="1400" b="1" dirty="0" smtClean="0"/>
              <a:t>(</a:t>
            </a:r>
            <a:r>
              <a:rPr lang="ko-KR" altLang="en-US" sz="1600" dirty="0" smtClean="0"/>
              <a:t>기업과 학생 </a:t>
            </a:r>
            <a:r>
              <a:rPr lang="en-US" altLang="ko-KR" sz="1600" dirty="0"/>
              <a:t>1</a:t>
            </a:r>
            <a:r>
              <a:rPr lang="ko-KR" altLang="en-US" sz="1600" dirty="0"/>
              <a:t>부씩 </a:t>
            </a:r>
            <a:r>
              <a:rPr lang="ko-KR" altLang="en-US" sz="1600" dirty="0" smtClean="0"/>
              <a:t>보관</a:t>
            </a:r>
            <a:r>
              <a:rPr lang="en-US" altLang="ko-KR" sz="1600" dirty="0" smtClean="0"/>
              <a:t>)</a:t>
            </a:r>
          </a:p>
          <a:p>
            <a:pPr marL="457200" indent="-457200">
              <a:buAutoNum type="arabicParenR" startAt="4"/>
            </a:pPr>
            <a:endParaRPr lang="en-US" altLang="ko-KR" sz="1600" dirty="0" smtClean="0"/>
          </a:p>
          <a:p>
            <a:pPr marL="0" indent="0">
              <a:buNone/>
            </a:pPr>
            <a:r>
              <a:rPr lang="en-US" altLang="ko-KR" sz="1900" dirty="0" smtClean="0"/>
              <a:t>4)     </a:t>
            </a:r>
            <a:r>
              <a:rPr lang="ko-KR" altLang="en-US" sz="1900" dirty="0" smtClean="0"/>
              <a:t>결과보고서 </a:t>
            </a:r>
            <a:r>
              <a:rPr lang="ko-KR" altLang="en-US" sz="1900" dirty="0"/>
              <a:t>제출시 </a:t>
            </a:r>
            <a:r>
              <a:rPr lang="ko-KR" altLang="en-US" sz="1900" dirty="0" smtClean="0"/>
              <a:t>스캔 후 함께 </a:t>
            </a:r>
            <a:r>
              <a:rPr lang="ko-KR" altLang="en-US" sz="1900" dirty="0"/>
              <a:t>제출</a:t>
            </a:r>
            <a:endParaRPr lang="en-US" altLang="ko-KR" sz="1900" dirty="0"/>
          </a:p>
          <a:p>
            <a:pPr marL="0" indent="0">
              <a:buNone/>
            </a:pPr>
            <a:r>
              <a:rPr lang="en-US" altLang="ko-KR" sz="1600" dirty="0" smtClean="0">
                <a:solidFill>
                  <a:srgbClr val="FF0000"/>
                </a:solidFill>
              </a:rPr>
              <a:t>                *</a:t>
            </a:r>
            <a:r>
              <a:rPr lang="ko-KR" altLang="en-US" sz="1600" dirty="0" smtClean="0">
                <a:solidFill>
                  <a:srgbClr val="FF0000"/>
                </a:solidFill>
              </a:rPr>
              <a:t>협약서 내용 기업과 학생 모두 숙지 바람</a:t>
            </a:r>
            <a:endParaRPr lang="en-US" altLang="ko-KR" sz="1900" dirty="0"/>
          </a:p>
          <a:p>
            <a:pPr marL="0" indent="0">
              <a:buNone/>
            </a:pPr>
            <a:endParaRPr lang="en-US" altLang="ko-KR" sz="1900" dirty="0" smtClean="0"/>
          </a:p>
          <a:p>
            <a:pPr marL="0" indent="0">
              <a:buNone/>
            </a:pPr>
            <a:endParaRPr lang="en-US" altLang="ko-KR" dirty="0" smtClean="0"/>
          </a:p>
          <a:p>
            <a:pPr marL="0" indent="0">
              <a:buNone/>
            </a:pP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72191631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7.</a:t>
            </a:r>
            <a:r>
              <a:rPr lang="ko-KR" altLang="en-US" dirty="0" err="1" smtClean="0"/>
              <a:t>주간보고서</a:t>
            </a:r>
            <a:r>
              <a:rPr lang="en-US" altLang="ko-KR" dirty="0" smtClean="0"/>
              <a:t>, </a:t>
            </a:r>
            <a:r>
              <a:rPr lang="ko-KR" altLang="en-US" dirty="0" err="1" smtClean="0"/>
              <a:t>주간메모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1900" dirty="0" smtClean="0"/>
              <a:t>1) </a:t>
            </a:r>
            <a:r>
              <a:rPr lang="ko-KR" altLang="en-US" sz="1900" dirty="0" smtClean="0"/>
              <a:t>주간 보고서</a:t>
            </a:r>
            <a:r>
              <a:rPr lang="en-US" altLang="ko-KR" sz="1900" dirty="0" smtClean="0"/>
              <a:t>, </a:t>
            </a:r>
            <a:r>
              <a:rPr lang="ko-KR" altLang="en-US" sz="1900" dirty="0" smtClean="0"/>
              <a:t>주간 메모 학생이 작성</a:t>
            </a:r>
            <a:endParaRPr lang="en-US" altLang="ko-KR" sz="1900" dirty="0" smtClean="0"/>
          </a:p>
          <a:p>
            <a:pPr marL="514350" indent="-514350">
              <a:buAutoNum type="arabicParenR"/>
            </a:pPr>
            <a:endParaRPr lang="en-US" altLang="ko-KR" sz="1900" dirty="0" smtClean="0"/>
          </a:p>
          <a:p>
            <a:pPr marL="0" indent="0">
              <a:buNone/>
            </a:pPr>
            <a:r>
              <a:rPr lang="en-US" altLang="ko-KR" sz="1900" dirty="0" smtClean="0"/>
              <a:t>2) </a:t>
            </a:r>
            <a:r>
              <a:rPr lang="ko-KR" altLang="en-US" sz="1900" dirty="0" smtClean="0"/>
              <a:t>실습 및 업무활동 내용</a:t>
            </a:r>
            <a:endParaRPr lang="en-US" altLang="ko-KR" sz="1900" dirty="0"/>
          </a:p>
          <a:p>
            <a:pPr marL="0" indent="0">
              <a:buNone/>
            </a:pPr>
            <a:r>
              <a:rPr lang="en-US" altLang="ko-KR" sz="1600" dirty="0" smtClean="0"/>
              <a:t>    </a:t>
            </a:r>
            <a:r>
              <a:rPr lang="en-US" altLang="ko-KR" sz="1600" u="sng" dirty="0" smtClean="0"/>
              <a:t>※ </a:t>
            </a:r>
            <a:r>
              <a:rPr lang="ko-KR" altLang="en-US" sz="1600" u="sng" dirty="0" smtClean="0"/>
              <a:t>짧은 내용으로 기재 시 학점인정 어려움</a:t>
            </a:r>
            <a:r>
              <a:rPr lang="en-US" altLang="ko-KR" sz="1600" u="sng" dirty="0"/>
              <a:t> </a:t>
            </a:r>
            <a:r>
              <a:rPr lang="en-US" altLang="ko-KR" sz="1600" u="sng" dirty="0" smtClean="0"/>
              <a:t>(</a:t>
            </a:r>
            <a:r>
              <a:rPr lang="ko-KR" altLang="en-US" sz="1600" u="sng" dirty="0" smtClean="0"/>
              <a:t>상세히 기록</a:t>
            </a:r>
            <a:r>
              <a:rPr lang="en-US" altLang="ko-KR" sz="1600" u="sng" dirty="0" smtClean="0"/>
              <a:t>)</a:t>
            </a:r>
          </a:p>
          <a:p>
            <a:pPr marL="0" indent="0">
              <a:buNone/>
            </a:pPr>
            <a:endParaRPr lang="en-US" altLang="ko-KR" sz="1900" dirty="0"/>
          </a:p>
          <a:p>
            <a:pPr marL="0" indent="0">
              <a:buNone/>
            </a:pPr>
            <a:r>
              <a:rPr lang="en-US" altLang="ko-KR" sz="1900" dirty="0" smtClean="0"/>
              <a:t>3) </a:t>
            </a:r>
            <a:r>
              <a:rPr lang="ko-KR" altLang="en-US" sz="1900" dirty="0" smtClean="0"/>
              <a:t>종료일까지 작성 후 전문가 담당교수</a:t>
            </a:r>
            <a:r>
              <a:rPr lang="en-US" altLang="ko-KR" sz="1900" dirty="0" smtClean="0"/>
              <a:t>(</a:t>
            </a:r>
            <a:r>
              <a:rPr lang="ko-KR" altLang="en-US" sz="1900" dirty="0" smtClean="0"/>
              <a:t>책임 교수</a:t>
            </a:r>
            <a:r>
              <a:rPr lang="en-US" altLang="ko-KR" sz="1900" dirty="0" smtClean="0"/>
              <a:t>)</a:t>
            </a:r>
            <a:r>
              <a:rPr lang="ko-KR" altLang="en-US" sz="1900" dirty="0" smtClean="0"/>
              <a:t>확인 서명 </a:t>
            </a:r>
            <a:endParaRPr lang="en-US" altLang="ko-KR" sz="1900" dirty="0" smtClean="0"/>
          </a:p>
          <a:p>
            <a:pPr marL="0" indent="0">
              <a:buNone/>
            </a:pPr>
            <a:endParaRPr lang="en-US" altLang="ko-KR" sz="1900" dirty="0"/>
          </a:p>
          <a:p>
            <a:pPr marL="0" indent="0">
              <a:buNone/>
            </a:pPr>
            <a:r>
              <a:rPr lang="en-US" altLang="ko-KR" sz="1900" dirty="0" smtClean="0"/>
              <a:t>4) </a:t>
            </a:r>
            <a:r>
              <a:rPr lang="ko-KR" altLang="en-US" sz="1900" dirty="0"/>
              <a:t>결과보고서 제출시 함께 제출</a:t>
            </a:r>
            <a:endParaRPr lang="en-US" altLang="ko-KR" sz="1900" dirty="0"/>
          </a:p>
          <a:p>
            <a:pPr marL="0" indent="0">
              <a:buNone/>
            </a:pPr>
            <a:endParaRPr lang="en-US" altLang="ko-KR" sz="1900" dirty="0" smtClean="0"/>
          </a:p>
        </p:txBody>
      </p:sp>
    </p:spTree>
    <p:extLst>
      <p:ext uri="{BB962C8B-B14F-4D97-AF65-F5344CB8AC3E}">
        <p14:creationId xmlns:p14="http://schemas.microsoft.com/office/powerpoint/2010/main" val="41677902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>
          <a:defRPr dirty="0">
            <a:solidFill>
              <a:srgbClr val="FF0000"/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793</TotalTime>
  <Words>774</Words>
  <Application>Microsoft Office PowerPoint</Application>
  <PresentationFormat>와이드스크린</PresentationFormat>
  <Paragraphs>210</Paragraphs>
  <Slides>16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16</vt:i4>
      </vt:variant>
    </vt:vector>
  </HeadingPairs>
  <TitlesOfParts>
    <vt:vector size="19" baseType="lpstr">
      <vt:lpstr>맑은 고딕</vt:lpstr>
      <vt:lpstr>Arial</vt:lpstr>
      <vt:lpstr>Office 테마</vt:lpstr>
      <vt:lpstr>현장실습인턴십 </vt:lpstr>
      <vt:lpstr>목차</vt:lpstr>
      <vt:lpstr>1.계절제/학기제</vt:lpstr>
      <vt:lpstr>2.제출서류(학과제출)</vt:lpstr>
      <vt:lpstr>3.제출서류확인표(제출 전 확인) </vt:lpstr>
      <vt:lpstr>4.신청서, 개인정보동의서</vt:lpstr>
      <vt:lpstr>5. 온라인 사전 직무교육 수강</vt:lpstr>
      <vt:lpstr>6. 협약서 ※ 인턴십 시작 전 협약, 약정 진행</vt:lpstr>
      <vt:lpstr>7.주간보고서, 주간메모</vt:lpstr>
      <vt:lpstr>8.종합보고서(제출문, 요약문)</vt:lpstr>
      <vt:lpstr>9.평가표 및 출석부</vt:lpstr>
      <vt:lpstr>10.인턴십 현장방문 지도보고서</vt:lpstr>
      <vt:lpstr>11.인턴십 연수기관 평가서</vt:lpstr>
      <vt:lpstr>12.인턴십 성적평가조서</vt:lpstr>
      <vt:lpstr>13.인턴십 수료 증명서</vt:lpstr>
      <vt:lpstr>13.기타사항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USER</dc:creator>
  <cp:lastModifiedBy>USER</cp:lastModifiedBy>
  <cp:revision>77</cp:revision>
  <cp:lastPrinted>2019-07-19T04:51:13Z</cp:lastPrinted>
  <dcterms:created xsi:type="dcterms:W3CDTF">2019-06-27T01:48:55Z</dcterms:created>
  <dcterms:modified xsi:type="dcterms:W3CDTF">2022-07-14T01:46:30Z</dcterms:modified>
</cp:coreProperties>
</file>