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8" r:id="rId3"/>
    <p:sldId id="312" r:id="rId4"/>
    <p:sldId id="331" r:id="rId5"/>
    <p:sldId id="343" r:id="rId6"/>
    <p:sldId id="336" r:id="rId7"/>
    <p:sldId id="337" r:id="rId8"/>
    <p:sldId id="344" r:id="rId9"/>
    <p:sldId id="319" r:id="rId10"/>
    <p:sldId id="320" r:id="rId11"/>
    <p:sldId id="321" r:id="rId12"/>
    <p:sldId id="322" r:id="rId13"/>
    <p:sldId id="345" r:id="rId14"/>
    <p:sldId id="346" r:id="rId15"/>
    <p:sldId id="347" r:id="rId16"/>
    <p:sldId id="348" r:id="rId17"/>
    <p:sldId id="342" r:id="rId18"/>
    <p:sldId id="341" r:id="rId19"/>
    <p:sldId id="28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CC"/>
    <a:srgbClr val="0033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보통 스타일 1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74" autoAdjust="0"/>
    <p:restoredTop sz="94660"/>
  </p:normalViewPr>
  <p:slideViewPr>
    <p:cSldViewPr>
      <p:cViewPr varScale="1">
        <p:scale>
          <a:sx n="101" d="100"/>
          <a:sy n="101" d="100"/>
        </p:scale>
        <p:origin x="142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19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61D92-49B8-47A8-A1C2-BB200D1B751C}" type="datetimeFigureOut">
              <a:rPr lang="ko-KR" altLang="en-US" smtClean="0"/>
              <a:t>2023-05-02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D9D3A-0A9F-4A21-8639-00C893C31D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6751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861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576" y="1268760"/>
            <a:ext cx="3657600" cy="4608512"/>
          </a:xfrm>
        </p:spPr>
        <p:txBody>
          <a:bodyPr/>
          <a:lstStyle>
            <a:lvl1pPr>
              <a:defRPr sz="2800">
                <a:latin typeface="산돌고딕 L" pitchFamily="50" charset="-127"/>
                <a:ea typeface="산돌고딕 L" pitchFamily="50" charset="-127"/>
              </a:defRPr>
            </a:lvl1pPr>
            <a:lvl2pPr marL="320040" indent="0">
              <a:buNone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268760"/>
            <a:ext cx="3657600" cy="4608512"/>
          </a:xfrm>
        </p:spPr>
        <p:txBody>
          <a:bodyPr/>
          <a:lstStyle>
            <a:lvl1pPr>
              <a:defRPr sz="2800">
                <a:latin typeface="산돌고딕 L" pitchFamily="50" charset="-127"/>
                <a:ea typeface="산돌고딕 L" pitchFamily="50" charset="-127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60840" cy="792088"/>
          </a:xfrm>
          <a:prstGeom prst="rect">
            <a:avLst/>
          </a:prstGeom>
        </p:spPr>
        <p:txBody>
          <a:bodyPr/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755576" y="6237312"/>
            <a:ext cx="75590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b="1" kern="1200">
                <a:solidFill>
                  <a:schemeClr val="tx2">
                    <a:lumMod val="90000"/>
                    <a:lumOff val="10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dirty="0"/>
              <a:t>방송기획제작의 기초</a:t>
            </a:r>
            <a:r>
              <a:rPr lang="en-US" altLang="ko-KR" dirty="0"/>
              <a:t>(</a:t>
            </a:r>
            <a:r>
              <a:rPr lang="ko-KR" altLang="en-US" dirty="0"/>
              <a:t>개정판</a:t>
            </a:r>
            <a:r>
              <a:rPr lang="en-US" altLang="ko-KR" dirty="0"/>
              <a:t>) | 1</a:t>
            </a:r>
            <a:r>
              <a:rPr lang="ko-KR" altLang="en-US" dirty="0"/>
              <a:t>장 다매체</a:t>
            </a:r>
            <a:r>
              <a:rPr lang="en-US" altLang="ko-KR" dirty="0"/>
              <a:t>·</a:t>
            </a:r>
            <a:r>
              <a:rPr lang="ko-KR" altLang="en-US" dirty="0"/>
              <a:t>다채널 시대의 방송 제작환경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301208"/>
            <a:ext cx="7485456" cy="87099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b="0"/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172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755576" y="6237312"/>
            <a:ext cx="75590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b="1" kern="1200">
                <a:solidFill>
                  <a:schemeClr val="tx2">
                    <a:lumMod val="90000"/>
                    <a:lumOff val="10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dirty="0"/>
              <a:t>방송기획제작의 기초</a:t>
            </a:r>
            <a:r>
              <a:rPr lang="en-US" altLang="ko-KR" dirty="0"/>
              <a:t>(</a:t>
            </a:r>
            <a:r>
              <a:rPr lang="ko-KR" altLang="en-US" dirty="0"/>
              <a:t>개정판</a:t>
            </a:r>
            <a:r>
              <a:rPr lang="en-US" altLang="ko-KR" dirty="0"/>
              <a:t>) | 1</a:t>
            </a:r>
            <a:r>
              <a:rPr lang="ko-KR" altLang="en-US" dirty="0"/>
              <a:t>장 다매체</a:t>
            </a:r>
            <a:r>
              <a:rPr lang="en-US" altLang="ko-KR" dirty="0"/>
              <a:t>·</a:t>
            </a:r>
            <a:r>
              <a:rPr lang="ko-KR" altLang="en-US" dirty="0"/>
              <a:t>다채널 시대의 방송 제작환경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>
          <a:xfrm>
            <a:off x="701675" y="6239378"/>
            <a:ext cx="7559041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ko-KR" altLang="en-US" dirty="0"/>
              <a:t>방송기획제작의 기초</a:t>
            </a:r>
            <a:r>
              <a:rPr lang="en-US" altLang="ko-KR" dirty="0"/>
              <a:t>(</a:t>
            </a:r>
            <a:r>
              <a:rPr lang="ko-KR" altLang="en-US" dirty="0"/>
              <a:t>개정판</a:t>
            </a:r>
            <a:r>
              <a:rPr lang="en-US" altLang="ko-KR" dirty="0"/>
              <a:t>) | 1</a:t>
            </a:r>
            <a:r>
              <a:rPr lang="ko-KR" altLang="en-US" dirty="0"/>
              <a:t>장 다매체</a:t>
            </a:r>
            <a:r>
              <a:rPr lang="en-US" altLang="ko-KR" dirty="0"/>
              <a:t>·</a:t>
            </a:r>
            <a:r>
              <a:rPr lang="ko-KR" altLang="en-US" dirty="0"/>
              <a:t>다채널 시대의 방송 제작환경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1"/>
          </p:nvPr>
        </p:nvSpPr>
        <p:spPr>
          <a:xfrm>
            <a:off x="755576" y="1196752"/>
            <a:ext cx="7489825" cy="4751387"/>
          </a:xfrm>
        </p:spPr>
        <p:txBody>
          <a:bodyPr/>
          <a:lstStyle/>
          <a:p>
            <a:pPr lvl="0"/>
            <a:r>
              <a:rPr lang="ko-KR" altLang="en-US" dirty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48782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196752"/>
            <a:ext cx="7543800" cy="498916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75590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2">
                    <a:lumMod val="90000"/>
                    <a:lumOff val="10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/>
              <a:t>방송기획제작의 기초</a:t>
            </a:r>
            <a:r>
              <a:rPr lang="en-US" altLang="ko-KR" dirty="0"/>
              <a:t>(</a:t>
            </a:r>
            <a:r>
              <a:rPr lang="ko-KR" altLang="en-US" dirty="0"/>
              <a:t>개정판</a:t>
            </a:r>
            <a:r>
              <a:rPr lang="en-US" altLang="ko-KR" dirty="0"/>
              <a:t>) | 1</a:t>
            </a:r>
            <a:r>
              <a:rPr lang="ko-KR" altLang="en-US" dirty="0"/>
              <a:t>장 다매체</a:t>
            </a:r>
            <a:r>
              <a:rPr lang="en-US" altLang="ko-KR" dirty="0"/>
              <a:t>·</a:t>
            </a:r>
            <a:r>
              <a:rPr lang="ko-KR" altLang="en-US" dirty="0"/>
              <a:t>다채널 시대의 방송 제작환경</a:t>
            </a: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67766" y="381000"/>
            <a:ext cx="7553273" cy="74374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9" r:id="rId3"/>
    <p:sldLayoutId id="2147483670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2"/>
          </a:solidFill>
          <a:latin typeface="산돌고딕 L" pitchFamily="50" charset="-127"/>
          <a:ea typeface="산돌고딕 L" pitchFamily="50" charset="-127"/>
          <a:cs typeface="+mn-cs"/>
        </a:defRPr>
      </a:lvl1pPr>
      <a:lvl2pPr marL="594360" indent="-27432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lon.com/commerce/pamphlet/product/web/sale_listMainView.htm?SOURCE=GNBJOIN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net.com/tv/mv/main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4294967295"/>
          </p:nvPr>
        </p:nvSpPr>
        <p:spPr>
          <a:xfrm>
            <a:off x="755576" y="2348880"/>
            <a:ext cx="7543800" cy="1524000"/>
          </a:xfrm>
          <a:prstGeom prst="rect">
            <a:avLst/>
          </a:prstGeom>
        </p:spPr>
        <p:txBody>
          <a:bodyPr/>
          <a:lstStyle/>
          <a:p>
            <a:r>
              <a:rPr lang="ko-KR" altLang="en-US" sz="6000" dirty="0">
                <a:solidFill>
                  <a:schemeClr val="bg1"/>
                </a:solidFill>
              </a:rPr>
              <a:t>방송기획론 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4294967295"/>
          </p:nvPr>
        </p:nvSpPr>
        <p:spPr>
          <a:xfrm>
            <a:off x="755576" y="4293096"/>
            <a:ext cx="7416824" cy="1422648"/>
          </a:xfrm>
        </p:spPr>
        <p:txBody>
          <a:bodyPr>
            <a:noAutofit/>
          </a:bodyPr>
          <a:lstStyle/>
          <a:p>
            <a:pPr algn="ctr"/>
            <a:r>
              <a:rPr lang="en-US" altLang="ko-KR" sz="4000" dirty="0">
                <a:latin typeface="+mj-ea"/>
                <a:ea typeface="+mj-ea"/>
              </a:rPr>
              <a:t>11</a:t>
            </a:r>
            <a:r>
              <a:rPr lang="ko-KR" altLang="en-US" sz="4000" dirty="0">
                <a:latin typeface="+mj-ea"/>
                <a:ea typeface="+mj-ea"/>
              </a:rPr>
              <a:t>장</a:t>
            </a:r>
            <a:endParaRPr lang="en-US" altLang="ko-KR" sz="4000" dirty="0">
              <a:latin typeface="+mj-ea"/>
              <a:ea typeface="+mj-ea"/>
            </a:endParaRPr>
          </a:p>
          <a:p>
            <a:pPr marL="0" indent="0" algn="ctr">
              <a:buNone/>
            </a:pPr>
            <a:r>
              <a:rPr lang="en-US" altLang="ko-KR" sz="4000" dirty="0">
                <a:latin typeface="+mj-ea"/>
                <a:ea typeface="+mj-ea"/>
              </a:rPr>
              <a:t>TV </a:t>
            </a:r>
            <a:r>
              <a:rPr lang="ko-KR" altLang="en-US" sz="4000" dirty="0">
                <a:latin typeface="+mj-ea"/>
                <a:ea typeface="+mj-ea"/>
              </a:rPr>
              <a:t>영화 및 전문 채널 프로그램</a:t>
            </a:r>
            <a:endParaRPr lang="en-US" altLang="ko-KR" sz="40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6075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53273" cy="743744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solidFill>
                  <a:srgbClr val="000000"/>
                </a:solidFill>
              </a:rPr>
              <a:t>8. </a:t>
            </a:r>
            <a:r>
              <a:rPr lang="ko-KR" altLang="en-US" dirty="0">
                <a:solidFill>
                  <a:srgbClr val="000000"/>
                </a:solidFill>
              </a:rPr>
              <a:t>홈쇼핑  프로그램 제작 과정</a:t>
            </a:r>
          </a:p>
        </p:txBody>
      </p:sp>
    </p:spTree>
    <p:extLst>
      <p:ext uri="{BB962C8B-B14F-4D97-AF65-F5344CB8AC3E}">
        <p14:creationId xmlns:p14="http://schemas.microsoft.com/office/powerpoint/2010/main" val="288702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539552" y="476672"/>
            <a:ext cx="7992888" cy="743744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solidFill>
                  <a:srgbClr val="000000"/>
                </a:solidFill>
              </a:rPr>
              <a:t>9. </a:t>
            </a:r>
            <a:r>
              <a:rPr lang="ko-KR" altLang="en-US" dirty="0">
                <a:solidFill>
                  <a:srgbClr val="000000"/>
                </a:solidFill>
              </a:rPr>
              <a:t> 케이블 전문 채널</a:t>
            </a:r>
            <a:r>
              <a:rPr lang="en-US" altLang="ko-KR" dirty="0">
                <a:solidFill>
                  <a:srgbClr val="000000"/>
                </a:solidFill>
              </a:rPr>
              <a:t>: </a:t>
            </a:r>
            <a:r>
              <a:rPr lang="ko-KR" altLang="en-US" dirty="0">
                <a:solidFill>
                  <a:srgbClr val="000000"/>
                </a:solidFill>
              </a:rPr>
              <a:t>음악 프로그램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12082"/>
            <a:ext cx="7128792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711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53273" cy="743744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solidFill>
                  <a:srgbClr val="000000"/>
                </a:solidFill>
              </a:rPr>
              <a:t>10. </a:t>
            </a:r>
            <a:r>
              <a:rPr lang="ko-KR" altLang="en-US" dirty="0">
                <a:solidFill>
                  <a:srgbClr val="000000"/>
                </a:solidFill>
              </a:rPr>
              <a:t>뮤직 비디오의 발전 과정</a:t>
            </a:r>
          </a:p>
        </p:txBody>
      </p:sp>
    </p:spTree>
    <p:extLst>
      <p:ext uri="{BB962C8B-B14F-4D97-AF65-F5344CB8AC3E}">
        <p14:creationId xmlns:p14="http://schemas.microsoft.com/office/powerpoint/2010/main" val="120181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53273" cy="743744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solidFill>
                  <a:srgbClr val="000000"/>
                </a:solidFill>
              </a:rPr>
              <a:t>11. </a:t>
            </a:r>
            <a:r>
              <a:rPr lang="ko-KR" altLang="en-US" dirty="0">
                <a:solidFill>
                  <a:srgbClr val="000000"/>
                </a:solidFill>
              </a:rPr>
              <a:t>뮤직 비디오의 유형</a:t>
            </a:r>
          </a:p>
        </p:txBody>
      </p:sp>
    </p:spTree>
    <p:extLst>
      <p:ext uri="{BB962C8B-B14F-4D97-AF65-F5344CB8AC3E}">
        <p14:creationId xmlns:p14="http://schemas.microsoft.com/office/powerpoint/2010/main" val="9170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53273" cy="743744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solidFill>
                  <a:srgbClr val="000000"/>
                </a:solidFill>
              </a:rPr>
              <a:t>12. </a:t>
            </a:r>
            <a:r>
              <a:rPr lang="ko-KR" altLang="en-US" dirty="0">
                <a:solidFill>
                  <a:srgbClr val="000000"/>
                </a:solidFill>
              </a:rPr>
              <a:t>뮤직 비디오의  제작과정</a:t>
            </a:r>
          </a:p>
        </p:txBody>
      </p:sp>
    </p:spTree>
    <p:extLst>
      <p:ext uri="{BB962C8B-B14F-4D97-AF65-F5344CB8AC3E}">
        <p14:creationId xmlns:p14="http://schemas.microsoft.com/office/powerpoint/2010/main" val="356309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53273" cy="743744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solidFill>
                  <a:srgbClr val="000000"/>
                </a:solidFill>
              </a:rPr>
              <a:t>13. </a:t>
            </a:r>
            <a:r>
              <a:rPr lang="ko-KR" altLang="en-US" dirty="0">
                <a:solidFill>
                  <a:srgbClr val="000000"/>
                </a:solidFill>
              </a:rPr>
              <a:t>뮤직 비디오의 영상적 특성 </a:t>
            </a:r>
            <a:r>
              <a:rPr lang="en-US" altLang="ko-KR" dirty="0">
                <a:solidFill>
                  <a:srgbClr val="000000"/>
                </a:solidFill>
              </a:rPr>
              <a:t>I</a:t>
            </a:r>
            <a:endParaRPr lang="ko-KR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49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53273" cy="743744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solidFill>
                  <a:srgbClr val="000000"/>
                </a:solidFill>
              </a:rPr>
              <a:t>13. </a:t>
            </a:r>
            <a:r>
              <a:rPr lang="ko-KR" altLang="en-US" dirty="0">
                <a:solidFill>
                  <a:srgbClr val="000000"/>
                </a:solidFill>
              </a:rPr>
              <a:t>뮤직 비디오의 영상적 특성 </a:t>
            </a:r>
            <a:r>
              <a:rPr lang="en-US" altLang="ko-KR" dirty="0">
                <a:solidFill>
                  <a:srgbClr val="000000"/>
                </a:solidFill>
              </a:rPr>
              <a:t>II</a:t>
            </a:r>
            <a:endParaRPr lang="ko-KR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75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54" y="1196752"/>
            <a:ext cx="8456613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2177139" y="5438060"/>
            <a:ext cx="47211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맑은 고딕" pitchFamily="50" charset="-127"/>
                <a:ea typeface="맑은 고딕" pitchFamily="50" charset="-127"/>
              </a:rPr>
              <a:t>멜론 뮤직 비디오 리스트</a:t>
            </a:r>
            <a:endParaRPr lang="en-US" altLang="ko-KR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실행 단추: 앞으로 또는 다음 1">
            <a:hlinkClick r:id="rId3" highlightClick="1"/>
          </p:cNvPr>
          <p:cNvSpPr/>
          <p:nvPr/>
        </p:nvSpPr>
        <p:spPr>
          <a:xfrm>
            <a:off x="7236296" y="5438060"/>
            <a:ext cx="1296144" cy="799252"/>
          </a:xfrm>
          <a:prstGeom prst="actionButtonForwardNex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 prstMaterial="translucentPowder">
            <a:bevelT w="127000" h="25400" prst="coolSlan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502890"/>
              <a:satOff val="-2850"/>
              <a:lumOff val="-23529"/>
              <a:alphaOff val="0"/>
            </a:schemeClr>
          </a:fillRef>
          <a:effectRef idx="0">
            <a:schemeClr val="accent4">
              <a:hueOff val="-502890"/>
              <a:satOff val="-2850"/>
              <a:lumOff val="-23529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903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1428750"/>
            <a:ext cx="6961187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284269" y="5438060"/>
            <a:ext cx="65069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맑은 고딕" pitchFamily="50" charset="-127"/>
                <a:ea typeface="맑은 고딕" pitchFamily="50" charset="-127"/>
              </a:rPr>
              <a:t>엠넷</a:t>
            </a:r>
            <a:r>
              <a:rPr lang="ko-KR" alt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맑은 고딕" pitchFamily="50" charset="-127"/>
                <a:ea typeface="맑은 고딕" pitchFamily="50" charset="-127"/>
              </a:rPr>
              <a:t> 홈페이지 뮤직 비디오 리스트</a:t>
            </a:r>
            <a:endParaRPr lang="en-US" altLang="ko-KR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실행 단추: 앞으로 또는 다음 3">
            <a:hlinkClick r:id="rId3" highlightClick="1"/>
          </p:cNvPr>
          <p:cNvSpPr/>
          <p:nvPr/>
        </p:nvSpPr>
        <p:spPr>
          <a:xfrm>
            <a:off x="6444208" y="764704"/>
            <a:ext cx="1080120" cy="664046"/>
          </a:xfrm>
          <a:prstGeom prst="actionButtonForwardNex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 prstMaterial="translucentPowder">
            <a:bevelT w="127000" h="25400" prst="coolSlan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502890"/>
              <a:satOff val="-2850"/>
              <a:lumOff val="-23529"/>
              <a:alphaOff val="0"/>
            </a:schemeClr>
          </a:fillRef>
          <a:effectRef idx="0">
            <a:schemeClr val="accent4">
              <a:hueOff val="-502890"/>
              <a:satOff val="-2850"/>
              <a:lumOff val="-23529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722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>
          <a:xfrm>
            <a:off x="755576" y="1196752"/>
            <a:ext cx="7704856" cy="489654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o-KR" altLang="en-US" sz="6000" b="1" dirty="0"/>
              <a:t>감사합니다</a:t>
            </a:r>
            <a:endParaRPr lang="en-US" altLang="ko-KR" sz="6000" b="1" dirty="0"/>
          </a:p>
        </p:txBody>
      </p:sp>
    </p:spTree>
    <p:extLst>
      <p:ext uri="{BB962C8B-B14F-4D97-AF65-F5344CB8AC3E}">
        <p14:creationId xmlns:p14="http://schemas.microsoft.com/office/powerpoint/2010/main" val="83244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53273" cy="743744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solidFill>
                  <a:srgbClr val="000000"/>
                </a:solidFill>
              </a:rPr>
              <a:t>1. TV</a:t>
            </a:r>
            <a:r>
              <a:rPr lang="ko-KR" altLang="en-US" dirty="0">
                <a:solidFill>
                  <a:srgbClr val="000000"/>
                </a:solidFill>
              </a:rPr>
              <a:t> 영화 프로그램</a:t>
            </a:r>
          </a:p>
        </p:txBody>
      </p:sp>
    </p:spTree>
    <p:extLst>
      <p:ext uri="{BB962C8B-B14F-4D97-AF65-F5344CB8AC3E}">
        <p14:creationId xmlns:p14="http://schemas.microsoft.com/office/powerpoint/2010/main" val="350540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53273" cy="743744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solidFill>
                  <a:srgbClr val="000000"/>
                </a:solidFill>
              </a:rPr>
              <a:t>2. TV </a:t>
            </a:r>
            <a:r>
              <a:rPr lang="ko-KR" altLang="en-US" dirty="0">
                <a:solidFill>
                  <a:srgbClr val="000000"/>
                </a:solidFill>
              </a:rPr>
              <a:t>영화 선정 기준</a:t>
            </a:r>
          </a:p>
        </p:txBody>
      </p:sp>
    </p:spTree>
    <p:extLst>
      <p:ext uri="{BB962C8B-B14F-4D97-AF65-F5344CB8AC3E}">
        <p14:creationId xmlns:p14="http://schemas.microsoft.com/office/powerpoint/2010/main" val="238802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53273" cy="743744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solidFill>
                  <a:srgbClr val="000000"/>
                </a:solidFill>
              </a:rPr>
              <a:t>3. </a:t>
            </a:r>
            <a:r>
              <a:rPr lang="ko-KR" altLang="en-US" dirty="0">
                <a:solidFill>
                  <a:srgbClr val="000000"/>
                </a:solidFill>
              </a:rPr>
              <a:t>더빙 언어의 특성</a:t>
            </a:r>
          </a:p>
        </p:txBody>
      </p:sp>
    </p:spTree>
    <p:extLst>
      <p:ext uri="{BB962C8B-B14F-4D97-AF65-F5344CB8AC3E}">
        <p14:creationId xmlns:p14="http://schemas.microsoft.com/office/powerpoint/2010/main" val="275950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9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53273" cy="743744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solidFill>
                  <a:srgbClr val="000000"/>
                </a:solidFill>
              </a:rPr>
              <a:t>4. TV </a:t>
            </a:r>
            <a:r>
              <a:rPr lang="ko-KR" altLang="en-US" dirty="0">
                <a:solidFill>
                  <a:srgbClr val="000000"/>
                </a:solidFill>
              </a:rPr>
              <a:t>영화와 만화 더빙 제작 과정</a:t>
            </a:r>
          </a:p>
        </p:txBody>
      </p:sp>
    </p:spTree>
    <p:extLst>
      <p:ext uri="{BB962C8B-B14F-4D97-AF65-F5344CB8AC3E}">
        <p14:creationId xmlns:p14="http://schemas.microsoft.com/office/powerpoint/2010/main" val="281398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53273" cy="743744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solidFill>
                  <a:srgbClr val="000000"/>
                </a:solidFill>
              </a:rPr>
              <a:t>5. </a:t>
            </a:r>
            <a:r>
              <a:rPr lang="ko-KR" altLang="en-US" sz="3600" dirty="0">
                <a:solidFill>
                  <a:srgbClr val="000000"/>
                </a:solidFill>
              </a:rPr>
              <a:t>케이블  전문 채널</a:t>
            </a:r>
            <a:r>
              <a:rPr lang="en-US" altLang="ko-KR" sz="3600" dirty="0">
                <a:solidFill>
                  <a:srgbClr val="000000"/>
                </a:solidFill>
              </a:rPr>
              <a:t>: </a:t>
            </a:r>
            <a:r>
              <a:rPr lang="ko-KR" altLang="en-US" sz="3600" dirty="0">
                <a:solidFill>
                  <a:srgbClr val="000000"/>
                </a:solidFill>
              </a:rPr>
              <a:t>홈쇼핑 프로그램</a:t>
            </a:r>
          </a:p>
        </p:txBody>
      </p:sp>
    </p:spTree>
    <p:extLst>
      <p:ext uri="{BB962C8B-B14F-4D97-AF65-F5344CB8AC3E}">
        <p14:creationId xmlns:p14="http://schemas.microsoft.com/office/powerpoint/2010/main" val="150844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53273" cy="743744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solidFill>
                  <a:srgbClr val="000000"/>
                </a:solidFill>
              </a:rPr>
              <a:t>6. </a:t>
            </a:r>
            <a:r>
              <a:rPr lang="ko-KR" altLang="en-US" dirty="0">
                <a:solidFill>
                  <a:srgbClr val="000000"/>
                </a:solidFill>
              </a:rPr>
              <a:t>국내 홈쇼핑 프로그램 특징</a:t>
            </a:r>
          </a:p>
        </p:txBody>
      </p:sp>
    </p:spTree>
    <p:extLst>
      <p:ext uri="{BB962C8B-B14F-4D97-AF65-F5344CB8AC3E}">
        <p14:creationId xmlns:p14="http://schemas.microsoft.com/office/powerpoint/2010/main" val="132954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7632847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1877432" y="-10844"/>
            <a:ext cx="53960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+mj-ea"/>
                <a:ea typeface="+mj-ea"/>
              </a:rPr>
              <a:t>홈쇼핑  방송 송출 </a:t>
            </a:r>
            <a:r>
              <a:rPr lang="en-US" altLang="ko-KR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+mj-ea"/>
                <a:ea typeface="+mj-ea"/>
              </a:rPr>
              <a:t>FLOW</a:t>
            </a:r>
          </a:p>
        </p:txBody>
      </p:sp>
    </p:spTree>
    <p:extLst>
      <p:ext uri="{BB962C8B-B14F-4D97-AF65-F5344CB8AC3E}">
        <p14:creationId xmlns:p14="http://schemas.microsoft.com/office/powerpoint/2010/main" val="393484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제목 9"/>
          <p:cNvSpPr>
            <a:spLocks noGrp="1"/>
          </p:cNvSpPr>
          <p:nvPr>
            <p:ph type="title"/>
          </p:nvPr>
        </p:nvSpPr>
        <p:spPr>
          <a:xfrm>
            <a:off x="683568" y="476672"/>
            <a:ext cx="7553273" cy="743744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solidFill>
                  <a:srgbClr val="000000"/>
                </a:solidFill>
              </a:rPr>
              <a:t>7.  </a:t>
            </a:r>
            <a:r>
              <a:rPr lang="ko-KR" altLang="en-US" dirty="0">
                <a:solidFill>
                  <a:srgbClr val="000000"/>
                </a:solidFill>
              </a:rPr>
              <a:t>홈쇼핑 방송 채널</a:t>
            </a:r>
          </a:p>
        </p:txBody>
      </p:sp>
    </p:spTree>
    <p:extLst>
      <p:ext uri="{BB962C8B-B14F-4D97-AF65-F5344CB8AC3E}">
        <p14:creationId xmlns:p14="http://schemas.microsoft.com/office/powerpoint/2010/main" val="52236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신문">
  <a:themeElements>
    <a:clrScheme name="Panels">
      <a:dk1>
        <a:srgbClr val="340B07"/>
      </a:dk1>
      <a:lt1>
        <a:srgbClr val="FFFFFF"/>
      </a:lt1>
      <a:dk2>
        <a:srgbClr val="182912"/>
      </a:dk2>
      <a:lt2>
        <a:srgbClr val="FBF0F2"/>
      </a:lt2>
      <a:accent1>
        <a:srgbClr val="694F36"/>
      </a:accent1>
      <a:accent2>
        <a:srgbClr val="98604A"/>
      </a:accent2>
      <a:accent3>
        <a:srgbClr val="8E3B4D"/>
      </a:accent3>
      <a:accent4>
        <a:srgbClr val="837954"/>
      </a:accent4>
      <a:accent5>
        <a:srgbClr val="4E3B28"/>
      </a:accent5>
      <a:accent6>
        <a:srgbClr val="AC7A0C"/>
      </a:accent6>
      <a:hlink>
        <a:srgbClr val="A03849"/>
      </a:hlink>
      <a:folHlink>
        <a:srgbClr val="AA845D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>
        <a:sp3d prstMaterial="translucentPowder">
          <a:bevelT w="127000" h="25400" prst="softRound"/>
        </a:sp3d>
      </a:spPr>
      <a:bodyPr/>
      <a:lstStyle/>
      <a:style>
        <a:lnRef idx="0">
          <a:schemeClr val="lt1">
            <a:hueOff val="0"/>
            <a:satOff val="0"/>
            <a:lumOff val="0"/>
            <a:alphaOff val="0"/>
          </a:schemeClr>
        </a:lnRef>
        <a:fillRef idx="1">
          <a:schemeClr val="accent4">
            <a:hueOff val="-502890"/>
            <a:satOff val="-2850"/>
            <a:lumOff val="-23529"/>
            <a:alphaOff val="0"/>
          </a:schemeClr>
        </a:fillRef>
        <a:effectRef idx="0">
          <a:schemeClr val="accent4">
            <a:hueOff val="-502890"/>
            <a:satOff val="-2850"/>
            <a:lumOff val="-23529"/>
            <a:alphaOff val="0"/>
          </a:schemeClr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1640</TotalTime>
  <Words>110</Words>
  <Application>Microsoft Office PowerPoint</Application>
  <PresentationFormat>화면 슬라이드 쇼(4:3)</PresentationFormat>
  <Paragraphs>21</Paragraphs>
  <Slides>19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6" baseType="lpstr">
      <vt:lpstr>HY견고딕</vt:lpstr>
      <vt:lpstr>맑은 고딕</vt:lpstr>
      <vt:lpstr>산돌고딕 L</vt:lpstr>
      <vt:lpstr>Arial</vt:lpstr>
      <vt:lpstr>Impact</vt:lpstr>
      <vt:lpstr>Times New Roman</vt:lpstr>
      <vt:lpstr>신문</vt:lpstr>
      <vt:lpstr>방송기획론 </vt:lpstr>
      <vt:lpstr>1. TV 영화 프로그램</vt:lpstr>
      <vt:lpstr>2. TV 영화 선정 기준</vt:lpstr>
      <vt:lpstr>3. 더빙 언어의 특성</vt:lpstr>
      <vt:lpstr>4. TV 영화와 만화 더빙 제작 과정</vt:lpstr>
      <vt:lpstr>5. 케이블  전문 채널: 홈쇼핑 프로그램</vt:lpstr>
      <vt:lpstr>6. 국내 홈쇼핑 프로그램 특징</vt:lpstr>
      <vt:lpstr>PowerPoint 프레젠테이션</vt:lpstr>
      <vt:lpstr>7.  홈쇼핑 방송 채널</vt:lpstr>
      <vt:lpstr>8. 홈쇼핑  프로그램 제작 과정</vt:lpstr>
      <vt:lpstr>9.  케이블 전문 채널: 음악 프로그램</vt:lpstr>
      <vt:lpstr>10. 뮤직 비디오의 발전 과정</vt:lpstr>
      <vt:lpstr>11. 뮤직 비디오의 유형</vt:lpstr>
      <vt:lpstr>12. 뮤직 비디오의  제작과정</vt:lpstr>
      <vt:lpstr>13. 뮤직 비디오의 영상적 특성 I</vt:lpstr>
      <vt:lpstr>13. 뮤직 비디오의 영상적 특성 II</vt:lpstr>
      <vt:lpstr>PowerPoint 프레젠테이션</vt:lpstr>
      <vt:lpstr>PowerPoint 프레젠테이션</vt:lpstr>
      <vt:lpstr>PowerPoint 프레젠테이션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.</dc:creator>
  <cp:lastModifiedBy>USER</cp:lastModifiedBy>
  <cp:revision>132</cp:revision>
  <dcterms:created xsi:type="dcterms:W3CDTF">2012-01-03T02:46:39Z</dcterms:created>
  <dcterms:modified xsi:type="dcterms:W3CDTF">2023-05-02T03:07:10Z</dcterms:modified>
</cp:coreProperties>
</file>