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73" r:id="rId4"/>
    <p:sldId id="274" r:id="rId5"/>
    <p:sldId id="275" r:id="rId6"/>
    <p:sldId id="277" r:id="rId7"/>
    <p:sldId id="276" r:id="rId8"/>
    <p:sldId id="278" r:id="rId9"/>
    <p:sldId id="282" r:id="rId10"/>
    <p:sldId id="281" r:id="rId11"/>
    <p:sldId id="283" r:id="rId12"/>
    <p:sldId id="266" r:id="rId13"/>
    <p:sldId id="279" r:id="rId14"/>
    <p:sldId id="267" r:id="rId15"/>
    <p:sldId id="270" r:id="rId16"/>
    <p:sldId id="269" r:id="rId17"/>
    <p:sldId id="259" r:id="rId18"/>
  </p:sldIdLst>
  <p:sldSz cx="12192000" cy="6858000"/>
  <p:notesSz cx="6858000" cy="9144000"/>
  <p:embeddedFontLst>
    <p:embeddedFont>
      <p:font typeface="맑은 고딕" panose="020B0503020000020004" pitchFamily="50" charset="-127"/>
      <p:regular r:id="rId19"/>
      <p:bold r:id="rId20"/>
    </p:embeddedFont>
    <p:embeddedFont>
      <p:font typeface="Segoe UI" panose="020B0502040204020203" pitchFamily="34" charset="0"/>
      <p:regular r:id="rId21"/>
      <p:bold r:id="rId22"/>
      <p:italic r:id="rId23"/>
      <p:boldItalic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BAA7E9-6B55-4EDF-ADBA-72834AF7C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C2AB84D-1DF2-4568-A041-D4F05190D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A4AC2C7-F954-4020-8C1F-D07CE4761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E0415-8F0E-4455-BA75-9A814944498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251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7A08758-8EC9-4817-9067-889E66B39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59498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3761B69-5749-4E15-9958-61C8AF70A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39223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EAF4260-A7CA-473E-BF5A-68F0048C2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E0415-8F0E-4455-BA75-9A814944498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0974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6246F0-B9C9-45DF-BC4E-562E1DD43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6635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3C57C6B-50F3-4B30-9990-E9FF13A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E0415-8F0E-4455-BA75-9A814944498D}" type="slidenum">
              <a:rPr lang="ko-KR" altLang="en-US" smtClean="0"/>
              <a:t>‹#›</a:t>
            </a:fld>
            <a:endParaRPr lang="ko-KR" altLang="en-US"/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FBA3F0AA-BE82-49BB-B119-73D6DD8275AA}"/>
              </a:ext>
            </a:extLst>
          </p:cNvPr>
          <p:cNvGrpSpPr/>
          <p:nvPr userDrawn="1"/>
        </p:nvGrpSpPr>
        <p:grpSpPr>
          <a:xfrm>
            <a:off x="338138" y="1298448"/>
            <a:ext cx="11515725" cy="166623"/>
            <a:chOff x="229235" y="1259841"/>
            <a:chExt cx="11515725" cy="294719"/>
          </a:xfrm>
        </p:grpSpPr>
        <p:pic>
          <p:nvPicPr>
            <p:cNvPr id="17" name="그림 16" descr="조류이(가) 표시된 사진&#10;&#10;자동 생성된 설명">
              <a:extLst>
                <a:ext uri="{FF2B5EF4-FFF2-40B4-BE49-F238E27FC236}">
                  <a16:creationId xmlns:a16="http://schemas.microsoft.com/office/drawing/2014/main" id="{0AF6B167-12CB-4BE4-95D5-3AC1D61BFC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03" b="25902"/>
            <a:stretch/>
          </p:blipFill>
          <p:spPr>
            <a:xfrm>
              <a:off x="229235" y="1259841"/>
              <a:ext cx="9260205" cy="294719"/>
            </a:xfrm>
            <a:prstGeom prst="rect">
              <a:avLst/>
            </a:prstGeom>
          </p:spPr>
        </p:pic>
        <p:pic>
          <p:nvPicPr>
            <p:cNvPr id="18" name="그림 17" descr="조류이(가) 표시된 사진&#10;&#10;자동 생성된 설명">
              <a:extLst>
                <a:ext uri="{FF2B5EF4-FFF2-40B4-BE49-F238E27FC236}">
                  <a16:creationId xmlns:a16="http://schemas.microsoft.com/office/drawing/2014/main" id="{85BB86FA-3F13-4866-BCEE-CA38474EE2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03" b="25902"/>
            <a:stretch/>
          </p:blipFill>
          <p:spPr>
            <a:xfrm>
              <a:off x="2484755" y="1259841"/>
              <a:ext cx="9260205" cy="2947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9779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문구이(가) 표시된 사진&#10;&#10;자동 생성된 설명">
            <a:extLst>
              <a:ext uri="{FF2B5EF4-FFF2-40B4-BE49-F238E27FC236}">
                <a16:creationId xmlns:a16="http://schemas.microsoft.com/office/drawing/2014/main" id="{22C5F14E-276A-4085-A10F-FD2791F9AC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6" b="8516"/>
          <a:stretch/>
        </p:blipFill>
        <p:spPr>
          <a:xfrm>
            <a:off x="248408" y="271879"/>
            <a:ext cx="11695184" cy="6317897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3C57C6B-50F3-4B30-9990-E9FF13A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AE0415-8F0E-4455-BA75-9A81494449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3401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8346EDD-063E-4458-9B41-38C910ED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E0415-8F0E-4455-BA75-9A814944498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4820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766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F29B11E7-6673-4B2A-8A17-7E5E539A49B2}"/>
              </a:ext>
            </a:extLst>
          </p:cNvPr>
          <p:cNvSpPr/>
          <p:nvPr userDrawn="1"/>
        </p:nvSpPr>
        <p:spPr>
          <a:xfrm>
            <a:off x="254000" y="254000"/>
            <a:ext cx="11684000" cy="635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98C915F-C67E-4FC3-8D10-F3162E536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1447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86AE0415-8F0E-4455-BA75-9A814944498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133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7" r:id="rId3"/>
    <p:sldLayoutId id="2147483654" r:id="rId4"/>
    <p:sldLayoutId id="2147483655" r:id="rId5"/>
    <p:sldLayoutId id="2147483656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64592B-D267-4399-A114-C5A250FF6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2169" y="2829327"/>
            <a:ext cx="7929880" cy="1708114"/>
          </a:xfrm>
          <a:noFill/>
        </p:spPr>
        <p:txBody>
          <a:bodyPr anchor="ctr"/>
          <a:lstStyle/>
          <a:p>
            <a:r>
              <a:rPr lang="en-US" altLang="ko-KR" sz="4500" dirty="0">
                <a:ea typeface="문체부 쓰기 정체" panose="02030609000101010101" pitchFamily="17" charset="-127"/>
              </a:rPr>
              <a:t>“</a:t>
            </a:r>
            <a:r>
              <a:rPr lang="ko-KR" altLang="en-US" sz="4500" dirty="0" err="1">
                <a:ea typeface="문체부 쓰기 정체" panose="02030609000101010101" pitchFamily="17" charset="-127"/>
              </a:rPr>
              <a:t>교학상장</a:t>
            </a:r>
            <a:r>
              <a:rPr lang="en-US" altLang="ko-KR" sz="4500" dirty="0">
                <a:ea typeface="문체부 쓰기 정체" panose="02030609000101010101" pitchFamily="17" charset="-127"/>
              </a:rPr>
              <a:t>” </a:t>
            </a:r>
            <a:r>
              <a:rPr lang="ko-KR" altLang="en-US" sz="4500" dirty="0">
                <a:ea typeface="문체부 쓰기 정체" panose="02030609000101010101" pitchFamily="17" charset="-127"/>
              </a:rPr>
              <a:t>최종학습보고서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2D342D92-A618-4202-9930-6BB9B59E4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557" y="674423"/>
            <a:ext cx="942887" cy="942887"/>
          </a:xfrm>
          <a:prstGeom prst="rect">
            <a:avLst/>
          </a:prstGeom>
        </p:spPr>
      </p:pic>
      <p:grpSp>
        <p:nvGrpSpPr>
          <p:cNvPr id="27" name="그룹 26">
            <a:extLst>
              <a:ext uri="{FF2B5EF4-FFF2-40B4-BE49-F238E27FC236}">
                <a16:creationId xmlns:a16="http://schemas.microsoft.com/office/drawing/2014/main" id="{9D359150-FB47-4C66-86B9-C42FB3A4F2CF}"/>
              </a:ext>
            </a:extLst>
          </p:cNvPr>
          <p:cNvGrpSpPr/>
          <p:nvPr/>
        </p:nvGrpSpPr>
        <p:grpSpPr>
          <a:xfrm>
            <a:off x="2434133" y="2944553"/>
            <a:ext cx="7305953" cy="1477663"/>
            <a:chOff x="2434133" y="2345346"/>
            <a:chExt cx="7305953" cy="1477663"/>
          </a:xfrm>
        </p:grpSpPr>
        <p:sp>
          <p:nvSpPr>
            <p:cNvPr id="24" name="왼쪽 대괄호 23">
              <a:extLst>
                <a:ext uri="{FF2B5EF4-FFF2-40B4-BE49-F238E27FC236}">
                  <a16:creationId xmlns:a16="http://schemas.microsoft.com/office/drawing/2014/main" id="{18FEEAFC-47A0-4F85-8484-4BDB45796603}"/>
                </a:ext>
              </a:extLst>
            </p:cNvPr>
            <p:cNvSpPr/>
            <p:nvPr/>
          </p:nvSpPr>
          <p:spPr>
            <a:xfrm>
              <a:off x="2434133" y="2345346"/>
              <a:ext cx="303987" cy="1477663"/>
            </a:xfrm>
            <a:prstGeom prst="leftBracket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왼쪽 대괄호 24">
              <a:extLst>
                <a:ext uri="{FF2B5EF4-FFF2-40B4-BE49-F238E27FC236}">
                  <a16:creationId xmlns:a16="http://schemas.microsoft.com/office/drawing/2014/main" id="{0F681289-5FB8-44B8-BEA5-3294DD1E37B8}"/>
                </a:ext>
              </a:extLst>
            </p:cNvPr>
            <p:cNvSpPr/>
            <p:nvPr/>
          </p:nvSpPr>
          <p:spPr>
            <a:xfrm flipH="1">
              <a:off x="9436099" y="2345346"/>
              <a:ext cx="303987" cy="1477663"/>
            </a:xfrm>
            <a:prstGeom prst="leftBracket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279692A3-AF9D-4B01-8AD5-2AAF73031E17}"/>
              </a:ext>
            </a:extLst>
          </p:cNvPr>
          <p:cNvCxnSpPr/>
          <p:nvPr/>
        </p:nvCxnSpPr>
        <p:spPr>
          <a:xfrm>
            <a:off x="2738120" y="2255520"/>
            <a:ext cx="67157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DD1BD9B-93CC-46A8-B3FD-657D82E41EC0}"/>
              </a:ext>
            </a:extLst>
          </p:cNvPr>
          <p:cNvSpPr txBox="1"/>
          <p:nvPr/>
        </p:nvSpPr>
        <p:spPr>
          <a:xfrm>
            <a:off x="3647258" y="1697571"/>
            <a:ext cx="489749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500" dirty="0">
                <a:solidFill>
                  <a:schemeClr val="bg1"/>
                </a:solidFill>
                <a:ea typeface="문체부 쓰기 정체" panose="02030609000101010101" pitchFamily="17" charset="-127"/>
              </a:rPr>
              <a:t>목원대학교 학습동아리 동고동락</a:t>
            </a:r>
          </a:p>
        </p:txBody>
      </p:sp>
    </p:spTree>
    <p:extLst>
      <p:ext uri="{BB962C8B-B14F-4D97-AF65-F5344CB8AC3E}">
        <p14:creationId xmlns:p14="http://schemas.microsoft.com/office/powerpoint/2010/main" val="938590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3BD716-C412-427B-A7FF-1C9871B3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문체부 쓰기 정체" panose="02030609000101010101" pitchFamily="17" charset="-127"/>
              </a:rPr>
              <a:t>3. </a:t>
            </a:r>
            <a:r>
              <a:rPr lang="ko-KR" altLang="en-US" dirty="0">
                <a:ea typeface="문체부 쓰기 정체" panose="02030609000101010101" pitchFamily="17" charset="-127"/>
              </a:rPr>
              <a:t>학습 일지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EFC911B-A765-40AB-A7DD-1AC9EB6B8B11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3242"/>
            <a:ext cx="3355200" cy="21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A76140D-4F9F-4206-A9E7-98643A2B90D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64724"/>
            <a:ext cx="3355200" cy="21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86FACD-D624-461F-9271-DA5150F3CA5C}"/>
              </a:ext>
            </a:extLst>
          </p:cNvPr>
          <p:cNvSpPr txBox="1"/>
          <p:nvPr/>
        </p:nvSpPr>
        <p:spPr>
          <a:xfrm>
            <a:off x="4576522" y="4301228"/>
            <a:ext cx="6567728" cy="1886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500" b="1" kern="0" spc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6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차</a:t>
            </a:r>
            <a:endParaRPr lang="en-US" altLang="ko-KR" sz="1500" b="1" kern="0" spc="0" dirty="0">
              <a:solidFill>
                <a:schemeClr val="bg1"/>
              </a:solidFill>
              <a:effectLst/>
              <a:latin typeface="맑은 고딕" panose="020B0503020000020004" pitchFamily="50" charset="-127"/>
              <a:ea typeface="문체부 쓰기 정체" panose="02030609000101010101" pitchFamily="17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학습 일자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: 11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월 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04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일</a:t>
            </a:r>
            <a:endParaRPr lang="en-US" altLang="ko-KR" sz="1500" b="1" kern="0" spc="0" dirty="0">
              <a:solidFill>
                <a:schemeClr val="bg1"/>
              </a:solidFill>
              <a:effectLst/>
              <a:latin typeface="맑은 고딕" panose="020B0503020000020004" pitchFamily="50" charset="-127"/>
              <a:ea typeface="문체부 쓰기 정체" panose="02030609000101010101" pitchFamily="17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학습 내용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:&lt;</a:t>
            </a:r>
            <a:r>
              <a:rPr lang="ko-KR" altLang="en-US" sz="1500" b="1" kern="0" spc="0" dirty="0" err="1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등전점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 </a:t>
            </a:r>
            <a:r>
              <a:rPr lang="ko-KR" altLang="en-US" sz="1500" b="1" kern="0" spc="0" dirty="0" err="1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전기영동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 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– </a:t>
            </a:r>
            <a:r>
              <a:rPr lang="en-US" altLang="ko-KR" sz="1500" b="1" kern="0" spc="0" dirty="0" err="1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Isoeletric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 focusing&gt;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 err="1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등전점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 </a:t>
            </a:r>
            <a:r>
              <a:rPr lang="ko-KR" altLang="en-US" sz="1500" b="1" kern="0" spc="0" dirty="0" err="1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전기영동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 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- </a:t>
            </a:r>
            <a:r>
              <a:rPr lang="en-US" altLang="ko-KR" sz="1500" b="1" kern="0" spc="0" dirty="0" err="1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Isoeletric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 focusing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2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차원 </a:t>
            </a:r>
            <a:r>
              <a:rPr lang="ko-KR" altLang="en-US" sz="1500" b="1" kern="0" spc="0" dirty="0" err="1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전기영동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 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- Two-</a:t>
            </a:r>
            <a:r>
              <a:rPr lang="en-US" altLang="ko-KR" sz="1500" b="1" kern="0" spc="0" dirty="0" err="1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dimentional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 electrophoresis (2D </a:t>
            </a:r>
            <a:r>
              <a:rPr lang="en-US" altLang="ko-KR" sz="1500" b="1" kern="0" spc="0" dirty="0" err="1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eletrophoresis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)</a:t>
            </a:r>
            <a:endParaRPr lang="ko-KR" altLang="en-US" sz="1500" kern="0" spc="0" dirty="0">
              <a:solidFill>
                <a:schemeClr val="bg1"/>
              </a:solidFill>
              <a:effectLst/>
              <a:latin typeface="바탕" panose="02030600000101010101" pitchFamily="18" charset="-127"/>
              <a:ea typeface="문체부 쓰기 정체" panose="02030609000101010101" pitchFamily="17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7D3485-87A9-4583-97A7-1DD173D0695D}"/>
              </a:ext>
            </a:extLst>
          </p:cNvPr>
          <p:cNvSpPr txBox="1"/>
          <p:nvPr/>
        </p:nvSpPr>
        <p:spPr>
          <a:xfrm>
            <a:off x="4576522" y="1645080"/>
            <a:ext cx="7367827" cy="2256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5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차</a:t>
            </a:r>
            <a:endParaRPr lang="en-US" altLang="ko-KR" sz="1500" b="1" kern="0" spc="0" dirty="0">
              <a:solidFill>
                <a:schemeClr val="bg1"/>
              </a:solidFill>
              <a:effectLst/>
              <a:latin typeface="맑은 고딕" panose="020B0503020000020004" pitchFamily="50" charset="-127"/>
              <a:ea typeface="문체부 쓰기 정체" panose="02030609000101010101" pitchFamily="17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학습 일자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: 10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월 </a:t>
            </a:r>
            <a:r>
              <a:rPr lang="en-US" altLang="ko-KR" sz="1500" b="1" kern="0" dirty="0">
                <a:solidFill>
                  <a:schemeClr val="bg1"/>
                </a:solidFill>
                <a:latin typeface="맑은 고딕" panose="020B0503020000020004" pitchFamily="50" charset="-127"/>
                <a:ea typeface="문체부 쓰기 정체" panose="02030609000101010101" pitchFamily="17" charset="-127"/>
              </a:rPr>
              <a:t>28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일</a:t>
            </a:r>
            <a:endParaRPr lang="en-US" altLang="ko-KR" sz="1500" b="1" kern="0" spc="0" dirty="0">
              <a:solidFill>
                <a:schemeClr val="bg1"/>
              </a:solidFill>
              <a:effectLst/>
              <a:latin typeface="맑은 고딕" panose="020B0503020000020004" pitchFamily="50" charset="-127"/>
              <a:ea typeface="문체부 쓰기 정체" panose="02030609000101010101" pitchFamily="17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학습 내용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: &lt;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단백질 정제 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– protein purification⓶ + </a:t>
            </a:r>
            <a:r>
              <a:rPr lang="ko-KR" altLang="en-US" sz="1500" b="1" kern="0" spc="0" dirty="0" err="1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전기영동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 </a:t>
            </a:r>
            <a:r>
              <a:rPr lang="en-US" altLang="ko-KR" sz="1500" b="1" kern="0" dirty="0">
                <a:solidFill>
                  <a:schemeClr val="bg1"/>
                </a:solidFill>
                <a:latin typeface="맑은 고딕" panose="020B0503020000020004" pitchFamily="50" charset="-127"/>
                <a:ea typeface="문체부 쓰기 정체" panose="02030609000101010101" pitchFamily="17" charset="-127"/>
              </a:rPr>
              <a:t>– </a:t>
            </a:r>
            <a:r>
              <a:rPr lang="en-US" altLang="ko-KR" sz="1500" b="1" kern="0" spc="0" dirty="0" err="1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eletrophoresis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&gt;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이온 교환 </a:t>
            </a:r>
            <a:r>
              <a:rPr lang="ko-KR" altLang="en-US" sz="1500" b="1" kern="0" spc="0" dirty="0" err="1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크로마토그래피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 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– ion-exchange chromatography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Binding affinity – Affinity chromatography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젤 </a:t>
            </a:r>
            <a:r>
              <a:rPr lang="ko-KR" altLang="en-US" sz="1500" b="1" kern="0" spc="0" dirty="0" err="1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전기영동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 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- Gel </a:t>
            </a:r>
            <a:r>
              <a:rPr lang="en-US" altLang="ko-KR" sz="1500" b="1" kern="0" spc="0" dirty="0" err="1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eletrophoresis</a:t>
            </a:r>
            <a:endParaRPr lang="ko-KR" altLang="en-US" sz="1500" kern="0" spc="0" dirty="0">
              <a:solidFill>
                <a:schemeClr val="bg1"/>
              </a:solidFill>
              <a:effectLst/>
              <a:latin typeface="바탕" panose="02030600000101010101" pitchFamily="18" charset="-127"/>
              <a:ea typeface="문체부 쓰기 정체" panose="02030609000101010101" pitchFamily="17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6389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3BD716-C412-427B-A7FF-1C9871B3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문체부 쓰기 정체" panose="02030609000101010101" pitchFamily="17" charset="-127"/>
              </a:rPr>
              <a:t>3. </a:t>
            </a:r>
            <a:r>
              <a:rPr lang="ko-KR" altLang="en-US" dirty="0">
                <a:ea typeface="문체부 쓰기 정체" panose="02030609000101010101" pitchFamily="17" charset="-127"/>
              </a:rPr>
              <a:t>학습 일지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F921D87-40C1-48F5-AE35-B8322FCF725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21868"/>
            <a:ext cx="3355200" cy="21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D82AC6-245F-4FC0-A032-41D6FF896F16}"/>
              </a:ext>
            </a:extLst>
          </p:cNvPr>
          <p:cNvSpPr txBox="1"/>
          <p:nvPr/>
        </p:nvSpPr>
        <p:spPr>
          <a:xfrm>
            <a:off x="4576522" y="2043038"/>
            <a:ext cx="6842854" cy="1517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500" b="1" kern="0">
                <a:solidFill>
                  <a:schemeClr val="bg1"/>
                </a:solidFill>
                <a:latin typeface="맑은 고딕" panose="020B0503020000020004" pitchFamily="50" charset="-127"/>
                <a:ea typeface="문체부 쓰기 정체" panose="02030609000101010101" pitchFamily="17" charset="-127"/>
              </a:rPr>
              <a:t>7</a:t>
            </a:r>
            <a:r>
              <a:rPr lang="ko-KR" altLang="en-US" sz="1500" b="1" kern="0" dirty="0">
                <a:solidFill>
                  <a:schemeClr val="bg1"/>
                </a:solidFill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차</a:t>
            </a:r>
            <a:endParaRPr lang="en-US" altLang="ko-KR" sz="1500" b="1" kern="0" dirty="0">
              <a:solidFill>
                <a:schemeClr val="bg1"/>
              </a:solidFill>
              <a:latin typeface="맑은 고딕" panose="020B0503020000020004" pitchFamily="50" charset="-127"/>
              <a:ea typeface="문체부 쓰기 정체" panose="02030609000101010101" pitchFamily="17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dirty="0">
                <a:solidFill>
                  <a:schemeClr val="bg1"/>
                </a:solidFill>
                <a:latin typeface="맑은 고딕" panose="020B0503020000020004" pitchFamily="50" charset="-127"/>
                <a:ea typeface="문체부 쓰기 정체" panose="02030609000101010101" pitchFamily="17" charset="-127"/>
              </a:rPr>
              <a:t>학습 일자</a:t>
            </a:r>
            <a:r>
              <a:rPr lang="en-US" altLang="ko-KR" sz="1500" b="1" kern="0" dirty="0">
                <a:solidFill>
                  <a:schemeClr val="bg1"/>
                </a:solidFill>
                <a:latin typeface="맑은 고딕" panose="020B0503020000020004" pitchFamily="50" charset="-127"/>
                <a:ea typeface="문체부 쓰기 정체" panose="02030609000101010101" pitchFamily="17" charset="-127"/>
              </a:rPr>
              <a:t>: 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11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월 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11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일</a:t>
            </a:r>
            <a:endParaRPr lang="en-US" altLang="ko-KR" sz="1500" b="1" kern="0" spc="0" dirty="0">
              <a:solidFill>
                <a:schemeClr val="bg1"/>
              </a:solidFill>
              <a:effectLst/>
              <a:latin typeface="맑은 고딕" panose="020B0503020000020004" pitchFamily="50" charset="-127"/>
              <a:ea typeface="문체부 쓰기 정체" panose="02030609000101010101" pitchFamily="17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학습 </a:t>
            </a:r>
            <a:r>
              <a:rPr lang="ko-KR" altLang="en-US" sz="1500" b="1" kern="0" dirty="0">
                <a:solidFill>
                  <a:schemeClr val="bg1"/>
                </a:solidFill>
                <a:latin typeface="맑은 고딕" panose="020B0503020000020004" pitchFamily="50" charset="-127"/>
                <a:ea typeface="문체부 쓰기 정체" panose="02030609000101010101" pitchFamily="17" charset="-127"/>
              </a:rPr>
              <a:t>내용</a:t>
            </a:r>
            <a:r>
              <a:rPr lang="en-US" altLang="ko-KR" sz="1500" b="1" kern="0" dirty="0">
                <a:solidFill>
                  <a:schemeClr val="bg1"/>
                </a:solidFill>
                <a:latin typeface="맑은 고딕" panose="020B0503020000020004" pitchFamily="50" charset="-127"/>
                <a:ea typeface="문체부 쓰기 정체" panose="02030609000101010101" pitchFamily="17" charset="-127"/>
              </a:rPr>
              <a:t>: </a:t>
            </a:r>
            <a:r>
              <a:rPr lang="ko-KR" altLang="en-US" sz="1500" b="1" kern="0" spc="0" dirty="0" err="1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초원심분리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 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- Ultracentrifugation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DNA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재조합 기술에 의한 단백질 서열분석</a:t>
            </a:r>
            <a:endParaRPr lang="ko-KR" altLang="en-US" sz="1500" kern="0" spc="0" dirty="0">
              <a:solidFill>
                <a:schemeClr val="bg1"/>
              </a:solidFill>
              <a:effectLst/>
              <a:latin typeface="바탕" panose="02030600000101010101" pitchFamily="18" charset="-127"/>
              <a:ea typeface="문체부 쓰기 정체" panose="02030609000101010101" pitchFamily="17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0024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3BD716-C412-427B-A7FF-1C9871B3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문체부 쓰기 정체" panose="02030609000101010101" pitchFamily="17" charset="-127"/>
              </a:rPr>
              <a:t>4. </a:t>
            </a:r>
            <a:r>
              <a:rPr lang="ko-KR" altLang="en-US" dirty="0">
                <a:ea typeface="문체부 쓰기 정체" panose="02030609000101010101" pitchFamily="17" charset="-127"/>
              </a:rPr>
              <a:t>학습 결과 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DCF22CD-4535-4AC5-8080-14D6BFDA9897}"/>
              </a:ext>
            </a:extLst>
          </p:cNvPr>
          <p:cNvSpPr/>
          <p:nvPr/>
        </p:nvSpPr>
        <p:spPr>
          <a:xfrm>
            <a:off x="804729" y="1560162"/>
            <a:ext cx="23583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200" b="1" dirty="0">
                <a:solidFill>
                  <a:schemeClr val="bg1"/>
                </a:solidFill>
                <a:latin typeface="나눔바른펜" panose="020B0503000000000000" pitchFamily="50" charset="-127"/>
                <a:ea typeface="문체부 쓰기 정체" panose="02030609000101010101" pitchFamily="17" charset="-127"/>
              </a:rPr>
              <a:t>나만의 노트 필기</a:t>
            </a: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3B56F977-8F44-4AE0-8DEB-8CE6B04DB99C}"/>
              </a:ext>
            </a:extLst>
          </p:cNvPr>
          <p:cNvCxnSpPr>
            <a:cxnSpLocks/>
          </p:cNvCxnSpPr>
          <p:nvPr/>
        </p:nvCxnSpPr>
        <p:spPr>
          <a:xfrm>
            <a:off x="935171" y="2018621"/>
            <a:ext cx="205530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3C4F66A5-8912-4A77-999A-C271527F59BD}"/>
              </a:ext>
            </a:extLst>
          </p:cNvPr>
          <p:cNvGrpSpPr/>
          <p:nvPr/>
        </p:nvGrpSpPr>
        <p:grpSpPr>
          <a:xfrm>
            <a:off x="2990474" y="1562876"/>
            <a:ext cx="384669" cy="302794"/>
            <a:chOff x="10519604" y="3787266"/>
            <a:chExt cx="834196" cy="871051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24E61714-BA0C-48F5-921F-EA151DCA5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0080" y="3787266"/>
              <a:ext cx="553720" cy="553720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1D0DBF10-0274-4B0E-B5D6-EEC1B1531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9604" y="3787266"/>
              <a:ext cx="363220" cy="363220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7C83D731-8937-484E-B272-20F9D28C7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6702" y="4295097"/>
              <a:ext cx="363220" cy="363220"/>
            </a:xfrm>
            <a:prstGeom prst="rect">
              <a:avLst/>
            </a:prstGeom>
          </p:spPr>
        </p:pic>
      </p:grpSp>
      <p:pic>
        <p:nvPicPr>
          <p:cNvPr id="16" name="그림 15">
            <a:extLst>
              <a:ext uri="{FF2B5EF4-FFF2-40B4-BE49-F238E27FC236}">
                <a16:creationId xmlns:a16="http://schemas.microsoft.com/office/drawing/2014/main" id="{924F8906-3F6F-49A4-B187-CDC2110A7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261" y="2151300"/>
            <a:ext cx="2379776" cy="317634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147C098E-2270-4DEB-8E40-1E272BABB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337" y="2150188"/>
            <a:ext cx="2380609" cy="317745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12E9418D-B6F7-4DFF-A242-6123AF7CD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654" y="2150188"/>
            <a:ext cx="2376368" cy="3171791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FD0B431-E873-4DDF-8D97-C5E5F86F1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729" y="2144526"/>
            <a:ext cx="2380610" cy="317745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55853672-EA7E-4C88-BCAC-3D20E449EE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583" y="3321083"/>
            <a:ext cx="2376368" cy="317179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58EB831-BF5B-49DE-B005-8432E52FC6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9433" y="3321083"/>
            <a:ext cx="2376368" cy="317179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A4DA907D-127F-4CEC-95C7-D137D03E5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6283" y="3321082"/>
            <a:ext cx="2376368" cy="317179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F354BFC-3A0A-4E26-94F0-C6E2659D3B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3133" y="3315422"/>
            <a:ext cx="2380609" cy="317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9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>
            <a:extLst>
              <a:ext uri="{FF2B5EF4-FFF2-40B4-BE49-F238E27FC236}">
                <a16:creationId xmlns:a16="http://schemas.microsoft.com/office/drawing/2014/main" id="{66C13878-BFFA-4F41-9682-ABDC0B549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07" y="2140911"/>
            <a:ext cx="2381619" cy="3178799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AC3BD716-C412-427B-A7FF-1C9871B3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문체부 쓰기 정체" panose="02030609000101010101" pitchFamily="17" charset="-127"/>
              </a:rPr>
              <a:t>4. </a:t>
            </a:r>
            <a:r>
              <a:rPr lang="ko-KR" altLang="en-US" dirty="0">
                <a:ea typeface="문체부 쓰기 정체" panose="02030609000101010101" pitchFamily="17" charset="-127"/>
              </a:rPr>
              <a:t>학습 결과 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DCF22CD-4535-4AC5-8080-14D6BFDA9897}"/>
              </a:ext>
            </a:extLst>
          </p:cNvPr>
          <p:cNvSpPr/>
          <p:nvPr/>
        </p:nvSpPr>
        <p:spPr>
          <a:xfrm>
            <a:off x="838200" y="1590003"/>
            <a:ext cx="57599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200" b="1" dirty="0">
                <a:solidFill>
                  <a:schemeClr val="bg1"/>
                </a:solidFill>
                <a:latin typeface="나눔바른펜" panose="020B0503000000000000" pitchFamily="50" charset="-127"/>
                <a:ea typeface="문체부 쓰기 정체" panose="02030609000101010101" pitchFamily="17" charset="-127"/>
              </a:rPr>
              <a:t>기초의학생명공학 원문 교재 해석 능력 향상</a:t>
            </a: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3B56F977-8F44-4AE0-8DEB-8CE6B04DB99C}"/>
              </a:ext>
            </a:extLst>
          </p:cNvPr>
          <p:cNvCxnSpPr>
            <a:cxnSpLocks/>
          </p:cNvCxnSpPr>
          <p:nvPr/>
        </p:nvCxnSpPr>
        <p:spPr>
          <a:xfrm>
            <a:off x="935171" y="2018621"/>
            <a:ext cx="547060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3C4F66A5-8912-4A77-999A-C271527F59BD}"/>
              </a:ext>
            </a:extLst>
          </p:cNvPr>
          <p:cNvGrpSpPr/>
          <p:nvPr/>
        </p:nvGrpSpPr>
        <p:grpSpPr>
          <a:xfrm>
            <a:off x="6405776" y="1588850"/>
            <a:ext cx="384669" cy="302794"/>
            <a:chOff x="10519604" y="3787266"/>
            <a:chExt cx="834196" cy="871051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24E61714-BA0C-48F5-921F-EA151DCA5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0080" y="3787266"/>
              <a:ext cx="553720" cy="553720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1D0DBF10-0274-4B0E-B5D6-EEC1B1531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9604" y="3787266"/>
              <a:ext cx="363220" cy="363220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7C83D731-8937-484E-B272-20F9D28C7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6702" y="4295097"/>
              <a:ext cx="363220" cy="363220"/>
            </a:xfrm>
            <a:prstGeom prst="rect">
              <a:avLst/>
            </a:prstGeom>
          </p:spPr>
        </p:pic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20BA29A2-36BA-4932-A760-1E135C697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654" y="2150188"/>
            <a:ext cx="2379600" cy="3176105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BAF5AE3B-CBDE-46AA-8F05-A3E17D739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4016" y="2150188"/>
            <a:ext cx="2381619" cy="3178800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CF9D25AD-BBD9-49A9-B82E-C4946056F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1082" y="2143254"/>
            <a:ext cx="2378106" cy="317411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D1C3FB5-BE0A-4533-8180-CE72FEAEA6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088" y="3321083"/>
            <a:ext cx="2381619" cy="3178800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B1678DC5-C1A5-4434-8088-036605C012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5535" y="3235825"/>
            <a:ext cx="2381619" cy="3178799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C1EF27F3-64E5-4089-8DB4-C86590EF8A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3361" y="3235824"/>
            <a:ext cx="2381619" cy="31788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CABC84F-BB20-47B5-89AC-E2BDAE4234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1982" y="3235825"/>
            <a:ext cx="2386551" cy="318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3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3BD716-C412-427B-A7FF-1C9871B3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5. </a:t>
            </a:r>
            <a:r>
              <a:rPr lang="ko-KR" altLang="en-US" dirty="0" err="1">
                <a:ea typeface="문체부 쓰기 정체" panose="02030609000101010101" pitchFamily="17" charset="-127"/>
              </a:rPr>
              <a:t>느낀점</a:t>
            </a:r>
            <a:endParaRPr lang="ko-KR" altLang="en-US" dirty="0">
              <a:ea typeface="문체부 쓰기 정체" panose="02030609000101010101" pitchFamily="17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8E9FBC6-A4F4-472C-9BB9-4291B60E9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" y="2468790"/>
            <a:ext cx="719360" cy="719360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EC57311E-7B21-44A0-A377-86D506BE2142}"/>
              </a:ext>
            </a:extLst>
          </p:cNvPr>
          <p:cNvSpPr/>
          <p:nvPr/>
        </p:nvSpPr>
        <p:spPr>
          <a:xfrm>
            <a:off x="1390920" y="2574555"/>
            <a:ext cx="4320000" cy="576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tx1"/>
                </a:solidFill>
                <a:ea typeface="문체부 쓰기 정체" panose="02030609000101010101" pitchFamily="17" charset="-127"/>
              </a:rPr>
              <a:t>리더 </a:t>
            </a:r>
            <a:r>
              <a:rPr lang="ko-KR" altLang="en-US" dirty="0" err="1">
                <a:solidFill>
                  <a:schemeClr val="tx1"/>
                </a:solidFill>
                <a:ea typeface="문체부 쓰기 정체" panose="02030609000101010101" pitchFamily="17" charset="-127"/>
              </a:rPr>
              <a:t>임현빈</a:t>
            </a:r>
            <a:endParaRPr lang="ko-KR" altLang="en-US" dirty="0">
              <a:solidFill>
                <a:schemeClr val="tx1"/>
              </a:solidFill>
              <a:ea typeface="문체부 쓰기 정체" panose="02030609000101010101" pitchFamily="17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A7047A0F-0359-4173-AED7-ADD8D2F2EE16}"/>
              </a:ext>
            </a:extLst>
          </p:cNvPr>
          <p:cNvSpPr/>
          <p:nvPr/>
        </p:nvSpPr>
        <p:spPr>
          <a:xfrm>
            <a:off x="1390920" y="3890077"/>
            <a:ext cx="4320000" cy="576000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tx1"/>
                </a:solidFill>
                <a:ea typeface="문체부 쓰기 정체" panose="02030609000101010101" pitchFamily="17" charset="-127"/>
              </a:rPr>
              <a:t>팀원 이예림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E496B4BD-DD5C-410C-96FB-D17942D2953D}"/>
              </a:ext>
            </a:extLst>
          </p:cNvPr>
          <p:cNvSpPr/>
          <p:nvPr/>
        </p:nvSpPr>
        <p:spPr>
          <a:xfrm>
            <a:off x="1390920" y="5133920"/>
            <a:ext cx="4320000" cy="576000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tx1"/>
                </a:solidFill>
                <a:ea typeface="문체부 쓰기 정체" panose="02030609000101010101" pitchFamily="17" charset="-127"/>
              </a:rPr>
              <a:t>팀원 정민주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A518861E-AD6D-4C00-A7A6-8849FB3D5BCF}"/>
              </a:ext>
            </a:extLst>
          </p:cNvPr>
          <p:cNvSpPr/>
          <p:nvPr/>
        </p:nvSpPr>
        <p:spPr>
          <a:xfrm>
            <a:off x="4626880" y="2574555"/>
            <a:ext cx="6705600" cy="3135365"/>
          </a:xfrm>
          <a:prstGeom prst="roundRect">
            <a:avLst>
              <a:gd name="adj" fmla="val 127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ko-KR" altLang="en-US" dirty="0" err="1">
                <a:solidFill>
                  <a:schemeClr val="tx1"/>
                </a:solidFill>
                <a:ea typeface="문체부 쓰기 정체" panose="02030609000101010101" pitchFamily="17" charset="-127"/>
              </a:rPr>
              <a:t>느낀점</a:t>
            </a:r>
            <a:endParaRPr lang="ko-KR" altLang="en-US" dirty="0">
              <a:solidFill>
                <a:schemeClr val="tx1"/>
              </a:solidFill>
              <a:ea typeface="문체부 쓰기 정체" panose="02030609000101010101" pitchFamily="17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5F053FD-ACFA-479B-B853-BF58F5F6F15F}"/>
              </a:ext>
            </a:extLst>
          </p:cNvPr>
          <p:cNvSpPr/>
          <p:nvPr/>
        </p:nvSpPr>
        <p:spPr>
          <a:xfrm>
            <a:off x="4626880" y="3244334"/>
            <a:ext cx="67056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50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처음에 친구가 먼저 하는 건 어떻냐고 해서 동고동락을 시작하게 되었다</a:t>
            </a:r>
            <a:r>
              <a:rPr lang="en-US" altLang="ko-KR" sz="150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. </a:t>
            </a:r>
            <a:r>
              <a:rPr lang="ko-KR" altLang="en-US" sz="150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내가 리더를 맡게 되었는데 팀원 친구들이 잘 따라와줘서 수월하게 진행할 수 있었던 것 같다</a:t>
            </a:r>
            <a:r>
              <a:rPr lang="en-US" altLang="ko-KR" sz="150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. </a:t>
            </a:r>
            <a:r>
              <a:rPr lang="ko-KR" altLang="en-US" sz="150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그런데 요즘이 코로나</a:t>
            </a:r>
            <a:r>
              <a:rPr lang="en-US" altLang="ko-KR" sz="150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19 </a:t>
            </a:r>
            <a:r>
              <a:rPr lang="ko-KR" altLang="en-US" sz="150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때문에 대면수업도 하고있지 않는 상황이기 때문에 섣불리 만나서 동아리 활동을 할 수가 없다고 판단하여 </a:t>
            </a:r>
            <a:r>
              <a:rPr lang="en-US" altLang="ko-KR" sz="150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Teams</a:t>
            </a:r>
            <a:r>
              <a:rPr lang="ko-KR" altLang="en-US" sz="150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로 동아리 활동을 하기로 하였다</a:t>
            </a:r>
            <a:r>
              <a:rPr lang="en-US" altLang="ko-KR" sz="150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.</a:t>
            </a:r>
            <a:r>
              <a:rPr lang="ko-KR" altLang="en-US" sz="150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 </a:t>
            </a:r>
            <a:r>
              <a:rPr lang="ko-KR" altLang="en-US" sz="1500" i="0" dirty="0" err="1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우리끼리는</a:t>
            </a:r>
            <a:r>
              <a:rPr lang="ko-KR" altLang="en-US" sz="150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 처음 써보는 것이어서 카메라가 멈추거나 안 나오는 등 여러 우여곡절이 있었지만 다행이 정상적으로 진행할 수 있었다</a:t>
            </a:r>
            <a:r>
              <a:rPr lang="en-US" altLang="ko-KR" sz="150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.</a:t>
            </a:r>
            <a:r>
              <a:rPr lang="ko-KR" altLang="en-US" sz="150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 과목선정은 우리가 어려워하는 과목인 기초의학생명공학을 공부하기로 </a:t>
            </a:r>
            <a:r>
              <a:rPr lang="ko-KR" altLang="en-US" sz="1500" i="0" dirty="0" err="1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정한건데</a:t>
            </a:r>
            <a:r>
              <a:rPr lang="ko-KR" altLang="en-US" sz="150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 발표를 하고 토론을 하며 모르는 문제에 대해 설명을 하니 이해도 잘되고 재미있고 좋았다</a:t>
            </a:r>
            <a:r>
              <a:rPr lang="en-US" altLang="ko-KR" sz="150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. </a:t>
            </a:r>
            <a:r>
              <a:rPr lang="ko-KR" altLang="en-US" sz="150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그리고 이러한 발표 학습을 통해 남에게 발표하는 방법을 훈련하는데 도움이 되었던 것 같다</a:t>
            </a:r>
            <a:r>
              <a:rPr lang="en-US" altLang="ko-KR" sz="150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.</a:t>
            </a:r>
            <a:endParaRPr lang="ko-KR" altLang="en-US" sz="1500" dirty="0">
              <a:ea typeface="문체부 쓰기 정체" panose="02030609000101010101" pitchFamily="17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3189FB0A-EDFD-4444-9274-313904410FC3}"/>
              </a:ext>
            </a:extLst>
          </p:cNvPr>
          <p:cNvGrpSpPr/>
          <p:nvPr/>
        </p:nvGrpSpPr>
        <p:grpSpPr>
          <a:xfrm>
            <a:off x="10915382" y="2139029"/>
            <a:ext cx="834196" cy="871051"/>
            <a:chOff x="10519604" y="3787266"/>
            <a:chExt cx="834196" cy="871051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513BA3BB-F829-4CBF-B464-8DDC0281A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0080" y="3787266"/>
              <a:ext cx="553720" cy="553720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433730E6-7F6E-4BFF-BFF5-6B1DD08AC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9604" y="3787266"/>
              <a:ext cx="363220" cy="363220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D9EECAA7-23AA-4999-A72A-A0AC137CE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6702" y="4295097"/>
              <a:ext cx="363220" cy="363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2471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3BD716-C412-427B-A7FF-1C9871B3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문체부 쓰기 정체" panose="02030609000101010101" pitchFamily="17" charset="-127"/>
              </a:rPr>
              <a:t>5.</a:t>
            </a:r>
            <a:r>
              <a:rPr lang="ko-KR" altLang="en-US" dirty="0">
                <a:ea typeface="문체부 쓰기 정체" panose="02030609000101010101" pitchFamily="17" charset="-127"/>
              </a:rPr>
              <a:t> </a:t>
            </a:r>
            <a:r>
              <a:rPr lang="ko-KR" altLang="en-US" dirty="0" err="1">
                <a:ea typeface="문체부 쓰기 정체" panose="02030609000101010101" pitchFamily="17" charset="-127"/>
              </a:rPr>
              <a:t>느낀점</a:t>
            </a:r>
            <a:endParaRPr lang="ko-KR" altLang="en-US" dirty="0">
              <a:ea typeface="문체부 쓰기 정체" panose="02030609000101010101" pitchFamily="17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8E9FBC6-A4F4-472C-9BB9-4291B60E9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" y="3782557"/>
            <a:ext cx="719360" cy="719360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EC57311E-7B21-44A0-A377-86D506BE2142}"/>
              </a:ext>
            </a:extLst>
          </p:cNvPr>
          <p:cNvSpPr/>
          <p:nvPr/>
        </p:nvSpPr>
        <p:spPr>
          <a:xfrm>
            <a:off x="1390920" y="2574555"/>
            <a:ext cx="4320000" cy="576000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tx1"/>
                </a:solidFill>
                <a:ea typeface="문체부 쓰기 정체" panose="02030609000101010101" pitchFamily="17" charset="-127"/>
              </a:rPr>
              <a:t>리더 </a:t>
            </a:r>
            <a:r>
              <a:rPr lang="ko-KR" altLang="en-US" dirty="0" err="1">
                <a:solidFill>
                  <a:schemeClr val="tx1"/>
                </a:solidFill>
                <a:ea typeface="문체부 쓰기 정체" panose="02030609000101010101" pitchFamily="17" charset="-127"/>
              </a:rPr>
              <a:t>임현빈</a:t>
            </a:r>
            <a:endParaRPr lang="ko-KR" altLang="en-US" dirty="0">
              <a:solidFill>
                <a:schemeClr val="tx1"/>
              </a:solidFill>
              <a:ea typeface="문체부 쓰기 정체" panose="02030609000101010101" pitchFamily="17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A7047A0F-0359-4173-AED7-ADD8D2F2EE16}"/>
              </a:ext>
            </a:extLst>
          </p:cNvPr>
          <p:cNvSpPr/>
          <p:nvPr/>
        </p:nvSpPr>
        <p:spPr>
          <a:xfrm>
            <a:off x="1390920" y="3854237"/>
            <a:ext cx="4320000" cy="576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tx1"/>
                </a:solidFill>
                <a:ea typeface="문체부 쓰기 정체" panose="02030609000101010101" pitchFamily="17" charset="-127"/>
              </a:rPr>
              <a:t>팀원 이예림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A7007E7D-8083-4DD2-8912-8EDED32C124C}"/>
              </a:ext>
            </a:extLst>
          </p:cNvPr>
          <p:cNvSpPr/>
          <p:nvPr/>
        </p:nvSpPr>
        <p:spPr>
          <a:xfrm>
            <a:off x="1390920" y="5133920"/>
            <a:ext cx="4320000" cy="576000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tx1"/>
                </a:solidFill>
                <a:ea typeface="문체부 쓰기 정체" panose="02030609000101010101" pitchFamily="17" charset="-127"/>
              </a:rPr>
              <a:t>팀원 정민주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A518861E-AD6D-4C00-A7A6-8849FB3D5BCF}"/>
              </a:ext>
            </a:extLst>
          </p:cNvPr>
          <p:cNvSpPr/>
          <p:nvPr/>
        </p:nvSpPr>
        <p:spPr>
          <a:xfrm>
            <a:off x="4626880" y="2574555"/>
            <a:ext cx="6705600" cy="3135365"/>
          </a:xfrm>
          <a:prstGeom prst="roundRect">
            <a:avLst>
              <a:gd name="adj" fmla="val 127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ko-KR" altLang="en-US" dirty="0" err="1">
                <a:solidFill>
                  <a:schemeClr val="tx1"/>
                </a:solidFill>
                <a:ea typeface="문체부 쓰기 정체" panose="02030609000101010101" pitchFamily="17" charset="-127"/>
              </a:rPr>
              <a:t>느낀점</a:t>
            </a:r>
            <a:endParaRPr lang="ko-KR" altLang="en-US" dirty="0">
              <a:solidFill>
                <a:schemeClr val="tx1"/>
              </a:solidFill>
              <a:ea typeface="문체부 쓰기 정체" panose="02030609000101010101" pitchFamily="17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5F053FD-ACFA-479B-B853-BF58F5F6F15F}"/>
              </a:ext>
            </a:extLst>
          </p:cNvPr>
          <p:cNvSpPr/>
          <p:nvPr/>
        </p:nvSpPr>
        <p:spPr>
          <a:xfrm>
            <a:off x="4550591" y="3244334"/>
            <a:ext cx="685822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ea typeface="문체부 쓰기 정체" panose="02030609000101010101" pitchFamily="17" charset="-127"/>
              </a:rPr>
              <a:t>“</a:t>
            </a:r>
            <a:r>
              <a:rPr lang="ko-KR" altLang="en-US" dirty="0">
                <a:solidFill>
                  <a:schemeClr val="tx1"/>
                </a:solidFill>
                <a:ea typeface="문체부 쓰기 정체" panose="02030609000101010101" pitchFamily="17" charset="-127"/>
              </a:rPr>
              <a:t>학문이 아무리 깊다고 해도 가르쳐보면</a:t>
            </a:r>
            <a:r>
              <a:rPr lang="en-US" altLang="ko-KR" dirty="0">
                <a:solidFill>
                  <a:schemeClr val="tx1"/>
                </a:solidFill>
                <a:ea typeface="문체부 쓰기 정체" panose="02030609000101010101" pitchFamily="17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ea typeface="문체부 쓰기 정체" panose="02030609000101010101" pitchFamily="17" charset="-127"/>
              </a:rPr>
              <a:t>자신이 미처 알지 </a:t>
            </a:r>
            <a:endParaRPr lang="en-US" altLang="ko-KR" dirty="0">
              <a:solidFill>
                <a:schemeClr val="tx1"/>
              </a:solidFill>
              <a:ea typeface="문체부 쓰기 정체" panose="02030609000101010101" pitchFamily="17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ea typeface="문체부 쓰기 정체" panose="02030609000101010101" pitchFamily="17" charset="-127"/>
              </a:rPr>
              <a:t>못하는</a:t>
            </a:r>
            <a:r>
              <a:rPr lang="en-US" altLang="ko-KR" dirty="0">
                <a:ea typeface="문체부 쓰기 정체" panose="02030609000101010101" pitchFamily="17" charset="-127"/>
              </a:rPr>
              <a:t> </a:t>
            </a:r>
            <a:r>
              <a:rPr lang="ko-KR" altLang="en-US" dirty="0">
                <a:ea typeface="문체부 쓰기 정체" panose="02030609000101010101" pitchFamily="17" charset="-127"/>
              </a:rPr>
              <a:t>부분이 적지 않다는 것을 알게 된다</a:t>
            </a:r>
            <a:r>
              <a:rPr lang="en-US" altLang="ko-KR" dirty="0">
                <a:ea typeface="문체부 쓰기 정체" panose="02030609000101010101" pitchFamily="17" charset="-127"/>
              </a:rPr>
              <a:t>.” </a:t>
            </a:r>
            <a:r>
              <a:rPr lang="ko-KR" altLang="en-US" dirty="0">
                <a:ea typeface="문체부 쓰기 정체" panose="02030609000101010101" pitchFamily="17" charset="-127"/>
              </a:rPr>
              <a:t>라는 말이 있습니다</a:t>
            </a:r>
            <a:r>
              <a:rPr lang="en-US" altLang="ko-KR" dirty="0">
                <a:ea typeface="문체부 쓰기 정체" panose="02030609000101010101" pitchFamily="17" charset="-127"/>
              </a:rPr>
              <a:t>.</a:t>
            </a:r>
          </a:p>
          <a:p>
            <a:pPr algn="ctr"/>
            <a:r>
              <a:rPr lang="ko-KR" altLang="en-US" dirty="0">
                <a:ea typeface="문체부 쓰기 정체" panose="02030609000101010101" pitchFamily="17" charset="-127"/>
              </a:rPr>
              <a:t>기초의학생명공학 과목에 대해 발표를</a:t>
            </a:r>
            <a:r>
              <a:rPr lang="en-US" altLang="ko-KR" dirty="0">
                <a:ea typeface="문체부 쓰기 정체" panose="02030609000101010101" pitchFamily="17" charset="-127"/>
              </a:rPr>
              <a:t> </a:t>
            </a:r>
            <a:r>
              <a:rPr lang="ko-KR" altLang="en-US" dirty="0">
                <a:ea typeface="문체부 쓰기 정체" panose="02030609000101010101" pitchFamily="17" charset="-127"/>
              </a:rPr>
              <a:t>하면서</a:t>
            </a:r>
            <a:r>
              <a:rPr lang="en-US" altLang="ko-KR" dirty="0">
                <a:ea typeface="문체부 쓰기 정체" panose="02030609000101010101" pitchFamily="17" charset="-127"/>
              </a:rPr>
              <a:t> </a:t>
            </a:r>
            <a:r>
              <a:rPr lang="ko-KR" altLang="en-US" dirty="0">
                <a:ea typeface="문체부 쓰기 정체" panose="02030609000101010101" pitchFamily="17" charset="-127"/>
              </a:rPr>
              <a:t>친구들의 물음에 </a:t>
            </a:r>
            <a:endParaRPr lang="en-US" altLang="ko-KR" dirty="0">
              <a:ea typeface="문체부 쓰기 정체" panose="02030609000101010101" pitchFamily="17" charset="-127"/>
            </a:endParaRPr>
          </a:p>
          <a:p>
            <a:pPr algn="ctr"/>
            <a:r>
              <a:rPr lang="ko-KR" altLang="en-US" dirty="0">
                <a:ea typeface="문체부 쓰기 정체" panose="02030609000101010101" pitchFamily="17" charset="-127"/>
              </a:rPr>
              <a:t>대답을 못했던 적도 있고 오히려 배웠던 날도 있었습니다</a:t>
            </a:r>
            <a:r>
              <a:rPr lang="en-US" altLang="ko-KR" dirty="0">
                <a:ea typeface="문체부 쓰기 정체" panose="02030609000101010101" pitchFamily="17" charset="-127"/>
              </a:rPr>
              <a:t>.</a:t>
            </a:r>
          </a:p>
          <a:p>
            <a:pPr algn="ctr"/>
            <a:r>
              <a:rPr lang="ko-KR" altLang="en-US" dirty="0">
                <a:ea typeface="문체부 쓰기 정체" panose="02030609000101010101" pitchFamily="17" charset="-127"/>
              </a:rPr>
              <a:t>교수님께 배웠던 내용을 친구들에게 알려주고 또 친구들에게 </a:t>
            </a:r>
            <a:endParaRPr lang="en-US" altLang="ko-KR" dirty="0">
              <a:ea typeface="문체부 쓰기 정체" panose="02030609000101010101" pitchFamily="17" charset="-127"/>
            </a:endParaRPr>
          </a:p>
          <a:p>
            <a:pPr algn="ctr"/>
            <a:r>
              <a:rPr lang="ko-KR" altLang="en-US" dirty="0">
                <a:ea typeface="문체부 쓰기 정체" panose="02030609000101010101" pitchFamily="17" charset="-127"/>
              </a:rPr>
              <a:t>배움으로써 기초의학생명공학 복습은 물론 자연스레</a:t>
            </a:r>
            <a:endParaRPr lang="en-US" altLang="ko-KR" dirty="0">
              <a:ea typeface="문체부 쓰기 정체" panose="02030609000101010101" pitchFamily="17" charset="-127"/>
            </a:endParaRPr>
          </a:p>
          <a:p>
            <a:pPr algn="ctr"/>
            <a:r>
              <a:rPr lang="ko-KR" altLang="en-US" dirty="0">
                <a:ea typeface="문체부 쓰기 정체" panose="02030609000101010101" pitchFamily="17" charset="-127"/>
              </a:rPr>
              <a:t>학업능력까지 좋아졌습니다</a:t>
            </a:r>
            <a:r>
              <a:rPr lang="en-US" altLang="ko-KR" dirty="0">
                <a:ea typeface="문체부 쓰기 정체" panose="02030609000101010101" pitchFamily="17" charset="-127"/>
              </a:rPr>
              <a:t>.</a:t>
            </a:r>
          </a:p>
          <a:p>
            <a:pPr algn="ctr"/>
            <a:r>
              <a:rPr lang="ko-KR" altLang="en-US" dirty="0">
                <a:ea typeface="문체부 쓰기 정체" panose="02030609000101010101" pitchFamily="17" charset="-127"/>
              </a:rPr>
              <a:t>그리고 여러 차례 발표를 하면서 자신감 또한 늘었습니다</a:t>
            </a:r>
            <a:r>
              <a:rPr lang="en-US" altLang="ko-KR" dirty="0">
                <a:ea typeface="문체부 쓰기 정체" panose="02030609000101010101" pitchFamily="17" charset="-127"/>
              </a:rPr>
              <a:t>.</a:t>
            </a:r>
            <a:r>
              <a:rPr lang="ko-KR" altLang="en-US" dirty="0">
                <a:ea typeface="문체부 쓰기 정체" panose="02030609000101010101" pitchFamily="17" charset="-127"/>
              </a:rPr>
              <a:t> </a:t>
            </a:r>
            <a:endParaRPr lang="en-US" altLang="ko-KR" dirty="0">
              <a:ea typeface="문체부 쓰기 정체" panose="02030609000101010101" pitchFamily="17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5EF55BE4-7CA8-4B8E-8700-6259E1972772}"/>
              </a:ext>
            </a:extLst>
          </p:cNvPr>
          <p:cNvGrpSpPr/>
          <p:nvPr/>
        </p:nvGrpSpPr>
        <p:grpSpPr>
          <a:xfrm>
            <a:off x="10915382" y="2139029"/>
            <a:ext cx="834196" cy="871051"/>
            <a:chOff x="10519604" y="3787266"/>
            <a:chExt cx="834196" cy="871051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26857FC8-0049-4832-B491-082C593B9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0080" y="3787266"/>
              <a:ext cx="553720" cy="553720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F1C7D4AC-30F4-460F-9265-A44E275CD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9604" y="3787266"/>
              <a:ext cx="363220" cy="363220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534CA505-356D-447D-89CF-6E7BB1CE9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6702" y="4295097"/>
              <a:ext cx="363220" cy="363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3848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3BD716-C412-427B-A7FF-1C9871B3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문체부 쓰기 정체" panose="02030609000101010101" pitchFamily="17" charset="-127"/>
              </a:rPr>
              <a:t>5. </a:t>
            </a:r>
            <a:r>
              <a:rPr lang="ko-KR" altLang="en-US" dirty="0" err="1">
                <a:ea typeface="문체부 쓰기 정체" panose="02030609000101010101" pitchFamily="17" charset="-127"/>
              </a:rPr>
              <a:t>느낀점</a:t>
            </a:r>
            <a:endParaRPr lang="ko-KR" altLang="en-US" dirty="0">
              <a:ea typeface="문체부 쓰기 정체" panose="02030609000101010101" pitchFamily="17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8E9FBC6-A4F4-472C-9BB9-4291B60E9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" y="5062240"/>
            <a:ext cx="719360" cy="719360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EC57311E-7B21-44A0-A377-86D506BE2142}"/>
              </a:ext>
            </a:extLst>
          </p:cNvPr>
          <p:cNvSpPr/>
          <p:nvPr/>
        </p:nvSpPr>
        <p:spPr>
          <a:xfrm>
            <a:off x="1390920" y="2574555"/>
            <a:ext cx="4320000" cy="576000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tx1"/>
                </a:solidFill>
                <a:ea typeface="문체부 쓰기 정체" panose="02030609000101010101" pitchFamily="17" charset="-127"/>
              </a:rPr>
              <a:t>리더 </a:t>
            </a:r>
            <a:r>
              <a:rPr lang="ko-KR" altLang="en-US" dirty="0" err="1">
                <a:solidFill>
                  <a:schemeClr val="tx1"/>
                </a:solidFill>
                <a:ea typeface="문체부 쓰기 정체" panose="02030609000101010101" pitchFamily="17" charset="-127"/>
              </a:rPr>
              <a:t>임현빈</a:t>
            </a:r>
            <a:endParaRPr lang="ko-KR" altLang="en-US" dirty="0">
              <a:solidFill>
                <a:schemeClr val="tx1"/>
              </a:solidFill>
              <a:ea typeface="문체부 쓰기 정체" panose="02030609000101010101" pitchFamily="17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A7047A0F-0359-4173-AED7-ADD8D2F2EE16}"/>
              </a:ext>
            </a:extLst>
          </p:cNvPr>
          <p:cNvSpPr/>
          <p:nvPr/>
        </p:nvSpPr>
        <p:spPr>
          <a:xfrm>
            <a:off x="1390920" y="3854237"/>
            <a:ext cx="4320000" cy="576000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tx1"/>
                </a:solidFill>
                <a:ea typeface="문체부 쓰기 정체" panose="02030609000101010101" pitchFamily="17" charset="-127"/>
              </a:rPr>
              <a:t>팀원 이예림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A7007E7D-8083-4DD2-8912-8EDED32C124C}"/>
              </a:ext>
            </a:extLst>
          </p:cNvPr>
          <p:cNvSpPr/>
          <p:nvPr/>
        </p:nvSpPr>
        <p:spPr>
          <a:xfrm>
            <a:off x="1390920" y="5133920"/>
            <a:ext cx="4320000" cy="576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tx1"/>
                </a:solidFill>
                <a:ea typeface="문체부 쓰기 정체" panose="02030609000101010101" pitchFamily="17" charset="-127"/>
              </a:rPr>
              <a:t>팀원 정민주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A518861E-AD6D-4C00-A7A6-8849FB3D5BCF}"/>
              </a:ext>
            </a:extLst>
          </p:cNvPr>
          <p:cNvSpPr/>
          <p:nvPr/>
        </p:nvSpPr>
        <p:spPr>
          <a:xfrm>
            <a:off x="4626880" y="2574555"/>
            <a:ext cx="6705600" cy="3135365"/>
          </a:xfrm>
          <a:prstGeom prst="roundRect">
            <a:avLst>
              <a:gd name="adj" fmla="val 127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ko-KR" altLang="en-US" dirty="0" err="1">
                <a:solidFill>
                  <a:schemeClr val="tx1"/>
                </a:solidFill>
                <a:ea typeface="문체부 쓰기 정체" panose="02030609000101010101" pitchFamily="17" charset="-127"/>
              </a:rPr>
              <a:t>느낀점</a:t>
            </a:r>
            <a:endParaRPr lang="ko-KR" altLang="en-US" dirty="0">
              <a:solidFill>
                <a:schemeClr val="tx1"/>
              </a:solidFill>
              <a:ea typeface="문체부 쓰기 정체" panose="02030609000101010101" pitchFamily="17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5F053FD-ACFA-479B-B853-BF58F5F6F15F}"/>
              </a:ext>
            </a:extLst>
          </p:cNvPr>
          <p:cNvSpPr/>
          <p:nvPr/>
        </p:nvSpPr>
        <p:spPr>
          <a:xfrm>
            <a:off x="4626880" y="3244334"/>
            <a:ext cx="6705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COVID-19</a:t>
            </a:r>
            <a:r>
              <a:rPr lang="ko-KR" altLang="en-US" b="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로 인해 지난 학기 처음으로 </a:t>
            </a:r>
            <a:r>
              <a:rPr lang="ko-KR" altLang="en-US" b="0" i="0" dirty="0" err="1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비대면</a:t>
            </a:r>
            <a:r>
              <a:rPr lang="ko-KR" altLang="en-US" b="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 강의를 진행했었다</a:t>
            </a:r>
            <a:r>
              <a:rPr lang="en-US" altLang="ko-KR" b="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. </a:t>
            </a:r>
          </a:p>
          <a:p>
            <a:pPr algn="ctr"/>
            <a:r>
              <a:rPr lang="ko-KR" altLang="en-US" b="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모두가 처음 겪는 일이라 </a:t>
            </a:r>
            <a:r>
              <a:rPr lang="en-US" altLang="ko-KR" b="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COVID-19 </a:t>
            </a:r>
            <a:r>
              <a:rPr lang="ko-KR" altLang="en-US" b="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이전 보다 학습하고자 하는 의지가 떨어져 있었다</a:t>
            </a:r>
            <a:r>
              <a:rPr lang="en-US" altLang="ko-KR" b="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. </a:t>
            </a:r>
            <a:r>
              <a:rPr lang="ko-KR" altLang="en-US" b="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이로 인해 작년보다 성적이 떨어져 어떻게 하면 다시 학습 능률이 오를까 하는 고민이 했었다</a:t>
            </a:r>
            <a:r>
              <a:rPr lang="en-US" altLang="ko-KR" b="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. </a:t>
            </a:r>
          </a:p>
          <a:p>
            <a:pPr algn="ctr"/>
            <a:r>
              <a:rPr lang="ko-KR" altLang="en-US" b="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그러다가 동고동락이라는 프로그램을 알게 되었고 같은 과 친구들과 같이 한 그룹을 만들었다</a:t>
            </a:r>
            <a:r>
              <a:rPr lang="en-US" altLang="ko-KR" b="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. </a:t>
            </a:r>
            <a:r>
              <a:rPr lang="ko-KR" altLang="en-US" sz="180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늘 혼자 학습 </a:t>
            </a:r>
            <a:r>
              <a:rPr lang="ko-KR" altLang="en-US" sz="1800" i="0" dirty="0" err="1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했었는데</a:t>
            </a:r>
            <a:r>
              <a:rPr lang="ko-KR" altLang="en-US" sz="180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 같이 공부하게 되어 </a:t>
            </a:r>
            <a:r>
              <a:rPr lang="ko-KR" altLang="en-US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학습 시 좋은 자극이 되었다</a:t>
            </a:r>
            <a:r>
              <a:rPr lang="en-US" altLang="ko-KR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. </a:t>
            </a:r>
            <a:r>
              <a:rPr lang="ko-KR" altLang="en-US" b="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동고동락이 아니어도 학습동아리를 만들어 </a:t>
            </a:r>
            <a:r>
              <a:rPr lang="en-US" altLang="ko-KR" b="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'</a:t>
            </a:r>
            <a:r>
              <a:rPr lang="ko-KR" altLang="en-US" b="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학습의 즐거움</a:t>
            </a:r>
            <a:r>
              <a:rPr lang="en-US" altLang="ko-KR" b="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'</a:t>
            </a:r>
            <a:r>
              <a:rPr lang="ko-KR" altLang="en-US" b="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을 널리 알리고 </a:t>
            </a:r>
            <a:r>
              <a:rPr lang="ko-KR" altLang="en-US" b="0" i="0" dirty="0" err="1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싶어졌다</a:t>
            </a:r>
            <a:r>
              <a:rPr lang="en-US" altLang="ko-KR" b="0" i="0" dirty="0">
                <a:effectLst/>
                <a:latin typeface="Segoe UI" panose="020B0502040204020203" pitchFamily="34" charset="0"/>
                <a:ea typeface="문체부 쓰기 정체" panose="02030609000101010101" pitchFamily="17" charset="-127"/>
              </a:rPr>
              <a:t>.</a:t>
            </a:r>
            <a:endParaRPr lang="ko-KR" altLang="en-US" dirty="0">
              <a:ea typeface="문체부 쓰기 정체" panose="02030609000101010101" pitchFamily="17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A9003953-6174-47C9-B57A-82C60B6BF8A1}"/>
              </a:ext>
            </a:extLst>
          </p:cNvPr>
          <p:cNvGrpSpPr/>
          <p:nvPr/>
        </p:nvGrpSpPr>
        <p:grpSpPr>
          <a:xfrm>
            <a:off x="10915382" y="2139029"/>
            <a:ext cx="834196" cy="871051"/>
            <a:chOff x="10519604" y="3787266"/>
            <a:chExt cx="834196" cy="871051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E47887B6-4ECC-48EA-9CB0-B1CA96597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0080" y="3787266"/>
              <a:ext cx="553720" cy="553720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2A72B5CD-44F4-4DEB-AFA0-A126283E4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9604" y="3787266"/>
              <a:ext cx="363220" cy="363220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6D24818C-35FC-4A02-BB6F-FBA07C950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6702" y="4295097"/>
              <a:ext cx="363220" cy="363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128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BFC08125-1249-491E-803A-3E3703D46C6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80" y="1753415"/>
            <a:ext cx="1259840" cy="12598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09E2FCC-6018-4257-AE67-9F9DF8C0A126}"/>
              </a:ext>
            </a:extLst>
          </p:cNvPr>
          <p:cNvSpPr txBox="1"/>
          <p:nvPr/>
        </p:nvSpPr>
        <p:spPr>
          <a:xfrm>
            <a:off x="1913613" y="2951946"/>
            <a:ext cx="836479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500" b="1" spc="600" dirty="0">
                <a:ea typeface="문체부 쓰기 정체" panose="02030609000101010101" pitchFamily="17" charset="-127"/>
              </a:rPr>
              <a:t>목원대학교 학습동아리 동고동락 </a:t>
            </a:r>
            <a:r>
              <a:rPr lang="en-US" altLang="ko-KR" sz="2500" b="1" spc="600" dirty="0">
                <a:ea typeface="문체부 쓰기 정체" panose="02030609000101010101" pitchFamily="17" charset="-127"/>
              </a:rPr>
              <a:t>“</a:t>
            </a:r>
            <a:r>
              <a:rPr lang="ko-KR" altLang="en-US" sz="2500" b="1" spc="600" dirty="0" err="1">
                <a:ea typeface="문체부 쓰기 정체" panose="02030609000101010101" pitchFamily="17" charset="-127"/>
              </a:rPr>
              <a:t>교학상장</a:t>
            </a:r>
            <a:r>
              <a:rPr lang="en-US" altLang="ko-KR" sz="2500" b="1" spc="600" dirty="0">
                <a:ea typeface="문체부 쓰기 정체" panose="02030609000101010101" pitchFamily="17" charset="-127"/>
              </a:rPr>
              <a:t>”</a:t>
            </a:r>
            <a:endParaRPr lang="ko-KR" altLang="en-US" sz="2500" b="1" spc="600" dirty="0">
              <a:ea typeface="문체부 쓰기 정체" panose="02030609000101010101" pitchFamily="17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6AF83B4-4BCB-484C-85A6-83CA5B11177E}"/>
              </a:ext>
            </a:extLst>
          </p:cNvPr>
          <p:cNvSpPr/>
          <p:nvPr/>
        </p:nvSpPr>
        <p:spPr>
          <a:xfrm>
            <a:off x="3317240" y="3545840"/>
            <a:ext cx="5557520" cy="2397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bg1"/>
                </a:solidFill>
                <a:latin typeface="나눔바른펜" panose="020B0503000000000000" pitchFamily="50" charset="-127"/>
                <a:ea typeface="문체부 쓰기 정체" panose="02030609000101010101" pitchFamily="17" charset="-127"/>
              </a:rPr>
              <a:t>지금까지</a:t>
            </a:r>
            <a:endParaRPr lang="en-US" altLang="ko-KR" dirty="0">
              <a:solidFill>
                <a:schemeClr val="bg1"/>
              </a:solidFill>
              <a:latin typeface="나눔바른펜" panose="020B0503000000000000" pitchFamily="50" charset="-127"/>
              <a:ea typeface="문체부 쓰기 정체" panose="02030609000101010101" pitchFamily="17" charset="-127"/>
            </a:endParaRPr>
          </a:p>
          <a:p>
            <a:pPr algn="ctr"/>
            <a:endParaRPr lang="en-US" altLang="ko-KR" dirty="0">
              <a:solidFill>
                <a:schemeClr val="bg1"/>
              </a:solidFill>
              <a:latin typeface="나눔바른펜" panose="020B0503000000000000" pitchFamily="50" charset="-127"/>
              <a:ea typeface="문체부 쓰기 정체" panose="02030609000101010101" pitchFamily="17" charset="-127"/>
            </a:endParaRPr>
          </a:p>
          <a:p>
            <a:pPr algn="ctr"/>
            <a:r>
              <a:rPr lang="ko-KR" altLang="en-US" dirty="0">
                <a:solidFill>
                  <a:schemeClr val="bg1"/>
                </a:solidFill>
                <a:latin typeface="나눔바른펜" panose="020B0503000000000000" pitchFamily="50" charset="-127"/>
                <a:ea typeface="문체부 쓰기 정체" panose="02030609000101010101" pitchFamily="17" charset="-127"/>
              </a:rPr>
              <a:t>목원대학교 학습동아리 동고동락 </a:t>
            </a:r>
            <a:r>
              <a:rPr lang="en-US" altLang="ko-KR" dirty="0">
                <a:solidFill>
                  <a:schemeClr val="bg1"/>
                </a:solidFill>
                <a:latin typeface="나눔바른펜" panose="020B0503000000000000" pitchFamily="50" charset="-127"/>
                <a:ea typeface="문체부 쓰기 정체" panose="02030609000101010101" pitchFamily="17" charset="-127"/>
              </a:rPr>
              <a:t>“</a:t>
            </a:r>
            <a:r>
              <a:rPr lang="ko-KR" altLang="en-US" dirty="0" err="1">
                <a:solidFill>
                  <a:schemeClr val="bg1"/>
                </a:solidFill>
                <a:latin typeface="나눔바른펜" panose="020B0503000000000000" pitchFamily="50" charset="-127"/>
                <a:ea typeface="문체부 쓰기 정체" panose="02030609000101010101" pitchFamily="17" charset="-127"/>
              </a:rPr>
              <a:t>교학상장</a:t>
            </a:r>
            <a:r>
              <a:rPr lang="en-US" altLang="ko-KR" dirty="0">
                <a:solidFill>
                  <a:schemeClr val="bg1"/>
                </a:solidFill>
                <a:latin typeface="나눔바른펜" panose="020B0503000000000000" pitchFamily="50" charset="-127"/>
                <a:ea typeface="문체부 쓰기 정체" panose="02030609000101010101" pitchFamily="17" charset="-127"/>
              </a:rPr>
              <a:t>”</a:t>
            </a:r>
          </a:p>
          <a:p>
            <a:pPr algn="ctr"/>
            <a:endParaRPr lang="en-US" altLang="ko-KR" dirty="0">
              <a:solidFill>
                <a:schemeClr val="bg1"/>
              </a:solidFill>
              <a:latin typeface="나눔바른펜" panose="020B0503000000000000" pitchFamily="50" charset="-127"/>
              <a:ea typeface="문체부 쓰기 정체" panose="02030609000101010101" pitchFamily="17" charset="-127"/>
            </a:endParaRPr>
          </a:p>
          <a:p>
            <a:pPr algn="ctr"/>
            <a:r>
              <a:rPr lang="ko-KR" altLang="en-US" dirty="0">
                <a:solidFill>
                  <a:schemeClr val="bg1"/>
                </a:solidFill>
                <a:latin typeface="나눔바른펜" panose="020B0503000000000000" pitchFamily="50" charset="-127"/>
                <a:ea typeface="문체부 쓰기 정체" panose="02030609000101010101" pitchFamily="17" charset="-127"/>
              </a:rPr>
              <a:t>최종학습보고서 였습니다</a:t>
            </a:r>
            <a:r>
              <a:rPr lang="en-US" altLang="ko-KR" dirty="0">
                <a:solidFill>
                  <a:schemeClr val="bg1"/>
                </a:solidFill>
                <a:latin typeface="나눔바른펜" panose="020B0503000000000000" pitchFamily="50" charset="-127"/>
                <a:ea typeface="문체부 쓰기 정체" panose="02030609000101010101" pitchFamily="17" charset="-127"/>
              </a:rPr>
              <a:t>.</a:t>
            </a:r>
          </a:p>
          <a:p>
            <a:pPr algn="ctr"/>
            <a:endParaRPr lang="en-US" altLang="ko-KR" dirty="0">
              <a:solidFill>
                <a:schemeClr val="bg1"/>
              </a:solidFill>
              <a:latin typeface="나눔바른펜" panose="020B0503000000000000" pitchFamily="50" charset="-127"/>
              <a:ea typeface="문체부 쓰기 정체" panose="02030609000101010101" pitchFamily="17" charset="-127"/>
            </a:endParaRPr>
          </a:p>
          <a:p>
            <a:pPr algn="ctr"/>
            <a:r>
              <a:rPr lang="ko-KR" altLang="en-US" dirty="0">
                <a:solidFill>
                  <a:schemeClr val="bg1"/>
                </a:solidFill>
                <a:latin typeface="나눔바른펜" panose="020B0503000000000000" pitchFamily="50" charset="-127"/>
                <a:ea typeface="문체부 쓰기 정체" panose="02030609000101010101" pitchFamily="17" charset="-127"/>
              </a:rPr>
              <a:t>감사합니다</a:t>
            </a:r>
            <a:r>
              <a:rPr lang="en-US" altLang="ko-KR" dirty="0">
                <a:solidFill>
                  <a:schemeClr val="bg1"/>
                </a:solidFill>
                <a:latin typeface="나눔바른펜" panose="020B0503000000000000" pitchFamily="50" charset="-127"/>
                <a:ea typeface="문체부 쓰기 정체" panose="02030609000101010101" pitchFamily="17" charset="-127"/>
              </a:rPr>
              <a:t>.</a:t>
            </a:r>
            <a:endParaRPr lang="ko-KR" altLang="en-US" dirty="0">
              <a:solidFill>
                <a:schemeClr val="bg1"/>
              </a:solidFill>
              <a:latin typeface="나눔바른펜" panose="020B0503000000000000" pitchFamily="50" charset="-127"/>
              <a:ea typeface="문체부 쓰기 정체" panose="02030609000101010101" pitchFamily="17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9976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16FA32CF-7F6B-44D0-B876-16BECF422EE7}"/>
              </a:ext>
            </a:extLst>
          </p:cNvPr>
          <p:cNvCxnSpPr/>
          <p:nvPr/>
        </p:nvCxnSpPr>
        <p:spPr>
          <a:xfrm>
            <a:off x="2738120" y="2255520"/>
            <a:ext cx="67157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그림 19">
            <a:extLst>
              <a:ext uri="{FF2B5EF4-FFF2-40B4-BE49-F238E27FC236}">
                <a16:creationId xmlns:a16="http://schemas.microsoft.com/office/drawing/2014/main" id="{61B8636A-3BBB-4ADE-9559-11E356751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80" y="499040"/>
            <a:ext cx="1259840" cy="1259840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DE2E05F5-3109-4F6B-A073-B7F45A9E1206}"/>
              </a:ext>
            </a:extLst>
          </p:cNvPr>
          <p:cNvGrpSpPr/>
          <p:nvPr/>
        </p:nvGrpSpPr>
        <p:grpSpPr>
          <a:xfrm>
            <a:off x="1267221" y="2958864"/>
            <a:ext cx="3716082" cy="2148760"/>
            <a:chOff x="1274836" y="2958864"/>
            <a:chExt cx="3716082" cy="214876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3C11726-E697-4827-A57E-24315FBD101C}"/>
                </a:ext>
              </a:extLst>
            </p:cNvPr>
            <p:cNvSpPr txBox="1"/>
            <p:nvPr/>
          </p:nvSpPr>
          <p:spPr>
            <a:xfrm>
              <a:off x="1409488" y="2958864"/>
              <a:ext cx="34467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bg1"/>
                  </a:solidFill>
                  <a:latin typeface="+mn-ea"/>
                  <a:ea typeface="문체부 쓰기 정체" panose="02030609000101010101" pitchFamily="17" charset="-127"/>
                </a:rPr>
                <a:t>1.      </a:t>
              </a:r>
              <a:r>
                <a:rPr lang="ko-KR" altLang="en-US" sz="2000" dirty="0">
                  <a:solidFill>
                    <a:schemeClr val="bg1"/>
                  </a:solidFill>
                  <a:latin typeface="+mn-ea"/>
                  <a:ea typeface="문체부 쓰기 정체" panose="02030609000101010101" pitchFamily="17" charset="-127"/>
                </a:rPr>
                <a:t>팀 및 팀원 소개       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662C48E-B63C-4299-A23C-8A775565CFBD}"/>
                </a:ext>
              </a:extLst>
            </p:cNvPr>
            <p:cNvSpPr txBox="1"/>
            <p:nvPr/>
          </p:nvSpPr>
          <p:spPr>
            <a:xfrm>
              <a:off x="2622158" y="3301099"/>
              <a:ext cx="1021433" cy="738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ea typeface="문체부 쓰기 정체" panose="02030609000101010101" pitchFamily="17" charset="-127"/>
                </a:rPr>
                <a:t>팀 소개</a:t>
              </a:r>
              <a:endParaRPr lang="en-US" altLang="ko-K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문체부 쓰기 정체" panose="02030609000101010101" pitchFamily="17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ea typeface="문체부 쓰기 정체" panose="02030609000101010101" pitchFamily="17" charset="-127"/>
                </a:rPr>
                <a:t>팀원 소개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0AE1442-ADBE-420B-ABF7-4392CBD291FB}"/>
                </a:ext>
              </a:extLst>
            </p:cNvPr>
            <p:cNvSpPr txBox="1"/>
            <p:nvPr/>
          </p:nvSpPr>
          <p:spPr>
            <a:xfrm>
              <a:off x="1274836" y="4442224"/>
              <a:ext cx="37160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bg1"/>
                  </a:solidFill>
                  <a:latin typeface="+mn-ea"/>
                  <a:ea typeface="문체부 쓰기 정체" panose="02030609000101010101" pitchFamily="17" charset="-127"/>
                </a:rPr>
                <a:t> 2.       </a:t>
              </a:r>
              <a:r>
                <a:rPr lang="ko-KR" altLang="en-US" sz="2000" dirty="0">
                  <a:solidFill>
                    <a:schemeClr val="bg1"/>
                  </a:solidFill>
                  <a:latin typeface="+mn-ea"/>
                  <a:ea typeface="문체부 쓰기 정체" panose="02030609000101010101" pitchFamily="17" charset="-127"/>
                </a:rPr>
                <a:t>학습 진행 방법        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783FA23-54CA-4C24-B7C5-7D97B0C281D6}"/>
                </a:ext>
              </a:extLst>
            </p:cNvPr>
            <p:cNvSpPr txBox="1"/>
            <p:nvPr/>
          </p:nvSpPr>
          <p:spPr>
            <a:xfrm>
              <a:off x="3040508" y="478445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ko-KR" alt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9CC6B81F-7171-4D35-9842-C2A561225F7A}"/>
              </a:ext>
            </a:extLst>
          </p:cNvPr>
          <p:cNvGrpSpPr/>
          <p:nvPr/>
        </p:nvGrpSpPr>
        <p:grpSpPr>
          <a:xfrm>
            <a:off x="4104116" y="2958864"/>
            <a:ext cx="3983783" cy="2564195"/>
            <a:chOff x="1140991" y="2958864"/>
            <a:chExt cx="3983783" cy="256419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F3CB1-0E01-48AD-AC93-360312C9AEB8}"/>
                </a:ext>
              </a:extLst>
            </p:cNvPr>
            <p:cNvSpPr txBox="1"/>
            <p:nvPr/>
          </p:nvSpPr>
          <p:spPr>
            <a:xfrm>
              <a:off x="1396664" y="2958864"/>
              <a:ext cx="34724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bg1"/>
                  </a:solidFill>
                  <a:latin typeface="+mn-ea"/>
                  <a:ea typeface="문체부 쓰기 정체" panose="02030609000101010101" pitchFamily="17" charset="-127"/>
                </a:rPr>
                <a:t>3.          </a:t>
              </a:r>
              <a:r>
                <a:rPr lang="ko-KR" altLang="en-US" sz="2000" dirty="0">
                  <a:solidFill>
                    <a:schemeClr val="bg1"/>
                  </a:solidFill>
                  <a:latin typeface="+mn-ea"/>
                  <a:ea typeface="문체부 쓰기 정체" panose="02030609000101010101" pitchFamily="17" charset="-127"/>
                </a:rPr>
                <a:t>학습 일지           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32E1C57-FFFD-4F6E-913B-307D91F02520}"/>
                </a:ext>
              </a:extLst>
            </p:cNvPr>
            <p:cNvSpPr txBox="1"/>
            <p:nvPr/>
          </p:nvSpPr>
          <p:spPr>
            <a:xfrm>
              <a:off x="3040508" y="330109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ko-KR" alt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9086878-042E-49FA-BB72-D11634770A8B}"/>
                </a:ext>
              </a:extLst>
            </p:cNvPr>
            <p:cNvSpPr txBox="1"/>
            <p:nvPr/>
          </p:nvSpPr>
          <p:spPr>
            <a:xfrm>
              <a:off x="1396665" y="4442224"/>
              <a:ext cx="34724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bg1"/>
                  </a:solidFill>
                  <a:latin typeface="+mn-ea"/>
                </a:rPr>
                <a:t>4</a:t>
              </a:r>
              <a:r>
                <a:rPr lang="en-US" altLang="ko-KR" sz="2000" dirty="0">
                  <a:solidFill>
                    <a:schemeClr val="bg1"/>
                  </a:solidFill>
                  <a:latin typeface="+mn-ea"/>
                  <a:ea typeface="문체부 쓰기 정체" panose="02030609000101010101" pitchFamily="17" charset="-127"/>
                </a:rPr>
                <a:t>.          </a:t>
              </a:r>
              <a:r>
                <a:rPr lang="ko-KR" altLang="en-US" sz="2000" dirty="0">
                  <a:solidFill>
                    <a:schemeClr val="bg1"/>
                  </a:solidFill>
                  <a:latin typeface="+mn-ea"/>
                  <a:ea typeface="문체부 쓰기 정체" panose="02030609000101010101" pitchFamily="17" charset="-127"/>
                </a:rPr>
                <a:t>학습 결과           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BC1F2CD-FAA9-4C60-BA7D-D581A9152569}"/>
                </a:ext>
              </a:extLst>
            </p:cNvPr>
            <p:cNvSpPr txBox="1"/>
            <p:nvPr/>
          </p:nvSpPr>
          <p:spPr>
            <a:xfrm>
              <a:off x="1140991" y="4784459"/>
              <a:ext cx="3983783" cy="738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ea typeface="문체부 쓰기 정체" panose="02030609000101010101" pitchFamily="17" charset="-127"/>
                </a:rPr>
                <a:t>나만의 노트 필기</a:t>
              </a:r>
              <a:endParaRPr lang="en-US" altLang="ko-K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문체부 쓰기 정체" panose="02030609000101010101" pitchFamily="17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ea typeface="문체부 쓰기 정체" panose="02030609000101010101" pitchFamily="17" charset="-127"/>
                </a:rPr>
                <a:t>기초의학생명공학 교재 원문 해석 능력 향상</a:t>
              </a:r>
              <a:endParaRPr lang="en-US" altLang="ko-K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문체부 쓰기 정체" panose="02030609000101010101" pitchFamily="17" charset="-127"/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84F8D272-700F-49B8-9673-A5132C6A6C41}"/>
              </a:ext>
            </a:extLst>
          </p:cNvPr>
          <p:cNvGrpSpPr/>
          <p:nvPr/>
        </p:nvGrpSpPr>
        <p:grpSpPr>
          <a:xfrm>
            <a:off x="7369001" y="2958864"/>
            <a:ext cx="3395481" cy="665400"/>
            <a:chOff x="1435136" y="2958864"/>
            <a:chExt cx="3395481" cy="66540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31B725E-BCA0-4B37-8F15-67CFD63318A0}"/>
                </a:ext>
              </a:extLst>
            </p:cNvPr>
            <p:cNvSpPr txBox="1"/>
            <p:nvPr/>
          </p:nvSpPr>
          <p:spPr>
            <a:xfrm>
              <a:off x="1435136" y="2958864"/>
              <a:ext cx="3395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bg1"/>
                  </a:solidFill>
                  <a:latin typeface="+mn-ea"/>
                </a:rPr>
                <a:t>5.            </a:t>
              </a:r>
              <a:r>
                <a:rPr lang="ko-KR" altLang="en-US" sz="2000" dirty="0" err="1">
                  <a:solidFill>
                    <a:schemeClr val="bg1"/>
                  </a:solidFill>
                  <a:latin typeface="+mn-ea"/>
                  <a:ea typeface="문체부 쓰기 정체" panose="02030609000101010101" pitchFamily="17" charset="-127"/>
                </a:rPr>
                <a:t>느낀점</a:t>
              </a:r>
              <a:r>
                <a:rPr lang="ko-KR" altLang="en-US" sz="2000" dirty="0">
                  <a:solidFill>
                    <a:schemeClr val="bg1"/>
                  </a:solidFill>
                  <a:latin typeface="+mn-ea"/>
                  <a:ea typeface="문체부 쓰기 정체" panose="02030609000101010101" pitchFamily="17" charset="-127"/>
                </a:rPr>
                <a:t> </a:t>
              </a:r>
              <a:r>
                <a:rPr lang="ko-KR" altLang="en-US" sz="2000" dirty="0">
                  <a:solidFill>
                    <a:schemeClr val="bg1"/>
                  </a:solidFill>
                  <a:latin typeface="+mn-ea"/>
                </a:rPr>
                <a:t>           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A082B1F-3E64-46F2-B248-4FD52ACBD538}"/>
                </a:ext>
              </a:extLst>
            </p:cNvPr>
            <p:cNvSpPr txBox="1"/>
            <p:nvPr/>
          </p:nvSpPr>
          <p:spPr>
            <a:xfrm>
              <a:off x="3040508" y="3301099"/>
              <a:ext cx="1847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ko-KR" alt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DA5F8FC-0CD2-4400-A95D-EF5B073695CD}"/>
              </a:ext>
            </a:extLst>
          </p:cNvPr>
          <p:cNvSpPr txBox="1"/>
          <p:nvPr/>
        </p:nvSpPr>
        <p:spPr>
          <a:xfrm>
            <a:off x="5606126" y="1697571"/>
            <a:ext cx="97975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500" spc="600" dirty="0">
                <a:solidFill>
                  <a:schemeClr val="bg1"/>
                </a:solidFill>
                <a:ea typeface="문체부 쓰기 정체" panose="02030609000101010101" pitchFamily="17" charset="-127"/>
              </a:rPr>
              <a:t>목차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F51233-3E4B-45CB-A3F3-C07104E79589}"/>
              </a:ext>
            </a:extLst>
          </p:cNvPr>
          <p:cNvSpPr txBox="1"/>
          <p:nvPr/>
        </p:nvSpPr>
        <p:spPr>
          <a:xfrm>
            <a:off x="2738120" y="4784459"/>
            <a:ext cx="897856" cy="738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문체부 쓰기 정체" panose="02030609000101010101" pitchFamily="17" charset="-127"/>
              </a:rPr>
              <a:t>발표자</a:t>
            </a:r>
            <a:endParaRPr lang="en-US" altLang="ko-KR" sz="15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문체부 쓰기 정체" panose="02030609000101010101" pitchFamily="17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문체부 쓰기 정체" panose="02030609000101010101" pitchFamily="17" charset="-127"/>
              </a:rPr>
              <a:t>학습자</a:t>
            </a:r>
            <a:endParaRPr lang="en-US" altLang="ko-KR" sz="15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문체부 쓰기 정체" panose="02030609000101010101" pitchFamily="17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49290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3BD716-C412-427B-A7FF-1C9871B3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문체부 쓰기 정체" panose="02030609000101010101" pitchFamily="17" charset="-127"/>
              </a:rPr>
              <a:t>1. </a:t>
            </a:r>
            <a:r>
              <a:rPr lang="ko-KR" altLang="en-US" dirty="0">
                <a:ea typeface="문체부 쓰기 정체" panose="02030609000101010101" pitchFamily="17" charset="-127"/>
              </a:rPr>
              <a:t>팀 및 팀원 소개 </a:t>
            </a:r>
            <a:r>
              <a:rPr lang="en-US" altLang="ko-KR" dirty="0">
                <a:ea typeface="문체부 쓰기 정체" panose="02030609000101010101" pitchFamily="17" charset="-127"/>
              </a:rPr>
              <a:t>– </a:t>
            </a:r>
            <a:r>
              <a:rPr lang="ko-KR" altLang="en-US" dirty="0">
                <a:ea typeface="문체부 쓰기 정체" panose="02030609000101010101" pitchFamily="17" charset="-127"/>
              </a:rPr>
              <a:t>팀 소개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5846AED7-A3AC-4112-8B30-468849A793E2}"/>
              </a:ext>
            </a:extLst>
          </p:cNvPr>
          <p:cNvSpPr/>
          <p:nvPr/>
        </p:nvSpPr>
        <p:spPr>
          <a:xfrm>
            <a:off x="4713851" y="1817286"/>
            <a:ext cx="27206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bg1"/>
                </a:solidFill>
                <a:latin typeface="나눔바른펜" panose="020B0503000000000000" pitchFamily="50" charset="-127"/>
                <a:ea typeface="문체부 쓰기 정체" panose="02030609000101010101" pitchFamily="17" charset="-127"/>
              </a:rPr>
              <a:t>“</a:t>
            </a:r>
            <a:r>
              <a:rPr lang="ko-KR" altLang="en-US" sz="4000" b="1" dirty="0" err="1">
                <a:solidFill>
                  <a:schemeClr val="bg1"/>
                </a:solidFill>
                <a:latin typeface="나눔바른펜" panose="020B0503000000000000" pitchFamily="50" charset="-127"/>
                <a:ea typeface="문체부 쓰기 정체" panose="02030609000101010101" pitchFamily="17" charset="-127"/>
              </a:rPr>
              <a:t>교학상장</a:t>
            </a:r>
            <a:r>
              <a:rPr lang="en-US" altLang="ko-KR" sz="4000" b="1" dirty="0">
                <a:solidFill>
                  <a:schemeClr val="bg1"/>
                </a:solidFill>
                <a:latin typeface="나눔바른펜" panose="020B0503000000000000" pitchFamily="50" charset="-127"/>
                <a:ea typeface="문체부 쓰기 정체" panose="02030609000101010101" pitchFamily="17" charset="-127"/>
              </a:rPr>
              <a:t>”</a:t>
            </a:r>
            <a:endParaRPr lang="ko-KR" altLang="en-US" sz="4000" b="1" dirty="0">
              <a:solidFill>
                <a:schemeClr val="bg1"/>
              </a:solidFill>
              <a:latin typeface="나눔바른펜" panose="020B0503000000000000" pitchFamily="50" charset="-127"/>
              <a:ea typeface="문체부 쓰기 정체" panose="02030609000101010101" pitchFamily="17" charset="-127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5647431F-96B1-49DA-9D35-FF5D00552471}"/>
              </a:ext>
            </a:extLst>
          </p:cNvPr>
          <p:cNvSpPr/>
          <p:nvPr/>
        </p:nvSpPr>
        <p:spPr>
          <a:xfrm>
            <a:off x="1042940" y="2591052"/>
            <a:ext cx="10062438" cy="3118868"/>
          </a:xfrm>
          <a:prstGeom prst="roundRect">
            <a:avLst>
              <a:gd name="adj" fmla="val 127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altLang="ko-KR" dirty="0">
              <a:solidFill>
                <a:schemeClr val="tx1"/>
              </a:solidFill>
              <a:effectLst/>
              <a:latin typeface="문"/>
              <a:ea typeface="문체부 쓰기 정체" panose="02030609000101010101" pitchFamily="17" charset="-127"/>
            </a:endParaRPr>
          </a:p>
          <a:p>
            <a:pPr algn="ctr"/>
            <a:r>
              <a:rPr lang="ko-KR" altLang="en-US" sz="2000" dirty="0">
                <a:solidFill>
                  <a:schemeClr val="tx1"/>
                </a:solidFill>
                <a:effectLst/>
                <a:latin typeface="문"/>
                <a:ea typeface="문체부 쓰기 정체" panose="02030609000101010101" pitchFamily="17" charset="-127"/>
              </a:rPr>
              <a:t>敎 </a:t>
            </a:r>
            <a:r>
              <a:rPr lang="en-US" altLang="ko-KR" sz="20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:</a:t>
            </a:r>
            <a:r>
              <a:rPr lang="en-US" altLang="ko-KR" sz="2000" dirty="0">
                <a:solidFill>
                  <a:schemeClr val="tx1"/>
                </a:solidFill>
                <a:effectLst/>
                <a:latin typeface="문"/>
                <a:ea typeface="문체부 쓰기 정체" panose="02030609000101010101" pitchFamily="17" charset="-127"/>
              </a:rPr>
              <a:t> </a:t>
            </a:r>
            <a:r>
              <a:rPr lang="ko-KR" altLang="en-US" sz="2000" dirty="0">
                <a:solidFill>
                  <a:schemeClr val="tx1"/>
                </a:solidFill>
                <a:effectLst/>
                <a:latin typeface="문"/>
                <a:ea typeface="문체부 쓰기 정체" panose="02030609000101010101" pitchFamily="17" charset="-127"/>
              </a:rPr>
              <a:t>가르칠 교 學 </a:t>
            </a:r>
            <a:r>
              <a:rPr lang="en-US" altLang="ko-KR" sz="2000" dirty="0">
                <a:solidFill>
                  <a:schemeClr val="tx1"/>
                </a:solidFill>
                <a:effectLst/>
                <a:latin typeface="문"/>
                <a:ea typeface="문체부 쓰기 정체" panose="02030609000101010101" pitchFamily="17" charset="-127"/>
              </a:rPr>
              <a:t>: </a:t>
            </a:r>
            <a:r>
              <a:rPr lang="ko-KR" altLang="en-US" sz="2000" dirty="0">
                <a:solidFill>
                  <a:schemeClr val="tx1"/>
                </a:solidFill>
                <a:effectLst/>
                <a:latin typeface="문"/>
                <a:ea typeface="문체부 쓰기 정체" panose="02030609000101010101" pitchFamily="17" charset="-127"/>
              </a:rPr>
              <a:t>배울 학 相 </a:t>
            </a:r>
            <a:r>
              <a:rPr lang="en-US" altLang="ko-KR" sz="2000" dirty="0">
                <a:solidFill>
                  <a:schemeClr val="tx1"/>
                </a:solidFill>
                <a:effectLst/>
                <a:latin typeface="문"/>
                <a:ea typeface="문체부 쓰기 정체" panose="02030609000101010101" pitchFamily="17" charset="-127"/>
              </a:rPr>
              <a:t>: </a:t>
            </a:r>
            <a:r>
              <a:rPr lang="ko-KR" altLang="en-US" sz="2000" dirty="0">
                <a:solidFill>
                  <a:schemeClr val="tx1"/>
                </a:solidFill>
                <a:effectLst/>
                <a:latin typeface="문"/>
                <a:ea typeface="문체부 쓰기 정체" panose="02030609000101010101" pitchFamily="17" charset="-127"/>
              </a:rPr>
              <a:t>서로 상 長 </a:t>
            </a:r>
            <a:r>
              <a:rPr lang="en-US" altLang="ko-KR" sz="2000" dirty="0">
                <a:solidFill>
                  <a:schemeClr val="tx1"/>
                </a:solidFill>
                <a:effectLst/>
                <a:latin typeface="문"/>
                <a:ea typeface="문체부 쓰기 정체" panose="02030609000101010101" pitchFamily="17" charset="-127"/>
              </a:rPr>
              <a:t>: </a:t>
            </a:r>
            <a:r>
              <a:rPr lang="ko-KR" altLang="en-US" sz="2000" dirty="0">
                <a:solidFill>
                  <a:schemeClr val="tx1"/>
                </a:solidFill>
                <a:effectLst/>
                <a:latin typeface="문"/>
                <a:ea typeface="문체부 쓰기 정체" panose="02030609000101010101" pitchFamily="17" charset="-127"/>
              </a:rPr>
              <a:t>클 장</a:t>
            </a:r>
            <a:endParaRPr lang="en-US" altLang="ko-KR" sz="2000" dirty="0">
              <a:solidFill>
                <a:schemeClr val="tx1"/>
              </a:solidFill>
              <a:effectLst/>
              <a:latin typeface="문"/>
              <a:ea typeface="문체부 쓰기 정체" panose="02030609000101010101" pitchFamily="17" charset="-127"/>
            </a:endParaRPr>
          </a:p>
          <a:p>
            <a:pPr algn="ctr"/>
            <a:endParaRPr lang="en-US" altLang="ko-KR" sz="2000" dirty="0">
              <a:solidFill>
                <a:schemeClr val="tx1"/>
              </a:solidFill>
              <a:latin typeface="문"/>
              <a:ea typeface="문체부 쓰기 정체" panose="02030609000101010101" pitchFamily="17" charset="-127"/>
            </a:endParaRPr>
          </a:p>
          <a:p>
            <a:pPr algn="ctr"/>
            <a:endParaRPr lang="en-US" altLang="ko-KR" sz="2000" dirty="0">
              <a:solidFill>
                <a:schemeClr val="tx1"/>
              </a:solidFill>
              <a:latin typeface="문"/>
              <a:ea typeface="문체부 쓰기 정체" panose="02030609000101010101" pitchFamily="17" charset="-127"/>
            </a:endParaRPr>
          </a:p>
          <a:p>
            <a:pPr algn="ctr"/>
            <a:r>
              <a:rPr lang="ko-KR" altLang="en-US" sz="2000" dirty="0">
                <a:solidFill>
                  <a:schemeClr val="tx1"/>
                </a:solidFill>
                <a:effectLst/>
                <a:latin typeface="문"/>
                <a:ea typeface="문체부 쓰기 정체" panose="02030609000101010101" pitchFamily="17" charset="-127"/>
              </a:rPr>
              <a:t>가르치는 일과 배우는 일이 모두 자신의 학업을 성장시킨다는 말</a:t>
            </a:r>
            <a:endParaRPr lang="ko-KR" altLang="en-US" sz="2000" dirty="0">
              <a:solidFill>
                <a:schemeClr val="tx1"/>
              </a:solidFill>
              <a:latin typeface="문"/>
              <a:ea typeface="문체부 쓰기 정체" panose="02030609000101010101" pitchFamily="17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3C4F66A5-8912-4A77-999A-C271527F59BD}"/>
              </a:ext>
            </a:extLst>
          </p:cNvPr>
          <p:cNvGrpSpPr/>
          <p:nvPr/>
        </p:nvGrpSpPr>
        <p:grpSpPr>
          <a:xfrm>
            <a:off x="10731962" y="2155526"/>
            <a:ext cx="834196" cy="871051"/>
            <a:chOff x="10519604" y="3787266"/>
            <a:chExt cx="834196" cy="871051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24E61714-BA0C-48F5-921F-EA151DCA5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0080" y="3787266"/>
              <a:ext cx="553720" cy="553720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1D0DBF10-0274-4B0E-B5D6-EEC1B1531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9604" y="3787266"/>
              <a:ext cx="363220" cy="363220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7C83D731-8937-484E-B272-20F9D28C7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6702" y="4295097"/>
              <a:ext cx="363220" cy="363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00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0"/>
                            </p:stCondLst>
                            <p:childTnLst>
                              <p:par>
                                <p:cTn id="8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1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3BD716-C412-427B-A7FF-1C9871B3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문체부 쓰기 정체" panose="02030609000101010101" pitchFamily="17" charset="-127"/>
              </a:rPr>
              <a:t>1. </a:t>
            </a:r>
            <a:r>
              <a:rPr lang="ko-KR" altLang="en-US" dirty="0">
                <a:ea typeface="문체부 쓰기 정체" panose="02030609000101010101" pitchFamily="17" charset="-127"/>
              </a:rPr>
              <a:t>팀 및 팀원 소개 </a:t>
            </a:r>
            <a:r>
              <a:rPr lang="en-US" altLang="ko-KR" dirty="0">
                <a:ea typeface="문체부 쓰기 정체" panose="02030609000101010101" pitchFamily="17" charset="-127"/>
              </a:rPr>
              <a:t>– </a:t>
            </a:r>
            <a:r>
              <a:rPr lang="ko-KR" altLang="en-US" dirty="0">
                <a:ea typeface="문체부 쓰기 정체" panose="02030609000101010101" pitchFamily="17" charset="-127"/>
              </a:rPr>
              <a:t>팀원 소개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5846AED7-A3AC-4112-8B30-468849A793E2}"/>
              </a:ext>
            </a:extLst>
          </p:cNvPr>
          <p:cNvSpPr/>
          <p:nvPr/>
        </p:nvSpPr>
        <p:spPr>
          <a:xfrm>
            <a:off x="625842" y="1755416"/>
            <a:ext cx="34419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latin typeface="나눔바른펜" panose="020B0503000000000000" pitchFamily="50" charset="-127"/>
                <a:ea typeface="문체부 쓰기 정체" panose="02030609000101010101" pitchFamily="17" charset="-127"/>
              </a:rPr>
              <a:t>리더 의생명보건학부 </a:t>
            </a:r>
            <a:r>
              <a:rPr lang="ko-KR" altLang="en-US" sz="2000" b="1" dirty="0" err="1">
                <a:solidFill>
                  <a:schemeClr val="bg1"/>
                </a:solidFill>
                <a:latin typeface="나눔바른펜" panose="020B0503000000000000" pitchFamily="50" charset="-127"/>
                <a:ea typeface="문체부 쓰기 정체" panose="02030609000101010101" pitchFamily="17" charset="-127"/>
              </a:rPr>
              <a:t>임현빈</a:t>
            </a:r>
            <a:endParaRPr lang="ko-KR" altLang="en-US" sz="2000" b="1" dirty="0">
              <a:solidFill>
                <a:schemeClr val="bg1"/>
              </a:solidFill>
              <a:latin typeface="문체부"/>
              <a:ea typeface="문체부 쓰기 정체" panose="02030609000101010101" pitchFamily="17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DC8B6A3-18E5-4098-B24F-30C77BE32AF0}"/>
              </a:ext>
            </a:extLst>
          </p:cNvPr>
          <p:cNvSpPr/>
          <p:nvPr/>
        </p:nvSpPr>
        <p:spPr>
          <a:xfrm>
            <a:off x="625842" y="4870862"/>
            <a:ext cx="34419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latin typeface="나눔바른펜" panose="020B0503000000000000" pitchFamily="50" charset="-127"/>
                <a:ea typeface="문체부 쓰기 정체" panose="02030609000101010101" pitchFamily="17" charset="-127"/>
              </a:rPr>
              <a:t>팀원 의생명보건학부 정민주</a:t>
            </a:r>
            <a:endParaRPr lang="ko-KR" altLang="en-US" sz="2000" b="1" dirty="0">
              <a:solidFill>
                <a:schemeClr val="bg1"/>
              </a:solidFill>
              <a:latin typeface="문체부"/>
              <a:ea typeface="문체부 쓰기 정체" panose="02030609000101010101" pitchFamily="17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50385B52-78D4-4058-83ED-D52000D33570}"/>
              </a:ext>
            </a:extLst>
          </p:cNvPr>
          <p:cNvSpPr/>
          <p:nvPr/>
        </p:nvSpPr>
        <p:spPr>
          <a:xfrm>
            <a:off x="625842" y="3313139"/>
            <a:ext cx="34419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latin typeface="나눔바른펜" panose="020B0503000000000000" pitchFamily="50" charset="-127"/>
                <a:ea typeface="문체부 쓰기 정체" panose="02030609000101010101" pitchFamily="17" charset="-127"/>
              </a:rPr>
              <a:t>팀원 의생명보건학부 이예림</a:t>
            </a:r>
            <a:endParaRPr lang="ko-KR" altLang="en-US" sz="2000" b="1" dirty="0">
              <a:solidFill>
                <a:schemeClr val="bg1"/>
              </a:solidFill>
              <a:latin typeface="문체부"/>
              <a:ea typeface="문체부 쓰기 정체" panose="02030609000101010101" pitchFamily="17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396F527-1F84-4F66-B483-8155F3265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9" t="3753" r="1959" b="18188"/>
          <a:stretch/>
        </p:blipFill>
        <p:spPr>
          <a:xfrm>
            <a:off x="4894737" y="1755416"/>
            <a:ext cx="1360954" cy="1462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614C7AC4-FFEB-4C78-A0E9-DFCE12176104}"/>
              </a:ext>
            </a:extLst>
          </p:cNvPr>
          <p:cNvGrpSpPr/>
          <p:nvPr/>
        </p:nvGrpSpPr>
        <p:grpSpPr>
          <a:xfrm>
            <a:off x="4894737" y="3373426"/>
            <a:ext cx="1360953" cy="1462700"/>
            <a:chOff x="9482475" y="2699830"/>
            <a:chExt cx="1360954" cy="1462700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0ECE7EF2-C163-4349-93A8-EFE52F6A8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82475" y="2699830"/>
              <a:ext cx="1360954" cy="14627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1" name="웃는 얼굴 10">
              <a:extLst>
                <a:ext uri="{FF2B5EF4-FFF2-40B4-BE49-F238E27FC236}">
                  <a16:creationId xmlns:a16="http://schemas.microsoft.com/office/drawing/2014/main" id="{FD972CD3-C558-4921-A358-5AC995A1A08F}"/>
                </a:ext>
              </a:extLst>
            </p:cNvPr>
            <p:cNvSpPr/>
            <p:nvPr/>
          </p:nvSpPr>
          <p:spPr>
            <a:xfrm>
              <a:off x="9843356" y="3005052"/>
              <a:ext cx="319596" cy="426128"/>
            </a:xfrm>
            <a:prstGeom prst="smileyFac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" name="웃는 얼굴 11">
              <a:extLst>
                <a:ext uri="{FF2B5EF4-FFF2-40B4-BE49-F238E27FC236}">
                  <a16:creationId xmlns:a16="http://schemas.microsoft.com/office/drawing/2014/main" id="{532E544E-A161-4C3E-A7FE-1B637FA547B4}"/>
                </a:ext>
              </a:extLst>
            </p:cNvPr>
            <p:cNvSpPr/>
            <p:nvPr/>
          </p:nvSpPr>
          <p:spPr>
            <a:xfrm>
              <a:off x="9482475" y="2915427"/>
              <a:ext cx="319596" cy="426128"/>
            </a:xfrm>
            <a:prstGeom prst="smileyFac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15" name="그림 14">
            <a:extLst>
              <a:ext uri="{FF2B5EF4-FFF2-40B4-BE49-F238E27FC236}">
                <a16:creationId xmlns:a16="http://schemas.microsoft.com/office/drawing/2014/main" id="{BD7B7822-334F-4C5D-8A69-A10B9523E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738" y="4991436"/>
            <a:ext cx="1360953" cy="1462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28158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3BD716-C412-427B-A7FF-1C9871B3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문체부 쓰기 정체" panose="02030609000101010101" pitchFamily="17" charset="-127"/>
              </a:rPr>
              <a:t>2. </a:t>
            </a:r>
            <a:r>
              <a:rPr lang="ko-KR" altLang="en-US" dirty="0">
                <a:ea typeface="문체부 쓰기 정체" panose="02030609000101010101" pitchFamily="17" charset="-127"/>
              </a:rPr>
              <a:t>학습 진행 방법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5647431F-96B1-49DA-9D35-FF5D00552471}"/>
              </a:ext>
            </a:extLst>
          </p:cNvPr>
          <p:cNvSpPr/>
          <p:nvPr/>
        </p:nvSpPr>
        <p:spPr>
          <a:xfrm>
            <a:off x="758300" y="1775534"/>
            <a:ext cx="4506157" cy="4527610"/>
          </a:xfrm>
          <a:prstGeom prst="roundRect">
            <a:avLst>
              <a:gd name="adj" fmla="val 127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altLang="ko-KR" sz="2000" dirty="0">
              <a:solidFill>
                <a:schemeClr val="tx1"/>
              </a:solidFill>
              <a:latin typeface="문"/>
              <a:ea typeface="문체부 쓰기 정체" panose="02030609000101010101" pitchFamily="17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959D05-0DB8-4A96-BFF4-06A89FE9A750}"/>
              </a:ext>
            </a:extLst>
          </p:cNvPr>
          <p:cNvSpPr txBox="1"/>
          <p:nvPr/>
        </p:nvSpPr>
        <p:spPr>
          <a:xfrm>
            <a:off x="1166117" y="2469678"/>
            <a:ext cx="36905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8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학습 진행 방법</a:t>
            </a:r>
            <a:endParaRPr lang="en-US" altLang="ko-KR" sz="1800" dirty="0">
              <a:solidFill>
                <a:schemeClr val="tx1"/>
              </a:solidFill>
              <a:latin typeface="문"/>
              <a:ea typeface="문체부 쓰기 정체" panose="02030609000101010101" pitchFamily="17" charset="-127"/>
            </a:endParaRPr>
          </a:p>
          <a:p>
            <a:pPr algn="ctr"/>
            <a:endParaRPr lang="en-US" altLang="ko-KR" sz="1800" dirty="0">
              <a:solidFill>
                <a:schemeClr val="tx1"/>
              </a:solidFill>
              <a:latin typeface="문"/>
              <a:ea typeface="문체부 쓰기 정체" panose="02030609000101010101" pitchFamily="17" charset="-127"/>
            </a:endParaRPr>
          </a:p>
          <a:p>
            <a:pPr algn="ctr"/>
            <a:r>
              <a:rPr lang="en-US" altLang="ko-KR" sz="18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“</a:t>
            </a:r>
            <a:r>
              <a:rPr lang="ko-KR" altLang="en-US" sz="1800" dirty="0" err="1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교학상장</a:t>
            </a:r>
            <a:r>
              <a:rPr lang="en-US" altLang="ko-KR" sz="18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”</a:t>
            </a:r>
            <a:r>
              <a:rPr lang="ko-KR" altLang="en-US" sz="18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 단어의 의미와 같이</a:t>
            </a:r>
            <a:endParaRPr lang="en-US" altLang="ko-KR" sz="1800" dirty="0">
              <a:solidFill>
                <a:schemeClr val="tx1"/>
              </a:solidFill>
              <a:latin typeface="문"/>
              <a:ea typeface="문체부 쓰기 정체" panose="02030609000101010101" pitchFamily="17" charset="-127"/>
            </a:endParaRPr>
          </a:p>
          <a:p>
            <a:pPr algn="ctr"/>
            <a:endParaRPr lang="en-US" altLang="ko-KR" sz="1800" dirty="0">
              <a:solidFill>
                <a:schemeClr val="tx1"/>
              </a:solidFill>
              <a:latin typeface="문"/>
              <a:ea typeface="문체부 쓰기 정체" panose="02030609000101010101" pitchFamily="17" charset="-127"/>
            </a:endParaRPr>
          </a:p>
          <a:p>
            <a:pPr algn="ctr"/>
            <a:r>
              <a:rPr lang="ko-KR" altLang="en-US" sz="18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매주  발표자 </a:t>
            </a:r>
            <a:r>
              <a:rPr lang="en-US" altLang="ko-KR" sz="18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1</a:t>
            </a:r>
            <a:r>
              <a:rPr lang="ko-KR" altLang="en-US" sz="18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명과 학습자 </a:t>
            </a:r>
            <a:r>
              <a:rPr lang="en-US" altLang="ko-KR" sz="18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2</a:t>
            </a:r>
            <a:r>
              <a:rPr lang="ko-KR" altLang="en-US" sz="18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명으로</a:t>
            </a:r>
            <a:endParaRPr lang="en-US" altLang="ko-KR" sz="1800" dirty="0">
              <a:solidFill>
                <a:schemeClr val="tx1"/>
              </a:solidFill>
              <a:latin typeface="문"/>
              <a:ea typeface="문체부 쓰기 정체" panose="02030609000101010101" pitchFamily="17" charset="-127"/>
            </a:endParaRPr>
          </a:p>
          <a:p>
            <a:pPr algn="ctr"/>
            <a:endParaRPr lang="en-US" altLang="ko-KR" sz="1800" dirty="0">
              <a:solidFill>
                <a:schemeClr val="tx1"/>
              </a:solidFill>
              <a:latin typeface="문"/>
              <a:ea typeface="문체부 쓰기 정체" panose="02030609000101010101" pitchFamily="17" charset="-127"/>
            </a:endParaRPr>
          </a:p>
          <a:p>
            <a:pPr algn="ctr"/>
            <a:r>
              <a:rPr lang="ko-KR" altLang="en-US" sz="18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학습이 진행됩니다</a:t>
            </a:r>
            <a:r>
              <a:rPr lang="en-US" altLang="ko-KR" sz="18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.</a:t>
            </a:r>
            <a:r>
              <a:rPr lang="ko-KR" altLang="en-US" sz="18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  </a:t>
            </a:r>
            <a:endParaRPr lang="en-US" altLang="ko-KR" sz="1800" dirty="0">
              <a:solidFill>
                <a:schemeClr val="tx1"/>
              </a:solidFill>
              <a:latin typeface="문"/>
              <a:ea typeface="문체부 쓰기 정체" panose="02030609000101010101" pitchFamily="17" charset="-127"/>
            </a:endParaRPr>
          </a:p>
          <a:p>
            <a:pPr algn="ctr"/>
            <a:endParaRPr lang="en-US" altLang="ko-KR" sz="1800" dirty="0">
              <a:solidFill>
                <a:schemeClr val="tx1"/>
              </a:solidFill>
              <a:latin typeface="문"/>
              <a:ea typeface="문체부 쓰기 정체" panose="02030609000101010101" pitchFamily="17" charset="-127"/>
            </a:endParaRPr>
          </a:p>
          <a:p>
            <a:pPr algn="ctr"/>
            <a:r>
              <a:rPr lang="ko-KR" altLang="en-US" sz="18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발표자 </a:t>
            </a:r>
            <a:r>
              <a:rPr lang="en-US" altLang="ko-KR" sz="18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1</a:t>
            </a:r>
            <a:r>
              <a:rPr lang="ko-KR" altLang="en-US" sz="18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명은 가르치는 일을 하며</a:t>
            </a:r>
            <a:endParaRPr lang="en-US" altLang="ko-KR" sz="1800" dirty="0">
              <a:solidFill>
                <a:schemeClr val="tx1"/>
              </a:solidFill>
              <a:latin typeface="문"/>
              <a:ea typeface="문체부 쓰기 정체" panose="02030609000101010101" pitchFamily="17" charset="-127"/>
            </a:endParaRPr>
          </a:p>
          <a:p>
            <a:pPr algn="ctr"/>
            <a:endParaRPr lang="en-US" altLang="ko-KR" sz="1800" dirty="0">
              <a:solidFill>
                <a:schemeClr val="tx1"/>
              </a:solidFill>
              <a:latin typeface="문"/>
              <a:ea typeface="문체부 쓰기 정체" panose="02030609000101010101" pitchFamily="17" charset="-127"/>
            </a:endParaRPr>
          </a:p>
          <a:p>
            <a:pPr algn="ctr"/>
            <a:r>
              <a:rPr lang="ko-KR" altLang="en-US" sz="18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학습자 </a:t>
            </a:r>
            <a:r>
              <a:rPr lang="en-US" altLang="ko-KR" sz="18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2</a:t>
            </a:r>
            <a:r>
              <a:rPr lang="ko-KR" altLang="en-US" sz="18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명은 배우는 일을 합니다</a:t>
            </a:r>
            <a:r>
              <a:rPr lang="en-US" altLang="ko-KR" sz="18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E3A40C8-641D-411B-8947-9D89602D5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976" y="2350965"/>
            <a:ext cx="5545724" cy="33767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1884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3BD716-C412-427B-A7FF-1C9871B3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문체부 쓰기 정체" panose="02030609000101010101" pitchFamily="17" charset="-127"/>
              </a:rPr>
              <a:t>2. </a:t>
            </a:r>
            <a:r>
              <a:rPr lang="ko-KR" altLang="en-US" dirty="0">
                <a:ea typeface="문체부 쓰기 정체" panose="02030609000101010101" pitchFamily="17" charset="-127"/>
              </a:rPr>
              <a:t>학습 진행 방법 </a:t>
            </a:r>
            <a:r>
              <a:rPr lang="en-US" altLang="ko-KR" dirty="0">
                <a:ea typeface="문체부 쓰기 정체" panose="02030609000101010101" pitchFamily="17" charset="-127"/>
              </a:rPr>
              <a:t>- </a:t>
            </a:r>
            <a:r>
              <a:rPr lang="ko-KR" altLang="en-US" dirty="0">
                <a:ea typeface="문체부 쓰기 정체" panose="02030609000101010101" pitchFamily="17" charset="-127"/>
              </a:rPr>
              <a:t>발표자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5647431F-96B1-49DA-9D35-FF5D00552471}"/>
              </a:ext>
            </a:extLst>
          </p:cNvPr>
          <p:cNvSpPr/>
          <p:nvPr/>
        </p:nvSpPr>
        <p:spPr>
          <a:xfrm>
            <a:off x="673040" y="1825002"/>
            <a:ext cx="10773793" cy="731767"/>
          </a:xfrm>
          <a:prstGeom prst="roundRect">
            <a:avLst>
              <a:gd name="adj" fmla="val 127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ko-KR" altLang="en-US" sz="20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발표자는 필수적으로 </a:t>
            </a:r>
            <a:r>
              <a:rPr lang="en-US" altLang="ko-KR" sz="20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ppt,</a:t>
            </a:r>
            <a:r>
              <a:rPr lang="ko-KR" altLang="en-US" sz="20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 기초의학생명공학 교재 그리고 노트 필기를  가지고 발표를 하며</a:t>
            </a:r>
            <a:endParaRPr lang="en-US" altLang="ko-KR" sz="2000" dirty="0">
              <a:solidFill>
                <a:schemeClr val="tx1"/>
              </a:solidFill>
              <a:latin typeface="문"/>
              <a:ea typeface="문체부 쓰기 정체" panose="02030609000101010101" pitchFamily="17" charset="-127"/>
            </a:endParaRPr>
          </a:p>
          <a:p>
            <a:pPr algn="ctr"/>
            <a:r>
              <a:rPr lang="ko-KR" altLang="en-US" sz="20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 추가적으로 시각자료</a:t>
            </a:r>
            <a:r>
              <a:rPr lang="en-US" altLang="ko-KR" sz="20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(</a:t>
            </a:r>
            <a:r>
              <a:rPr lang="ko-KR" altLang="en-US" sz="20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동영상</a:t>
            </a:r>
            <a:r>
              <a:rPr lang="en-US" altLang="ko-KR" sz="20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)</a:t>
            </a:r>
            <a:r>
              <a:rPr lang="ko-KR" altLang="en-US" sz="20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를 활용하기도 합니다</a:t>
            </a:r>
            <a:r>
              <a:rPr lang="en-US" altLang="ko-KR" sz="20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.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3C4F66A5-8912-4A77-999A-C271527F59BD}"/>
              </a:ext>
            </a:extLst>
          </p:cNvPr>
          <p:cNvGrpSpPr/>
          <p:nvPr/>
        </p:nvGrpSpPr>
        <p:grpSpPr>
          <a:xfrm>
            <a:off x="11243182" y="1529008"/>
            <a:ext cx="551555" cy="516710"/>
            <a:chOff x="10519604" y="3787266"/>
            <a:chExt cx="834196" cy="871051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24E61714-BA0C-48F5-921F-EA151DCA5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0080" y="3787266"/>
              <a:ext cx="553720" cy="553720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1D0DBF10-0274-4B0E-B5D6-EEC1B1531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9604" y="3787266"/>
              <a:ext cx="363220" cy="363220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7C83D731-8937-484E-B272-20F9D28C7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6702" y="4295097"/>
              <a:ext cx="363220" cy="363220"/>
            </a:xfrm>
            <a:prstGeom prst="rect">
              <a:avLst/>
            </a:prstGeom>
          </p:spPr>
        </p:pic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02361F88-9488-4477-BF33-68663E981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108" y="3000011"/>
            <a:ext cx="5857783" cy="33564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5168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3BD716-C412-427B-A7FF-1C9871B3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문체부 쓰기 정체" panose="02030609000101010101" pitchFamily="17" charset="-127"/>
              </a:rPr>
              <a:t>2. </a:t>
            </a:r>
            <a:r>
              <a:rPr lang="ko-KR" altLang="en-US" dirty="0">
                <a:ea typeface="문체부 쓰기 정체" panose="02030609000101010101" pitchFamily="17" charset="-127"/>
              </a:rPr>
              <a:t>학습 진행 방법 </a:t>
            </a:r>
            <a:r>
              <a:rPr lang="en-US" altLang="ko-KR" dirty="0">
                <a:ea typeface="문체부 쓰기 정체" panose="02030609000101010101" pitchFamily="17" charset="-127"/>
              </a:rPr>
              <a:t>- </a:t>
            </a:r>
            <a:r>
              <a:rPr lang="ko-KR" altLang="en-US" dirty="0">
                <a:ea typeface="문체부 쓰기 정체" panose="02030609000101010101" pitchFamily="17" charset="-127"/>
              </a:rPr>
              <a:t>학습자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5647431F-96B1-49DA-9D35-FF5D00552471}"/>
              </a:ext>
            </a:extLst>
          </p:cNvPr>
          <p:cNvSpPr/>
          <p:nvPr/>
        </p:nvSpPr>
        <p:spPr>
          <a:xfrm>
            <a:off x="673040" y="1825002"/>
            <a:ext cx="10773793" cy="731767"/>
          </a:xfrm>
          <a:prstGeom prst="roundRect">
            <a:avLst>
              <a:gd name="adj" fmla="val 127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ko-KR" altLang="en-US" sz="20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학습자는 기초의학생명공학 교재와 노트 필기를 가지고 학습에 참여합니다</a:t>
            </a:r>
            <a:r>
              <a:rPr lang="en-US" altLang="ko-KR" sz="20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.</a:t>
            </a:r>
          </a:p>
          <a:p>
            <a:pPr algn="ctr"/>
            <a:r>
              <a:rPr lang="ko-KR" altLang="en-US" sz="20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그리고 이해가 되지 않는 부분에 대해서 토론합니다</a:t>
            </a:r>
            <a:r>
              <a:rPr lang="en-US" altLang="ko-KR" sz="20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.</a:t>
            </a:r>
            <a:r>
              <a:rPr lang="ko-KR" altLang="en-US" sz="2000" dirty="0">
                <a:solidFill>
                  <a:schemeClr val="tx1"/>
                </a:solidFill>
                <a:latin typeface="문"/>
                <a:ea typeface="문체부 쓰기 정체" panose="02030609000101010101" pitchFamily="17" charset="-127"/>
              </a:rPr>
              <a:t>  </a:t>
            </a:r>
            <a:endParaRPr lang="en-US" altLang="ko-KR" sz="2000" dirty="0">
              <a:solidFill>
                <a:schemeClr val="tx1"/>
              </a:solidFill>
              <a:latin typeface="문"/>
              <a:ea typeface="문체부 쓰기 정체" panose="02030609000101010101" pitchFamily="17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3C4F66A5-8912-4A77-999A-C271527F59BD}"/>
              </a:ext>
            </a:extLst>
          </p:cNvPr>
          <p:cNvGrpSpPr/>
          <p:nvPr/>
        </p:nvGrpSpPr>
        <p:grpSpPr>
          <a:xfrm>
            <a:off x="11243182" y="1529008"/>
            <a:ext cx="551555" cy="516710"/>
            <a:chOff x="10519604" y="3787266"/>
            <a:chExt cx="834196" cy="871051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24E61714-BA0C-48F5-921F-EA151DCA5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0080" y="3787266"/>
              <a:ext cx="553720" cy="553720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1D0DBF10-0274-4B0E-B5D6-EEC1B1531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9604" y="3787266"/>
              <a:ext cx="363220" cy="363220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7C83D731-8937-484E-B272-20F9D28C7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6702" y="4295097"/>
              <a:ext cx="363220" cy="363220"/>
            </a:xfrm>
            <a:prstGeom prst="rect">
              <a:avLst/>
            </a:prstGeom>
          </p:spPr>
        </p:pic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19DAD233-80DB-406B-A8CD-DECC50711D2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t="11263" b="5323"/>
          <a:stretch/>
        </p:blipFill>
        <p:spPr>
          <a:xfrm>
            <a:off x="3131336" y="3000011"/>
            <a:ext cx="5857200" cy="33830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04182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3BD716-C412-427B-A7FF-1C9871B3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문체부 쓰기 정체" panose="02030609000101010101" pitchFamily="17" charset="-127"/>
              </a:rPr>
              <a:t>3. </a:t>
            </a:r>
            <a:r>
              <a:rPr lang="ko-KR" altLang="en-US" dirty="0">
                <a:ea typeface="문체부 쓰기 정체" panose="02030609000101010101" pitchFamily="17" charset="-127"/>
              </a:rPr>
              <a:t>학습 일지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76B76F0-CEBF-4AE5-BE36-67E7DA4B966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2"/>
          <a:stretch/>
        </p:blipFill>
        <p:spPr>
          <a:xfrm>
            <a:off x="838200" y="1744469"/>
            <a:ext cx="3355200" cy="21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27D5347-AEA0-4E29-BE1C-B9AFBF54A6E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67178"/>
            <a:ext cx="3355200" cy="21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003E4F-D906-4EB0-8103-A3BA3809C0C8}"/>
              </a:ext>
            </a:extLst>
          </p:cNvPr>
          <p:cNvSpPr txBox="1"/>
          <p:nvPr/>
        </p:nvSpPr>
        <p:spPr>
          <a:xfrm>
            <a:off x="4566998" y="1511641"/>
            <a:ext cx="4599375" cy="2625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1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차</a:t>
            </a:r>
            <a:endParaRPr lang="en-US" altLang="ko-KR" sz="1500" b="1" kern="0" spc="0" dirty="0">
              <a:solidFill>
                <a:schemeClr val="bg1"/>
              </a:solidFill>
              <a:effectLst/>
              <a:latin typeface="맑은 고딕" panose="020B0503020000020004" pitchFamily="50" charset="-127"/>
              <a:ea typeface="문체부 쓰기 정체" panose="02030609000101010101" pitchFamily="17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학습 일자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: 09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월 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23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일</a:t>
            </a:r>
            <a:endParaRPr lang="en-US" altLang="ko-KR" sz="1500" b="1" kern="0" spc="0" dirty="0">
              <a:solidFill>
                <a:schemeClr val="bg1"/>
              </a:solidFill>
              <a:effectLst/>
              <a:latin typeface="맑은 고딕" panose="020B0503020000020004" pitchFamily="50" charset="-127"/>
              <a:ea typeface="문체부 쓰기 정체" panose="02030609000101010101" pitchFamily="17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학습 내용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: &lt;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단백질 조성과 구조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&gt;</a:t>
            </a:r>
            <a:endParaRPr lang="ko-KR" altLang="en-US" sz="1500" kern="0" spc="0" dirty="0">
              <a:solidFill>
                <a:schemeClr val="bg1"/>
              </a:solidFill>
              <a:effectLst/>
              <a:latin typeface="바탕" panose="02030600000101010101" pitchFamily="18" charset="-127"/>
              <a:ea typeface="문체부 쓰기 정체" panose="02030609000101010101" pitchFamily="17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아미노산의 기본형</a:t>
            </a:r>
            <a:endParaRPr lang="ko-KR" altLang="en-US" sz="1500" kern="0" spc="0" dirty="0">
              <a:solidFill>
                <a:schemeClr val="bg1"/>
              </a:solidFill>
              <a:effectLst/>
              <a:latin typeface="바탕" panose="02030600000101010101" pitchFamily="18" charset="-127"/>
              <a:ea typeface="문체부 쓰기 정체" panose="02030609000101010101" pitchFamily="17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이온화 상태</a:t>
            </a:r>
            <a:endParaRPr lang="ko-KR" altLang="en-US" sz="1500" kern="0" spc="0" dirty="0">
              <a:solidFill>
                <a:schemeClr val="bg1"/>
              </a:solidFill>
              <a:effectLst/>
              <a:latin typeface="바탕" panose="02030600000101010101" pitchFamily="18" charset="-127"/>
              <a:ea typeface="문체부 쓰기 정체" panose="02030609000101010101" pitchFamily="17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아미노산의 이성질체</a:t>
            </a:r>
            <a:endParaRPr lang="ko-KR" altLang="en-US" sz="1500" kern="0" spc="0" dirty="0">
              <a:solidFill>
                <a:schemeClr val="bg1"/>
              </a:solidFill>
              <a:effectLst/>
              <a:latin typeface="바탕" panose="02030600000101010101" pitchFamily="18" charset="-127"/>
              <a:ea typeface="문체부 쓰기 정체" panose="02030609000101010101" pitchFamily="17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20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개의 곁사슬 종류</a:t>
            </a:r>
            <a:endParaRPr lang="ko-KR" altLang="en-US" sz="1500" kern="0" spc="0" dirty="0">
              <a:solidFill>
                <a:schemeClr val="bg1"/>
              </a:solidFill>
              <a:effectLst/>
              <a:latin typeface="바탕" panose="02030600000101010101" pitchFamily="18" charset="-127"/>
              <a:ea typeface="문체부 쓰기 정체" panose="02030609000101010101" pitchFamily="17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3E9A36-F172-4761-900D-8CBC9067024B}"/>
              </a:ext>
            </a:extLst>
          </p:cNvPr>
          <p:cNvSpPr txBox="1"/>
          <p:nvPr/>
        </p:nvSpPr>
        <p:spPr>
          <a:xfrm>
            <a:off x="4566998" y="4402863"/>
            <a:ext cx="3776902" cy="1886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500" b="1" kern="0">
                <a:solidFill>
                  <a:schemeClr val="bg1"/>
                </a:solidFill>
                <a:latin typeface="맑은 고딕" panose="020B0503020000020004" pitchFamily="50" charset="-127"/>
                <a:ea typeface="문체부 쓰기 정체" panose="02030609000101010101" pitchFamily="17" charset="-127"/>
              </a:rPr>
              <a:t>2</a:t>
            </a:r>
            <a:r>
              <a:rPr lang="ko-KR" altLang="en-US" sz="1500" b="1" kern="0" dirty="0">
                <a:solidFill>
                  <a:schemeClr val="bg1"/>
                </a:solidFill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차</a:t>
            </a:r>
            <a:endParaRPr lang="en-US" altLang="ko-KR" sz="1500" b="1" kern="0" dirty="0">
              <a:solidFill>
                <a:schemeClr val="bg1"/>
              </a:solidFill>
              <a:latin typeface="맑은 고딕" panose="020B0503020000020004" pitchFamily="50" charset="-127"/>
              <a:ea typeface="문체부 쓰기 정체" panose="02030609000101010101" pitchFamily="17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dirty="0">
                <a:solidFill>
                  <a:schemeClr val="bg1"/>
                </a:solidFill>
                <a:latin typeface="맑은 고딕" panose="020B0503020000020004" pitchFamily="50" charset="-127"/>
                <a:ea typeface="문체부 쓰기 정체" panose="02030609000101010101" pitchFamily="17" charset="-127"/>
              </a:rPr>
              <a:t>학습 일자</a:t>
            </a:r>
            <a:r>
              <a:rPr lang="en-US" altLang="ko-KR" sz="1500" b="1" kern="0" dirty="0">
                <a:solidFill>
                  <a:schemeClr val="bg1"/>
                </a:solidFill>
                <a:latin typeface="맑은 고딕" panose="020B0503020000020004" pitchFamily="50" charset="-127"/>
                <a:ea typeface="문체부 쓰기 정체" panose="02030609000101010101" pitchFamily="17" charset="-127"/>
              </a:rPr>
              <a:t>: 10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월 </a:t>
            </a:r>
            <a:r>
              <a:rPr lang="en-US" altLang="ko-KR" sz="1500" b="1" kern="0" dirty="0">
                <a:solidFill>
                  <a:schemeClr val="bg1"/>
                </a:solidFill>
                <a:latin typeface="맑은 고딕" panose="020B0503020000020004" pitchFamily="50" charset="-127"/>
                <a:ea typeface="문체부 쓰기 정체" panose="02030609000101010101" pitchFamily="17" charset="-127"/>
              </a:rPr>
              <a:t>07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일</a:t>
            </a:r>
            <a:endParaRPr lang="en-US" altLang="ko-KR" sz="1500" b="1" kern="0" spc="0" dirty="0">
              <a:solidFill>
                <a:schemeClr val="bg1"/>
              </a:solidFill>
              <a:effectLst/>
              <a:latin typeface="맑은 고딕" panose="020B0503020000020004" pitchFamily="50" charset="-127"/>
              <a:ea typeface="문체부 쓰기 정체" panose="02030609000101010101" pitchFamily="17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학습 내용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: &lt;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단백질 조성과 구조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&gt;</a:t>
            </a:r>
            <a:endParaRPr lang="ko-KR" altLang="en-US" sz="1500" kern="0" spc="0" dirty="0">
              <a:solidFill>
                <a:schemeClr val="bg1"/>
              </a:solidFill>
              <a:effectLst/>
              <a:latin typeface="바탕" panose="02030600000101010101" pitchFamily="18" charset="-127"/>
              <a:ea typeface="문체부 쓰기 정체" panose="02030609000101010101" pitchFamily="17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단백질의 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1</a:t>
            </a:r>
            <a:r>
              <a:rPr lang="ko-KR" altLang="en-US" sz="1500" b="1" kern="0" spc="0" dirty="0" err="1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차구조</a:t>
            </a:r>
            <a:endParaRPr lang="ko-KR" altLang="en-US" sz="1500" kern="0" spc="0" dirty="0">
              <a:solidFill>
                <a:schemeClr val="bg1"/>
              </a:solidFill>
              <a:effectLst/>
              <a:latin typeface="바탕" panose="02030600000101010101" pitchFamily="18" charset="-127"/>
              <a:ea typeface="문체부 쓰기 정체" panose="02030609000101010101" pitchFamily="17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단백질의 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2</a:t>
            </a:r>
            <a:r>
              <a:rPr lang="ko-KR" altLang="en-US" sz="1500" b="1" kern="0" spc="0" dirty="0" err="1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차구조</a:t>
            </a:r>
            <a:endParaRPr lang="ko-KR" altLang="en-US" sz="1500" kern="0" spc="0" dirty="0">
              <a:solidFill>
                <a:schemeClr val="bg1"/>
              </a:solidFill>
              <a:effectLst/>
              <a:latin typeface="바탕" panose="02030600000101010101" pitchFamily="18" charset="-127"/>
              <a:ea typeface="문체부 쓰기 정체" panose="02030609000101010101" pitchFamily="17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6095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3BD716-C412-427B-A7FF-1C9871B3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문체부 쓰기 정체" panose="02030609000101010101" pitchFamily="17" charset="-127"/>
              </a:rPr>
              <a:t>3. </a:t>
            </a:r>
            <a:r>
              <a:rPr lang="ko-KR" altLang="en-US" dirty="0">
                <a:ea typeface="문체부 쓰기 정체" panose="02030609000101010101" pitchFamily="17" charset="-127"/>
              </a:rPr>
              <a:t>학습 일지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8F9640E-1639-406D-B13A-486308E648C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67182"/>
            <a:ext cx="3355200" cy="21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003E4F-D906-4EB0-8103-A3BA3809C0C8}"/>
              </a:ext>
            </a:extLst>
          </p:cNvPr>
          <p:cNvSpPr txBox="1"/>
          <p:nvPr/>
        </p:nvSpPr>
        <p:spPr>
          <a:xfrm>
            <a:off x="4566998" y="1513039"/>
            <a:ext cx="6118599" cy="2625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500" b="1" kern="0" spc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3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차</a:t>
            </a:r>
            <a:endParaRPr lang="en-US" altLang="ko-KR" sz="1500" b="1" kern="0" spc="0" dirty="0">
              <a:solidFill>
                <a:schemeClr val="bg1"/>
              </a:solidFill>
              <a:effectLst/>
              <a:latin typeface="맑은 고딕" panose="020B0503020000020004" pitchFamily="50" charset="-127"/>
              <a:ea typeface="문체부 쓰기 정체" panose="02030609000101010101" pitchFamily="17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학습 일자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: 10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월 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14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일</a:t>
            </a:r>
            <a:endParaRPr lang="en-US" altLang="ko-KR" sz="1500" b="1" kern="0" spc="0" dirty="0">
              <a:solidFill>
                <a:schemeClr val="bg1"/>
              </a:solidFill>
              <a:effectLst/>
              <a:latin typeface="맑은 고딕" panose="020B0503020000020004" pitchFamily="50" charset="-127"/>
              <a:ea typeface="문체부 쓰기 정체" panose="02030609000101010101" pitchFamily="17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학습 내용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: &lt;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단백질 조성과 구조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&gt;</a:t>
            </a:r>
            <a:endParaRPr lang="ko-KR" altLang="en-US" sz="1500" kern="0" spc="0" dirty="0">
              <a:solidFill>
                <a:schemeClr val="bg1"/>
              </a:solidFill>
              <a:effectLst/>
              <a:latin typeface="바탕" panose="02030600000101010101" pitchFamily="18" charset="-127"/>
              <a:ea typeface="문체부 쓰기 정체" panose="02030609000101010101" pitchFamily="17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단백질의 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3</a:t>
            </a:r>
            <a:r>
              <a:rPr lang="ko-KR" altLang="en-US" sz="1500" b="1" kern="0" spc="0" dirty="0" err="1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차구조</a:t>
            </a:r>
            <a:endParaRPr lang="ko-KR" altLang="en-US" sz="1500" kern="0" spc="0" dirty="0">
              <a:solidFill>
                <a:schemeClr val="bg1"/>
              </a:solidFill>
              <a:effectLst/>
              <a:latin typeface="바탕" panose="02030600000101010101" pitchFamily="18" charset="-127"/>
              <a:ea typeface="문체부 쓰기 정체" panose="02030609000101010101" pitchFamily="17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단백질의 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4</a:t>
            </a:r>
            <a:r>
              <a:rPr lang="ko-KR" altLang="en-US" sz="1500" b="1" kern="0" spc="0" dirty="0" err="1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차구조</a:t>
            </a:r>
            <a:endParaRPr lang="ko-KR" altLang="en-US" sz="1500" kern="0" spc="0" dirty="0">
              <a:solidFill>
                <a:schemeClr val="bg1"/>
              </a:solidFill>
              <a:effectLst/>
              <a:latin typeface="바탕" panose="02030600000101010101" pitchFamily="18" charset="-127"/>
              <a:ea typeface="문체부 쓰기 정체" panose="02030609000101010101" pitchFamily="17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초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2</a:t>
            </a:r>
            <a:r>
              <a:rPr lang="ko-KR" altLang="en-US" sz="1500" b="1" kern="0" spc="0" dirty="0" err="1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차구조</a:t>
            </a:r>
            <a:endParaRPr lang="ko-KR" altLang="en-US" sz="1500" kern="0" spc="0" dirty="0">
              <a:solidFill>
                <a:schemeClr val="bg1"/>
              </a:solidFill>
              <a:effectLst/>
              <a:latin typeface="바탕" panose="02030600000101010101" pitchFamily="18" charset="-127"/>
              <a:ea typeface="문체부 쓰기 정체" panose="02030609000101010101" pitchFamily="17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아미노산 순서</a:t>
            </a:r>
            <a:endParaRPr lang="ko-KR" altLang="en-US" sz="1500" kern="0" spc="0" dirty="0">
              <a:solidFill>
                <a:schemeClr val="bg1"/>
              </a:solidFill>
              <a:effectLst/>
              <a:latin typeface="바탕" panose="02030600000101010101" pitchFamily="18" charset="-127"/>
              <a:ea typeface="문체부 쓰기 정체" panose="02030609000101010101" pitchFamily="17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127202-1A0B-47C7-8D48-56D9E9D22D2D}"/>
              </a:ext>
            </a:extLst>
          </p:cNvPr>
          <p:cNvSpPr txBox="1"/>
          <p:nvPr/>
        </p:nvSpPr>
        <p:spPr>
          <a:xfrm>
            <a:off x="4566998" y="4216799"/>
            <a:ext cx="5269460" cy="2256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500" b="1" kern="0" spc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4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차</a:t>
            </a:r>
            <a:endParaRPr lang="en-US" altLang="ko-KR" sz="1500" b="1" kern="0" spc="0" dirty="0">
              <a:solidFill>
                <a:schemeClr val="bg1"/>
              </a:solidFill>
              <a:effectLst/>
              <a:latin typeface="맑은 고딕" panose="020B0503020000020004" pitchFamily="50" charset="-127"/>
              <a:ea typeface="문체부 쓰기 정체" panose="02030609000101010101" pitchFamily="17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학습 일자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: 10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월 </a:t>
            </a:r>
            <a:r>
              <a:rPr lang="en-US" altLang="ko-KR" sz="1500" b="1" kern="0" dirty="0">
                <a:solidFill>
                  <a:schemeClr val="bg1"/>
                </a:solidFill>
                <a:latin typeface="맑은 고딕" panose="020B0503020000020004" pitchFamily="50" charset="-127"/>
                <a:ea typeface="문체부 쓰기 정체" panose="02030609000101010101" pitchFamily="17" charset="-127"/>
              </a:rPr>
              <a:t>21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일</a:t>
            </a:r>
            <a:endParaRPr lang="en-US" altLang="ko-KR" sz="1500" b="1" kern="0" spc="0" dirty="0">
              <a:solidFill>
                <a:schemeClr val="bg1"/>
              </a:solidFill>
              <a:effectLst/>
              <a:latin typeface="맑은 고딕" panose="020B0503020000020004" pitchFamily="50" charset="-127"/>
              <a:ea typeface="문체부 쓰기 정체" panose="02030609000101010101" pitchFamily="17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학습 내용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: &lt;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단백질 정제 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– protein purification⓵&gt;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단백질 용해도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투석 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- Dialysis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젤 여과 </a:t>
            </a:r>
            <a:r>
              <a:rPr lang="ko-KR" altLang="en-US" sz="1500" b="1" kern="0" spc="0" dirty="0" err="1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크로마토그래피</a:t>
            </a:r>
            <a:r>
              <a:rPr lang="ko-KR" altLang="en-US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 </a:t>
            </a:r>
            <a:r>
              <a:rPr lang="en-US" altLang="ko-KR" sz="1500" b="1" kern="0" spc="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문체부 쓰기 정체" panose="02030609000101010101" pitchFamily="17" charset="-127"/>
              </a:rPr>
              <a:t>- Gel- filtration chromatography</a:t>
            </a:r>
            <a:endParaRPr lang="ko-KR" altLang="en-US" sz="1500" kern="0" spc="0" dirty="0">
              <a:solidFill>
                <a:schemeClr val="bg1"/>
              </a:solidFill>
              <a:effectLst/>
              <a:latin typeface="바탕" panose="02030600000101010101" pitchFamily="18" charset="-127"/>
              <a:ea typeface="문체부 쓰기 정체" panose="02030609000101010101" pitchFamily="17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CF3091D-8C1C-450E-ABBB-9D59E104F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44471"/>
            <a:ext cx="3356659" cy="21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319161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선생님들화이팅">
      <a:dk1>
        <a:sysClr val="windowText" lastClr="000000"/>
      </a:dk1>
      <a:lt1>
        <a:sysClr val="window" lastClr="FFFFFF"/>
      </a:lt1>
      <a:dk2>
        <a:srgbClr val="426C46"/>
      </a:dk2>
      <a:lt2>
        <a:srgbClr val="F2F2F2"/>
      </a:lt2>
      <a:accent1>
        <a:srgbClr val="2A462D"/>
      </a:accent1>
      <a:accent2>
        <a:srgbClr val="426C46"/>
      </a:accent2>
      <a:accent3>
        <a:srgbClr val="58944A"/>
      </a:accent3>
      <a:accent4>
        <a:srgbClr val="68AC58"/>
      </a:accent4>
      <a:accent5>
        <a:srgbClr val="9AC044"/>
      </a:accent5>
      <a:accent6>
        <a:srgbClr val="5D432D"/>
      </a:accent6>
      <a:hlink>
        <a:srgbClr val="FFC000"/>
      </a:hlink>
      <a:folHlink>
        <a:srgbClr val="FFFF00"/>
      </a:folHlink>
    </a:clrScheme>
    <a:fontScheme name="선생님들화이팅">
      <a:majorFont>
        <a:latin typeface="나눔바른펜"/>
        <a:ea typeface="나눔바른펜"/>
        <a:cs typeface=""/>
      </a:majorFont>
      <a:minorFont>
        <a:latin typeface="나눔바른펜"/>
        <a:ea typeface="나눔바른펜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719</Words>
  <Application>Microsoft Office PowerPoint</Application>
  <PresentationFormat>와이드스크린</PresentationFormat>
  <Paragraphs>126</Paragraphs>
  <Slides>17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5" baseType="lpstr">
      <vt:lpstr>Arial</vt:lpstr>
      <vt:lpstr>문</vt:lpstr>
      <vt:lpstr>문체부</vt:lpstr>
      <vt:lpstr>바탕</vt:lpstr>
      <vt:lpstr>나눔바른펜</vt:lpstr>
      <vt:lpstr>맑은 고딕</vt:lpstr>
      <vt:lpstr>Segoe UI</vt:lpstr>
      <vt:lpstr>Office 테마</vt:lpstr>
      <vt:lpstr>“교학상장” 최종학습보고서</vt:lpstr>
      <vt:lpstr>PowerPoint 프레젠테이션</vt:lpstr>
      <vt:lpstr>1. 팀 및 팀원 소개 – 팀 소개</vt:lpstr>
      <vt:lpstr>1. 팀 및 팀원 소개 – 팀원 소개</vt:lpstr>
      <vt:lpstr>2. 학습 진행 방법</vt:lpstr>
      <vt:lpstr>2. 학습 진행 방법 - 발표자</vt:lpstr>
      <vt:lpstr>2. 학습 진행 방법 - 학습자</vt:lpstr>
      <vt:lpstr>3. 학습 일지</vt:lpstr>
      <vt:lpstr>3. 학습 일지</vt:lpstr>
      <vt:lpstr>3. 학습 일지</vt:lpstr>
      <vt:lpstr>3. 학습 일지</vt:lpstr>
      <vt:lpstr>4. 학습 결과 </vt:lpstr>
      <vt:lpstr>4. 학습 결과 </vt:lpstr>
      <vt:lpstr>5. 느낀점</vt:lpstr>
      <vt:lpstr>5. 느낀점</vt:lpstr>
      <vt:lpstr>5. 느낀점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토람쥐</dc:creator>
  <cp:lastModifiedBy>이예림</cp:lastModifiedBy>
  <cp:revision>40</cp:revision>
  <dcterms:created xsi:type="dcterms:W3CDTF">2020-04-13T12:10:03Z</dcterms:created>
  <dcterms:modified xsi:type="dcterms:W3CDTF">2020-11-13T03:12:41Z</dcterms:modified>
</cp:coreProperties>
</file>