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8" r:id="rId5"/>
    <p:sldId id="258" r:id="rId6"/>
    <p:sldId id="257" r:id="rId7"/>
    <p:sldId id="259" r:id="rId8"/>
    <p:sldId id="26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6" pos="5148" userDrawn="1">
          <p15:clr>
            <a:srgbClr val="A4A3A4"/>
          </p15:clr>
        </p15:guide>
        <p15:guide id="7" pos="612" userDrawn="1">
          <p15:clr>
            <a:srgbClr val="A4A3A4"/>
          </p15:clr>
        </p15:guide>
        <p15:guide id="8" orient="horz" pos="1207" userDrawn="1">
          <p15:clr>
            <a:srgbClr val="A4A3A4"/>
          </p15:clr>
        </p15:guide>
        <p15:guide id="9" pos="295" userDrawn="1">
          <p15:clr>
            <a:srgbClr val="A4A3A4"/>
          </p15:clr>
        </p15:guide>
        <p15:guide id="11" orient="horz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242"/>
    <a:srgbClr val="3C5A8C"/>
    <a:srgbClr val="CC6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200" y="84"/>
      </p:cViewPr>
      <p:guideLst>
        <p:guide orient="horz" pos="1049"/>
        <p:guide pos="385"/>
        <p:guide pos="5148"/>
        <p:guide pos="612"/>
        <p:guide orient="horz" pos="1207"/>
        <p:guide pos="295"/>
        <p:guide orient="horz" pos="4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2020-02-11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64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2020-02-11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93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2020-02-11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29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2020-02-11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33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2020-02-11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2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2020-02-11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28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2020-02-11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33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2020-02-11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705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2020-02-11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39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2020-02-11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4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2020-02-11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11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A1D1-F7D9-41C5-93D5-1B21F0718ADA}" type="datetimeFigureOut">
              <a:rPr lang="ko-KR" altLang="en-US" smtClean="0"/>
              <a:pPr/>
              <a:t>2020-02-11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2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평행 사변형 3"/>
          <p:cNvSpPr/>
          <p:nvPr/>
        </p:nvSpPr>
        <p:spPr>
          <a:xfrm>
            <a:off x="971551" y="3143413"/>
            <a:ext cx="7200900" cy="513597"/>
          </a:xfrm>
          <a:prstGeom prst="parallelogram">
            <a:avLst>
              <a:gd name="adj" fmla="val 51804"/>
            </a:avLst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신한 </a:t>
            </a:r>
            <a:r>
              <a:rPr lang="en-US" altLang="ko-KR" sz="200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SOL </a:t>
            </a:r>
            <a:r>
              <a:rPr lang="ko-KR" altLang="en-US" sz="200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대학교 학생증 체크카드 신청 프로세스</a:t>
            </a:r>
            <a:endParaRPr lang="ko-KR" altLang="en-US" sz="2000" dirty="0">
              <a:solidFill>
                <a:schemeClr val="bg1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01392" y="2599332"/>
            <a:ext cx="5941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2020</a:t>
            </a:r>
            <a:r>
              <a:rPr lang="ko-KR" altLang="en-US" sz="2000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년도 </a:t>
            </a:r>
            <a:r>
              <a:rPr lang="ko-KR" altLang="en-US" sz="2000" dirty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상반기 학생증 체크카드 신청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587540" y="4780035"/>
            <a:ext cx="5941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smtClean="0">
                <a:latin typeface="원신한 Medium" panose="020B0603000000000000" pitchFamily="50" charset="-127"/>
                <a:ea typeface="원신한 Medium" panose="020B0603000000000000" pitchFamily="50" charset="-127"/>
              </a:rPr>
              <a:t>신청은 신입생 학번 부여 후부터 가능합니다</a:t>
            </a:r>
            <a:endParaRPr lang="en-US" altLang="ko-KR" sz="2000" dirty="0"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  <a:p>
            <a:pPr algn="ctr"/>
            <a:r>
              <a:rPr lang="en-US" altLang="ko-KR" sz="2000" dirty="0" smtClean="0">
                <a:latin typeface="원신한 Medium" panose="020B0603000000000000" pitchFamily="50" charset="-127"/>
                <a:ea typeface="원신한 Medium" panose="020B0603000000000000" pitchFamily="50" charset="-127"/>
              </a:rPr>
              <a:t>(3</a:t>
            </a:r>
            <a:r>
              <a:rPr lang="ko-KR" altLang="en-US" sz="2000" dirty="0" smtClean="0">
                <a:latin typeface="원신한 Medium" panose="020B0603000000000000" pitchFamily="50" charset="-127"/>
                <a:ea typeface="원신한 Medium" panose="020B0603000000000000" pitchFamily="50" charset="-127"/>
              </a:rPr>
              <a:t>월 </a:t>
            </a:r>
            <a:r>
              <a:rPr lang="ko-KR" altLang="en-US" sz="2000" dirty="0" err="1" smtClean="0">
                <a:latin typeface="원신한 Medium" panose="020B0603000000000000" pitchFamily="50" charset="-127"/>
                <a:ea typeface="원신한 Medium" panose="020B0603000000000000" pitchFamily="50" charset="-127"/>
              </a:rPr>
              <a:t>첫째주</a:t>
            </a:r>
            <a:r>
              <a:rPr lang="ko-KR" altLang="en-US" sz="2000" dirty="0" smtClean="0">
                <a:latin typeface="원신한 Medium" panose="020B0603000000000000" pitchFamily="50" charset="-127"/>
                <a:ea typeface="원신한 Medium" panose="020B0603000000000000" pitchFamily="50" charset="-127"/>
              </a:rPr>
              <a:t> 예정</a:t>
            </a:r>
            <a:r>
              <a:rPr lang="en-US" altLang="ko-KR" sz="2000" dirty="0" smtClean="0">
                <a:latin typeface="원신한 Medium" panose="020B0603000000000000" pitchFamily="50" charset="-127"/>
                <a:ea typeface="원신한 Medium" panose="020B0603000000000000" pitchFamily="50" charset="-127"/>
              </a:rPr>
              <a:t>, </a:t>
            </a:r>
            <a:r>
              <a:rPr lang="ko-KR" altLang="en-US" sz="2000" dirty="0" smtClean="0">
                <a:latin typeface="원신한 Medium" panose="020B0603000000000000" pitchFamily="50" charset="-127"/>
                <a:ea typeface="원신한 Medium" panose="020B0603000000000000" pitchFamily="50" charset="-127"/>
              </a:rPr>
              <a:t>추후 다시 공지</a:t>
            </a:r>
            <a:r>
              <a:rPr lang="en-US" altLang="ko-KR" sz="2000" dirty="0" smtClean="0">
                <a:latin typeface="원신한 Medium" panose="020B0603000000000000" pitchFamily="50" charset="-127"/>
                <a:ea typeface="원신한 Medium" panose="020B0603000000000000" pitchFamily="50" charset="-127"/>
              </a:rPr>
              <a:t>)</a:t>
            </a:r>
            <a:endParaRPr lang="ko-KR" altLang="en-US" sz="2000" dirty="0"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84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476" y="92622"/>
            <a:ext cx="200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00  </a:t>
            </a:r>
            <a:r>
              <a:rPr lang="ko-KR" altLang="en-US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안내사항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220875" y="1227163"/>
            <a:ext cx="6699162" cy="551468"/>
          </a:xfrm>
          <a:prstGeom prst="rect">
            <a:avLst/>
          </a:prstGeom>
          <a:noFill/>
          <a:ln w="2540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다음의 항목들을 미리 준비해주시면 훨씬 빠른 신청이 가능합니다</a:t>
            </a:r>
          </a:p>
        </p:txBody>
      </p:sp>
      <p:sp>
        <p:nvSpPr>
          <p:cNvPr id="9" name="Tekstboks 84"/>
          <p:cNvSpPr txBox="1">
            <a:spLocks noChangeArrowheads="1"/>
          </p:cNvSpPr>
          <p:nvPr/>
        </p:nvSpPr>
        <p:spPr bwMode="auto">
          <a:xfrm>
            <a:off x="628605" y="5118110"/>
            <a:ext cx="7921625" cy="783000"/>
          </a:xfrm>
          <a:prstGeom prst="rect">
            <a:avLst/>
          </a:prstGeom>
          <a:solidFill>
            <a:srgbClr val="EE424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7000" tIns="27000" rIns="27000" bIns="5400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 latinLnBrk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신한은행 계좌가 없는 분들은 </a:t>
            </a:r>
            <a:r>
              <a:rPr lang="ko-KR" altLang="en-US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FFFF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통장</a:t>
            </a:r>
            <a:r>
              <a:rPr lang="en-US" altLang="ko-KR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FFFF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, </a:t>
            </a:r>
            <a:r>
              <a:rPr lang="ko-KR" altLang="en-US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FFFF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카드 동시 개설</a:t>
            </a:r>
            <a:r>
              <a:rPr lang="ko-KR" altLang="en-US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로 진행해주세요</a:t>
            </a:r>
            <a:r>
              <a:rPr lang="en-US" altLang="ko-KR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!</a:t>
            </a:r>
            <a:endParaRPr lang="en-US" altLang="ko-KR" b="1" kern="0" noProof="1">
              <a:ln>
                <a:solidFill>
                  <a:srgbClr val="ED1D8F">
                    <a:alpha val="0"/>
                  </a:srgbClr>
                </a:solidFill>
              </a:ln>
              <a:solidFill>
                <a:schemeClr val="bg1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828795" y="4939939"/>
            <a:ext cx="345366" cy="299628"/>
            <a:chOff x="-1804988" y="3211513"/>
            <a:chExt cx="587375" cy="509588"/>
          </a:xfrm>
          <a:solidFill>
            <a:srgbClr val="EE424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-1471613" y="3211513"/>
              <a:ext cx="254000" cy="509588"/>
            </a:xfrm>
            <a:custGeom>
              <a:avLst/>
              <a:gdLst>
                <a:gd name="T0" fmla="*/ 1101 w 1101"/>
                <a:gd name="T1" fmla="*/ 1107 h 2208"/>
                <a:gd name="T2" fmla="*/ 400 w 1101"/>
                <a:gd name="T3" fmla="*/ 1107 h 2208"/>
                <a:gd name="T4" fmla="*/ 1101 w 1101"/>
                <a:gd name="T5" fmla="*/ 400 h 2208"/>
                <a:gd name="T6" fmla="*/ 1101 w 1101"/>
                <a:gd name="T7" fmla="*/ 0 h 2208"/>
                <a:gd name="T8" fmla="*/ 0 w 1101"/>
                <a:gd name="T9" fmla="*/ 1107 h 2208"/>
                <a:gd name="T10" fmla="*/ 0 w 1101"/>
                <a:gd name="T11" fmla="*/ 1107 h 2208"/>
                <a:gd name="T12" fmla="*/ 0 w 1101"/>
                <a:gd name="T13" fmla="*/ 1117 h 2208"/>
                <a:gd name="T14" fmla="*/ 0 w 1101"/>
                <a:gd name="T15" fmla="*/ 2208 h 2208"/>
                <a:gd name="T16" fmla="*/ 1101 w 1101"/>
                <a:gd name="T17" fmla="*/ 2208 h 2208"/>
                <a:gd name="T18" fmla="*/ 1101 w 1101"/>
                <a:gd name="T19" fmla="*/ 110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2208">
                  <a:moveTo>
                    <a:pt x="1101" y="1107"/>
                  </a:moveTo>
                  <a:lnTo>
                    <a:pt x="400" y="1107"/>
                  </a:lnTo>
                  <a:cubicBezTo>
                    <a:pt x="406" y="721"/>
                    <a:pt x="716" y="408"/>
                    <a:pt x="1101" y="400"/>
                  </a:cubicBezTo>
                  <a:lnTo>
                    <a:pt x="1101" y="0"/>
                  </a:lnTo>
                  <a:cubicBezTo>
                    <a:pt x="496" y="9"/>
                    <a:pt x="6" y="501"/>
                    <a:pt x="0" y="1107"/>
                  </a:cubicBezTo>
                  <a:lnTo>
                    <a:pt x="0" y="1107"/>
                  </a:lnTo>
                  <a:lnTo>
                    <a:pt x="0" y="1117"/>
                  </a:lnTo>
                  <a:lnTo>
                    <a:pt x="0" y="2208"/>
                  </a:lnTo>
                  <a:lnTo>
                    <a:pt x="1101" y="2208"/>
                  </a:lnTo>
                  <a:lnTo>
                    <a:pt x="1101" y="110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35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-1804988" y="3211513"/>
              <a:ext cx="255588" cy="509588"/>
            </a:xfrm>
            <a:custGeom>
              <a:avLst/>
              <a:gdLst>
                <a:gd name="T0" fmla="*/ 1101 w 1101"/>
                <a:gd name="T1" fmla="*/ 2208 h 2208"/>
                <a:gd name="T2" fmla="*/ 1101 w 1101"/>
                <a:gd name="T3" fmla="*/ 1107 h 2208"/>
                <a:gd name="T4" fmla="*/ 400 w 1101"/>
                <a:gd name="T5" fmla="*/ 1107 h 2208"/>
                <a:gd name="T6" fmla="*/ 1101 w 1101"/>
                <a:gd name="T7" fmla="*/ 400 h 2208"/>
                <a:gd name="T8" fmla="*/ 1101 w 1101"/>
                <a:gd name="T9" fmla="*/ 0 h 2208"/>
                <a:gd name="T10" fmla="*/ 0 w 1101"/>
                <a:gd name="T11" fmla="*/ 1107 h 2208"/>
                <a:gd name="T12" fmla="*/ 0 w 1101"/>
                <a:gd name="T13" fmla="*/ 1107 h 2208"/>
                <a:gd name="T14" fmla="*/ 0 w 1101"/>
                <a:gd name="T15" fmla="*/ 1117 h 2208"/>
                <a:gd name="T16" fmla="*/ 0 w 1101"/>
                <a:gd name="T17" fmla="*/ 2208 h 2208"/>
                <a:gd name="T18" fmla="*/ 1101 w 1101"/>
                <a:gd name="T19" fmla="*/ 2208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2208">
                  <a:moveTo>
                    <a:pt x="1101" y="2208"/>
                  </a:moveTo>
                  <a:lnTo>
                    <a:pt x="1101" y="1107"/>
                  </a:lnTo>
                  <a:lnTo>
                    <a:pt x="400" y="1107"/>
                  </a:lnTo>
                  <a:cubicBezTo>
                    <a:pt x="406" y="721"/>
                    <a:pt x="717" y="408"/>
                    <a:pt x="1101" y="400"/>
                  </a:cubicBezTo>
                  <a:lnTo>
                    <a:pt x="1101" y="0"/>
                  </a:lnTo>
                  <a:cubicBezTo>
                    <a:pt x="496" y="9"/>
                    <a:pt x="6" y="501"/>
                    <a:pt x="0" y="1107"/>
                  </a:cubicBezTo>
                  <a:lnTo>
                    <a:pt x="0" y="1107"/>
                  </a:lnTo>
                  <a:lnTo>
                    <a:pt x="0" y="1117"/>
                  </a:lnTo>
                  <a:lnTo>
                    <a:pt x="0" y="2208"/>
                  </a:lnTo>
                  <a:lnTo>
                    <a:pt x="1101" y="220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35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 flipH="1" flipV="1">
            <a:off x="7967874" y="5831905"/>
            <a:ext cx="345366" cy="299628"/>
            <a:chOff x="-1804988" y="3211513"/>
            <a:chExt cx="587375" cy="509588"/>
          </a:xfrm>
          <a:solidFill>
            <a:srgbClr val="EE4242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-1471613" y="3211513"/>
              <a:ext cx="254000" cy="509588"/>
            </a:xfrm>
            <a:custGeom>
              <a:avLst/>
              <a:gdLst>
                <a:gd name="T0" fmla="*/ 1101 w 1101"/>
                <a:gd name="T1" fmla="*/ 1107 h 2208"/>
                <a:gd name="T2" fmla="*/ 400 w 1101"/>
                <a:gd name="T3" fmla="*/ 1107 h 2208"/>
                <a:gd name="T4" fmla="*/ 1101 w 1101"/>
                <a:gd name="T5" fmla="*/ 400 h 2208"/>
                <a:gd name="T6" fmla="*/ 1101 w 1101"/>
                <a:gd name="T7" fmla="*/ 0 h 2208"/>
                <a:gd name="T8" fmla="*/ 0 w 1101"/>
                <a:gd name="T9" fmla="*/ 1107 h 2208"/>
                <a:gd name="T10" fmla="*/ 0 w 1101"/>
                <a:gd name="T11" fmla="*/ 1107 h 2208"/>
                <a:gd name="T12" fmla="*/ 0 w 1101"/>
                <a:gd name="T13" fmla="*/ 1117 h 2208"/>
                <a:gd name="T14" fmla="*/ 0 w 1101"/>
                <a:gd name="T15" fmla="*/ 2208 h 2208"/>
                <a:gd name="T16" fmla="*/ 1101 w 1101"/>
                <a:gd name="T17" fmla="*/ 2208 h 2208"/>
                <a:gd name="T18" fmla="*/ 1101 w 1101"/>
                <a:gd name="T19" fmla="*/ 110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2208">
                  <a:moveTo>
                    <a:pt x="1101" y="1107"/>
                  </a:moveTo>
                  <a:lnTo>
                    <a:pt x="400" y="1107"/>
                  </a:lnTo>
                  <a:cubicBezTo>
                    <a:pt x="406" y="721"/>
                    <a:pt x="716" y="408"/>
                    <a:pt x="1101" y="400"/>
                  </a:cubicBezTo>
                  <a:lnTo>
                    <a:pt x="1101" y="0"/>
                  </a:lnTo>
                  <a:cubicBezTo>
                    <a:pt x="496" y="9"/>
                    <a:pt x="6" y="501"/>
                    <a:pt x="0" y="1107"/>
                  </a:cubicBezTo>
                  <a:lnTo>
                    <a:pt x="0" y="1107"/>
                  </a:lnTo>
                  <a:lnTo>
                    <a:pt x="0" y="1117"/>
                  </a:lnTo>
                  <a:lnTo>
                    <a:pt x="0" y="2208"/>
                  </a:lnTo>
                  <a:lnTo>
                    <a:pt x="1101" y="2208"/>
                  </a:lnTo>
                  <a:lnTo>
                    <a:pt x="1101" y="110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-1804988" y="3211513"/>
              <a:ext cx="255588" cy="509588"/>
            </a:xfrm>
            <a:custGeom>
              <a:avLst/>
              <a:gdLst>
                <a:gd name="T0" fmla="*/ 1101 w 1101"/>
                <a:gd name="T1" fmla="*/ 2208 h 2208"/>
                <a:gd name="T2" fmla="*/ 1101 w 1101"/>
                <a:gd name="T3" fmla="*/ 1107 h 2208"/>
                <a:gd name="T4" fmla="*/ 400 w 1101"/>
                <a:gd name="T5" fmla="*/ 1107 h 2208"/>
                <a:gd name="T6" fmla="*/ 1101 w 1101"/>
                <a:gd name="T7" fmla="*/ 400 h 2208"/>
                <a:gd name="T8" fmla="*/ 1101 w 1101"/>
                <a:gd name="T9" fmla="*/ 0 h 2208"/>
                <a:gd name="T10" fmla="*/ 0 w 1101"/>
                <a:gd name="T11" fmla="*/ 1107 h 2208"/>
                <a:gd name="T12" fmla="*/ 0 w 1101"/>
                <a:gd name="T13" fmla="*/ 1107 h 2208"/>
                <a:gd name="T14" fmla="*/ 0 w 1101"/>
                <a:gd name="T15" fmla="*/ 1117 h 2208"/>
                <a:gd name="T16" fmla="*/ 0 w 1101"/>
                <a:gd name="T17" fmla="*/ 2208 h 2208"/>
                <a:gd name="T18" fmla="*/ 1101 w 1101"/>
                <a:gd name="T19" fmla="*/ 2208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2208">
                  <a:moveTo>
                    <a:pt x="1101" y="2208"/>
                  </a:moveTo>
                  <a:lnTo>
                    <a:pt x="1101" y="1107"/>
                  </a:lnTo>
                  <a:lnTo>
                    <a:pt x="400" y="1107"/>
                  </a:lnTo>
                  <a:cubicBezTo>
                    <a:pt x="406" y="721"/>
                    <a:pt x="717" y="408"/>
                    <a:pt x="1101" y="400"/>
                  </a:cubicBezTo>
                  <a:lnTo>
                    <a:pt x="1101" y="0"/>
                  </a:lnTo>
                  <a:cubicBezTo>
                    <a:pt x="496" y="9"/>
                    <a:pt x="6" y="501"/>
                    <a:pt x="0" y="1107"/>
                  </a:cubicBezTo>
                  <a:lnTo>
                    <a:pt x="0" y="1107"/>
                  </a:lnTo>
                  <a:lnTo>
                    <a:pt x="0" y="1117"/>
                  </a:lnTo>
                  <a:lnTo>
                    <a:pt x="0" y="2208"/>
                  </a:lnTo>
                  <a:lnTo>
                    <a:pt x="1101" y="220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35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471501" y="4499992"/>
            <a:ext cx="244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주민등록증 또는 운전면허증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7151" y="2170717"/>
            <a:ext cx="1340178" cy="229043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"/>
          <a:stretch/>
        </p:blipFill>
        <p:spPr>
          <a:xfrm>
            <a:off x="2678002" y="2364151"/>
            <a:ext cx="1128969" cy="1932716"/>
          </a:xfrm>
          <a:prstGeom prst="rect">
            <a:avLst/>
          </a:prstGeom>
          <a:effectLst/>
        </p:spPr>
      </p:pic>
      <p:sp>
        <p:nvSpPr>
          <p:cNvPr id="19" name="TextBox 18"/>
          <p:cNvSpPr txBox="1"/>
          <p:nvPr/>
        </p:nvSpPr>
        <p:spPr>
          <a:xfrm>
            <a:off x="2428128" y="4501164"/>
            <a:ext cx="1724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신한 </a:t>
            </a:r>
            <a:r>
              <a:rPr lang="en-US" altLang="ko-KR" sz="1200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SOL </a:t>
            </a:r>
            <a:r>
              <a:rPr lang="ko-KR" altLang="en-US" sz="1200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다운로드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4008" y="76856"/>
            <a:ext cx="378373" cy="45719"/>
          </a:xfrm>
          <a:prstGeom prst="rect">
            <a:avLst/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240" y="2543840"/>
            <a:ext cx="2489193" cy="17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"/>
          <a:stretch/>
        </p:blipFill>
        <p:spPr>
          <a:xfrm>
            <a:off x="142101" y="1694172"/>
            <a:ext cx="1574338" cy="27076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"/>
          <a:stretch/>
        </p:blipFill>
        <p:spPr>
          <a:xfrm>
            <a:off x="1964950" y="1694172"/>
            <a:ext cx="1574338" cy="27076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오른쪽 화살표 1"/>
          <p:cNvSpPr/>
          <p:nvPr/>
        </p:nvSpPr>
        <p:spPr>
          <a:xfrm>
            <a:off x="1744903" y="3008149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" name="오른쪽 화살표 6"/>
          <p:cNvSpPr/>
          <p:nvPr/>
        </p:nvSpPr>
        <p:spPr>
          <a:xfrm>
            <a:off x="3572545" y="3007740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1719" y="1704253"/>
            <a:ext cx="1576029" cy="28992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오른쪽 화살표 9"/>
          <p:cNvSpPr/>
          <p:nvPr/>
        </p:nvSpPr>
        <p:spPr>
          <a:xfrm>
            <a:off x="5397163" y="3008918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3498" y="1691221"/>
            <a:ext cx="1563453" cy="26711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오른쪽 화살표 11"/>
          <p:cNvSpPr/>
          <p:nvPr/>
        </p:nvSpPr>
        <p:spPr>
          <a:xfrm>
            <a:off x="7196814" y="3008918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0384454-74AF-C34E-8DE8-7CAD46F6A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01" y="1702193"/>
            <a:ext cx="1568499" cy="28068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2476" y="92622"/>
            <a:ext cx="200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회원가입</a:t>
            </a:r>
            <a:endParaRPr lang="ko-KR" altLang="en-US" dirty="0">
              <a:solidFill>
                <a:srgbClr val="EE4242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34008" y="76856"/>
            <a:ext cx="378373" cy="45719"/>
          </a:xfrm>
          <a:prstGeom prst="rect">
            <a:avLst/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0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4413" y="604172"/>
            <a:ext cx="1611865" cy="27559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오른쪽 화살표 13"/>
          <p:cNvSpPr/>
          <p:nvPr/>
        </p:nvSpPr>
        <p:spPr>
          <a:xfrm>
            <a:off x="2171941" y="1961924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0" name="TextBox 29"/>
          <p:cNvSpPr txBox="1"/>
          <p:nvPr/>
        </p:nvSpPr>
        <p:spPr>
          <a:xfrm>
            <a:off x="471173" y="3401229"/>
            <a:ext cx="1605447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화면하단 </a:t>
            </a:r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‘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상품몰</a:t>
            </a:r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’ 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진입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"/>
          <a:stretch/>
        </p:blipFill>
        <p:spPr>
          <a:xfrm>
            <a:off x="471173" y="614577"/>
            <a:ext cx="1605448" cy="27494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타원 20"/>
          <p:cNvSpPr/>
          <p:nvPr/>
        </p:nvSpPr>
        <p:spPr>
          <a:xfrm>
            <a:off x="855310" y="3166863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40" name="TextBox 39"/>
          <p:cNvSpPr txBox="1"/>
          <p:nvPr/>
        </p:nvSpPr>
        <p:spPr>
          <a:xfrm>
            <a:off x="2463101" y="3401875"/>
            <a:ext cx="161672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‘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카드</a:t>
            </a:r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’ </a:t>
            </a:r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메뉴 선택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66301" y="3404326"/>
            <a:ext cx="1619215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화면상단 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‘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체크카드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’</a:t>
            </a:r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탭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 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선택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18177" y="3404704"/>
            <a:ext cx="17764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맨 하단 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‘</a:t>
            </a:r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학생증 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체크카드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’ </a:t>
            </a:r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선택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"/>
          <a:stretch/>
        </p:blipFill>
        <p:spPr>
          <a:xfrm>
            <a:off x="470382" y="3736758"/>
            <a:ext cx="1617936" cy="27455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470382" y="6517033"/>
            <a:ext cx="16179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통장</a:t>
            </a:r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, 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카드 동시개설</a:t>
            </a:r>
            <a:endParaRPr lang="en-US" altLang="ko-KR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  <a:p>
            <a:pPr algn="ctr"/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또는 체크카드만 신청 선택</a:t>
            </a:r>
          </a:p>
        </p:txBody>
      </p:sp>
      <p:sp>
        <p:nvSpPr>
          <p:cNvPr id="44" name="타원 43"/>
          <p:cNvSpPr/>
          <p:nvPr/>
        </p:nvSpPr>
        <p:spPr>
          <a:xfrm>
            <a:off x="7586031" y="3125339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46" name="TextBox 45"/>
          <p:cNvSpPr txBox="1"/>
          <p:nvPr/>
        </p:nvSpPr>
        <p:spPr>
          <a:xfrm>
            <a:off x="4481390" y="6550754"/>
            <a:ext cx="1625632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비대면 실명인증 안내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02  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입출금통장</a:t>
            </a:r>
            <a:r>
              <a:rPr lang="en-US" altLang="ko-KR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&amp;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카드 신규</a:t>
            </a:r>
            <a:endParaRPr lang="ko-KR" altLang="en-US" dirty="0">
              <a:solidFill>
                <a:srgbClr val="EE4242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34008" y="76856"/>
            <a:ext cx="378373" cy="45719"/>
          </a:xfrm>
          <a:prstGeom prst="rect">
            <a:avLst/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0074" y="614577"/>
            <a:ext cx="1646850" cy="27634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" name="타원 35"/>
          <p:cNvSpPr/>
          <p:nvPr/>
        </p:nvSpPr>
        <p:spPr>
          <a:xfrm>
            <a:off x="3562732" y="2938407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58418" y="606694"/>
            <a:ext cx="1627098" cy="27555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1" name="타원 50"/>
          <p:cNvSpPr/>
          <p:nvPr/>
        </p:nvSpPr>
        <p:spPr>
          <a:xfrm>
            <a:off x="5554898" y="1015377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37" name="타원 36"/>
          <p:cNvSpPr/>
          <p:nvPr/>
        </p:nvSpPr>
        <p:spPr>
          <a:xfrm>
            <a:off x="1588547" y="6271169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58" name="TextBox 57"/>
          <p:cNvSpPr txBox="1"/>
          <p:nvPr/>
        </p:nvSpPr>
        <p:spPr>
          <a:xfrm>
            <a:off x="2460074" y="6542871"/>
            <a:ext cx="164160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입출금통장 상품 안내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"/>
          <a:stretch/>
        </p:blipFill>
        <p:spPr bwMode="auto">
          <a:xfrm>
            <a:off x="6494752" y="3713285"/>
            <a:ext cx="1629956" cy="27764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486944" y="6556409"/>
            <a:ext cx="163776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신분증 촬영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6277125" y="4289541"/>
            <a:ext cx="2057402" cy="1292772"/>
          </a:xfrm>
          <a:prstGeom prst="rect">
            <a:avLst/>
          </a:prstGeom>
        </p:spPr>
      </p:pic>
      <p:sp>
        <p:nvSpPr>
          <p:cNvPr id="68" name="오른쪽 화살표 67"/>
          <p:cNvSpPr/>
          <p:nvPr/>
        </p:nvSpPr>
        <p:spPr>
          <a:xfrm>
            <a:off x="2201415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69" name="오른쪽 화살표 68"/>
          <p:cNvSpPr/>
          <p:nvPr/>
        </p:nvSpPr>
        <p:spPr>
          <a:xfrm>
            <a:off x="4196784" y="5038256"/>
            <a:ext cx="205566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70" name="오른쪽 화살표 69"/>
          <p:cNvSpPr/>
          <p:nvPr/>
        </p:nvSpPr>
        <p:spPr>
          <a:xfrm>
            <a:off x="6212697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1" b="1178"/>
          <a:stretch/>
        </p:blipFill>
        <p:spPr>
          <a:xfrm>
            <a:off x="2460073" y="3722438"/>
            <a:ext cx="1641606" cy="27376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6" name="직사각형 55"/>
          <p:cNvSpPr/>
          <p:nvPr/>
        </p:nvSpPr>
        <p:spPr>
          <a:xfrm>
            <a:off x="2538256" y="6343696"/>
            <a:ext cx="1106624" cy="102308"/>
          </a:xfrm>
          <a:prstGeom prst="rect">
            <a:avLst/>
          </a:prstGeom>
          <a:solidFill>
            <a:srgbClr val="3C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"/>
          <a:stretch/>
        </p:blipFill>
        <p:spPr bwMode="auto">
          <a:xfrm>
            <a:off x="4477186" y="3713285"/>
            <a:ext cx="1629836" cy="27764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오른쪽 화살표 72"/>
          <p:cNvSpPr/>
          <p:nvPr/>
        </p:nvSpPr>
        <p:spPr>
          <a:xfrm>
            <a:off x="8317415" y="1926894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4" name="오른쪽 화살표 73"/>
          <p:cNvSpPr/>
          <p:nvPr/>
        </p:nvSpPr>
        <p:spPr>
          <a:xfrm>
            <a:off x="6212697" y="1935620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6" name="오른쪽 화살표 75"/>
          <p:cNvSpPr/>
          <p:nvPr/>
        </p:nvSpPr>
        <p:spPr>
          <a:xfrm>
            <a:off x="4196784" y="1948570"/>
            <a:ext cx="205566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77" name="직사각형 76"/>
          <p:cNvSpPr/>
          <p:nvPr/>
        </p:nvSpPr>
        <p:spPr>
          <a:xfrm>
            <a:off x="379815" y="3674782"/>
            <a:ext cx="7814821" cy="2858550"/>
          </a:xfrm>
          <a:prstGeom prst="rect">
            <a:avLst/>
          </a:prstGeom>
          <a:noFill/>
          <a:ln w="25400">
            <a:solidFill>
              <a:srgbClr val="EE424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오른쪽 화살표 78"/>
          <p:cNvSpPr/>
          <p:nvPr/>
        </p:nvSpPr>
        <p:spPr>
          <a:xfrm>
            <a:off x="8322822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8" name="직사각형 37"/>
          <p:cNvSpPr/>
          <p:nvPr/>
        </p:nvSpPr>
        <p:spPr>
          <a:xfrm>
            <a:off x="5297346" y="5219474"/>
            <a:ext cx="268076" cy="25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7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02  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입출금통장</a:t>
            </a:r>
            <a:r>
              <a:rPr lang="en-US" altLang="ko-KR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&amp;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카드 신규</a:t>
            </a:r>
            <a:endParaRPr lang="ko-KR" altLang="en-US" dirty="0">
              <a:solidFill>
                <a:srgbClr val="EE4242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34008" y="76856"/>
            <a:ext cx="378373" cy="45719"/>
          </a:xfrm>
          <a:prstGeom prst="rect">
            <a:avLst/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9302" y="530693"/>
            <a:ext cx="1624709" cy="27650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오른쪽 화살표 9"/>
          <p:cNvSpPr/>
          <p:nvPr/>
        </p:nvSpPr>
        <p:spPr>
          <a:xfrm>
            <a:off x="6204814" y="1887441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4469303" y="3361430"/>
            <a:ext cx="159774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약관 동의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"/>
          <a:stretch/>
        </p:blipFill>
        <p:spPr>
          <a:xfrm>
            <a:off x="6494311" y="530693"/>
            <a:ext cx="1613046" cy="27650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494311" y="3361430"/>
            <a:ext cx="161304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학적정보 입력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"/>
          <a:stretch/>
        </p:blipFill>
        <p:spPr>
          <a:xfrm>
            <a:off x="473666" y="3713285"/>
            <a:ext cx="1623505" cy="27572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오른쪽 화살표 15"/>
          <p:cNvSpPr/>
          <p:nvPr/>
        </p:nvSpPr>
        <p:spPr>
          <a:xfrm>
            <a:off x="8213715" y="1881850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488791" y="6511685"/>
            <a:ext cx="159261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기타정보 입력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2193532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4"/>
          <a:stretch/>
        </p:blipFill>
        <p:spPr>
          <a:xfrm>
            <a:off x="4543495" y="3697011"/>
            <a:ext cx="1617075" cy="279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"/>
          <a:stretch/>
        </p:blipFill>
        <p:spPr>
          <a:xfrm>
            <a:off x="2518487" y="3713285"/>
            <a:ext cx="1632214" cy="27751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오른쪽 화살표 28"/>
          <p:cNvSpPr/>
          <p:nvPr/>
        </p:nvSpPr>
        <p:spPr>
          <a:xfrm>
            <a:off x="4253998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0" name="TextBox 29"/>
          <p:cNvSpPr txBox="1"/>
          <p:nvPr/>
        </p:nvSpPr>
        <p:spPr>
          <a:xfrm>
            <a:off x="496626" y="3363508"/>
            <a:ext cx="3513307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추가인증 진행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"/>
          <a:stretch/>
        </p:blipFill>
        <p:spPr bwMode="auto">
          <a:xfrm>
            <a:off x="468314" y="545067"/>
            <a:ext cx="1653930" cy="27655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/>
          <a:stretch/>
        </p:blipFill>
        <p:spPr bwMode="auto">
          <a:xfrm>
            <a:off x="2406031" y="527127"/>
            <a:ext cx="1603903" cy="27556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362619" y="474295"/>
            <a:ext cx="3788306" cy="2887135"/>
          </a:xfrm>
          <a:prstGeom prst="rect">
            <a:avLst/>
          </a:prstGeom>
          <a:noFill/>
          <a:ln w="2540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407049" y="2747027"/>
            <a:ext cx="1776460" cy="56085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6" tIns="60928" rIns="121856" bIns="60928" spcCol="0" rtlCol="0" anchor="ctr"/>
          <a:lstStyle/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신한은행 계좌가 있는 경우</a:t>
            </a:r>
            <a:endParaRPr lang="en-US" altLang="ko-KR" sz="900" dirty="0" smtClean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☞ 계좌 정보로 인증</a:t>
            </a:r>
            <a:endParaRPr lang="ko-KR" altLang="en-US" sz="900" dirty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36529" y="2635428"/>
            <a:ext cx="1757267" cy="68698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6" tIns="60928" rIns="121856" bIns="60928" spcCol="0" rtlCol="0" anchor="ctr"/>
          <a:lstStyle/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신한은행 계좌가 없는 경우</a:t>
            </a:r>
            <a:endParaRPr lang="en-US" altLang="ko-KR" sz="900" dirty="0" smtClean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① 다른</a:t>
            </a:r>
            <a:r>
              <a:rPr lang="en-US" altLang="ko-KR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 </a:t>
            </a:r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은행 계좌인증 </a:t>
            </a:r>
            <a:endParaRPr lang="en-US" altLang="ko-KR" sz="900" dirty="0" smtClean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② </a:t>
            </a:r>
            <a:r>
              <a:rPr lang="ko-KR" altLang="en-US" sz="900" dirty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영상통화 </a:t>
            </a:r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中 택</a:t>
            </a:r>
            <a:r>
              <a:rPr lang="en-US" altLang="ko-KR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1</a:t>
            </a:r>
            <a:endParaRPr lang="ko-KR" altLang="en-US" sz="900" dirty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38" name="오른쪽 화살표 37"/>
          <p:cNvSpPr/>
          <p:nvPr/>
        </p:nvSpPr>
        <p:spPr>
          <a:xfrm>
            <a:off x="4204667" y="1895323"/>
            <a:ext cx="205566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0" name="TextBox 39"/>
          <p:cNvSpPr txBox="1"/>
          <p:nvPr/>
        </p:nvSpPr>
        <p:spPr>
          <a:xfrm>
            <a:off x="2529018" y="6506223"/>
            <a:ext cx="1614178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입력 정보 확인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43495" y="6506223"/>
            <a:ext cx="1613047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신청 완료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458817" y="1734207"/>
            <a:ext cx="1551116" cy="25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3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B904F4F58B79C44981691469A6131634" ma:contentTypeVersion="0" ma:contentTypeDescription="새 문서를 만듭니다." ma:contentTypeScope="" ma:versionID="6c6abe38f745f9985ba934958160e95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8509c16e2068e4d5d0612c501c1975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D8F891-6355-4C88-A516-9C3E8FB681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A421051-8D96-46A8-A0CC-F37ED56B1D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2CDB11-78CA-4E9C-9714-31AA6CFBF48B}">
  <ds:schemaRefs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1505</TotalTime>
  <Words>141</Words>
  <Application>Microsoft Office PowerPoint</Application>
  <PresentationFormat>화면 슬라이드 쇼(4:3)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맑은 고딕</vt:lpstr>
      <vt:lpstr>원신한 Light</vt:lpstr>
      <vt:lpstr>원신한 Medium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전수연(13200267)</dc:creator>
  <cp:lastModifiedBy>PC</cp:lastModifiedBy>
  <cp:revision>153</cp:revision>
  <dcterms:created xsi:type="dcterms:W3CDTF">2019-01-11T02:19:27Z</dcterms:created>
  <dcterms:modified xsi:type="dcterms:W3CDTF">2020-02-11T04:19:04Z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0x010100B904F4F58B79C44981691469A6131634</vt:lpwstr>
  </property>
</Properties>
</file>