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256" r:id="rId2"/>
    <p:sldId id="280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301" r:id="rId39"/>
    <p:sldId id="300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324" r:id="rId63"/>
    <p:sldId id="325" r:id="rId64"/>
    <p:sldId id="326" r:id="rId65"/>
    <p:sldId id="327" r:id="rId66"/>
    <p:sldId id="328" r:id="rId67"/>
    <p:sldId id="329" r:id="rId68"/>
    <p:sldId id="330" r:id="rId69"/>
    <p:sldId id="331" r:id="rId70"/>
  </p:sldIdLst>
  <p:sldSz cx="9144000" cy="6858000" type="screen4x3"/>
  <p:notesSz cx="6888163" cy="100187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18" autoAdjust="0"/>
    <p:restoredTop sz="94660"/>
  </p:normalViewPr>
  <p:slideViewPr>
    <p:cSldViewPr>
      <p:cViewPr varScale="1">
        <p:scale>
          <a:sx n="81" d="100"/>
          <a:sy n="81" d="100"/>
        </p:scale>
        <p:origin x="108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056" y="-84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0CC822D-C4F5-4BBB-9024-12DFF083F500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124812A6-5AB4-45ED-A69D-8533925C02E6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47005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D488EF3-C2B7-4E5E-A0B3-C895A5C65C8B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BF61F1A9-6115-4D9A-82EA-42A71F5C8E7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8973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1F1A9-6115-4D9A-82EA-42A71F5C8E7D}" type="slidenum">
              <a:rPr lang="ko-KR" altLang="en-US" smtClean="0"/>
              <a:t>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7143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1F1A9-6115-4D9A-82EA-42A71F5C8E7D}" type="slidenum">
              <a:rPr lang="ko-KR" altLang="en-US" smtClean="0"/>
              <a:t>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4609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1F1A9-6115-4D9A-82EA-42A71F5C8E7D}" type="slidenum">
              <a:rPr lang="ko-KR" altLang="en-US" smtClean="0"/>
              <a:t>18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7957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1F1A9-6115-4D9A-82EA-42A71F5C8E7D}" type="slidenum">
              <a:rPr lang="ko-KR" altLang="en-US" smtClean="0"/>
              <a:t>19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6444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E40F-44ED-4583-B1A0-52D439263444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364A-E9F5-49B3-95F6-63F94B63E16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7704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E40F-44ED-4583-B1A0-52D439263444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364A-E9F5-49B3-95F6-63F94B63E16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159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E40F-44ED-4583-B1A0-52D439263444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364A-E9F5-49B3-95F6-63F94B63E16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66616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소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t="95652"/>
          <a:stretch/>
        </p:blipFill>
        <p:spPr bwMode="auto">
          <a:xfrm>
            <a:off x="2" y="6569968"/>
            <a:ext cx="915670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b="83696"/>
          <a:stretch/>
        </p:blipFill>
        <p:spPr bwMode="auto">
          <a:xfrm>
            <a:off x="2" y="1484784"/>
            <a:ext cx="91567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1559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"/>
            <a:ext cx="1691680" cy="804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512" y="274640"/>
            <a:ext cx="7416824" cy="530085"/>
          </a:xfrm>
          <a:ln w="15875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txBody>
          <a:bodyPr>
            <a:normAutofit/>
          </a:bodyPr>
          <a:lstStyle>
            <a:lvl1pPr algn="l">
              <a:defRPr sz="2200" b="1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583264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8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E40F-44ED-4583-B1A0-52D439263444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364A-E9F5-49B3-95F6-63F94B63E16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5194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E40F-44ED-4583-B1A0-52D439263444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364A-E9F5-49B3-95F6-63F94B63E16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7774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E40F-44ED-4583-B1A0-52D439263444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364A-E9F5-49B3-95F6-63F94B63E16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3302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E40F-44ED-4583-B1A0-52D439263444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364A-E9F5-49B3-95F6-63F94B63E16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615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E40F-44ED-4583-B1A0-52D439263444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364A-E9F5-49B3-95F6-63F94B63E16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942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E40F-44ED-4583-B1A0-52D439263444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364A-E9F5-49B3-95F6-63F94B63E16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54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E40F-44ED-4583-B1A0-52D439263444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364A-E9F5-49B3-95F6-63F94B63E16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8418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E40F-44ED-4583-B1A0-52D439263444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364A-E9F5-49B3-95F6-63F94B63E16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7436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1E40F-44ED-4583-B1A0-52D439263444}" type="datetimeFigureOut">
              <a:rPr lang="ko-KR" altLang="en-US" smtClean="0"/>
              <a:t>2024-05-26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6364A-E9F5-49B3-95F6-63F94B63E16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1686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3" indent="-342883" algn="l" defTabSz="914354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8" algn="l" defTabSz="91435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8" algn="l" defTabSz="914354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8" algn="l" defTabSz="914354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8" algn="l" defTabSz="914354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4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8" indent="-228588" algn="l" defTabSz="914354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4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5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type="ctrTitle"/>
          </p:nvPr>
        </p:nvSpPr>
        <p:spPr>
          <a:xfrm>
            <a:off x="611560" y="1052737"/>
            <a:ext cx="7772400" cy="1902073"/>
          </a:xfrm>
          <a:ln w="1905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txBody>
          <a:bodyPr>
            <a:normAutofit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3200" b="1" dirty="0"/>
              <a:t>제 </a:t>
            </a:r>
            <a:r>
              <a:rPr lang="en-US" altLang="ko-KR" sz="3200" b="1" dirty="0"/>
              <a:t>15 </a:t>
            </a:r>
            <a:r>
              <a:rPr lang="ko-KR" altLang="en-US" sz="3200" b="1" dirty="0"/>
              <a:t>장 </a:t>
            </a:r>
            <a:r>
              <a:rPr lang="ko-KR" altLang="en-US" sz="3200" b="1" dirty="0" err="1" smtClean="0"/>
              <a:t>주방설계의</a:t>
            </a:r>
            <a:r>
              <a:rPr lang="ko-KR" altLang="en-US" sz="3200" b="1" dirty="0" smtClean="0"/>
              <a:t> 총정리</a:t>
            </a:r>
            <a:endParaRPr lang="ko-KR" alt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48150"/>
            <a:ext cx="5486400" cy="260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직선 연결선 6"/>
          <p:cNvCxnSpPr/>
          <p:nvPr/>
        </p:nvCxnSpPr>
        <p:spPr>
          <a:xfrm>
            <a:off x="2339753" y="1844824"/>
            <a:ext cx="4248472" cy="0"/>
          </a:xfrm>
          <a:prstGeom prst="line">
            <a:avLst/>
          </a:prstGeom>
          <a:ln w="15875" cmpd="thinThick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310" y="1079679"/>
            <a:ext cx="786945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09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주방의 </a:t>
            </a:r>
            <a:r>
              <a:rPr lang="ko-KR" altLang="en-US" dirty="0" err="1" smtClean="0"/>
              <a:t>작업공간에</a:t>
            </a:r>
            <a:r>
              <a:rPr lang="ko-KR" altLang="en-US" dirty="0" smtClean="0"/>
              <a:t> 대한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6048672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altLang="ko-KR" sz="2900" b="1" dirty="0"/>
              <a:t>3) </a:t>
            </a:r>
            <a:r>
              <a:rPr lang="ko-KR" altLang="en-US" sz="2900" b="1" dirty="0"/>
              <a:t>제과 제빵</a:t>
            </a:r>
          </a:p>
          <a:p>
            <a:pPr fontAlgn="base"/>
            <a:r>
              <a:rPr lang="ko-KR" altLang="en-US" sz="2900" dirty="0"/>
              <a:t>레스토랑 자체에 제과 제빵을 생산 할 수 있는 시설을 갖추고 있는 곳은 극히 드물며</a:t>
            </a:r>
            <a:r>
              <a:rPr lang="en-US" altLang="ko-KR" sz="2900" dirty="0"/>
              <a:t>, </a:t>
            </a:r>
            <a:r>
              <a:rPr lang="ko-KR" altLang="en-US" sz="2900" dirty="0"/>
              <a:t>호텔에서나 찾아볼 수 있다</a:t>
            </a:r>
            <a:r>
              <a:rPr lang="en-US" altLang="ko-KR" sz="2900" dirty="0"/>
              <a:t>. </a:t>
            </a:r>
            <a:r>
              <a:rPr lang="ko-KR" altLang="en-US" sz="2900" dirty="0"/>
              <a:t>제과</a:t>
            </a:r>
            <a:r>
              <a:rPr lang="en-US" altLang="ko-KR" sz="2900" dirty="0"/>
              <a:t>, </a:t>
            </a:r>
            <a:r>
              <a:rPr lang="ko-KR" altLang="en-US" sz="2900" dirty="0"/>
              <a:t>제빵</a:t>
            </a:r>
            <a:r>
              <a:rPr lang="en-US" altLang="ko-KR" sz="2900" dirty="0"/>
              <a:t>, </a:t>
            </a:r>
            <a:r>
              <a:rPr lang="ko-KR" altLang="en-US" sz="2900" dirty="0"/>
              <a:t>아이스크림 등을 생산하는 전문 업체가 있어 대부분 필요한 양만큼 주문해서 쓰고 있으며 레스토랑의 규모가 크고 뷔페레스토랑 스타일을 고수하는 곳에서는 후식에도 역시 세심한 관심을 쏟고 있어 이 분야의 중요성이 대단하다</a:t>
            </a:r>
            <a:r>
              <a:rPr lang="en-US" altLang="ko-KR" sz="2900" dirty="0"/>
              <a:t>.</a:t>
            </a:r>
            <a:endParaRPr lang="ko-KR" altLang="en-US" sz="2900" dirty="0"/>
          </a:p>
          <a:p>
            <a:pPr fontAlgn="base"/>
            <a:r>
              <a:rPr lang="ko-KR" altLang="en-US" sz="2900" dirty="0"/>
              <a:t>일반적으로 </a:t>
            </a:r>
            <a:r>
              <a:rPr lang="ko-KR" altLang="en-US" sz="2900" dirty="0" err="1"/>
              <a:t>빠띠쓰리</a:t>
            </a:r>
            <a:r>
              <a:rPr lang="en-US" altLang="ko-KR" sz="2900" dirty="0"/>
              <a:t>(Patisseries), </a:t>
            </a:r>
            <a:r>
              <a:rPr lang="ko-KR" altLang="en-US" sz="2900" dirty="0" err="1"/>
              <a:t>크렘</a:t>
            </a:r>
            <a:r>
              <a:rPr lang="en-US" altLang="ko-KR" sz="2900" dirty="0"/>
              <a:t>(</a:t>
            </a:r>
            <a:r>
              <a:rPr lang="en-US" altLang="ko-KR" sz="2900" dirty="0" err="1"/>
              <a:t>Cremes</a:t>
            </a:r>
            <a:r>
              <a:rPr lang="en-US" altLang="ko-KR" sz="2900" dirty="0"/>
              <a:t>), </a:t>
            </a:r>
            <a:r>
              <a:rPr lang="ko-KR" altLang="en-US" sz="2900" dirty="0" err="1"/>
              <a:t>그라쓰</a:t>
            </a:r>
            <a:r>
              <a:rPr lang="en-US" altLang="ko-KR" sz="2900" dirty="0"/>
              <a:t>(</a:t>
            </a:r>
            <a:r>
              <a:rPr lang="en-US" altLang="ko-KR" sz="2900" dirty="0" err="1"/>
              <a:t>Glasces</a:t>
            </a:r>
            <a:r>
              <a:rPr lang="en-US" altLang="ko-KR" sz="2900" dirty="0"/>
              <a:t>) </a:t>
            </a:r>
            <a:r>
              <a:rPr lang="ko-KR" altLang="en-US" sz="2900" dirty="0"/>
              <a:t>등을 생산하는 곳은 음식의 변질에 세심한 주의를 기울어야 한다</a:t>
            </a:r>
            <a:r>
              <a:rPr lang="en-US" altLang="ko-KR" sz="2900" dirty="0"/>
              <a:t>. </a:t>
            </a:r>
            <a:r>
              <a:rPr lang="ko-KR" altLang="en-US" sz="2900" dirty="0"/>
              <a:t>다시 말해서</a:t>
            </a:r>
            <a:r>
              <a:rPr lang="en-US" altLang="ko-KR" sz="2900" dirty="0"/>
              <a:t>, </a:t>
            </a:r>
            <a:r>
              <a:rPr lang="ko-KR" altLang="en-US" sz="2900" dirty="0"/>
              <a:t>시설에 앞서 위생에 관한 철두철미한 고려가 있어야 한다</a:t>
            </a:r>
            <a:r>
              <a:rPr lang="en-US" altLang="ko-KR" sz="2900" dirty="0"/>
              <a:t>.</a:t>
            </a:r>
            <a:endParaRPr lang="ko-KR" altLang="en-US" sz="2900" dirty="0"/>
          </a:p>
          <a:p>
            <a:pPr fontAlgn="base"/>
            <a:r>
              <a:rPr lang="ko-KR" altLang="en-US" sz="2900" dirty="0"/>
              <a:t>■ 제과 </a:t>
            </a:r>
            <a:r>
              <a:rPr lang="ko-KR" altLang="en-US" sz="2900" dirty="0" err="1"/>
              <a:t>제빵장비</a:t>
            </a:r>
            <a:endParaRPr lang="ko-KR" altLang="en-US" sz="2900" dirty="0"/>
          </a:p>
          <a:p>
            <a:pPr fontAlgn="base"/>
            <a:r>
              <a:rPr lang="ko-KR" altLang="en-US" sz="2900" dirty="0"/>
              <a:t>레스토랑의 규모와 중요도에 따라 여러 가지 도구가 필요하나 여기에서는 필수적으로 갖추어야 할 것들만을 언급한다</a:t>
            </a:r>
            <a:r>
              <a:rPr lang="en-US" altLang="ko-KR" sz="3400" dirty="0"/>
              <a:t>. </a:t>
            </a:r>
          </a:p>
          <a:p>
            <a:pPr fontAlgn="base"/>
            <a:r>
              <a:rPr lang="en-US" altLang="ko-KR" sz="2600" dirty="0"/>
              <a:t>- </a:t>
            </a:r>
            <a:r>
              <a:rPr lang="ko-KR" altLang="en-US" sz="2600" dirty="0"/>
              <a:t>오븐</a:t>
            </a:r>
            <a:r>
              <a:rPr lang="en-US" altLang="ko-KR" sz="2600" dirty="0"/>
              <a:t>, </a:t>
            </a:r>
            <a:r>
              <a:rPr lang="ko-KR" altLang="en-US" sz="2600" dirty="0"/>
              <a:t>믹서</a:t>
            </a:r>
            <a:r>
              <a:rPr lang="en-US" altLang="ko-KR" sz="2600" dirty="0"/>
              <a:t>, </a:t>
            </a:r>
            <a:r>
              <a:rPr lang="ko-KR" altLang="en-US" sz="2600" dirty="0"/>
              <a:t>롤러</a:t>
            </a:r>
            <a:r>
              <a:rPr lang="en-US" altLang="ko-KR" sz="2600" dirty="0"/>
              <a:t>, </a:t>
            </a:r>
            <a:r>
              <a:rPr lang="ko-KR" altLang="en-US" sz="2600" dirty="0"/>
              <a:t>분쇄기</a:t>
            </a:r>
            <a:r>
              <a:rPr lang="en-US" altLang="ko-KR" sz="2600" dirty="0"/>
              <a:t>, </a:t>
            </a:r>
            <a:r>
              <a:rPr lang="ko-KR" altLang="en-US" sz="2600" dirty="0"/>
              <a:t>믹서기</a:t>
            </a:r>
            <a:r>
              <a:rPr lang="en-US" altLang="ko-KR" sz="2600" dirty="0"/>
              <a:t>, </a:t>
            </a:r>
            <a:r>
              <a:rPr lang="ko-KR" altLang="en-US" sz="2600" dirty="0" err="1"/>
              <a:t>작업테이블</a:t>
            </a:r>
            <a:r>
              <a:rPr lang="en-US" altLang="ko-KR" sz="2600" dirty="0"/>
              <a:t>, </a:t>
            </a:r>
            <a:r>
              <a:rPr lang="ko-KR" altLang="en-US" sz="2600" dirty="0" err="1"/>
              <a:t>작업테이블</a:t>
            </a:r>
            <a:r>
              <a:rPr lang="ko-KR" altLang="en-US" sz="2600" dirty="0"/>
              <a:t> 냉장고</a:t>
            </a:r>
            <a:r>
              <a:rPr lang="en-US" altLang="ko-KR" sz="2600" dirty="0"/>
              <a:t>, </a:t>
            </a:r>
            <a:r>
              <a:rPr lang="ko-KR" altLang="en-US" sz="2600" dirty="0"/>
              <a:t>저울</a:t>
            </a:r>
            <a:r>
              <a:rPr lang="en-US" altLang="ko-KR" sz="2600" dirty="0"/>
              <a:t>, </a:t>
            </a:r>
            <a:r>
              <a:rPr lang="ko-KR" altLang="en-US" sz="2600" dirty="0" err="1"/>
              <a:t>쁠라끄</a:t>
            </a:r>
            <a:r>
              <a:rPr lang="en-US" altLang="ko-KR" sz="2600" dirty="0"/>
              <a:t>, </a:t>
            </a:r>
            <a:r>
              <a:rPr lang="ko-KR" altLang="en-US" sz="2600" dirty="0"/>
              <a:t>그릴</a:t>
            </a:r>
            <a:r>
              <a:rPr lang="en-US" altLang="ko-KR" sz="2600" dirty="0"/>
              <a:t>, </a:t>
            </a:r>
            <a:r>
              <a:rPr lang="ko-KR" altLang="en-US" sz="2600" dirty="0" err="1"/>
              <a:t>랙카트</a:t>
            </a:r>
            <a:r>
              <a:rPr lang="en-US" altLang="ko-KR" sz="2600" dirty="0"/>
              <a:t>, </a:t>
            </a:r>
            <a:r>
              <a:rPr lang="ko-KR" altLang="en-US" sz="2600" dirty="0" err="1"/>
              <a:t>패이스트리</a:t>
            </a:r>
            <a:r>
              <a:rPr lang="ko-KR" altLang="en-US" sz="2600" dirty="0"/>
              <a:t> 트롤리</a:t>
            </a:r>
            <a:r>
              <a:rPr lang="en-US" altLang="ko-KR" sz="2600" dirty="0"/>
              <a:t>, </a:t>
            </a:r>
            <a:r>
              <a:rPr lang="ko-KR" altLang="en-US" sz="2600" dirty="0"/>
              <a:t>선반</a:t>
            </a:r>
            <a:r>
              <a:rPr lang="en-US" altLang="ko-KR" sz="2600" dirty="0"/>
              <a:t>, </a:t>
            </a:r>
            <a:r>
              <a:rPr lang="ko-KR" altLang="en-US" sz="2600" dirty="0"/>
              <a:t>냉장 및 냉동실</a:t>
            </a:r>
            <a:endParaRPr lang="en-US" altLang="ko-KR" sz="2600" dirty="0"/>
          </a:p>
        </p:txBody>
      </p:sp>
    </p:spTree>
    <p:extLst>
      <p:ext uri="{BB962C8B-B14F-4D97-AF65-F5344CB8AC3E}">
        <p14:creationId xmlns:p14="http://schemas.microsoft.com/office/powerpoint/2010/main" val="1150524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주방의 </a:t>
            </a:r>
            <a:r>
              <a:rPr lang="ko-KR" altLang="en-US" dirty="0" err="1" smtClean="0"/>
              <a:t>작업공간에</a:t>
            </a:r>
            <a:r>
              <a:rPr lang="ko-KR" altLang="en-US" dirty="0" smtClean="0"/>
              <a:t> 대한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6048672"/>
          </a:xfrm>
        </p:spPr>
        <p:txBody>
          <a:bodyPr>
            <a:normAutofit/>
          </a:bodyPr>
          <a:lstStyle/>
          <a:p>
            <a:pPr fontAlgn="base"/>
            <a:r>
              <a:rPr lang="en-US" altLang="ko-KR" b="1" dirty="0"/>
              <a:t>4) </a:t>
            </a:r>
            <a:r>
              <a:rPr lang="ko-KR" altLang="en-US" b="1" dirty="0"/>
              <a:t>시설과 </a:t>
            </a:r>
            <a:r>
              <a:rPr lang="en-US" altLang="ko-KR" b="1" dirty="0"/>
              <a:t>EQUIPMENT</a:t>
            </a:r>
            <a:endParaRPr lang="ko-KR" altLang="en-US" b="1" dirty="0"/>
          </a:p>
          <a:p>
            <a:pPr fontAlgn="base"/>
            <a:r>
              <a:rPr lang="ko-KR" altLang="en-US" dirty="0"/>
              <a:t>손을 씻을 세면대</a:t>
            </a:r>
            <a:r>
              <a:rPr lang="en-US" altLang="ko-KR" dirty="0"/>
              <a:t>, </a:t>
            </a:r>
            <a:r>
              <a:rPr lang="ko-KR" altLang="en-US" dirty="0"/>
              <a:t>저울</a:t>
            </a:r>
            <a:r>
              <a:rPr lang="en-US" altLang="ko-KR" dirty="0"/>
              <a:t>, </a:t>
            </a:r>
            <a:r>
              <a:rPr lang="ko-KR" altLang="en-US" dirty="0"/>
              <a:t>그라인더</a:t>
            </a:r>
            <a:r>
              <a:rPr lang="en-US" altLang="ko-KR" dirty="0"/>
              <a:t>, </a:t>
            </a:r>
            <a:r>
              <a:rPr lang="ko-KR" altLang="en-US" dirty="0"/>
              <a:t>믹서</a:t>
            </a:r>
            <a:r>
              <a:rPr lang="en-US" altLang="ko-KR" dirty="0"/>
              <a:t>, </a:t>
            </a:r>
            <a:r>
              <a:rPr lang="ko-KR" altLang="en-US" dirty="0"/>
              <a:t>절단기</a:t>
            </a:r>
            <a:r>
              <a:rPr lang="en-US" altLang="ko-KR" dirty="0"/>
              <a:t>, Mixing Machine, </a:t>
            </a:r>
            <a:r>
              <a:rPr lang="ko-KR" altLang="en-US" dirty="0"/>
              <a:t>작업대와 도마</a:t>
            </a:r>
            <a:r>
              <a:rPr lang="en-US" altLang="ko-KR" dirty="0"/>
              <a:t>(</a:t>
            </a:r>
            <a:r>
              <a:rPr lang="ko-KR" altLang="en-US" dirty="0"/>
              <a:t>고정된 것</a:t>
            </a:r>
            <a:r>
              <a:rPr lang="en-US" altLang="ko-KR" dirty="0"/>
              <a:t>) </a:t>
            </a:r>
            <a:r>
              <a:rPr lang="ko-KR" altLang="en-US" dirty="0"/>
              <a:t>등 레스토랑의 규모와 중요도 등에 따라 필요한 도구를 갖추어야 한다</a:t>
            </a:r>
            <a:r>
              <a:rPr lang="en-US" altLang="ko-KR" dirty="0"/>
              <a:t>. </a:t>
            </a:r>
            <a:r>
              <a:rPr lang="ko-KR" altLang="en-US" dirty="0"/>
              <a:t>특히 중요한 것은 충분한 공간과 내용물을 보관할 수 있는 충분한 장소와 용량의 냉장실이 갖추어져 있어 음식의 성질에 따라 적절한 온도에서 보관할 수 있어야 하며 얼음을 만드는 제빙기 등의 설비도 갖추어져야 한다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fontAlgn="base"/>
            <a:endParaRPr lang="ko-KR" altLang="en-US" dirty="0"/>
          </a:p>
          <a:p>
            <a:pPr fontAlgn="base"/>
            <a:r>
              <a:rPr lang="en-US" altLang="ko-KR" b="1" dirty="0"/>
              <a:t>5) </a:t>
            </a:r>
            <a:r>
              <a:rPr lang="ko-KR" altLang="en-US" b="1" dirty="0"/>
              <a:t>워킹 테이블</a:t>
            </a:r>
          </a:p>
          <a:p>
            <a:pPr fontAlgn="base"/>
            <a:r>
              <a:rPr lang="ko-KR" altLang="en-US" dirty="0"/>
              <a:t>주방에 부속된 장소로 채소를 다듬고</a:t>
            </a:r>
            <a:r>
              <a:rPr lang="en-US" altLang="ko-KR" dirty="0"/>
              <a:t>, </a:t>
            </a:r>
            <a:r>
              <a:rPr lang="ko-KR" altLang="en-US" dirty="0"/>
              <a:t>씻고</a:t>
            </a:r>
            <a:r>
              <a:rPr lang="en-US" altLang="ko-KR" dirty="0"/>
              <a:t>, </a:t>
            </a:r>
            <a:r>
              <a:rPr lang="ko-KR" altLang="en-US" dirty="0"/>
              <a:t>자르는 곳으로 식자재를 보관하는 곳과</a:t>
            </a:r>
            <a:r>
              <a:rPr lang="en-US" altLang="ko-KR" dirty="0"/>
              <a:t>(</a:t>
            </a:r>
            <a:r>
              <a:rPr lang="ko-KR" altLang="en-US" dirty="0"/>
              <a:t>예</a:t>
            </a:r>
            <a:r>
              <a:rPr lang="en-US" altLang="ko-KR" dirty="0"/>
              <a:t>, </a:t>
            </a:r>
            <a:r>
              <a:rPr lang="ko-KR" altLang="en-US" dirty="0"/>
              <a:t>냉장실</a:t>
            </a:r>
            <a:r>
              <a:rPr lang="en-US" altLang="ko-KR" dirty="0"/>
              <a:t>) </a:t>
            </a:r>
            <a:r>
              <a:rPr lang="ko-KR" altLang="en-US" dirty="0"/>
              <a:t>용이하게 접근할 수 있어야 하고 또한 샐러드 등을 준비하는 곳과도 쉽게 접근될 수 있어야 한다</a:t>
            </a:r>
            <a:r>
              <a:rPr lang="en-US" altLang="ko-KR" dirty="0"/>
              <a:t>. </a:t>
            </a:r>
            <a:r>
              <a:rPr lang="ko-KR" altLang="en-US" dirty="0"/>
              <a:t>그리고 더운 음식을 </a:t>
            </a:r>
            <a:r>
              <a:rPr lang="ko-KR" altLang="en-US" dirty="0" err="1"/>
              <a:t>쿠킹하는</a:t>
            </a:r>
            <a:r>
              <a:rPr lang="ko-KR" altLang="en-US" dirty="0"/>
              <a:t> 곳과도 접근이 용이해야 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endParaRPr lang="en-US" altLang="ko-KR" sz="2600" dirty="0"/>
          </a:p>
        </p:txBody>
      </p:sp>
    </p:spTree>
    <p:extLst>
      <p:ext uri="{BB962C8B-B14F-4D97-AF65-F5344CB8AC3E}">
        <p14:creationId xmlns:p14="http://schemas.microsoft.com/office/powerpoint/2010/main" val="3223547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주방의 </a:t>
            </a:r>
            <a:r>
              <a:rPr lang="ko-KR" altLang="en-US" dirty="0" err="1" smtClean="0"/>
              <a:t>작업공간에</a:t>
            </a:r>
            <a:r>
              <a:rPr lang="ko-KR" altLang="en-US" dirty="0" smtClean="0"/>
              <a:t> 대한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6048672"/>
          </a:xfrm>
        </p:spPr>
        <p:txBody>
          <a:bodyPr>
            <a:normAutofit/>
          </a:bodyPr>
          <a:lstStyle/>
          <a:p>
            <a:pPr fontAlgn="base"/>
            <a:r>
              <a:rPr lang="ko-KR" altLang="en-US" b="1" dirty="0"/>
              <a:t>□ 시설</a:t>
            </a:r>
          </a:p>
          <a:p>
            <a:pPr fontAlgn="base"/>
            <a:r>
              <a:rPr lang="ko-KR" altLang="en-US" dirty="0"/>
              <a:t>작업 조건을 개선하여 효율적인 작업 수행으로 생산성을 높이고 좋은 음식을 손님에게 제공할 목적으로 다음과 같은 시설을 만들어야 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(1) </a:t>
            </a:r>
            <a:r>
              <a:rPr lang="ko-KR" altLang="en-US" dirty="0"/>
              <a:t>통풍이 잘 되고</a:t>
            </a:r>
            <a:r>
              <a:rPr lang="en-US" altLang="ko-KR" dirty="0"/>
              <a:t>, </a:t>
            </a:r>
            <a:r>
              <a:rPr lang="ko-KR" altLang="en-US" dirty="0"/>
              <a:t>청소가 용이하고</a:t>
            </a:r>
            <a:r>
              <a:rPr lang="en-US" altLang="ko-KR" dirty="0"/>
              <a:t>, </a:t>
            </a:r>
            <a:r>
              <a:rPr lang="ko-KR" altLang="en-US" dirty="0"/>
              <a:t>쉽게 소독이 가능하기 위해선</a:t>
            </a:r>
            <a:r>
              <a:rPr lang="en-US" altLang="ko-KR" dirty="0"/>
              <a:t>, </a:t>
            </a:r>
            <a:r>
              <a:rPr lang="ko-KR" altLang="en-US" dirty="0"/>
              <a:t>벽은 밝은 타일을 붙이는 것이 좋고 방수가 되어야 하고</a:t>
            </a:r>
            <a:r>
              <a:rPr lang="en-US" altLang="ko-KR" dirty="0"/>
              <a:t>, </a:t>
            </a:r>
            <a:r>
              <a:rPr lang="ko-KR" altLang="en-US" dirty="0"/>
              <a:t>썩지 않고</a:t>
            </a:r>
            <a:r>
              <a:rPr lang="en-US" altLang="ko-KR" dirty="0"/>
              <a:t>, </a:t>
            </a:r>
            <a:r>
              <a:rPr lang="ko-KR" altLang="en-US" dirty="0"/>
              <a:t>충격에 견디도록 설계되어야 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(2) </a:t>
            </a:r>
            <a:r>
              <a:rPr lang="ko-KR" altLang="en-US" dirty="0"/>
              <a:t>천장과 벽</a:t>
            </a:r>
            <a:r>
              <a:rPr lang="en-US" altLang="ko-KR" dirty="0"/>
              <a:t>, </a:t>
            </a:r>
            <a:r>
              <a:rPr lang="ko-KR" altLang="en-US" dirty="0"/>
              <a:t>벽과 바닥의 이음은 원만한 곡선을 이뤄야 하며 바닥은 오물이 걸릴 수 있도록 장치를 한 하수구 </a:t>
            </a:r>
            <a:r>
              <a:rPr lang="ko-KR" altLang="en-US" dirty="0" err="1"/>
              <a:t>구멍쪽으로</a:t>
            </a:r>
            <a:r>
              <a:rPr lang="ko-KR" altLang="en-US" dirty="0"/>
              <a:t> 약간 경사를 두어 바닥의 물이 쉽게 빠지도록 해야 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(3) </a:t>
            </a:r>
            <a:r>
              <a:rPr lang="ko-KR" altLang="en-US" dirty="0"/>
              <a:t>덩이줄기 채소를 보관하기 위한 장소는 통풍이 잘 되어야 하고 </a:t>
            </a:r>
            <a:r>
              <a:rPr lang="ko-KR" altLang="en-US" dirty="0" err="1"/>
              <a:t>시원하여야</a:t>
            </a:r>
            <a:r>
              <a:rPr lang="ko-KR" altLang="en-US" dirty="0"/>
              <a:t> 하며 채소는 빛을 받지 않아야 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endParaRPr lang="en-US" altLang="ko-KR" sz="2600" dirty="0"/>
          </a:p>
        </p:txBody>
      </p:sp>
    </p:spTree>
    <p:extLst>
      <p:ext uri="{BB962C8B-B14F-4D97-AF65-F5344CB8AC3E}">
        <p14:creationId xmlns:p14="http://schemas.microsoft.com/office/powerpoint/2010/main" val="77156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주방의 </a:t>
            </a:r>
            <a:r>
              <a:rPr lang="ko-KR" altLang="en-US" dirty="0" err="1" smtClean="0"/>
              <a:t>작업공간에</a:t>
            </a:r>
            <a:r>
              <a:rPr lang="ko-KR" altLang="en-US" dirty="0" smtClean="0"/>
              <a:t> 대한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6048672"/>
          </a:xfrm>
        </p:spPr>
        <p:txBody>
          <a:bodyPr>
            <a:normAutofit/>
          </a:bodyPr>
          <a:lstStyle/>
          <a:p>
            <a:pPr fontAlgn="base"/>
            <a:r>
              <a:rPr lang="en-US" altLang="ko-KR" b="1" dirty="0"/>
              <a:t>6) </a:t>
            </a:r>
            <a:r>
              <a:rPr lang="ko-KR" altLang="en-US" b="1" dirty="0" err="1"/>
              <a:t>즉석코너</a:t>
            </a:r>
            <a:endParaRPr lang="ko-KR" altLang="en-US" b="1" dirty="0"/>
          </a:p>
          <a:p>
            <a:pPr fontAlgn="base"/>
            <a:r>
              <a:rPr lang="ko-KR" altLang="en-US" dirty="0"/>
              <a:t>라이브의 개념을 적용하여 신선한 해물</a:t>
            </a:r>
            <a:r>
              <a:rPr lang="en-US" altLang="ko-KR" dirty="0"/>
              <a:t>, </a:t>
            </a:r>
            <a:r>
              <a:rPr lang="ko-KR" altLang="en-US" dirty="0"/>
              <a:t>구이</a:t>
            </a:r>
            <a:r>
              <a:rPr lang="en-US" altLang="ko-KR" dirty="0"/>
              <a:t>, </a:t>
            </a:r>
            <a:r>
              <a:rPr lang="ko-KR" altLang="en-US" dirty="0"/>
              <a:t>튀김</a:t>
            </a:r>
            <a:r>
              <a:rPr lang="en-US" altLang="ko-KR" dirty="0"/>
              <a:t>, </a:t>
            </a:r>
            <a:r>
              <a:rPr lang="ko-KR" altLang="en-US" dirty="0"/>
              <a:t>스테이크</a:t>
            </a:r>
            <a:r>
              <a:rPr lang="en-US" altLang="ko-KR" dirty="0"/>
              <a:t>, </a:t>
            </a:r>
            <a:r>
              <a:rPr lang="ko-KR" altLang="en-US" dirty="0" err="1"/>
              <a:t>파스타</a:t>
            </a:r>
            <a:r>
              <a:rPr lang="en-US" altLang="ko-KR" dirty="0"/>
              <a:t>, </a:t>
            </a:r>
            <a:r>
              <a:rPr lang="ko-KR" altLang="en-US" dirty="0" err="1"/>
              <a:t>카빙</a:t>
            </a:r>
            <a:r>
              <a:rPr lang="en-US" altLang="ko-KR" dirty="0"/>
              <a:t>, </a:t>
            </a:r>
            <a:r>
              <a:rPr lang="ko-KR" altLang="en-US" dirty="0"/>
              <a:t>롤</a:t>
            </a:r>
            <a:r>
              <a:rPr lang="en-US" altLang="ko-KR" dirty="0"/>
              <a:t>, </a:t>
            </a:r>
            <a:r>
              <a:rPr lang="ko-KR" altLang="en-US" dirty="0"/>
              <a:t>초밥</a:t>
            </a:r>
            <a:r>
              <a:rPr lang="en-US" altLang="ko-KR" dirty="0"/>
              <a:t>, </a:t>
            </a:r>
            <a:r>
              <a:rPr lang="ko-KR" altLang="en-US" dirty="0"/>
              <a:t>스시</a:t>
            </a:r>
            <a:r>
              <a:rPr lang="en-US" altLang="ko-KR" dirty="0"/>
              <a:t>, </a:t>
            </a:r>
            <a:r>
              <a:rPr lang="ko-KR" altLang="en-US" dirty="0"/>
              <a:t>회</a:t>
            </a:r>
            <a:r>
              <a:rPr lang="en-US" altLang="ko-KR" dirty="0"/>
              <a:t>, </a:t>
            </a:r>
            <a:r>
              <a:rPr lang="ko-KR" altLang="en-US" dirty="0"/>
              <a:t>찜 등 신선한 식자재 및 해산물을 즉석에서 고객들이 보는 앞에서 살아있는 요리를 한다는 의미이다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즉석에서 요리를 하기 위해서는 다양한 조리기구 들이 필요하다</a:t>
            </a:r>
            <a:r>
              <a:rPr lang="en-US" altLang="ko-KR" dirty="0"/>
              <a:t>. </a:t>
            </a:r>
            <a:r>
              <a:rPr lang="ko-KR" altLang="en-US" dirty="0"/>
              <a:t>따라서 주방을 </a:t>
            </a:r>
            <a:r>
              <a:rPr lang="ko-KR" altLang="en-US" dirty="0" err="1"/>
              <a:t>설계하기전</a:t>
            </a:r>
            <a:r>
              <a:rPr lang="ko-KR" altLang="en-US" dirty="0"/>
              <a:t> 어떠한 컨셉으로 갈 것인지를 결정해야 하며</a:t>
            </a:r>
            <a:r>
              <a:rPr lang="en-US" altLang="ko-KR" dirty="0"/>
              <a:t>, </a:t>
            </a:r>
            <a:r>
              <a:rPr lang="ko-KR" altLang="en-US" dirty="0"/>
              <a:t>그에 따라 메뉴</a:t>
            </a:r>
            <a:r>
              <a:rPr lang="en-US" altLang="ko-KR" dirty="0"/>
              <a:t>, </a:t>
            </a:r>
            <a:r>
              <a:rPr lang="ko-KR" altLang="en-US" dirty="0"/>
              <a:t>주방설비</a:t>
            </a:r>
            <a:r>
              <a:rPr lang="en-US" altLang="ko-KR" dirty="0"/>
              <a:t>, </a:t>
            </a:r>
            <a:r>
              <a:rPr lang="ko-KR" altLang="en-US" dirty="0"/>
              <a:t>인테리어가 결정되어져야 할 것이다</a:t>
            </a:r>
            <a:r>
              <a:rPr lang="en-US" altLang="ko-KR" dirty="0"/>
              <a:t>. </a:t>
            </a:r>
            <a:r>
              <a:rPr lang="ko-KR" altLang="en-US" dirty="0"/>
              <a:t>다음은 </a:t>
            </a:r>
            <a:r>
              <a:rPr lang="ko-KR" altLang="en-US" dirty="0" err="1"/>
              <a:t>즉석코너에</a:t>
            </a:r>
            <a:r>
              <a:rPr lang="ko-KR" altLang="en-US" dirty="0"/>
              <a:t> 관련된 설비 및 주방기구 선택사항이다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b="1" dirty="0"/>
              <a:t>□ </a:t>
            </a:r>
            <a:r>
              <a:rPr lang="ko-KR" altLang="en-US" b="1" dirty="0" err="1" smtClean="0"/>
              <a:t>즉석코너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설비계획</a:t>
            </a:r>
            <a:endParaRPr lang="ko-KR" altLang="en-US" b="1" dirty="0"/>
          </a:p>
          <a:p>
            <a:pPr fontAlgn="base"/>
            <a:endParaRPr lang="en-US" altLang="ko-KR" dirty="0" smtClean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50" y="4941168"/>
            <a:ext cx="4220527" cy="189516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1977" y="4917474"/>
            <a:ext cx="4772025" cy="194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378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주방의 </a:t>
            </a:r>
            <a:r>
              <a:rPr lang="ko-KR" altLang="en-US" dirty="0" err="1" smtClean="0"/>
              <a:t>작업공간에</a:t>
            </a:r>
            <a:r>
              <a:rPr lang="ko-KR" altLang="en-US" dirty="0" smtClean="0"/>
              <a:t> 대한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5832648"/>
          </a:xfrm>
        </p:spPr>
        <p:txBody>
          <a:bodyPr>
            <a:normAutofit/>
          </a:bodyPr>
          <a:lstStyle/>
          <a:p>
            <a:pPr fontAlgn="base"/>
            <a:r>
              <a:rPr lang="en-US" altLang="ko-KR" b="1" dirty="0"/>
              <a:t>7) </a:t>
            </a:r>
            <a:r>
              <a:rPr lang="ko-KR" altLang="en-US" b="1" dirty="0"/>
              <a:t>식기 </a:t>
            </a:r>
            <a:r>
              <a:rPr lang="ko-KR" altLang="en-US" b="1" dirty="0" err="1"/>
              <a:t>세척실</a:t>
            </a:r>
            <a:endParaRPr lang="ko-KR" altLang="en-US" b="1" dirty="0"/>
          </a:p>
          <a:p>
            <a:pPr fontAlgn="base"/>
            <a:r>
              <a:rPr lang="ko-KR" altLang="en-US" dirty="0"/>
              <a:t>주방에 부속되어 있는 곳으로 주방에서 사용한 큰 용기들 및 </a:t>
            </a:r>
            <a:r>
              <a:rPr lang="ko-KR" altLang="en-US" dirty="0" err="1"/>
              <a:t>접시류를</a:t>
            </a:r>
            <a:r>
              <a:rPr lang="ko-KR" altLang="en-US" dirty="0"/>
              <a:t> 세척하고 헹구고 소독하여 사용할 수 있도록 하는 곳으로 이곳은 주로 손으로 직접 분류하여 작업하는 곳이기 때문에 여기에 종사하는 종사원은 상당히 육체적인 힘을 필요로 하는 곳이다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객석수</a:t>
            </a:r>
            <a:r>
              <a:rPr lang="ko-KR" altLang="en-US" dirty="0"/>
              <a:t> </a:t>
            </a:r>
            <a:r>
              <a:rPr lang="en-US" altLang="ko-KR" dirty="0"/>
              <a:t>70</a:t>
            </a:r>
            <a:r>
              <a:rPr lang="ko-KR" altLang="en-US" dirty="0"/>
              <a:t>석 이상의 경우 세척기 도입 고려</a:t>
            </a:r>
          </a:p>
          <a:p>
            <a:pPr fontAlgn="base"/>
            <a:r>
              <a:rPr lang="en-US" altLang="ko-KR" dirty="0"/>
              <a:t>․</a:t>
            </a:r>
            <a:r>
              <a:rPr lang="ko-KR" altLang="en-US" dirty="0"/>
              <a:t>대규모 레스토랑의 경우 </a:t>
            </a:r>
            <a:r>
              <a:rPr lang="ko-KR" altLang="en-US" dirty="0" err="1"/>
              <a:t>랙</a:t>
            </a:r>
            <a:r>
              <a:rPr lang="ko-KR" altLang="en-US" dirty="0"/>
              <a:t> 또는 플레이트타입의 식기세척기 </a:t>
            </a:r>
            <a:r>
              <a:rPr lang="ko-KR" altLang="en-US" dirty="0" err="1"/>
              <a:t>도입검토</a:t>
            </a:r>
            <a:r>
              <a:rPr lang="en-US" altLang="ko-KR" dirty="0"/>
              <a:t>(</a:t>
            </a:r>
            <a:r>
              <a:rPr lang="ko-KR" altLang="en-US" dirty="0"/>
              <a:t>세척기 이용이 불편한 식기가 많으므로 작업 연결이 용이토록 설계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기름요리가</a:t>
            </a:r>
            <a:r>
              <a:rPr lang="ko-KR" altLang="en-US" dirty="0"/>
              <a:t> 많으므로 직접 세척 시 반드시 </a:t>
            </a:r>
            <a:r>
              <a:rPr lang="en-US" altLang="ko-KR" dirty="0"/>
              <a:t>3</a:t>
            </a:r>
            <a:r>
              <a:rPr lang="ko-KR" altLang="en-US" dirty="0"/>
              <a:t>조 이상의 </a:t>
            </a:r>
            <a:r>
              <a:rPr lang="ko-KR" altLang="en-US" dirty="0" err="1"/>
              <a:t>씽크</a:t>
            </a:r>
            <a:r>
              <a:rPr lang="ko-KR" altLang="en-US" dirty="0"/>
              <a:t> 도입</a:t>
            </a:r>
          </a:p>
          <a:p>
            <a:pPr fontAlgn="base"/>
            <a:r>
              <a:rPr lang="en-US" altLang="ko-KR" dirty="0"/>
              <a:t>(</a:t>
            </a:r>
            <a:r>
              <a:rPr lang="ko-KR" altLang="en-US" dirty="0" err="1"/>
              <a:t>세제사용과</a:t>
            </a:r>
            <a:r>
              <a:rPr lang="ko-KR" altLang="en-US" dirty="0"/>
              <a:t> </a:t>
            </a:r>
            <a:r>
              <a:rPr lang="ko-KR" altLang="en-US" dirty="0" err="1"/>
              <a:t>유지제거용</a:t>
            </a:r>
            <a:r>
              <a:rPr lang="ko-KR" altLang="en-US" dirty="0"/>
              <a:t> 온수 사용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대형식기가</a:t>
            </a:r>
            <a:r>
              <a:rPr lang="ko-KR" altLang="en-US" dirty="0"/>
              <a:t> 많으므로 </a:t>
            </a:r>
            <a:r>
              <a:rPr lang="ko-KR" altLang="en-US" dirty="0" smtClean="0"/>
              <a:t>싱크 </a:t>
            </a:r>
            <a:r>
              <a:rPr lang="ko-KR" altLang="en-US" dirty="0"/>
              <a:t>도입 시 수조의 크기 고려</a:t>
            </a:r>
          </a:p>
          <a:p>
            <a:pPr fontAlgn="base"/>
            <a:r>
              <a:rPr lang="en-US" altLang="ko-KR" dirty="0"/>
              <a:t>․</a:t>
            </a:r>
            <a:r>
              <a:rPr lang="ko-KR" altLang="en-US" dirty="0"/>
              <a:t>증기 및 가스 기기의 여부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999600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주방의 </a:t>
            </a:r>
            <a:r>
              <a:rPr lang="ko-KR" altLang="en-US" dirty="0" err="1" smtClean="0"/>
              <a:t>작업공간에</a:t>
            </a:r>
            <a:r>
              <a:rPr lang="ko-KR" altLang="en-US" dirty="0" smtClean="0"/>
              <a:t> 대한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5832648"/>
          </a:xfrm>
        </p:spPr>
        <p:txBody>
          <a:bodyPr>
            <a:normAutofit/>
          </a:bodyPr>
          <a:lstStyle/>
          <a:p>
            <a:pPr fontAlgn="base"/>
            <a:r>
              <a:rPr lang="ko-KR" altLang="en-US" b="1" dirty="0"/>
              <a:t>□ </a:t>
            </a:r>
            <a:r>
              <a:rPr lang="ko-KR" altLang="en-US" b="1" dirty="0" smtClean="0"/>
              <a:t>식기 </a:t>
            </a:r>
            <a:r>
              <a:rPr lang="ko-KR" altLang="en-US" b="1" dirty="0" err="1" smtClean="0"/>
              <a:t>세척실</a:t>
            </a:r>
            <a:r>
              <a:rPr lang="ko-KR" altLang="en-US" b="1" dirty="0" smtClean="0"/>
              <a:t> </a:t>
            </a:r>
            <a:r>
              <a:rPr lang="ko-KR" altLang="en-US" b="1" dirty="0" err="1"/>
              <a:t>설비계획</a:t>
            </a:r>
            <a:endParaRPr lang="ko-KR" altLang="en-US" b="1" dirty="0"/>
          </a:p>
          <a:p>
            <a:pPr fontAlgn="base"/>
            <a:r>
              <a:rPr lang="en-US" altLang="ko-KR" dirty="0"/>
              <a:t>(1) </a:t>
            </a:r>
            <a:r>
              <a:rPr lang="ko-KR" altLang="en-US" dirty="0"/>
              <a:t>주방 전체의 작업 흐름에 따라 장소를 설정해야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(2) </a:t>
            </a:r>
            <a:r>
              <a:rPr lang="ko-KR" altLang="en-US" dirty="0"/>
              <a:t>어떠한 오염도 용납하지 않도록 설비해야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(3) </a:t>
            </a:r>
            <a:r>
              <a:rPr lang="ko-KR" altLang="en-US" dirty="0"/>
              <a:t>바닥과 벽은 물리적인 충격에 견디고 </a:t>
            </a:r>
            <a:r>
              <a:rPr lang="ko-KR" altLang="en-US" dirty="0" err="1"/>
              <a:t>방수되어야</a:t>
            </a:r>
            <a:r>
              <a:rPr lang="ko-KR" altLang="en-US" dirty="0"/>
              <a:t> 하며 부패되어서는 안되며 화학 약품에 견디고 청소가 쉽고 소독이 쉽게 될 수 있도록 되어야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(4) </a:t>
            </a:r>
            <a:r>
              <a:rPr lang="ko-KR" altLang="en-US" dirty="0"/>
              <a:t>바닥과 벽</a:t>
            </a:r>
            <a:r>
              <a:rPr lang="en-US" altLang="ko-KR" dirty="0"/>
              <a:t>, </a:t>
            </a:r>
            <a:r>
              <a:rPr lang="ko-KR" altLang="en-US" dirty="0"/>
              <a:t>벽과 천장의 각은 원만한 곡선으로 처리해야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(5) </a:t>
            </a:r>
            <a:r>
              <a:rPr lang="ko-KR" altLang="en-US" dirty="0"/>
              <a:t>문</a:t>
            </a:r>
            <a:r>
              <a:rPr lang="en-US" altLang="ko-KR" dirty="0"/>
              <a:t>, </a:t>
            </a:r>
            <a:r>
              <a:rPr lang="ko-KR" altLang="en-US" dirty="0"/>
              <a:t>천장</a:t>
            </a:r>
            <a:r>
              <a:rPr lang="en-US" altLang="ko-KR" dirty="0"/>
              <a:t>, </a:t>
            </a:r>
            <a:r>
              <a:rPr lang="ko-KR" altLang="en-US" dirty="0"/>
              <a:t>창문은 너무 화려하지 않은 밝은 색으로 칠하고 쉽게 씻을 수 있고 습기에 견딜 수 있으며 항상 완전한 상태로 유지되어야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(6) </a:t>
            </a:r>
            <a:r>
              <a:rPr lang="ko-KR" altLang="en-US" dirty="0"/>
              <a:t>환풍기 시설은 충분하게 하여 내부에서 생기는 증기 등을 쉽게 제거할 수 있어야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(7) </a:t>
            </a:r>
            <a:r>
              <a:rPr lang="ko-KR" altLang="en-US" dirty="0"/>
              <a:t>용구의 세척 정도를 쉽게 확인할 수 있게 적절한 조명을 유지한다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(8) </a:t>
            </a:r>
            <a:r>
              <a:rPr lang="ko-KR" altLang="en-US" dirty="0"/>
              <a:t>바닥은 고르고 미끄러지지 않게 만들어져야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982982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주방의 </a:t>
            </a:r>
            <a:r>
              <a:rPr lang="ko-KR" altLang="en-US" dirty="0" err="1" smtClean="0"/>
              <a:t>작업공간에</a:t>
            </a:r>
            <a:r>
              <a:rPr lang="ko-KR" altLang="en-US" dirty="0" smtClean="0"/>
              <a:t> 대한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6768752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ko-KR" altLang="en-US" sz="2300" b="1" dirty="0"/>
              <a:t>□ 식기 </a:t>
            </a:r>
            <a:r>
              <a:rPr lang="ko-KR" altLang="en-US" sz="2300" b="1" dirty="0" err="1"/>
              <a:t>세척실</a:t>
            </a:r>
            <a:r>
              <a:rPr lang="ko-KR" altLang="en-US" sz="2300" b="1" dirty="0"/>
              <a:t> </a:t>
            </a:r>
            <a:r>
              <a:rPr lang="ko-KR" altLang="en-US" sz="2300" b="1" dirty="0" err="1"/>
              <a:t>설비계획</a:t>
            </a:r>
            <a:endParaRPr lang="ko-KR" altLang="en-US" sz="2300" b="1" dirty="0"/>
          </a:p>
          <a:p>
            <a:pPr fontAlgn="base"/>
            <a:r>
              <a:rPr lang="en-US" altLang="ko-KR" sz="2200" dirty="0"/>
              <a:t>(9) </a:t>
            </a:r>
            <a:r>
              <a:rPr lang="ko-KR" altLang="en-US" sz="2200" dirty="0"/>
              <a:t>바닥의 물을 쉽게 처리하기 위하여 바닥은 망을 친 하수구 쪽으로 약간 경사지게 되어야 한다</a:t>
            </a:r>
            <a:r>
              <a:rPr lang="en-US" altLang="ko-KR" sz="2200" dirty="0"/>
              <a:t>.</a:t>
            </a:r>
            <a:endParaRPr lang="ko-KR" altLang="en-US" sz="2200" dirty="0"/>
          </a:p>
          <a:p>
            <a:pPr fontAlgn="base"/>
            <a:r>
              <a:rPr lang="en-US" altLang="ko-KR" sz="2200" dirty="0"/>
              <a:t>(10) </a:t>
            </a:r>
            <a:r>
              <a:rPr lang="ko-KR" altLang="en-US" sz="2200" dirty="0"/>
              <a:t>사용하는 물은 먹을 수 있는 냉</a:t>
            </a:r>
            <a:r>
              <a:rPr lang="en-US" altLang="ko-KR" sz="2200" dirty="0"/>
              <a:t>․</a:t>
            </a:r>
            <a:r>
              <a:rPr lang="ko-KR" altLang="en-US" sz="2200" dirty="0" err="1"/>
              <a:t>온수여야</a:t>
            </a:r>
            <a:r>
              <a:rPr lang="ko-KR" altLang="en-US" sz="2200" dirty="0"/>
              <a:t> 하고 충분한 물을 사용할 수 있도록 수압이 강해야 한다</a:t>
            </a:r>
            <a:r>
              <a:rPr lang="en-US" altLang="ko-KR" sz="2200" dirty="0"/>
              <a:t>. </a:t>
            </a:r>
            <a:endParaRPr lang="ko-KR" altLang="en-US" sz="2200" dirty="0"/>
          </a:p>
          <a:p>
            <a:pPr fontAlgn="base"/>
            <a:r>
              <a:rPr lang="en-US" altLang="ko-KR" sz="2200" dirty="0"/>
              <a:t>(11) </a:t>
            </a:r>
            <a:r>
              <a:rPr lang="ko-KR" altLang="en-US" sz="2200" dirty="0"/>
              <a:t>용구들을 씻는 곳은 높이가 </a:t>
            </a:r>
            <a:r>
              <a:rPr lang="en-US" altLang="ko-KR" sz="2200" dirty="0"/>
              <a:t>0.9m, </a:t>
            </a:r>
            <a:r>
              <a:rPr lang="ko-KR" altLang="en-US" sz="2200" dirty="0"/>
              <a:t>물통의 깊이가 </a:t>
            </a:r>
            <a:r>
              <a:rPr lang="en-US" altLang="ko-KR" sz="2200" dirty="0"/>
              <a:t>0.5m, </a:t>
            </a:r>
            <a:r>
              <a:rPr lang="ko-KR" altLang="en-US" sz="2200" dirty="0"/>
              <a:t>헹군 다음 건져 보관하는 선반의 최고 높이는 </a:t>
            </a:r>
            <a:r>
              <a:rPr lang="en-US" altLang="ko-KR" sz="2200" dirty="0"/>
              <a:t>1.4m</a:t>
            </a:r>
            <a:r>
              <a:rPr lang="ko-KR" altLang="en-US" sz="2200" dirty="0"/>
              <a:t>가 적정하다</a:t>
            </a:r>
            <a:r>
              <a:rPr lang="en-US" altLang="ko-KR" sz="2200" dirty="0"/>
              <a:t>.</a:t>
            </a:r>
            <a:endParaRPr lang="ko-KR" altLang="en-US" sz="2200" dirty="0"/>
          </a:p>
          <a:p>
            <a:pPr fontAlgn="base"/>
            <a:r>
              <a:rPr lang="en-US" altLang="ko-KR" sz="2200" dirty="0"/>
              <a:t>(12) </a:t>
            </a:r>
            <a:r>
              <a:rPr lang="ko-KR" altLang="en-US" sz="2200" dirty="0"/>
              <a:t>헹군 용기들을 올려놓을 선반이 있어야 하며</a:t>
            </a:r>
            <a:r>
              <a:rPr lang="en-US" altLang="ko-KR" sz="2200" dirty="0"/>
              <a:t>, </a:t>
            </a:r>
            <a:r>
              <a:rPr lang="ko-KR" altLang="en-US" sz="2200" dirty="0"/>
              <a:t>사용하는 재료는 녹이 슬지 않는 </a:t>
            </a:r>
            <a:r>
              <a:rPr lang="ko-KR" altLang="en-US" sz="2200" dirty="0" err="1"/>
              <a:t>스테인레스가</a:t>
            </a:r>
            <a:r>
              <a:rPr lang="ko-KR" altLang="en-US" sz="2200" dirty="0"/>
              <a:t> 좋다</a:t>
            </a:r>
            <a:r>
              <a:rPr lang="en-US" altLang="ko-KR" sz="2200" dirty="0"/>
              <a:t>.</a:t>
            </a:r>
            <a:endParaRPr lang="ko-KR" altLang="en-US" sz="2200" dirty="0"/>
          </a:p>
          <a:p>
            <a:pPr fontAlgn="base"/>
            <a:r>
              <a:rPr lang="en-US" altLang="ko-KR" sz="2200" dirty="0"/>
              <a:t>(13) </a:t>
            </a:r>
            <a:r>
              <a:rPr lang="ko-KR" altLang="en-US" sz="2200" dirty="0"/>
              <a:t>물을 받아 주방 도구들을 </a:t>
            </a:r>
            <a:r>
              <a:rPr lang="ko-KR" altLang="en-US" sz="2200" dirty="0" err="1"/>
              <a:t>담구고</a:t>
            </a:r>
            <a:r>
              <a:rPr lang="ko-KR" altLang="en-US" sz="2200" dirty="0"/>
              <a:t> 씻고 헹구는 통들은 식당의 크기와 고객의 수에 따라 결정되어져야 하며 주방에서 사용하는 도구들을 쉽게 담그고 씻을 수 있는 크기여야 한다</a:t>
            </a:r>
            <a:r>
              <a:rPr lang="en-US" altLang="ko-KR" sz="2200" dirty="0"/>
              <a:t>. </a:t>
            </a:r>
            <a:endParaRPr lang="ko-KR" altLang="en-US" sz="2200" dirty="0"/>
          </a:p>
          <a:p>
            <a:pPr fontAlgn="base"/>
            <a:r>
              <a:rPr lang="en-US" altLang="ko-KR" sz="2200" dirty="0"/>
              <a:t>(14) </a:t>
            </a:r>
            <a:r>
              <a:rPr lang="ko-KR" altLang="en-US" sz="2200" dirty="0"/>
              <a:t>세척 장소 뒷벽은 바닥에서 </a:t>
            </a:r>
            <a:r>
              <a:rPr lang="en-US" altLang="ko-KR" sz="2200" dirty="0"/>
              <a:t>1.8m </a:t>
            </a:r>
            <a:r>
              <a:rPr lang="ko-KR" altLang="en-US" sz="2200" dirty="0"/>
              <a:t>높이까지는 타일을 붙여 항상 작업 종료 후 세척을 용이하게 할 수 있게 하여야 한다</a:t>
            </a:r>
            <a:r>
              <a:rPr lang="en-US" altLang="ko-KR" sz="2200" dirty="0"/>
              <a:t>. </a:t>
            </a:r>
            <a:endParaRPr lang="ko-KR" altLang="en-US" sz="2200" dirty="0"/>
          </a:p>
          <a:p>
            <a:pPr fontAlgn="base"/>
            <a:r>
              <a:rPr lang="en-US" altLang="ko-KR" sz="2200" dirty="0"/>
              <a:t>(15) </a:t>
            </a:r>
            <a:r>
              <a:rPr lang="ko-KR" altLang="en-US" sz="2200" dirty="0"/>
              <a:t>작업의 진행은 사용한 용기 도착 → 더러운 것을 제거 → 물에 담그고 </a:t>
            </a:r>
            <a:r>
              <a:rPr lang="en-US" altLang="ko-KR" sz="2200" dirty="0"/>
              <a:t>(</a:t>
            </a:r>
            <a:r>
              <a:rPr lang="ko-KR" altLang="en-US" sz="2200" dirty="0"/>
              <a:t>첫번째 물통</a:t>
            </a:r>
            <a:r>
              <a:rPr lang="en-US" altLang="ko-KR" sz="2200" dirty="0"/>
              <a:t>) </a:t>
            </a:r>
            <a:r>
              <a:rPr lang="ko-KR" altLang="en-US" sz="2200" dirty="0"/>
              <a:t>→ 씻고</a:t>
            </a:r>
            <a:r>
              <a:rPr lang="en-US" altLang="ko-KR" sz="2200" dirty="0"/>
              <a:t>(</a:t>
            </a:r>
            <a:r>
              <a:rPr lang="ko-KR" altLang="en-US" sz="2200" dirty="0"/>
              <a:t>두번째 물통</a:t>
            </a:r>
            <a:r>
              <a:rPr lang="en-US" altLang="ko-KR" sz="2200" dirty="0"/>
              <a:t>) </a:t>
            </a:r>
            <a:r>
              <a:rPr lang="ko-KR" altLang="en-US" sz="2200" dirty="0"/>
              <a:t>→ 헹구고</a:t>
            </a:r>
            <a:r>
              <a:rPr lang="en-US" altLang="ko-KR" sz="2200" dirty="0"/>
              <a:t>(</a:t>
            </a:r>
            <a:r>
              <a:rPr lang="ko-KR" altLang="en-US" sz="2200" dirty="0"/>
              <a:t>세번째 물통</a:t>
            </a:r>
            <a:r>
              <a:rPr lang="en-US" altLang="ko-KR" sz="2200" dirty="0"/>
              <a:t>) </a:t>
            </a:r>
            <a:r>
              <a:rPr lang="ko-KR" altLang="en-US" sz="2200" dirty="0"/>
              <a:t>→ 물을 빼고 → 선반에 보관하는 순이다</a:t>
            </a:r>
            <a:r>
              <a:rPr lang="en-US" altLang="ko-KR" sz="2200" dirty="0"/>
              <a:t>.</a:t>
            </a:r>
            <a:endParaRPr lang="ko-KR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760232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주방의 </a:t>
            </a:r>
            <a:r>
              <a:rPr lang="ko-KR" altLang="en-US" dirty="0" err="1" smtClean="0"/>
              <a:t>작업공간에</a:t>
            </a:r>
            <a:r>
              <a:rPr lang="ko-KR" altLang="en-US" dirty="0" smtClean="0"/>
              <a:t> 대한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6768752"/>
          </a:xfrm>
        </p:spPr>
        <p:txBody>
          <a:bodyPr>
            <a:normAutofit/>
          </a:bodyPr>
          <a:lstStyle/>
          <a:p>
            <a:pPr fontAlgn="base"/>
            <a:r>
              <a:rPr lang="en-US" altLang="ko-KR" b="1" dirty="0" smtClean="0"/>
              <a:t>) </a:t>
            </a:r>
            <a:r>
              <a:rPr lang="ko-KR" altLang="en-US" b="1" dirty="0"/>
              <a:t>냉장</a:t>
            </a:r>
            <a:r>
              <a:rPr lang="en-US" altLang="ko-KR" b="1" dirty="0"/>
              <a:t>․</a:t>
            </a:r>
            <a:r>
              <a:rPr lang="ko-KR" altLang="en-US" b="1" dirty="0"/>
              <a:t>냉동실 </a:t>
            </a:r>
            <a:endParaRPr lang="en-US" altLang="ko-KR" b="1" dirty="0"/>
          </a:p>
          <a:p>
            <a:pPr fontAlgn="base"/>
            <a:r>
              <a:rPr lang="ko-KR" altLang="en-US" dirty="0" err="1" smtClean="0"/>
              <a:t>객석수</a:t>
            </a:r>
            <a:r>
              <a:rPr lang="ko-KR" altLang="en-US" dirty="0" smtClean="0"/>
              <a:t> </a:t>
            </a:r>
            <a:r>
              <a:rPr lang="en-US" altLang="ko-KR" dirty="0"/>
              <a:t>100</a:t>
            </a:r>
            <a:r>
              <a:rPr lang="ko-KR" altLang="en-US" dirty="0"/>
              <a:t>석 이상의 경우 워커인</a:t>
            </a:r>
            <a:r>
              <a:rPr lang="en-US" altLang="ko-KR" dirty="0"/>
              <a:t>(work in) </a:t>
            </a:r>
            <a:r>
              <a:rPr lang="ko-KR" altLang="en-US" dirty="0"/>
              <a:t>냉장</a:t>
            </a:r>
            <a:r>
              <a:rPr lang="en-US" altLang="ko-KR" dirty="0"/>
              <a:t>/</a:t>
            </a:r>
            <a:r>
              <a:rPr lang="ko-KR" altLang="en-US" dirty="0"/>
              <a:t>냉동실의 설치 고려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(1) </a:t>
            </a:r>
            <a:r>
              <a:rPr lang="ko-KR" altLang="en-US" dirty="0"/>
              <a:t>냉장</a:t>
            </a:r>
            <a:r>
              <a:rPr lang="en-US" altLang="ko-KR" dirty="0"/>
              <a:t>․</a:t>
            </a:r>
            <a:r>
              <a:rPr lang="ko-KR" altLang="en-US" dirty="0" err="1"/>
              <a:t>냉동고의</a:t>
            </a:r>
            <a:r>
              <a:rPr lang="ko-KR" altLang="en-US" dirty="0"/>
              <a:t> 설비</a:t>
            </a:r>
          </a:p>
          <a:p>
            <a:pPr fontAlgn="base"/>
            <a:r>
              <a:rPr lang="ko-KR" altLang="en-US" dirty="0"/>
              <a:t>주방에서 자주 쓰이는 식자재나 음식물을 보관하기 위하여 만든 일종의 </a:t>
            </a:r>
            <a:r>
              <a:rPr lang="en-US" altLang="ko-KR" dirty="0"/>
              <a:t>Walk-in Refrigerator</a:t>
            </a:r>
            <a:r>
              <a:rPr lang="ko-KR" altLang="en-US" dirty="0"/>
              <a:t>는 온도가 항상 </a:t>
            </a:r>
            <a:r>
              <a:rPr lang="en-US" altLang="ko-KR" dirty="0"/>
              <a:t>0</a:t>
            </a:r>
            <a:r>
              <a:rPr lang="ko-KR" altLang="en-US" dirty="0"/>
              <a:t>℃보다 높게 만들어져 있는 것과 항상 </a:t>
            </a:r>
            <a:r>
              <a:rPr lang="en-US" altLang="ko-KR" dirty="0"/>
              <a:t>0</a:t>
            </a:r>
            <a:r>
              <a:rPr lang="ko-KR" altLang="en-US" dirty="0"/>
              <a:t>℃보다 낮게 만들어져 있는 것이 있다</a:t>
            </a:r>
            <a:r>
              <a:rPr lang="en-US" altLang="ko-KR" dirty="0"/>
              <a:t>. </a:t>
            </a:r>
            <a:r>
              <a:rPr lang="ko-KR" altLang="en-US" dirty="0"/>
              <a:t>이 밖에도 뜨거운 음식을 단시간에 식히는 시설</a:t>
            </a:r>
            <a:r>
              <a:rPr lang="en-US" altLang="ko-KR" dirty="0"/>
              <a:t>(</a:t>
            </a:r>
            <a:r>
              <a:rPr lang="ko-KR" altLang="en-US" dirty="0" err="1"/>
              <a:t>급냉시설</a:t>
            </a:r>
            <a:r>
              <a:rPr lang="en-US" altLang="ko-KR" dirty="0"/>
              <a:t>)</a:t>
            </a:r>
            <a:r>
              <a:rPr lang="ko-KR" altLang="en-US" dirty="0"/>
              <a:t>이 레스토랑의 중요도에 따라서 설비되기도 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endParaRPr lang="ko-KR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550405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주방의 </a:t>
            </a:r>
            <a:r>
              <a:rPr lang="ko-KR" altLang="en-US" dirty="0" err="1" smtClean="0"/>
              <a:t>작업공간에</a:t>
            </a:r>
            <a:r>
              <a:rPr lang="ko-KR" altLang="en-US" dirty="0" smtClean="0"/>
              <a:t> 대한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6768752"/>
          </a:xfrm>
        </p:spPr>
        <p:txBody>
          <a:bodyPr>
            <a:normAutofit/>
          </a:bodyPr>
          <a:lstStyle/>
          <a:p>
            <a:pPr fontAlgn="base"/>
            <a:r>
              <a:rPr lang="en-US" altLang="ko-KR" b="1" dirty="0" smtClean="0"/>
              <a:t> </a:t>
            </a:r>
            <a:r>
              <a:rPr lang="ko-KR" altLang="en-US" b="1" dirty="0"/>
              <a:t>□ </a:t>
            </a:r>
            <a:r>
              <a:rPr lang="ko-KR" altLang="en-US" b="1" dirty="0" err="1" smtClean="0"/>
              <a:t>설비계획</a:t>
            </a:r>
            <a:r>
              <a:rPr lang="en-US" altLang="ko-KR" b="1" dirty="0" smtClean="0"/>
              <a:t>-</a:t>
            </a:r>
            <a:r>
              <a:rPr lang="ko-KR" altLang="en-US" b="1" dirty="0" smtClean="0"/>
              <a:t>냉장</a:t>
            </a:r>
            <a:r>
              <a:rPr lang="en-US" altLang="ko-KR" b="1" dirty="0"/>
              <a:t>․</a:t>
            </a:r>
            <a:r>
              <a:rPr lang="ko-KR" altLang="en-US" b="1" dirty="0"/>
              <a:t>냉동실 </a:t>
            </a:r>
            <a:endParaRPr lang="en-US" altLang="ko-KR" b="1" dirty="0"/>
          </a:p>
          <a:p>
            <a:pPr fontAlgn="base"/>
            <a:r>
              <a:rPr lang="en-US" altLang="ko-KR" sz="1651" dirty="0"/>
              <a:t>(1) </a:t>
            </a:r>
            <a:r>
              <a:rPr lang="ko-KR" altLang="en-US" sz="1651" dirty="0" err="1"/>
              <a:t>내부벽</a:t>
            </a:r>
            <a:r>
              <a:rPr lang="ko-KR" altLang="en-US" sz="1651" dirty="0"/>
              <a:t> 표면은 거칠게 처리해서는 안되고 충격에 견디고 방수가 되어야 하며</a:t>
            </a:r>
            <a:r>
              <a:rPr lang="en-US" altLang="ko-KR" sz="1651" dirty="0"/>
              <a:t>, </a:t>
            </a:r>
            <a:r>
              <a:rPr lang="ko-KR" altLang="en-US" sz="1651" dirty="0"/>
              <a:t>썩지 않아야 하고</a:t>
            </a:r>
            <a:r>
              <a:rPr lang="en-US" altLang="ko-KR" sz="1651" dirty="0"/>
              <a:t>, </a:t>
            </a:r>
            <a:r>
              <a:rPr lang="ko-KR" altLang="en-US" sz="1651" dirty="0"/>
              <a:t>청소와 소독이 용이하게 만들어져야 한다</a:t>
            </a:r>
            <a:r>
              <a:rPr lang="en-US" altLang="ko-KR" sz="1651" dirty="0"/>
              <a:t>.</a:t>
            </a:r>
            <a:endParaRPr lang="ko-KR" altLang="en-US" sz="1651" dirty="0"/>
          </a:p>
          <a:p>
            <a:pPr fontAlgn="base"/>
            <a:r>
              <a:rPr lang="en-US" altLang="ko-KR" sz="1651" dirty="0"/>
              <a:t>(2) </a:t>
            </a:r>
            <a:r>
              <a:rPr lang="ko-KR" altLang="en-US" sz="1651" dirty="0"/>
              <a:t>내부에 쓰이는 소재는 나무를 사용해서는 안되고 식자재나 음식을 보관 하는데 있어서 유해하지 않은 소재를 써야 한다</a:t>
            </a:r>
            <a:r>
              <a:rPr lang="en-US" altLang="ko-KR" sz="1651" dirty="0"/>
              <a:t>. </a:t>
            </a:r>
            <a:r>
              <a:rPr lang="ko-KR" altLang="en-US" sz="1651" dirty="0"/>
              <a:t>선반이나 칸막이는 </a:t>
            </a:r>
            <a:r>
              <a:rPr lang="ko-KR" altLang="en-US" sz="1651" dirty="0" err="1"/>
              <a:t>스테</a:t>
            </a:r>
            <a:r>
              <a:rPr lang="ko-KR" altLang="en-US" sz="1651" dirty="0"/>
              <a:t> </a:t>
            </a:r>
            <a:r>
              <a:rPr lang="ko-KR" altLang="en-US" sz="1651" dirty="0" err="1"/>
              <a:t>인레스나</a:t>
            </a:r>
            <a:r>
              <a:rPr lang="ko-KR" altLang="en-US" sz="1651" dirty="0"/>
              <a:t> 처리된 알루미늄 등을 사용하여 썩거나 녹이 슬지 않아야 한다</a:t>
            </a:r>
            <a:r>
              <a:rPr lang="en-US" altLang="ko-KR" sz="1651" dirty="0"/>
              <a:t>. </a:t>
            </a:r>
            <a:r>
              <a:rPr lang="ko-KR" altLang="en-US" sz="1651" dirty="0" err="1"/>
              <a:t>선반틀이나</a:t>
            </a:r>
            <a:r>
              <a:rPr lang="ko-KR" altLang="en-US" sz="1651" dirty="0"/>
              <a:t> 선반 위에 까는 소재는 조립식이어야 하며 튼튼하고 충격에 견디고 필요시 분해해서 청소와 소독을 쉽게 할 수 있어야 한다</a:t>
            </a:r>
            <a:r>
              <a:rPr lang="en-US" altLang="ko-KR" sz="1651" dirty="0"/>
              <a:t>. </a:t>
            </a:r>
            <a:endParaRPr lang="ko-KR" altLang="en-US" sz="1651" dirty="0"/>
          </a:p>
          <a:p>
            <a:pPr fontAlgn="base"/>
            <a:r>
              <a:rPr lang="en-US" altLang="ko-KR" sz="1651" dirty="0"/>
              <a:t>(3) </a:t>
            </a:r>
            <a:r>
              <a:rPr lang="ko-KR" altLang="en-US" sz="1651" dirty="0"/>
              <a:t>문은 안에서도 열 수 있어야 한다</a:t>
            </a:r>
            <a:r>
              <a:rPr lang="en-US" altLang="ko-KR" sz="1651" dirty="0"/>
              <a:t>.</a:t>
            </a:r>
            <a:endParaRPr lang="ko-KR" altLang="en-US" sz="1651" dirty="0"/>
          </a:p>
          <a:p>
            <a:pPr fontAlgn="base"/>
            <a:r>
              <a:rPr lang="en-US" altLang="ko-KR" sz="1651" dirty="0"/>
              <a:t>(4) </a:t>
            </a:r>
            <a:r>
              <a:rPr lang="ko-KR" altLang="en-US" sz="1651" dirty="0" err="1"/>
              <a:t>냉동고의</a:t>
            </a:r>
            <a:r>
              <a:rPr lang="ko-KR" altLang="en-US" sz="1651" dirty="0"/>
              <a:t> 용적이 </a:t>
            </a:r>
            <a:r>
              <a:rPr lang="en-US" altLang="ko-KR" sz="1651" dirty="0"/>
              <a:t>10</a:t>
            </a:r>
            <a:r>
              <a:rPr lang="ko-KR" altLang="en-US" sz="1651" dirty="0"/>
              <a:t>㎥보다 클 때는 </a:t>
            </a:r>
            <a:r>
              <a:rPr lang="ko-KR" altLang="en-US" sz="1651" dirty="0" err="1"/>
              <a:t>냉동고</a:t>
            </a:r>
            <a:r>
              <a:rPr lang="ko-KR" altLang="en-US" sz="1651" dirty="0"/>
              <a:t> 내부에 경고 장치가 되어 있어 만약 종업원들이 실수로 갇히게 되면 이용할 수 있어야 한다</a:t>
            </a:r>
            <a:r>
              <a:rPr lang="en-US" altLang="ko-KR" sz="1651" dirty="0"/>
              <a:t>.</a:t>
            </a:r>
            <a:endParaRPr lang="ko-KR" altLang="en-US" sz="1651" dirty="0"/>
          </a:p>
          <a:p>
            <a:pPr fontAlgn="base"/>
            <a:r>
              <a:rPr lang="en-US" altLang="ko-KR" sz="1651" dirty="0"/>
              <a:t>(5) </a:t>
            </a:r>
            <a:r>
              <a:rPr lang="ko-KR" altLang="en-US" sz="1651" dirty="0"/>
              <a:t>용도가 사전에 조리된 음식을 보관하기 위한 냉장고나 기계로 간 육류를 보관할 목적으로 만든 냉장실은 내부 온도를 외부에서 측정할 수 있는 온도가 장치가 되어 있어야 한다</a:t>
            </a:r>
            <a:r>
              <a:rPr lang="en-US" altLang="ko-KR" sz="1651" dirty="0"/>
              <a:t>. </a:t>
            </a:r>
            <a:endParaRPr lang="ko-KR" altLang="en-US" sz="1651" dirty="0"/>
          </a:p>
          <a:p>
            <a:pPr fontAlgn="base"/>
            <a:r>
              <a:rPr lang="en-US" altLang="ko-KR" sz="1651" dirty="0"/>
              <a:t>(6) </a:t>
            </a:r>
            <a:r>
              <a:rPr lang="ko-KR" altLang="en-US" sz="1651" dirty="0"/>
              <a:t>대형 주방에서는 정전에 대비한 시설을 하여 정전에도 음식이나</a:t>
            </a:r>
            <a:r>
              <a:rPr lang="en-US" altLang="ko-KR" sz="1651" dirty="0"/>
              <a:t>, </a:t>
            </a:r>
            <a:r>
              <a:rPr lang="ko-KR" altLang="en-US" sz="1651" dirty="0"/>
              <a:t>식자재 보관과 생산에 차질을 주지 않도록 하여야 한다</a:t>
            </a:r>
            <a:r>
              <a:rPr lang="en-US" altLang="ko-KR" sz="1651" dirty="0"/>
              <a:t>. </a:t>
            </a:r>
            <a:endParaRPr lang="ko-KR" altLang="en-US" sz="1651" dirty="0"/>
          </a:p>
          <a:p>
            <a:pPr fontAlgn="base"/>
            <a:endParaRPr lang="ko-KR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187976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주방의 </a:t>
            </a:r>
            <a:r>
              <a:rPr lang="ko-KR" altLang="en-US" dirty="0" err="1" smtClean="0"/>
              <a:t>작업공간에</a:t>
            </a:r>
            <a:r>
              <a:rPr lang="ko-KR" altLang="en-US" dirty="0" smtClean="0"/>
              <a:t> 대한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5949280"/>
          </a:xfrm>
        </p:spPr>
        <p:txBody>
          <a:bodyPr>
            <a:normAutofit/>
          </a:bodyPr>
          <a:lstStyle/>
          <a:p>
            <a:pPr fontAlgn="base"/>
            <a:r>
              <a:rPr lang="en-US" altLang="ko-KR" b="1" dirty="0"/>
              <a:t>9</a:t>
            </a:r>
            <a:r>
              <a:rPr lang="en-US" altLang="ko-KR" b="1" dirty="0" smtClean="0"/>
              <a:t>) </a:t>
            </a:r>
            <a:r>
              <a:rPr lang="ko-KR" altLang="en-US" b="1" dirty="0" err="1"/>
              <a:t>스토어룸</a:t>
            </a:r>
            <a:endParaRPr lang="ko-KR" altLang="en-US" b="1" dirty="0"/>
          </a:p>
          <a:p>
            <a:pPr fontAlgn="base"/>
            <a:r>
              <a:rPr lang="ko-KR" altLang="en-US" dirty="0"/>
              <a:t>주방에 부속되어 있는 곳으로 비교적 장기간 보관할 수 있는 식자재들을 저장하기 위한 장소로</a:t>
            </a:r>
            <a:r>
              <a:rPr lang="en-US" altLang="ko-KR" dirty="0"/>
              <a:t>, </a:t>
            </a:r>
            <a:r>
              <a:rPr lang="ko-KR" altLang="en-US" dirty="0"/>
              <a:t>저장되는 식품들은 소금에서부터 쌀까지 다음과 같이 다양하다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(1</a:t>
            </a:r>
            <a:r>
              <a:rPr lang="en-US" altLang="ko-KR" dirty="0" smtClean="0"/>
              <a:t>) </a:t>
            </a:r>
            <a:r>
              <a:rPr lang="ko-KR" altLang="en-US" dirty="0"/>
              <a:t>스토어의 설비</a:t>
            </a:r>
          </a:p>
          <a:p>
            <a:pPr fontAlgn="base"/>
            <a:r>
              <a:rPr lang="ko-KR" altLang="en-US" dirty="0"/>
              <a:t>식자재가 도착하는 장소 근처에 자리잡아 배달되는 모든 식자재를 검수하고 정리하여 </a:t>
            </a:r>
            <a:r>
              <a:rPr lang="ko-KR" altLang="en-US" dirty="0" err="1"/>
              <a:t>스토어룸에</a:t>
            </a:r>
            <a:r>
              <a:rPr lang="ko-KR" altLang="en-US" dirty="0"/>
              <a:t> 가장 좋은 조건에서 보관될 수 있게 하여야 한다</a:t>
            </a:r>
            <a:r>
              <a:rPr lang="en-US" altLang="ko-KR" dirty="0"/>
              <a:t>. </a:t>
            </a:r>
            <a:r>
              <a:rPr lang="ko-KR" altLang="en-US" dirty="0"/>
              <a:t>그리고 안전과 식품 위생이 고려되어야 하며 효율적인 관리와 통제가 될 수 있도록 다음과 같은 점들을 고려하여야 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endParaRPr lang="ko-KR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205887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95536" y="1844825"/>
            <a:ext cx="8289749" cy="693027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pPr lvl="0"/>
            <a:r>
              <a:rPr lang="en-US" altLang="ko-KR" sz="3600" dirty="0"/>
              <a:t>1. </a:t>
            </a:r>
            <a:r>
              <a:rPr lang="ko-KR" altLang="en-US" sz="3600" dirty="0"/>
              <a:t>주방설계계획</a:t>
            </a:r>
            <a:endParaRPr lang="en-US" altLang="ko-KR" sz="3600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43509" y="6273317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325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/>
              <a:t>주방의 </a:t>
            </a:r>
            <a:r>
              <a:rPr lang="ko-KR" altLang="en-US" dirty="0" err="1"/>
              <a:t>작업공간에</a:t>
            </a:r>
            <a:r>
              <a:rPr lang="ko-KR" altLang="en-US" dirty="0"/>
              <a:t> 대한 계획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altLang="ko-KR" sz="1700" b="1" dirty="0"/>
              <a:t>[</a:t>
            </a:r>
            <a:r>
              <a:rPr lang="ko-KR" altLang="en-US" sz="1700" b="1" dirty="0"/>
              <a:t>스토어의 설비에 대한 고려될 사항들</a:t>
            </a:r>
            <a:r>
              <a:rPr lang="en-US" altLang="ko-KR" sz="1700" b="1" dirty="0"/>
              <a:t>]</a:t>
            </a:r>
          </a:p>
          <a:p>
            <a:pPr fontAlgn="base"/>
            <a:r>
              <a:rPr lang="ko-KR" altLang="en-US" sz="1700" dirty="0"/>
              <a:t>ⓐ 식자재가 배달되면 차가 쉽게 접근될 수 있도록 되어야 하며 충분한 공간이 있어 검수와 정리가 용이하여야 한다</a:t>
            </a:r>
            <a:r>
              <a:rPr lang="en-US" altLang="ko-KR" sz="1700" dirty="0"/>
              <a:t>.</a:t>
            </a:r>
            <a:endParaRPr lang="ko-KR" altLang="en-US" sz="1700" dirty="0"/>
          </a:p>
          <a:p>
            <a:pPr fontAlgn="base"/>
            <a:r>
              <a:rPr lang="ko-KR" altLang="en-US" sz="1700" dirty="0"/>
              <a:t>ⓑ </a:t>
            </a:r>
            <a:r>
              <a:rPr lang="ko-KR" altLang="en-US" sz="1700" dirty="0" err="1"/>
              <a:t>스토어룸은</a:t>
            </a:r>
            <a:r>
              <a:rPr lang="ko-KR" altLang="en-US" sz="1700" dirty="0"/>
              <a:t> 건조하고 통풍이 잘 되어야 하며</a:t>
            </a:r>
            <a:r>
              <a:rPr lang="en-US" altLang="ko-KR" sz="1700" dirty="0"/>
              <a:t>, </a:t>
            </a:r>
            <a:r>
              <a:rPr lang="ko-KR" altLang="en-US" sz="1700" dirty="0"/>
              <a:t>특히 지하에 위치하고 있을 때 이상적인 온도는 </a:t>
            </a:r>
            <a:r>
              <a:rPr lang="en-US" altLang="ko-KR" sz="1700" dirty="0"/>
              <a:t>+15</a:t>
            </a:r>
            <a:r>
              <a:rPr lang="ko-KR" altLang="en-US" sz="1700" dirty="0"/>
              <a:t>℃이다</a:t>
            </a:r>
            <a:r>
              <a:rPr lang="en-US" altLang="ko-KR" sz="1700" dirty="0"/>
              <a:t>. </a:t>
            </a:r>
            <a:endParaRPr lang="ko-KR" altLang="en-US" sz="1700" dirty="0"/>
          </a:p>
          <a:p>
            <a:pPr fontAlgn="base"/>
            <a:r>
              <a:rPr lang="ko-KR" altLang="en-US" sz="1700" dirty="0"/>
              <a:t>ⓒ 내부에 열을 발생시키는 기계 설치가 되어 있다든지 아니면 배관 파이프가 </a:t>
            </a:r>
            <a:r>
              <a:rPr lang="ko-KR" altLang="en-US" sz="1700" dirty="0" err="1"/>
              <a:t>통과한다든지</a:t>
            </a:r>
            <a:r>
              <a:rPr lang="ko-KR" altLang="en-US" sz="1700" dirty="0"/>
              <a:t> 하여 열을 발생시켜서는 안된다</a:t>
            </a:r>
            <a:r>
              <a:rPr lang="en-US" altLang="ko-KR" sz="1700" dirty="0"/>
              <a:t>. </a:t>
            </a:r>
            <a:endParaRPr lang="ko-KR" altLang="en-US" sz="1700" dirty="0"/>
          </a:p>
          <a:p>
            <a:pPr fontAlgn="base"/>
            <a:r>
              <a:rPr lang="ko-KR" altLang="en-US" sz="1700" dirty="0"/>
              <a:t>ⓓ </a:t>
            </a:r>
            <a:r>
              <a:rPr lang="ko-KR" altLang="en-US" sz="1700" dirty="0" err="1"/>
              <a:t>스토어룸</a:t>
            </a:r>
            <a:r>
              <a:rPr lang="ko-KR" altLang="en-US" sz="1700" dirty="0"/>
              <a:t> 내부에 짐수레의 통행이 용이하도록 입구와 통로가 고려되어야 한다</a:t>
            </a:r>
            <a:r>
              <a:rPr lang="en-US" altLang="ko-KR" sz="1700" dirty="0"/>
              <a:t>.</a:t>
            </a:r>
            <a:endParaRPr lang="ko-KR" altLang="en-US" sz="1700" dirty="0"/>
          </a:p>
          <a:p>
            <a:pPr fontAlgn="base"/>
            <a:r>
              <a:rPr lang="ko-KR" altLang="en-US" sz="1700" dirty="0"/>
              <a:t>ⓔ </a:t>
            </a:r>
            <a:r>
              <a:rPr lang="ko-KR" altLang="en-US" sz="1700" dirty="0" err="1"/>
              <a:t>스토어룸의</a:t>
            </a:r>
            <a:r>
              <a:rPr lang="ko-KR" altLang="en-US" sz="1700" dirty="0"/>
              <a:t> 크기는 레스토랑의 규모에 따라 결정되어질 뿐만 아니라 구매 조건과 식자재 배달 횟수에 따라 또는 메뉴 등에 따라 결정된다</a:t>
            </a:r>
            <a:r>
              <a:rPr lang="en-US" altLang="ko-KR" sz="1700" dirty="0"/>
              <a:t>.</a:t>
            </a:r>
            <a:endParaRPr lang="ko-KR" altLang="en-US" sz="1700" dirty="0"/>
          </a:p>
          <a:p>
            <a:pPr fontAlgn="base"/>
            <a:r>
              <a:rPr lang="ko-KR" altLang="en-US" sz="1700" dirty="0"/>
              <a:t>ⓕ 청결한 상태로 유지하여야 한다</a:t>
            </a:r>
            <a:r>
              <a:rPr lang="en-US" altLang="ko-KR" sz="1700" dirty="0"/>
              <a:t>.(</a:t>
            </a:r>
            <a:r>
              <a:rPr lang="ko-KR" altLang="en-US" sz="1700" dirty="0"/>
              <a:t>벽</a:t>
            </a:r>
            <a:r>
              <a:rPr lang="en-US" altLang="ko-KR" sz="1700" dirty="0"/>
              <a:t>, </a:t>
            </a:r>
            <a:r>
              <a:rPr lang="ko-KR" altLang="en-US" sz="1700" dirty="0"/>
              <a:t>바닥</a:t>
            </a:r>
            <a:r>
              <a:rPr lang="en-US" altLang="ko-KR" sz="1700" dirty="0"/>
              <a:t>, </a:t>
            </a:r>
            <a:r>
              <a:rPr lang="ko-KR" altLang="en-US" sz="1700" dirty="0"/>
              <a:t>천장</a:t>
            </a:r>
            <a:r>
              <a:rPr lang="en-US" altLang="ko-KR" sz="1700" dirty="0"/>
              <a:t>, </a:t>
            </a:r>
            <a:r>
              <a:rPr lang="ko-KR" altLang="en-US" sz="1700" dirty="0"/>
              <a:t>선반</a:t>
            </a:r>
            <a:r>
              <a:rPr lang="en-US" altLang="ko-KR" sz="1700" dirty="0"/>
              <a:t>… </a:t>
            </a:r>
            <a:r>
              <a:rPr lang="ko-KR" altLang="en-US" sz="1700" dirty="0"/>
              <a:t>등</a:t>
            </a:r>
            <a:r>
              <a:rPr lang="en-US" altLang="ko-KR" sz="1700" dirty="0"/>
              <a:t>)</a:t>
            </a:r>
            <a:endParaRPr lang="ko-KR" altLang="en-US" sz="1700" dirty="0"/>
          </a:p>
          <a:p>
            <a:pPr fontAlgn="base"/>
            <a:r>
              <a:rPr lang="ko-KR" altLang="en-US" sz="1700" dirty="0"/>
              <a:t>ⓖ 식자재는 정해진 장소에 정돈되어져야 하며 절대로 바닥에 두어서는 안된다</a:t>
            </a:r>
            <a:r>
              <a:rPr lang="en-US" altLang="ko-KR" sz="1700" dirty="0"/>
              <a:t>.</a:t>
            </a:r>
            <a:endParaRPr lang="ko-KR" altLang="en-US" sz="1700" dirty="0"/>
          </a:p>
          <a:p>
            <a:pPr fontAlgn="base"/>
            <a:r>
              <a:rPr lang="ko-KR" altLang="en-US" sz="1700" dirty="0"/>
              <a:t>ⓗ 무거운 식자재는 들어내기 쉬운 곳에</a:t>
            </a:r>
            <a:r>
              <a:rPr lang="en-US" altLang="ko-KR" sz="1700" dirty="0"/>
              <a:t>(</a:t>
            </a:r>
            <a:r>
              <a:rPr lang="ko-KR" altLang="en-US" sz="1700" dirty="0"/>
              <a:t>선반의 하층</a:t>
            </a:r>
            <a:r>
              <a:rPr lang="en-US" altLang="ko-KR" sz="1700" dirty="0"/>
              <a:t>), </a:t>
            </a:r>
            <a:r>
              <a:rPr lang="ko-KR" altLang="en-US" sz="1700" dirty="0"/>
              <a:t>가벼운 식자재는 선반의 상충에 보관하여야 한다</a:t>
            </a:r>
            <a:r>
              <a:rPr lang="en-US" altLang="ko-KR" sz="1700" dirty="0"/>
              <a:t>.</a:t>
            </a:r>
            <a:endParaRPr lang="ko-KR" altLang="en-US" sz="17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40885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/>
              <a:t>주방의 </a:t>
            </a:r>
            <a:r>
              <a:rPr lang="ko-KR" altLang="en-US" dirty="0" err="1"/>
              <a:t>작업공간에</a:t>
            </a:r>
            <a:r>
              <a:rPr lang="ko-KR" altLang="en-US" dirty="0"/>
              <a:t> 대한 계획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b="1" dirty="0" smtClean="0"/>
              <a:t>10) </a:t>
            </a:r>
            <a:r>
              <a:rPr lang="ko-KR" altLang="en-US" b="1" dirty="0"/>
              <a:t>사용 용구 보관과 정리</a:t>
            </a:r>
          </a:p>
          <a:p>
            <a:pPr fontAlgn="base"/>
            <a:r>
              <a:rPr lang="ko-KR" altLang="en-US" dirty="0"/>
              <a:t>제품 생산에 사용되었던 모든 도구는 잘 닦아 물기를 제거한 후 깨끗한 장소에 보관한다</a:t>
            </a:r>
            <a:r>
              <a:rPr lang="en-US" altLang="ko-KR" dirty="0"/>
              <a:t>. </a:t>
            </a:r>
            <a:r>
              <a:rPr lang="ko-KR" altLang="en-US" dirty="0"/>
              <a:t>특히 아이스크림을 생산하기 위해 준비하는 과정이나 </a:t>
            </a:r>
            <a:r>
              <a:rPr lang="ko-KR" altLang="en-US" dirty="0" err="1"/>
              <a:t>생산중이나</a:t>
            </a:r>
            <a:r>
              <a:rPr lang="en-US" altLang="ko-KR" dirty="0"/>
              <a:t>, </a:t>
            </a:r>
            <a:r>
              <a:rPr lang="ko-KR" altLang="en-US" dirty="0"/>
              <a:t>후 또는 보관에 개인위생뿐만 아니라 공중 위생에도 철두철미하게 신경을 써야 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endParaRPr lang="en-US" altLang="ko-KR" dirty="0" smtClean="0"/>
          </a:p>
          <a:p>
            <a:pPr fontAlgn="base"/>
            <a:r>
              <a:rPr lang="en-US" altLang="ko-KR" b="1" dirty="0" smtClean="0"/>
              <a:t>11) </a:t>
            </a:r>
            <a:r>
              <a:rPr lang="ko-KR" altLang="en-US" b="1" dirty="0" err="1" smtClean="0"/>
              <a:t>오물통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맨홀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의 </a:t>
            </a:r>
            <a:r>
              <a:rPr lang="ko-KR" altLang="en-US" b="1" dirty="0"/>
              <a:t>위치와 오물 처리 구역</a:t>
            </a:r>
          </a:p>
          <a:p>
            <a:pPr fontAlgn="base"/>
            <a:r>
              <a:rPr lang="ko-KR" altLang="en-US" dirty="0"/>
              <a:t>주방과 레스토랑에서 생기는 오물을 위생적으로 관리하여 일정한 장소에 보관하여 처리하는 장소로서</a:t>
            </a:r>
            <a:r>
              <a:rPr lang="en-US" altLang="ko-KR" dirty="0"/>
              <a:t>, </a:t>
            </a:r>
            <a:r>
              <a:rPr lang="ko-KR" altLang="en-US" dirty="0"/>
              <a:t>선진 외국에서는 법으로 일정한 시설을 의무화하고 있다</a:t>
            </a:r>
            <a:r>
              <a:rPr lang="en-US" altLang="ko-KR" dirty="0"/>
              <a:t>. </a:t>
            </a:r>
            <a:r>
              <a:rPr lang="ko-KR" altLang="en-US" dirty="0"/>
              <a:t>주방과 레스토랑에서 완전 분리되어 일정한 형식을 갖춘 칸막이 형태로 오물의 종류에 따라 분류 처리할 수 있게 설계되어야한다</a:t>
            </a:r>
            <a:r>
              <a:rPr lang="en-US" altLang="ko-KR" dirty="0"/>
              <a:t>. </a:t>
            </a:r>
            <a:r>
              <a:rPr lang="ko-KR" altLang="en-US" dirty="0"/>
              <a:t>집결된 오물들을 매일매일 처리할 수 있도록 하고 압력이 센 더운물을 쉽게 공급받을 수 있도록 역시 설계되어야 한다</a:t>
            </a:r>
            <a:r>
              <a:rPr lang="en-US" altLang="ko-KR" dirty="0"/>
              <a:t>. </a:t>
            </a:r>
            <a:r>
              <a:rPr lang="ko-KR" altLang="en-US" dirty="0"/>
              <a:t>물을 처리하는 기계는 여러 종류가 있으며</a:t>
            </a:r>
            <a:r>
              <a:rPr lang="en-US" altLang="ko-KR" dirty="0"/>
              <a:t>, </a:t>
            </a:r>
            <a:r>
              <a:rPr lang="ko-KR" altLang="en-US" dirty="0"/>
              <a:t>레스토랑이나 </a:t>
            </a:r>
            <a:r>
              <a:rPr lang="ko-KR" altLang="en-US" dirty="0" err="1"/>
              <a:t>호텔사정에</a:t>
            </a:r>
            <a:r>
              <a:rPr lang="ko-KR" altLang="en-US" dirty="0"/>
              <a:t> 알맞고 법이 정하는 범위 내에서 전문가의 의견을 수렴</a:t>
            </a:r>
            <a:r>
              <a:rPr lang="en-US" altLang="ko-KR" dirty="0"/>
              <a:t>, </a:t>
            </a:r>
            <a:r>
              <a:rPr lang="ko-KR" altLang="en-US" dirty="0"/>
              <a:t>설치하는 것이 현명한 방법이다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2736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/>
              <a:t>주방의 </a:t>
            </a:r>
            <a:r>
              <a:rPr lang="ko-KR" altLang="en-US" dirty="0" err="1"/>
              <a:t>작업공간에</a:t>
            </a:r>
            <a:r>
              <a:rPr lang="ko-KR" altLang="en-US" dirty="0"/>
              <a:t> 대한 계획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ko-KR" altLang="en-US" b="1" dirty="0"/>
              <a:t>□ 구역에 따른 적절한 온도</a:t>
            </a:r>
          </a:p>
          <a:p>
            <a:pPr fontAlgn="base"/>
            <a:r>
              <a:rPr lang="en-US" altLang="ko-KR" dirty="0"/>
              <a:t>(1) Hot Kitchen : +25</a:t>
            </a:r>
            <a:r>
              <a:rPr lang="ko-KR" altLang="en-US" dirty="0"/>
              <a:t>℃～</a:t>
            </a:r>
            <a:r>
              <a:rPr lang="en-US" altLang="ko-KR" dirty="0"/>
              <a:t>32</a:t>
            </a:r>
            <a:r>
              <a:rPr lang="ko-KR" altLang="en-US" dirty="0"/>
              <a:t>℃</a:t>
            </a:r>
          </a:p>
          <a:p>
            <a:pPr fontAlgn="base"/>
            <a:r>
              <a:rPr lang="en-US" altLang="ko-KR" dirty="0"/>
              <a:t>(2) </a:t>
            </a:r>
            <a:r>
              <a:rPr lang="en-US" altLang="ko-KR" dirty="0" err="1"/>
              <a:t>Garde</a:t>
            </a:r>
            <a:r>
              <a:rPr lang="en-US" altLang="ko-KR" dirty="0"/>
              <a:t> Manger : +15</a:t>
            </a:r>
            <a:r>
              <a:rPr lang="ko-KR" altLang="en-US" dirty="0"/>
              <a:t>℃</a:t>
            </a:r>
          </a:p>
          <a:p>
            <a:pPr fontAlgn="base"/>
            <a:r>
              <a:rPr lang="en-US" altLang="ko-KR" dirty="0"/>
              <a:t>(3) </a:t>
            </a:r>
            <a:r>
              <a:rPr lang="ko-KR" altLang="en-US" dirty="0"/>
              <a:t>채소 취급 장소 </a:t>
            </a:r>
            <a:r>
              <a:rPr lang="en-US" altLang="ko-KR" dirty="0"/>
              <a:t>: +15</a:t>
            </a:r>
            <a:r>
              <a:rPr lang="ko-KR" altLang="en-US" dirty="0"/>
              <a:t>℃</a:t>
            </a:r>
          </a:p>
          <a:p>
            <a:pPr fontAlgn="base"/>
            <a:r>
              <a:rPr lang="en-US" altLang="ko-KR" dirty="0"/>
              <a:t>(4) </a:t>
            </a:r>
            <a:r>
              <a:rPr lang="ko-KR" altLang="en-US" dirty="0" err="1"/>
              <a:t>스토어룸</a:t>
            </a:r>
            <a:r>
              <a:rPr lang="ko-KR" altLang="en-US" dirty="0"/>
              <a:t> </a:t>
            </a:r>
            <a:r>
              <a:rPr lang="en-US" altLang="ko-KR" dirty="0"/>
              <a:t>: +15</a:t>
            </a:r>
            <a:r>
              <a:rPr lang="ko-KR" altLang="en-US" dirty="0"/>
              <a:t>℃</a:t>
            </a:r>
          </a:p>
          <a:p>
            <a:pPr fontAlgn="base"/>
            <a:r>
              <a:rPr lang="en-US" altLang="ko-KR" dirty="0"/>
              <a:t>(5) </a:t>
            </a:r>
            <a:r>
              <a:rPr lang="ko-KR" altLang="en-US" dirty="0"/>
              <a:t>미트를 처리하는 장소 </a:t>
            </a:r>
            <a:r>
              <a:rPr lang="en-US" altLang="ko-KR" dirty="0"/>
              <a:t>: +12</a:t>
            </a:r>
            <a:r>
              <a:rPr lang="ko-KR" altLang="en-US" dirty="0"/>
              <a:t>℃</a:t>
            </a:r>
          </a:p>
          <a:p>
            <a:pPr fontAlgn="base"/>
            <a:r>
              <a:rPr lang="en-US" altLang="ko-KR" dirty="0"/>
              <a:t>(6) </a:t>
            </a:r>
            <a:r>
              <a:rPr lang="ko-KR" altLang="en-US" dirty="0"/>
              <a:t>오물 처리 장소 </a:t>
            </a:r>
            <a:r>
              <a:rPr lang="en-US" altLang="ko-KR" dirty="0"/>
              <a:t>: +10</a:t>
            </a:r>
            <a:r>
              <a:rPr lang="ko-KR" altLang="en-US" dirty="0" smtClean="0"/>
              <a:t>℃</a:t>
            </a:r>
            <a:endParaRPr lang="en-US" altLang="ko-KR" dirty="0" smtClean="0"/>
          </a:p>
          <a:p>
            <a:pPr fontAlgn="base"/>
            <a:endParaRPr lang="ko-KR" altLang="en-US" dirty="0"/>
          </a:p>
          <a:p>
            <a:pPr fontAlgn="base"/>
            <a:r>
              <a:rPr lang="ko-KR" altLang="en-US" sz="1900" dirty="0"/>
              <a:t>이와 같이 주방 내부의 온도와 습도를 조정하는 것은 상당한 시설을 요한다</a:t>
            </a:r>
            <a:r>
              <a:rPr lang="en-US" altLang="ko-KR" sz="1900" dirty="0"/>
              <a:t>. </a:t>
            </a:r>
            <a:r>
              <a:rPr lang="ko-KR" altLang="en-US" sz="1900" dirty="0"/>
              <a:t>이러한 시설들은 우리들이 흔히 볼 수 있는 </a:t>
            </a:r>
            <a:r>
              <a:rPr lang="en-US" altLang="ko-KR" sz="1900" dirty="0"/>
              <a:t>Hood</a:t>
            </a:r>
            <a:r>
              <a:rPr lang="ko-KR" altLang="en-US" sz="1900" dirty="0"/>
              <a:t>을 이용한 기계적인 방법</a:t>
            </a:r>
            <a:r>
              <a:rPr lang="en-US" altLang="ko-KR" sz="1900" dirty="0"/>
              <a:t>, Hood</a:t>
            </a:r>
            <a:r>
              <a:rPr lang="ko-KR" altLang="en-US" sz="1900" dirty="0"/>
              <a:t>을 이용하지 않은 방법 등이 있다</a:t>
            </a:r>
            <a:r>
              <a:rPr lang="en-US" altLang="ko-KR" sz="1900" dirty="0"/>
              <a:t>. </a:t>
            </a:r>
            <a:r>
              <a:rPr lang="ko-KR" altLang="en-US" sz="1900" dirty="0"/>
              <a:t>이러한 시설들은 주방시설을 설치할 때 전문가의 의견을 들어 소홀히 다뤄서는 안되는 부분이다</a:t>
            </a:r>
            <a:r>
              <a:rPr lang="en-US" altLang="ko-KR" sz="1900" dirty="0"/>
              <a:t>. </a:t>
            </a:r>
            <a:r>
              <a:rPr lang="ko-KR" altLang="en-US" sz="1900" dirty="0"/>
              <a:t>아무리 좋은 레스토랑이라 하더라도 주방에서 일하는 종사원들이 좋은 근로 조건에서 일을 할 수 없으며 훌륭한 음식을 손님에게 제공할 수 없다</a:t>
            </a:r>
            <a:r>
              <a:rPr lang="en-US" altLang="ko-KR" sz="1900" dirty="0"/>
              <a:t>. </a:t>
            </a:r>
            <a:r>
              <a:rPr lang="ko-KR" altLang="en-US" sz="1900" dirty="0"/>
              <a:t>이러한 점등을 고려해 볼 때 주방 시설은 어떠한 시설보다도 합리적이고 과학적으로 꾸며져야 한다</a:t>
            </a:r>
            <a:r>
              <a:rPr lang="en-US" altLang="ko-KR" sz="1900" dirty="0"/>
              <a:t>. </a:t>
            </a:r>
            <a:endParaRPr lang="ko-KR" altLang="en-US" sz="19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744510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/>
              <a:t>주방의 </a:t>
            </a:r>
            <a:r>
              <a:rPr lang="ko-KR" altLang="en-US" dirty="0" err="1"/>
              <a:t>작업공간에</a:t>
            </a:r>
            <a:r>
              <a:rPr lang="ko-KR" altLang="en-US" dirty="0"/>
              <a:t> 대한 계획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b="1" dirty="0" smtClean="0"/>
              <a:t>13) </a:t>
            </a:r>
            <a:r>
              <a:rPr lang="ko-KR" altLang="en-US" b="1" dirty="0" err="1" smtClean="0"/>
              <a:t>락카</a:t>
            </a:r>
            <a:endParaRPr lang="ko-KR" altLang="en-US" b="1" dirty="0"/>
          </a:p>
          <a:p>
            <a:pPr fontAlgn="base"/>
            <a:r>
              <a:rPr lang="ko-KR" altLang="en-US" dirty="0"/>
              <a:t>호텔이나 레스토랑의 최고 책임자는 종사원들의 휴식 공간을 마련하여 개인 위생을 잘 지킬 수 잇도록 하여야 한다</a:t>
            </a:r>
            <a:r>
              <a:rPr lang="en-US" altLang="ko-KR" dirty="0"/>
              <a:t>. </a:t>
            </a:r>
            <a:r>
              <a:rPr lang="ko-KR" altLang="en-US" dirty="0"/>
              <a:t>선진국에서는 종업원들의 휴식 공간과 개인 위생을 위해서 노동법으로 정하는 일정한 시설을 의무적으로 설치하게 하고 있다</a:t>
            </a:r>
            <a:r>
              <a:rPr lang="en-US" altLang="ko-KR" dirty="0"/>
              <a:t>. </a:t>
            </a:r>
            <a:r>
              <a:rPr lang="ko-KR" altLang="en-US" dirty="0"/>
              <a:t>우리나라의 경우도 호텔의 경우는 종사원들을 위한 훌륭한 시설이 되어 있는 것으로 안다</a:t>
            </a:r>
            <a:r>
              <a:rPr lang="en-US" altLang="ko-KR" dirty="0"/>
              <a:t>. </a:t>
            </a:r>
            <a:r>
              <a:rPr lang="ko-KR" altLang="en-US" dirty="0"/>
              <a:t>그런데 주방의 경우는 종사원 전체를 위한 복지 시설 이외에 주방에 인접한 곳에 화장실과 세면대</a:t>
            </a:r>
            <a:r>
              <a:rPr lang="en-US" altLang="ko-KR" dirty="0"/>
              <a:t>, </a:t>
            </a:r>
            <a:r>
              <a:rPr lang="ko-KR" altLang="en-US" dirty="0"/>
              <a:t>그리고 담배를 피울 수 있는 조그마한 공간이 절대 필요하다고 생각한다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4999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95536" y="1844825"/>
            <a:ext cx="8289749" cy="693027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pPr lvl="0"/>
            <a:r>
              <a:rPr lang="en-US" altLang="ko-KR" sz="3600" dirty="0"/>
              <a:t>2. </a:t>
            </a:r>
            <a:r>
              <a:rPr lang="ko-KR" altLang="en-US" sz="3600" dirty="0"/>
              <a:t>주방설계 시 관련된 사항</a:t>
            </a:r>
            <a:endParaRPr lang="en-US" altLang="ko-KR" sz="3600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43509" y="6273317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330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설계도를 작성함에 있어 절대적으로 고려되어야 할 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altLang="ko-KR" b="1" dirty="0"/>
              <a:t>1. </a:t>
            </a:r>
            <a:r>
              <a:rPr lang="ko-KR" altLang="en-US" b="1" dirty="0"/>
              <a:t>작업에 필요 불가결한 구역 결정</a:t>
            </a:r>
            <a:endParaRPr lang="ko-KR" altLang="en-US" dirty="0"/>
          </a:p>
          <a:p>
            <a:pPr fontAlgn="base"/>
            <a:r>
              <a:rPr lang="ko-KR" altLang="en-US" dirty="0"/>
              <a:t>주방에서 생산활동을 원활하게 하기 위하여 필요한 각 구역을 설정함에 있어서 각 구역에서 수행될 기능을 고려하여 정확한 경계가 설정되어야 한다</a:t>
            </a:r>
            <a:r>
              <a:rPr lang="en-US" altLang="ko-KR" dirty="0" smtClean="0"/>
              <a:t>.</a:t>
            </a:r>
          </a:p>
          <a:p>
            <a:pPr fontAlgn="base"/>
            <a:endParaRPr lang="ko-KR" altLang="en-US" dirty="0"/>
          </a:p>
          <a:p>
            <a:pPr fontAlgn="base"/>
            <a:r>
              <a:rPr lang="en-US" altLang="ko-KR" b="1" dirty="0"/>
              <a:t>2. </a:t>
            </a:r>
            <a:r>
              <a:rPr lang="ko-KR" altLang="en-US" b="1" dirty="0"/>
              <a:t>작업의 흐름을 고려</a:t>
            </a:r>
            <a:endParaRPr lang="ko-KR" altLang="en-US" dirty="0"/>
          </a:p>
          <a:p>
            <a:pPr fontAlgn="base"/>
            <a:r>
              <a:rPr lang="ko-KR" altLang="en-US" dirty="0"/>
              <a:t>식자재의 도착에서 저장</a:t>
            </a:r>
            <a:r>
              <a:rPr lang="en-US" altLang="ko-KR" dirty="0"/>
              <a:t>, </a:t>
            </a:r>
            <a:r>
              <a:rPr lang="ko-KR" altLang="en-US" dirty="0"/>
              <a:t>준비</a:t>
            </a:r>
            <a:r>
              <a:rPr lang="en-US" altLang="ko-KR" dirty="0"/>
              <a:t>, </a:t>
            </a:r>
            <a:r>
              <a:rPr lang="ko-KR" altLang="en-US" dirty="0"/>
              <a:t>쿠킹</a:t>
            </a:r>
            <a:r>
              <a:rPr lang="en-US" altLang="ko-KR" dirty="0"/>
              <a:t>, </a:t>
            </a:r>
            <a:r>
              <a:rPr lang="ko-KR" altLang="en-US" dirty="0"/>
              <a:t>그릇에 담기</a:t>
            </a:r>
            <a:r>
              <a:rPr lang="en-US" altLang="ko-KR" dirty="0"/>
              <a:t>, </a:t>
            </a:r>
            <a:r>
              <a:rPr lang="ko-KR" altLang="en-US" dirty="0"/>
              <a:t>즉시 </a:t>
            </a:r>
            <a:r>
              <a:rPr lang="ko-KR" altLang="en-US" dirty="0" err="1"/>
              <a:t>서빙</a:t>
            </a:r>
            <a:r>
              <a:rPr lang="ko-KR" altLang="en-US" dirty="0"/>
              <a:t> 또는 냉각</a:t>
            </a:r>
            <a:r>
              <a:rPr lang="en-US" altLang="ko-KR" dirty="0"/>
              <a:t>, </a:t>
            </a:r>
            <a:r>
              <a:rPr lang="ko-KR" altLang="en-US" dirty="0"/>
              <a:t>포장 그리고 이동 등의 모든 과정이 합리적인 흐름의 순서에 따라 각 </a:t>
            </a:r>
            <a:r>
              <a:rPr lang="ko-KR" altLang="en-US" dirty="0" err="1"/>
              <a:t>구역간의</a:t>
            </a:r>
            <a:r>
              <a:rPr lang="ko-KR" altLang="en-US" dirty="0"/>
              <a:t> 거리가 가능한 한 짧게 설계되어야 한다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fontAlgn="base"/>
            <a:endParaRPr lang="ko-KR" altLang="en-US" dirty="0"/>
          </a:p>
          <a:p>
            <a:pPr fontAlgn="base"/>
            <a:r>
              <a:rPr lang="en-US" altLang="ko-KR" b="1" dirty="0"/>
              <a:t>3. </a:t>
            </a:r>
            <a:r>
              <a:rPr lang="ko-KR" altLang="en-US" b="1" dirty="0"/>
              <a:t>전진 방향으로 고려</a:t>
            </a:r>
            <a:endParaRPr lang="ko-KR" altLang="en-US" dirty="0"/>
          </a:p>
          <a:p>
            <a:pPr fontAlgn="base"/>
            <a:r>
              <a:rPr lang="ko-KR" altLang="en-US" dirty="0"/>
              <a:t>식자재의 도착에서 판매에 이르기까지 식자재를 준비함에 있어 구역을 더럽게 만드는 식자재를 취급하는 구역과 그 반대 </a:t>
            </a:r>
            <a:r>
              <a:rPr lang="ko-KR" altLang="en-US" dirty="0" err="1"/>
              <a:t>구역간의</a:t>
            </a:r>
            <a:r>
              <a:rPr lang="ko-KR" altLang="en-US" dirty="0"/>
              <a:t> 소통이 </a:t>
            </a:r>
            <a:r>
              <a:rPr lang="ko-KR" altLang="en-US" dirty="0" err="1"/>
              <a:t>전진형으로</a:t>
            </a:r>
            <a:r>
              <a:rPr lang="ko-KR" altLang="en-US" dirty="0"/>
              <a:t> </a:t>
            </a:r>
            <a:r>
              <a:rPr lang="ko-KR" altLang="en-US" dirty="0" smtClean="0"/>
              <a:t>설계되어야지 </a:t>
            </a:r>
            <a:r>
              <a:rPr lang="ko-KR" altLang="en-US" dirty="0"/>
              <a:t>서로 교차한다거나 </a:t>
            </a:r>
            <a:r>
              <a:rPr lang="ko-KR" altLang="en-US" dirty="0" err="1"/>
              <a:t>후방형으로</a:t>
            </a:r>
            <a:r>
              <a:rPr lang="ko-KR" altLang="en-US" dirty="0"/>
              <a:t> 설계되어서는 안된다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8989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255" y="0"/>
            <a:ext cx="6552728" cy="68580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-30998" y="620688"/>
            <a:ext cx="2600253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kern="0" spc="-40" dirty="0">
                <a:solidFill>
                  <a:srgbClr val="000000"/>
                </a:solidFill>
                <a:latin typeface="+mn-ea"/>
              </a:rPr>
              <a:t>일반적으로 단일 레스토랑의 경우는 크게 종사원을 위한 장소</a:t>
            </a:r>
            <a:r>
              <a:rPr lang="en-US" altLang="ko-KR" kern="0" spc="-40" dirty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kern="0" spc="-40" dirty="0">
                <a:solidFill>
                  <a:srgbClr val="000000"/>
                </a:solidFill>
                <a:latin typeface="+mn-ea"/>
              </a:rPr>
              <a:t>순수한 의미의 </a:t>
            </a:r>
            <a:r>
              <a:rPr lang="ko-KR" altLang="en-US" kern="0" dirty="0">
                <a:solidFill>
                  <a:srgbClr val="000000"/>
                </a:solidFill>
                <a:latin typeface="+mn-ea"/>
              </a:rPr>
              <a:t>생산 지역과 보관 장소</a:t>
            </a:r>
            <a:r>
              <a:rPr lang="en-US" altLang="ko-KR" kern="0" dirty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+mn-ea"/>
              </a:rPr>
              <a:t>세척 장소 그리고 오물 처리 장소로 크게 나누고 그것을 다시 </a:t>
            </a:r>
            <a:r>
              <a:rPr lang="ko-KR" altLang="en-US" kern="0" spc="40" dirty="0">
                <a:solidFill>
                  <a:srgbClr val="000000"/>
                </a:solidFill>
                <a:latin typeface="+mn-ea"/>
              </a:rPr>
              <a:t>앞서 언급한 여러 가지 변수를 고려하여 세부적으로 나누다</a:t>
            </a:r>
            <a:r>
              <a:rPr lang="en-US" altLang="ko-KR" kern="0" spc="40" dirty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kern="0" spc="40" dirty="0">
                <a:solidFill>
                  <a:srgbClr val="000000"/>
                </a:solidFill>
                <a:latin typeface="+mn-ea"/>
              </a:rPr>
              <a:t>다음은 </a:t>
            </a:r>
            <a:r>
              <a:rPr lang="en-US" altLang="ko-KR" kern="0" spc="40" dirty="0">
                <a:solidFill>
                  <a:srgbClr val="000000"/>
                </a:solidFill>
                <a:latin typeface="+mn-ea"/>
              </a:rPr>
              <a:t>3</a:t>
            </a:r>
            <a:r>
              <a:rPr lang="ko-KR" altLang="en-US" kern="0" spc="40" dirty="0">
                <a:solidFill>
                  <a:srgbClr val="000000"/>
                </a:solidFill>
                <a:latin typeface="+mn-ea"/>
              </a:rPr>
              <a:t>개의 기본 </a:t>
            </a:r>
            <a:r>
              <a:rPr lang="ko-KR" altLang="en-US" kern="0" dirty="0">
                <a:solidFill>
                  <a:srgbClr val="000000"/>
                </a:solidFill>
                <a:latin typeface="+mn-ea"/>
              </a:rPr>
              <a:t>구역과 작업 흐름의 순서를 표로 나타낸 것이다</a:t>
            </a:r>
            <a:r>
              <a:rPr lang="en-US" altLang="ko-KR" kern="0" dirty="0">
                <a:solidFill>
                  <a:srgbClr val="000000"/>
                </a:solidFill>
                <a:latin typeface="+mn-ea"/>
              </a:rPr>
              <a:t>. 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722544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95536" y="1844825"/>
            <a:ext cx="8289749" cy="693027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pPr fontAlgn="base"/>
            <a:r>
              <a:rPr lang="en-US" altLang="ko-KR" dirty="0" smtClean="0"/>
              <a:t>3. </a:t>
            </a:r>
            <a:r>
              <a:rPr lang="ko-KR" altLang="en-US" dirty="0" smtClean="0"/>
              <a:t>주방설계 </a:t>
            </a:r>
            <a:r>
              <a:rPr lang="ko-KR" altLang="en-US" dirty="0" err="1"/>
              <a:t>관련도에</a:t>
            </a:r>
            <a:r>
              <a:rPr lang="ko-KR" altLang="en-US" dirty="0"/>
              <a:t> 대한 설명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143509" y="6273317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316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주방의 레이아웃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ko-KR" altLang="en-US" dirty="0"/>
              <a:t>주방 시설이 전체 영업에 아주 큰 비중을 차지하고 있음에도 불구하고 위생</a:t>
            </a:r>
            <a:r>
              <a:rPr lang="en-US" altLang="ko-KR" dirty="0"/>
              <a:t>, </a:t>
            </a:r>
            <a:r>
              <a:rPr lang="ko-KR" altLang="en-US" dirty="0"/>
              <a:t>안전</a:t>
            </a:r>
            <a:r>
              <a:rPr lang="en-US" altLang="ko-KR" dirty="0"/>
              <a:t>, </a:t>
            </a:r>
            <a:r>
              <a:rPr lang="ko-KR" altLang="en-US" dirty="0"/>
              <a:t>작업조건 등에 관한 일정한 원칙과 전문가의 제언을 무시한 채 대부분 의 주방이 설계되어 언급할 여러 가지 내용에서 많은 문제점을 내포하고 있으나 한번 설치된 주방은 개조하기가 여러 면에서 쉽지 않음을 인식하고 주방 시설 에 보다 세심한 관심과 전문가에 의해서만 설계된 주방을 만들어야 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 err="1"/>
              <a:t>주방설계에</a:t>
            </a:r>
            <a:r>
              <a:rPr lang="ko-KR" altLang="en-US" dirty="0"/>
              <a:t> 앞서 다음과 같은 사항은 주방의 대소를 막론하고 세심하게 고려되 어야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⑴ 식품의 물건을 사들이는 입구와 주방과의 관계</a:t>
            </a:r>
          </a:p>
          <a:p>
            <a:pPr fontAlgn="base"/>
            <a:r>
              <a:rPr lang="ko-KR" altLang="en-US" dirty="0"/>
              <a:t>⑵ 식당 이용자의 출입구 및 홀 그리고 주방과의 관계</a:t>
            </a:r>
          </a:p>
          <a:p>
            <a:pPr fontAlgn="base"/>
            <a:r>
              <a:rPr lang="ko-KR" altLang="en-US" dirty="0"/>
              <a:t>⑶ </a:t>
            </a:r>
            <a:r>
              <a:rPr lang="ko-KR" altLang="en-US" dirty="0" err="1"/>
              <a:t>배식구나</a:t>
            </a:r>
            <a:r>
              <a:rPr lang="ko-KR" altLang="en-US" dirty="0"/>
              <a:t> 식기를 거두어 들이는 입구의 위치</a:t>
            </a:r>
          </a:p>
          <a:p>
            <a:pPr fontAlgn="base"/>
            <a:r>
              <a:rPr lang="ko-KR" altLang="en-US" dirty="0"/>
              <a:t>⑷ </a:t>
            </a:r>
            <a:r>
              <a:rPr lang="ko-KR" altLang="en-US" dirty="0" err="1"/>
              <a:t>식품고와</a:t>
            </a:r>
            <a:r>
              <a:rPr lang="ko-KR" altLang="en-US" dirty="0"/>
              <a:t> 주방과의 </a:t>
            </a:r>
            <a:r>
              <a:rPr lang="ko-KR" altLang="en-US" dirty="0" err="1"/>
              <a:t>상대위치</a:t>
            </a:r>
            <a:r>
              <a:rPr lang="ko-KR" altLang="en-US" dirty="0"/>
              <a:t> 관계</a:t>
            </a:r>
          </a:p>
          <a:p>
            <a:pPr fontAlgn="base"/>
            <a:r>
              <a:rPr lang="ko-KR" altLang="en-US" dirty="0"/>
              <a:t>⑸ </a:t>
            </a:r>
            <a:r>
              <a:rPr lang="ko-KR" altLang="en-US" dirty="0" err="1"/>
              <a:t>종업원실</a:t>
            </a:r>
            <a:r>
              <a:rPr lang="en-US" altLang="ko-KR" dirty="0"/>
              <a:t>, </a:t>
            </a:r>
            <a:r>
              <a:rPr lang="ko-KR" altLang="en-US" dirty="0"/>
              <a:t>화장실</a:t>
            </a:r>
            <a:r>
              <a:rPr lang="en-US" altLang="ko-KR" dirty="0"/>
              <a:t>, </a:t>
            </a:r>
            <a:r>
              <a:rPr lang="ko-KR" altLang="en-US" dirty="0"/>
              <a:t>주방과의 </a:t>
            </a:r>
            <a:r>
              <a:rPr lang="ko-KR" altLang="en-US" dirty="0" smtClean="0"/>
              <a:t>관계</a:t>
            </a:r>
            <a:endParaRPr lang="ko-KR" altLang="en-US" dirty="0"/>
          </a:p>
          <a:p>
            <a:pPr fontAlgn="base"/>
            <a:r>
              <a:rPr lang="ko-KR" altLang="en-US" dirty="0" smtClean="0"/>
              <a:t>이상의 </a:t>
            </a:r>
            <a:r>
              <a:rPr lang="ko-KR" altLang="en-US" dirty="0"/>
              <a:t>각 항목이 되지만 요약하면 사전준비</a:t>
            </a:r>
            <a:r>
              <a:rPr lang="en-US" altLang="ko-KR" dirty="0"/>
              <a:t>, </a:t>
            </a:r>
            <a:r>
              <a:rPr lang="ko-KR" altLang="en-US" dirty="0" err="1"/>
              <a:t>조리가공</a:t>
            </a:r>
            <a:r>
              <a:rPr lang="en-US" altLang="ko-KR" dirty="0"/>
              <a:t>, </a:t>
            </a:r>
            <a:r>
              <a:rPr lang="ko-KR" altLang="en-US" dirty="0"/>
              <a:t>서비스</a:t>
            </a:r>
            <a:r>
              <a:rPr lang="en-US" altLang="ko-KR" dirty="0"/>
              <a:t>, </a:t>
            </a:r>
            <a:r>
              <a:rPr lang="ko-KR" altLang="en-US" dirty="0"/>
              <a:t>식기를 거둬들이는 일련의 </a:t>
            </a:r>
            <a:r>
              <a:rPr lang="ko-KR" altLang="en-US" dirty="0" err="1"/>
              <a:t>조리가공</a:t>
            </a:r>
            <a:r>
              <a:rPr lang="ko-KR" altLang="en-US" dirty="0"/>
              <a:t> 서비스 동선을 한눈에 이해할 수 있는 것이 이 도면의 최대한의 목적이다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426142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. </a:t>
            </a:r>
            <a:r>
              <a:rPr lang="ko-KR" altLang="en-US" dirty="0" smtClean="0"/>
              <a:t>주방 </a:t>
            </a:r>
            <a:r>
              <a:rPr lang="ko-KR" altLang="en-US" dirty="0" err="1" smtClean="0"/>
              <a:t>설비기기의</a:t>
            </a:r>
            <a:r>
              <a:rPr lang="ko-KR" altLang="en-US" dirty="0" smtClean="0"/>
              <a:t> </a:t>
            </a:r>
            <a:r>
              <a:rPr lang="ko-KR" altLang="en-US" dirty="0" err="1"/>
              <a:t>일</a:t>
            </a:r>
            <a:r>
              <a:rPr lang="ko-KR" altLang="en-US" dirty="0" err="1" smtClean="0"/>
              <a:t>림표와</a:t>
            </a:r>
            <a:r>
              <a:rPr lang="ko-KR" altLang="en-US" dirty="0" smtClean="0"/>
              <a:t> 시방서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US" altLang="ko-KR" b="1" dirty="0" err="1">
                <a:solidFill>
                  <a:srgbClr val="0070C0"/>
                </a:solidFill>
              </a:rPr>
              <a:t>일람표</a:t>
            </a:r>
            <a:r>
              <a:rPr lang="en-US" altLang="ko-KR" dirty="0" err="1"/>
              <a:t>는</a:t>
            </a:r>
            <a:r>
              <a:rPr lang="en-US" altLang="ko-KR" dirty="0"/>
              <a:t> </a:t>
            </a:r>
            <a:r>
              <a:rPr lang="en-US" altLang="ko-KR" dirty="0" err="1"/>
              <a:t>주방</a:t>
            </a:r>
            <a:r>
              <a:rPr lang="en-US" altLang="ko-KR" dirty="0"/>
              <a:t> </a:t>
            </a:r>
            <a:r>
              <a:rPr lang="en-US" altLang="ko-KR" dirty="0" err="1"/>
              <a:t>레이아웃과</a:t>
            </a:r>
            <a:r>
              <a:rPr lang="en-US" altLang="ko-KR" dirty="0"/>
              <a:t> </a:t>
            </a:r>
            <a:r>
              <a:rPr lang="en-US" altLang="ko-KR" dirty="0" err="1"/>
              <a:t>맞춰서</a:t>
            </a:r>
            <a:r>
              <a:rPr lang="en-US" altLang="ko-KR" dirty="0"/>
              <a:t> 각 </a:t>
            </a:r>
            <a:r>
              <a:rPr lang="en-US" altLang="ko-KR" dirty="0" err="1"/>
              <a:t>주방기구의</a:t>
            </a:r>
            <a:r>
              <a:rPr lang="en-US" altLang="ko-KR" dirty="0"/>
              <a:t> </a:t>
            </a:r>
            <a:r>
              <a:rPr lang="en-US" altLang="ko-KR" dirty="0" err="1"/>
              <a:t>내용형태와</a:t>
            </a:r>
            <a:r>
              <a:rPr lang="en-US" altLang="ko-KR" dirty="0"/>
              <a:t> </a:t>
            </a:r>
            <a:r>
              <a:rPr lang="en-US" altLang="ko-KR" dirty="0" err="1"/>
              <a:t>관련설비가</a:t>
            </a:r>
            <a:r>
              <a:rPr lang="en-US" altLang="ko-KR" dirty="0"/>
              <a:t> </a:t>
            </a:r>
            <a:r>
              <a:rPr lang="en-US" altLang="ko-KR" dirty="0" err="1"/>
              <a:t>명확하게</a:t>
            </a:r>
            <a:r>
              <a:rPr lang="en-US" altLang="ko-KR" dirty="0"/>
              <a:t> </a:t>
            </a:r>
            <a:r>
              <a:rPr lang="en-US" altLang="ko-KR" dirty="0" err="1"/>
              <a:t>이해할</a:t>
            </a:r>
            <a:r>
              <a:rPr lang="en-US" altLang="ko-KR" dirty="0"/>
              <a:t> 수 </a:t>
            </a:r>
            <a:r>
              <a:rPr lang="en-US" altLang="ko-KR" dirty="0" err="1"/>
              <a:t>있고</a:t>
            </a:r>
            <a:r>
              <a:rPr lang="en-US" altLang="ko-KR" dirty="0"/>
              <a:t> 또 </a:t>
            </a:r>
            <a:r>
              <a:rPr lang="en-US" altLang="ko-KR" dirty="0" err="1"/>
              <a:t>급배기</a:t>
            </a:r>
            <a:r>
              <a:rPr lang="en-US" altLang="ko-KR" dirty="0"/>
              <a:t>, </a:t>
            </a:r>
            <a:r>
              <a:rPr lang="en-US" altLang="ko-KR" dirty="0" err="1"/>
              <a:t>급배수</a:t>
            </a:r>
            <a:r>
              <a:rPr lang="en-US" altLang="ko-KR" dirty="0"/>
              <a:t>, </a:t>
            </a:r>
            <a:r>
              <a:rPr lang="en-US" altLang="ko-KR" dirty="0" err="1"/>
              <a:t>가스관</a:t>
            </a:r>
            <a:r>
              <a:rPr lang="en-US" altLang="ko-KR" dirty="0"/>
              <a:t> 등 </a:t>
            </a:r>
            <a:r>
              <a:rPr lang="en-US" altLang="ko-KR" dirty="0" err="1"/>
              <a:t>접촉의</a:t>
            </a:r>
            <a:r>
              <a:rPr lang="en-US" altLang="ko-KR" dirty="0"/>
              <a:t> </a:t>
            </a:r>
            <a:r>
              <a:rPr lang="en-US" altLang="ko-KR" dirty="0" err="1"/>
              <a:t>필요성이</a:t>
            </a:r>
            <a:r>
              <a:rPr lang="en-US" altLang="ko-KR" dirty="0"/>
              <a:t> </a:t>
            </a:r>
            <a:r>
              <a:rPr lang="en-US" altLang="ko-KR" dirty="0" err="1"/>
              <a:t>명확하게</a:t>
            </a:r>
            <a:r>
              <a:rPr lang="en-US" altLang="ko-KR" dirty="0"/>
              <a:t> </a:t>
            </a:r>
            <a:r>
              <a:rPr lang="en-US" altLang="ko-KR" dirty="0" err="1"/>
              <a:t>나타나지</a:t>
            </a:r>
            <a:r>
              <a:rPr lang="en-US" altLang="ko-KR" dirty="0"/>
              <a:t> </a:t>
            </a:r>
            <a:r>
              <a:rPr lang="en-US" altLang="ko-KR" dirty="0" err="1"/>
              <a:t>않으면</a:t>
            </a:r>
            <a:r>
              <a:rPr lang="en-US" altLang="ko-KR" dirty="0"/>
              <a:t> </a:t>
            </a:r>
            <a:r>
              <a:rPr lang="en-US" altLang="ko-KR" dirty="0" err="1"/>
              <a:t>안된다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marL="285750" indent="-285750" fontAlgn="base">
              <a:buFont typeface="Wingdings" panose="05000000000000000000" pitchFamily="2" charset="2"/>
              <a:buChar char="Ø"/>
            </a:pPr>
            <a:endParaRPr lang="en-US" altLang="ko-KR" dirty="0"/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ko-KR" altLang="en-US" b="1" dirty="0" smtClean="0">
                <a:solidFill>
                  <a:srgbClr val="0070C0"/>
                </a:solidFill>
              </a:rPr>
              <a:t>시방서</a:t>
            </a:r>
            <a:r>
              <a:rPr lang="ko-KR" altLang="en-US" dirty="0" smtClean="0"/>
              <a:t>는 같은 </a:t>
            </a:r>
            <a:r>
              <a:rPr lang="ko-KR" altLang="en-US" dirty="0"/>
              <a:t>사이즈나 외관을 가지고 있어도 사용되는 재료나 구조 완성의 정도에 의해서 주방설비기기의 기능이나 가격은 크게 다르다</a:t>
            </a:r>
            <a:r>
              <a:rPr lang="en-US" altLang="ko-KR" dirty="0"/>
              <a:t>. </a:t>
            </a:r>
            <a:r>
              <a:rPr lang="ko-KR" altLang="en-US" dirty="0" err="1"/>
              <a:t>보강재의</a:t>
            </a:r>
            <a:r>
              <a:rPr lang="ko-KR" altLang="en-US" dirty="0"/>
              <a:t> 유무와 </a:t>
            </a:r>
            <a:r>
              <a:rPr lang="ko-KR" altLang="en-US" dirty="0" err="1"/>
              <a:t>단열처리나</a:t>
            </a:r>
            <a:r>
              <a:rPr lang="ko-KR" altLang="en-US" dirty="0"/>
              <a:t> 단열재의 두께는 평면 레이아웃이나 설치도만으로는 판단 할 수 없는 것이다</a:t>
            </a:r>
            <a:r>
              <a:rPr lang="en-US" altLang="ko-KR" dirty="0"/>
              <a:t>. </a:t>
            </a:r>
            <a:r>
              <a:rPr lang="ko-KR" altLang="en-US" dirty="0" err="1"/>
              <a:t>시방서에는</a:t>
            </a:r>
            <a:r>
              <a:rPr lang="ko-KR" altLang="en-US" dirty="0"/>
              <a:t> </a:t>
            </a:r>
            <a:r>
              <a:rPr lang="ko-KR" altLang="en-US" dirty="0" err="1"/>
              <a:t>부속부품</a:t>
            </a:r>
            <a:r>
              <a:rPr lang="ko-KR" altLang="en-US" dirty="0"/>
              <a:t> 명세와 필요한 범위의 </a:t>
            </a:r>
            <a:r>
              <a:rPr lang="ko-KR" altLang="en-US" dirty="0" err="1"/>
              <a:t>에프터</a:t>
            </a:r>
            <a:r>
              <a:rPr lang="ko-KR" altLang="en-US" dirty="0"/>
              <a:t> 서비스 내용 </a:t>
            </a:r>
            <a:r>
              <a:rPr lang="ko-KR" altLang="en-US" dirty="0" err="1"/>
              <a:t>취급방법과</a:t>
            </a:r>
            <a:r>
              <a:rPr lang="ko-KR" altLang="en-US" dirty="0"/>
              <a:t> 안전성에 대해 기재되어 있는 것이 바람직하다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0979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  주방설계계획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37" indent="-285737">
              <a:buFont typeface="Wingdings" panose="05000000000000000000" pitchFamily="2" charset="2"/>
              <a:buChar char="§"/>
            </a:pPr>
            <a:r>
              <a:rPr lang="ko-KR" altLang="en-US" dirty="0"/>
              <a:t>레스토랑 설계의 세부적인 분석은 레스토랑의 크기</a:t>
            </a:r>
            <a:r>
              <a:rPr lang="en-US" altLang="ko-KR" dirty="0"/>
              <a:t>, </a:t>
            </a:r>
            <a:r>
              <a:rPr lang="ko-KR" altLang="en-US" dirty="0"/>
              <a:t>주방의 크기와 주방 내부 </a:t>
            </a:r>
            <a:r>
              <a:rPr lang="ko-KR" altLang="en-US" dirty="0" err="1"/>
              <a:t>섹션간의</a:t>
            </a:r>
            <a:r>
              <a:rPr lang="ko-KR" altLang="en-US" dirty="0"/>
              <a:t> 공간 분배</a:t>
            </a:r>
            <a:r>
              <a:rPr lang="en-US" altLang="ko-KR" dirty="0"/>
              <a:t>, </a:t>
            </a:r>
            <a:r>
              <a:rPr lang="ko-KR" altLang="en-US" dirty="0"/>
              <a:t>식자재의 흐름</a:t>
            </a:r>
            <a:r>
              <a:rPr lang="en-US" altLang="ko-KR" dirty="0"/>
              <a:t>, </a:t>
            </a:r>
            <a:r>
              <a:rPr lang="ko-KR" altLang="en-US" dirty="0"/>
              <a:t>종사원의 수</a:t>
            </a:r>
            <a:r>
              <a:rPr lang="en-US" altLang="ko-KR" dirty="0"/>
              <a:t>, </a:t>
            </a:r>
            <a:r>
              <a:rPr lang="ko-KR" altLang="en-US" dirty="0"/>
              <a:t>주방 용구의 설치 위치</a:t>
            </a:r>
            <a:r>
              <a:rPr lang="en-US" altLang="ko-KR" dirty="0"/>
              <a:t>, </a:t>
            </a:r>
            <a:r>
              <a:rPr lang="ko-KR" altLang="en-US" dirty="0"/>
              <a:t>배수관의 설치</a:t>
            </a:r>
            <a:r>
              <a:rPr lang="en-US" altLang="ko-KR" dirty="0"/>
              <a:t>, </a:t>
            </a:r>
            <a:r>
              <a:rPr lang="ko-KR" altLang="en-US" dirty="0"/>
              <a:t>가스와 전기 시설 등을 서로 다른 상황에서 비교 분석하고 미래의 예측 등을 고려하고 투자에 가장 큰 이익을 줄 수 있는 결정을 한 다음</a:t>
            </a:r>
            <a:r>
              <a:rPr lang="en-US" altLang="ko-KR" dirty="0"/>
              <a:t>, </a:t>
            </a:r>
            <a:r>
              <a:rPr lang="ko-KR" altLang="en-US" dirty="0"/>
              <a:t>실질적으로 가능한 과정을 계획하고 초안을 작성하여 전문적으로 일을 진행할 수 있는 전문 프로젝트 팀을 만들어야 한다</a:t>
            </a:r>
            <a:r>
              <a:rPr lang="en-US" altLang="ko-KR" dirty="0"/>
              <a:t>. </a:t>
            </a:r>
            <a:r>
              <a:rPr lang="ko-KR" altLang="en-US" dirty="0"/>
              <a:t>한번 잘못 만들어진 주방은 장기적인 안목으로 볼 때 사전에 충분한 검토를 거쳐 만들어진 주방보다 비용이 훨씬 많이 든다는 사실을 알아야 한다</a:t>
            </a:r>
            <a:r>
              <a:rPr lang="en-US" altLang="ko-KR" dirty="0"/>
              <a:t>. </a:t>
            </a:r>
            <a:r>
              <a:rPr lang="ko-KR" altLang="en-US" dirty="0"/>
              <a:t>결과적으로 주방의 설치는 전문가의 조언과 재검토 속에서 설계되어져야 한다</a:t>
            </a:r>
            <a:r>
              <a:rPr lang="en-US" altLang="ko-KR" dirty="0"/>
              <a:t>. </a:t>
            </a:r>
          </a:p>
          <a:p>
            <a:pPr marL="285737" indent="-285737">
              <a:buFont typeface="Wingdings" panose="05000000000000000000" pitchFamily="2" charset="2"/>
              <a:buChar char="§"/>
            </a:pPr>
            <a:r>
              <a:rPr lang="ko-KR" altLang="en-US" dirty="0"/>
              <a:t>주방을 효율적으로 만들기 위해서는 정확성을 가지고 다음과 같은 기본적인 것에서부터 하나하나 계획을 세워 실행해 나가야 한다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242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3</a:t>
            </a:r>
            <a:r>
              <a:rPr lang="en-US" altLang="ko-KR" dirty="0" smtClean="0"/>
              <a:t>. </a:t>
            </a:r>
            <a:r>
              <a:rPr lang="ko-KR" altLang="en-US" dirty="0"/>
              <a:t>주방설비기기의 </a:t>
            </a:r>
            <a:r>
              <a:rPr lang="ko-KR" altLang="en-US" dirty="0" smtClean="0"/>
              <a:t>설치도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ko-KR" altLang="en-US" dirty="0" err="1" smtClean="0"/>
              <a:t>설치도가</a:t>
            </a:r>
            <a:r>
              <a:rPr lang="ko-KR" altLang="en-US" dirty="0" smtClean="0"/>
              <a:t> </a:t>
            </a:r>
            <a:r>
              <a:rPr lang="ko-KR" altLang="en-US" dirty="0"/>
              <a:t>필요한 목적은 </a:t>
            </a:r>
            <a:r>
              <a:rPr lang="ko-KR" altLang="en-US" dirty="0" err="1"/>
              <a:t>관련설비의</a:t>
            </a:r>
            <a:r>
              <a:rPr lang="ko-KR" altLang="en-US" dirty="0"/>
              <a:t> 관계와 접속 사이즈나 그 관련성을 파악하는데 있다</a:t>
            </a:r>
            <a:r>
              <a:rPr lang="en-US" altLang="ko-KR" dirty="0"/>
              <a:t>. </a:t>
            </a:r>
            <a:r>
              <a:rPr lang="ko-KR" altLang="en-US" dirty="0" err="1"/>
              <a:t>시방서에</a:t>
            </a:r>
            <a:r>
              <a:rPr lang="ko-KR" altLang="en-US" dirty="0"/>
              <a:t> 있는 내용은 </a:t>
            </a:r>
            <a:r>
              <a:rPr lang="ko-KR" altLang="en-US" dirty="0" err="1"/>
              <a:t>도면안에</a:t>
            </a:r>
            <a:r>
              <a:rPr lang="ko-KR" altLang="en-US" dirty="0"/>
              <a:t> 기재되어 잇는 것은 물론이지만 </a:t>
            </a:r>
            <a:r>
              <a:rPr lang="ko-KR" altLang="en-US" dirty="0" err="1"/>
              <a:t>관련설비의</a:t>
            </a:r>
            <a:r>
              <a:rPr lang="ko-KR" altLang="en-US" dirty="0"/>
              <a:t> 접속 사이즈나 위치 에너지 소비량을 비롯해서 </a:t>
            </a:r>
            <a:r>
              <a:rPr lang="ko-KR" altLang="en-US" dirty="0" err="1"/>
              <a:t>배관공사나</a:t>
            </a:r>
            <a:r>
              <a:rPr lang="ko-KR" altLang="en-US" dirty="0"/>
              <a:t> </a:t>
            </a:r>
            <a:r>
              <a:rPr lang="ko-KR" altLang="en-US" dirty="0" err="1"/>
              <a:t>배선공사의</a:t>
            </a:r>
            <a:r>
              <a:rPr lang="ko-KR" altLang="en-US" dirty="0"/>
              <a:t> </a:t>
            </a:r>
            <a:r>
              <a:rPr lang="ko-KR" altLang="en-US" dirty="0" err="1"/>
              <a:t>주방관련</a:t>
            </a:r>
            <a:r>
              <a:rPr lang="ko-KR" altLang="en-US" dirty="0"/>
              <a:t> 공사를 시공하는 외에 필요 사항을 명확하게 하고 필요에 따라서 </a:t>
            </a:r>
            <a:r>
              <a:rPr lang="ko-KR" altLang="en-US" dirty="0" err="1"/>
              <a:t>확대부분도</a:t>
            </a:r>
            <a:r>
              <a:rPr lang="en-US" altLang="ko-KR" dirty="0"/>
              <a:t>, </a:t>
            </a:r>
            <a:r>
              <a:rPr lang="ko-KR" altLang="en-US" dirty="0"/>
              <a:t>단면도 등을 변용하는 경우도 많다</a:t>
            </a:r>
            <a:r>
              <a:rPr lang="en-US" altLang="ko-KR" dirty="0"/>
              <a:t>. </a:t>
            </a:r>
            <a:r>
              <a:rPr lang="ko-KR" altLang="en-US" dirty="0" err="1"/>
              <a:t>설치도는</a:t>
            </a:r>
            <a:r>
              <a:rPr lang="ko-KR" altLang="en-US" dirty="0"/>
              <a:t> 주방 레이아웃의 관련서류도 의뢰자의 승인을 받아야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45470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4. </a:t>
            </a:r>
            <a:r>
              <a:rPr lang="ko-KR" altLang="en-US" dirty="0"/>
              <a:t>주방설비기기 설치 입면도</a:t>
            </a:r>
            <a:r>
              <a:rPr lang="en-US" altLang="ko-KR" dirty="0"/>
              <a:t>(</a:t>
            </a:r>
            <a:r>
              <a:rPr lang="ko-KR" altLang="en-US" dirty="0"/>
              <a:t>전개도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ko-KR" altLang="en-US" dirty="0"/>
              <a:t>입면도는 </a:t>
            </a:r>
            <a:r>
              <a:rPr lang="ko-KR" altLang="en-US" dirty="0" err="1"/>
              <a:t>주방기기의</a:t>
            </a:r>
            <a:r>
              <a:rPr lang="ko-KR" altLang="en-US" dirty="0"/>
              <a:t> </a:t>
            </a:r>
            <a:r>
              <a:rPr lang="ko-KR" altLang="en-US" dirty="0" err="1"/>
              <a:t>설치상태를</a:t>
            </a:r>
            <a:r>
              <a:rPr lang="ko-KR" altLang="en-US" dirty="0"/>
              <a:t> 표시하는 입면 투명도이다</a:t>
            </a:r>
            <a:r>
              <a:rPr lang="en-US" altLang="ko-KR" dirty="0"/>
              <a:t>. </a:t>
            </a:r>
            <a:r>
              <a:rPr lang="ko-KR" altLang="en-US" dirty="0"/>
              <a:t>입면도의 작성과정에 있어서 실수나 불합리한 것을 발견하는 것이 가능하다</a:t>
            </a:r>
            <a:r>
              <a:rPr lang="en-US" altLang="ko-KR" dirty="0"/>
              <a:t>. </a:t>
            </a:r>
            <a:r>
              <a:rPr lang="ko-KR" altLang="en-US" dirty="0" err="1"/>
              <a:t>벽선반이나</a:t>
            </a:r>
            <a:r>
              <a:rPr lang="ko-KR" altLang="en-US" dirty="0"/>
              <a:t> 높은 </a:t>
            </a:r>
            <a:r>
              <a:rPr lang="ko-KR" altLang="en-US" dirty="0" err="1"/>
              <a:t>식기선반</a:t>
            </a:r>
            <a:r>
              <a:rPr lang="ko-KR" altLang="en-US" dirty="0"/>
              <a:t> 또는 </a:t>
            </a:r>
            <a:r>
              <a:rPr lang="ko-KR" altLang="en-US" dirty="0" err="1"/>
              <a:t>팬랙과</a:t>
            </a:r>
            <a:r>
              <a:rPr lang="ko-KR" altLang="en-US" dirty="0"/>
              <a:t> 후드의 상대위치관계의 재확인 등 평면도에서 확인이 불가능한 내용의 것이다</a:t>
            </a:r>
            <a:r>
              <a:rPr lang="en-US" altLang="ko-KR" dirty="0"/>
              <a:t>. </a:t>
            </a:r>
            <a:r>
              <a:rPr lang="ko-KR" altLang="en-US" dirty="0"/>
              <a:t>특히</a:t>
            </a:r>
            <a:r>
              <a:rPr lang="en-US" altLang="ko-KR" dirty="0"/>
              <a:t>, </a:t>
            </a:r>
            <a:r>
              <a:rPr lang="ko-KR" altLang="en-US" dirty="0"/>
              <a:t>카운터 주위에 대해서는 전개도를 작성하는 것으로 그 명확한 위치와 형태의 확인을 할 수 있고 관계자에게 납득이 가는 설명이 가능해진다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ko-KR" altLang="en-US" dirty="0"/>
              <a:t>주위 스위치의 </a:t>
            </a:r>
            <a:r>
              <a:rPr lang="ko-KR" altLang="en-US" dirty="0" err="1"/>
              <a:t>캐비넷의</a:t>
            </a:r>
            <a:r>
              <a:rPr lang="ko-KR" altLang="en-US" dirty="0"/>
              <a:t> 높이에 대해서도 도면에 의해서 충분한 검토가 가능하게 되고 과학적으로 검토 할 수가 있다</a:t>
            </a:r>
            <a:r>
              <a:rPr lang="en-US" altLang="ko-KR" dirty="0"/>
              <a:t>. </a:t>
            </a:r>
            <a:r>
              <a:rPr lang="ko-KR" altLang="en-US" dirty="0"/>
              <a:t>그밖에 벽면의 입체적인 </a:t>
            </a:r>
            <a:r>
              <a:rPr lang="ko-KR" altLang="en-US" dirty="0" err="1"/>
              <a:t>이용방범에</a:t>
            </a:r>
            <a:r>
              <a:rPr lang="ko-KR" altLang="en-US" dirty="0"/>
              <a:t> 대해서도 효과적인 검토가 가능하게 되는 것이 이 입면도를 그리는 것에 의해서 이다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58429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▣ </a:t>
            </a:r>
            <a:r>
              <a:rPr lang="ko-KR" altLang="en-US" dirty="0" smtClean="0"/>
              <a:t>잘못된 </a:t>
            </a:r>
            <a:r>
              <a:rPr lang="ko-KR" altLang="en-US" dirty="0"/>
              <a:t>주방 설비의 </a:t>
            </a:r>
            <a:r>
              <a:rPr lang="ko-KR" altLang="en-US" dirty="0" smtClean="0"/>
              <a:t>결과들</a:t>
            </a:r>
            <a:r>
              <a:rPr lang="en-US" altLang="ko-KR" dirty="0" smtClean="0"/>
              <a:t>…..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/>
              <a:t>⑴ 주방이 너무 덥고</a:t>
            </a:r>
            <a:r>
              <a:rPr lang="en-US" altLang="ko-KR" dirty="0"/>
              <a:t>, </a:t>
            </a:r>
            <a:r>
              <a:rPr lang="ko-KR" altLang="en-US" dirty="0"/>
              <a:t>통풍이 안된다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⑵ 주방에서 생기는 잡음</a:t>
            </a:r>
            <a:r>
              <a:rPr lang="en-US" altLang="ko-KR" dirty="0"/>
              <a:t>, </a:t>
            </a:r>
            <a:r>
              <a:rPr lang="ko-KR" altLang="en-US" dirty="0"/>
              <a:t>냄새</a:t>
            </a:r>
            <a:r>
              <a:rPr lang="en-US" altLang="ko-KR" dirty="0"/>
              <a:t>, </a:t>
            </a:r>
            <a:r>
              <a:rPr lang="ko-KR" altLang="en-US" dirty="0"/>
              <a:t>증기 등이 식당이나 다른 장소로 유출된다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⑶ 주방 조명이 잘못되어 음식의 색깔 구별에 문제가 있다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⑷ 주방과 레스토랑과의 거리가 너무 멀어 음식이 쉽게 식고 반대로 덥게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⑸ 주방과 레스토랑이 각각 다른 층에 위치하여 음식을 전달하는 다른 수단이 필요하고 사고의 유발과 레스토랑과 </a:t>
            </a:r>
            <a:r>
              <a:rPr lang="ko-KR" altLang="en-US" dirty="0" err="1"/>
              <a:t>주방간의</a:t>
            </a:r>
            <a:r>
              <a:rPr lang="ko-KR" altLang="en-US" dirty="0"/>
              <a:t> 의사소통에 문제를 야기시킨다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⑹ 필요한 모든 부분이 같은 위치에 있지 않고 각각 다르게 분리되어 있어 장소의 효율적인 사용이 어렵고 종사원의 관리와 통제를 어렵게 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⑺ 주방 바닥이 너무 미끄럽고</a:t>
            </a:r>
            <a:r>
              <a:rPr lang="en-US" altLang="ko-KR" dirty="0"/>
              <a:t>, </a:t>
            </a:r>
            <a:r>
              <a:rPr lang="ko-KR" altLang="en-US" dirty="0"/>
              <a:t>배수가 잘 안된다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⑻ 물을 쓸 수 있는 시설이 부족하다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⑼ 손을 씻을 세면대가 없다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67487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▣ 잘못된 </a:t>
            </a:r>
            <a:r>
              <a:rPr lang="ko-KR" altLang="en-US" dirty="0"/>
              <a:t>주방 설비의 </a:t>
            </a:r>
            <a:r>
              <a:rPr lang="ko-KR" altLang="en-US" dirty="0" smtClean="0"/>
              <a:t>결과들</a:t>
            </a:r>
            <a:r>
              <a:rPr lang="en-US" altLang="ko-KR" dirty="0" smtClean="0"/>
              <a:t>…..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/>
              <a:t>⑽ 작업대의 높이가 아무렇게나 되어 있다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⑾ 작업대에 쿠킹 시설과의 거리를 고려하지 않았다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⑿ 메뉴를 고려하지 않고 주방 용기를 구입</a:t>
            </a:r>
            <a:r>
              <a:rPr lang="en-US" altLang="ko-KR" dirty="0"/>
              <a:t>, </a:t>
            </a:r>
            <a:r>
              <a:rPr lang="ko-KR" altLang="en-US" dirty="0"/>
              <a:t>사용하지 않거나 용량이 부족 또는 과다하여 연료의 손실만 초래한다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⒀ 냉장 </a:t>
            </a:r>
            <a:r>
              <a:rPr lang="ko-KR" altLang="en-US" dirty="0" err="1"/>
              <a:t>냉동고의</a:t>
            </a:r>
            <a:r>
              <a:rPr lang="ko-KR" altLang="en-US" dirty="0"/>
              <a:t> 크기가 레스토랑의 수용 용량보다 크거나 너무 작다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⒁ 저장 장소의 구분이 잘 되어 있지 않다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⒂ 얼음을 만드는 기계가 없거나 또는 용량이 너무 크거나 너무 작다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⒃ 종업원을 위한 휴식 공간과 </a:t>
            </a:r>
            <a:r>
              <a:rPr lang="ko-KR" altLang="en-US" dirty="0" err="1"/>
              <a:t>라커</a:t>
            </a:r>
            <a:r>
              <a:rPr lang="ko-KR" altLang="en-US" dirty="0"/>
              <a:t> 시설이 없다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⒄ 주방에서 생기는 오물들을 보관 처리하는 시설이 없거나 또는 용량이 너무 작다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21324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95536" y="1844825"/>
            <a:ext cx="8289749" cy="693027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pPr fontAlgn="base"/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/>
              <a:t>주방을 구성하는 각기 다른 </a:t>
            </a:r>
            <a:r>
              <a:rPr lang="ko-KR" altLang="en-US" dirty="0" smtClean="0"/>
              <a:t>구역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43509" y="6273317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79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종사원들의 후생시설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b="1" dirty="0"/>
              <a:t>종사원들의 후생시설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ko-KR" altLang="en-US" dirty="0" err="1" smtClean="0"/>
              <a:t>락카</a:t>
            </a:r>
            <a:r>
              <a:rPr lang="en-US" altLang="ko-KR" dirty="0"/>
              <a:t>, </a:t>
            </a:r>
            <a:r>
              <a:rPr lang="ko-KR" altLang="en-US" dirty="0"/>
              <a:t>욕실</a:t>
            </a:r>
            <a:r>
              <a:rPr lang="en-US" altLang="ko-KR" dirty="0"/>
              <a:t>, </a:t>
            </a:r>
            <a:r>
              <a:rPr lang="ko-KR" altLang="en-US" dirty="0"/>
              <a:t>화장실</a:t>
            </a:r>
            <a:r>
              <a:rPr lang="en-US" altLang="ko-KR" dirty="0"/>
              <a:t>, </a:t>
            </a:r>
            <a:r>
              <a:rPr lang="ko-KR" altLang="en-US" dirty="0"/>
              <a:t>종업원 식당</a:t>
            </a:r>
          </a:p>
          <a:p>
            <a:pPr fontAlgn="base"/>
            <a:r>
              <a:rPr lang="ko-KR" altLang="en-US" dirty="0"/>
              <a:t>이 구역은 호텔의 경우 저네 종업원의 후생 차원에서 </a:t>
            </a:r>
            <a:r>
              <a:rPr lang="ko-KR" altLang="en-US" dirty="0" err="1"/>
              <a:t>행하여지므로</a:t>
            </a:r>
            <a:r>
              <a:rPr lang="ko-KR" altLang="en-US" dirty="0"/>
              <a:t> 호텔의 경우는 제외되나 단일 레스토랑의 경우는 고려하여야 할 장소이다</a:t>
            </a:r>
            <a:r>
              <a:rPr lang="en-US" altLang="ko-KR" dirty="0"/>
              <a:t>. </a:t>
            </a:r>
            <a:r>
              <a:rPr lang="ko-KR" altLang="en-US" dirty="0"/>
              <a:t>호텔의 경우도 메인 주방이나 각 </a:t>
            </a:r>
            <a:r>
              <a:rPr lang="ko-KR" altLang="en-US" dirty="0" err="1"/>
              <a:t>업장의</a:t>
            </a:r>
            <a:r>
              <a:rPr lang="ko-KR" altLang="en-US" dirty="0"/>
              <a:t> 주방에서도 주방 인접한 곳에 종사원이 휴식을 취할 수 있는 장소가 있어야 한다</a:t>
            </a:r>
            <a:r>
              <a:rPr lang="en-US" altLang="ko-KR" dirty="0"/>
              <a:t>. </a:t>
            </a:r>
            <a:r>
              <a:rPr lang="ko-KR" altLang="en-US" dirty="0"/>
              <a:t>그리고 </a:t>
            </a:r>
            <a:r>
              <a:rPr lang="ko-KR" altLang="en-US" dirty="0" err="1"/>
              <a:t>종업원용</a:t>
            </a:r>
            <a:r>
              <a:rPr lang="ko-KR" altLang="en-US" dirty="0"/>
              <a:t> 화장실이 별도로 되어 있어 고객이 이용하는 화장실을 유니폼을 입고 사용하는 일이 있어서는 안되고</a:t>
            </a:r>
            <a:r>
              <a:rPr lang="en-US" altLang="ko-KR" dirty="0"/>
              <a:t>, </a:t>
            </a:r>
            <a:r>
              <a:rPr lang="ko-KR" altLang="en-US" dirty="0"/>
              <a:t>고객이 다니는 통로를 유니폼을 착용하고 다니는 일을 생기지 않도록 설계 시 고려하여야 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23277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주방에서 </a:t>
            </a:r>
            <a:r>
              <a:rPr lang="ko-KR" altLang="en-US" dirty="0"/>
              <a:t>사용하는 설비와 도구들을 유지관리하기 위한 </a:t>
            </a:r>
            <a:r>
              <a:rPr lang="ko-KR" altLang="en-US" dirty="0" smtClean="0"/>
              <a:t>구역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/>
              <a:t>⑴ 각종 용구의 유지 관리를 위한 장소</a:t>
            </a:r>
          </a:p>
          <a:p>
            <a:pPr fontAlgn="base"/>
            <a:r>
              <a:rPr lang="ko-KR" altLang="en-US" dirty="0"/>
              <a:t>⑵ 주방에서 이용하는 각종 용기들과 기구들을 정리하거나 보관하는 장소</a:t>
            </a:r>
          </a:p>
          <a:p>
            <a:pPr fontAlgn="base"/>
            <a:r>
              <a:rPr lang="ko-KR" altLang="en-US" dirty="0"/>
              <a:t>⑶ 식당에서 사용하는 용기들을 세척하는 장소</a:t>
            </a:r>
          </a:p>
          <a:p>
            <a:pPr fontAlgn="base"/>
            <a:r>
              <a:rPr lang="ko-KR" altLang="en-US" dirty="0"/>
              <a:t>⑷ </a:t>
            </a:r>
            <a:r>
              <a:rPr lang="ko-KR" altLang="en-US" dirty="0" err="1"/>
              <a:t>식기류</a:t>
            </a:r>
            <a:r>
              <a:rPr lang="en-US" altLang="ko-KR" dirty="0"/>
              <a:t>, </a:t>
            </a:r>
            <a:r>
              <a:rPr lang="ko-KR" altLang="en-US" dirty="0"/>
              <a:t>그리고 그 밖의 </a:t>
            </a:r>
            <a:r>
              <a:rPr lang="en-US" altLang="ko-KR" dirty="0"/>
              <a:t>Table Ware</a:t>
            </a:r>
            <a:r>
              <a:rPr lang="ko-KR" altLang="en-US" dirty="0"/>
              <a:t>를 세척하는 장소</a:t>
            </a:r>
          </a:p>
          <a:p>
            <a:pPr fontAlgn="base"/>
            <a:r>
              <a:rPr lang="ko-KR" altLang="en-US" dirty="0"/>
              <a:t>⑸ </a:t>
            </a:r>
            <a:r>
              <a:rPr lang="en-US" altLang="ko-KR" dirty="0"/>
              <a:t>China Ware</a:t>
            </a:r>
            <a:r>
              <a:rPr lang="ko-KR" altLang="en-US" dirty="0"/>
              <a:t>를 세척할 </a:t>
            </a:r>
            <a:r>
              <a:rPr lang="ko-KR" altLang="en-US" dirty="0" smtClean="0"/>
              <a:t>장소</a:t>
            </a:r>
            <a:endParaRPr lang="en-US" altLang="ko-KR" dirty="0" smtClean="0"/>
          </a:p>
          <a:p>
            <a:pPr fontAlgn="base"/>
            <a:endParaRPr lang="ko-KR" altLang="en-US" dirty="0"/>
          </a:p>
          <a:p>
            <a:pPr fontAlgn="base"/>
            <a:r>
              <a:rPr lang="ko-KR" altLang="en-US" dirty="0"/>
              <a:t>상기와 같은 분류는 완전한 주방을 의미하는 것으로 이와 같은 구역들을 세부적으로 갖추고 있는 곳은 거의 없으리라 생각하나 레스토랑의 대소를 막론하고 주방 설계와 시설은 등한시해서는 안 되는 성질의 것이라 생가하며</a:t>
            </a:r>
            <a:r>
              <a:rPr lang="en-US" altLang="ko-KR" dirty="0"/>
              <a:t>, </a:t>
            </a:r>
            <a:r>
              <a:rPr lang="ko-KR" altLang="en-US" dirty="0"/>
              <a:t>다음은 완전한 주방의 각 구역을 자세히 살펴보기로 하겠다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989123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95536" y="1844825"/>
            <a:ext cx="8289749" cy="693027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pPr fontAlgn="base"/>
            <a:r>
              <a:rPr lang="en-US" altLang="ko-KR" dirty="0" smtClean="0"/>
              <a:t>5. </a:t>
            </a:r>
            <a:r>
              <a:rPr lang="ko-KR" altLang="en-US" dirty="0" smtClean="0"/>
              <a:t>완전한</a:t>
            </a:r>
            <a:r>
              <a:rPr lang="en-US" altLang="ko-KR" dirty="0" smtClean="0"/>
              <a:t> </a:t>
            </a:r>
            <a:r>
              <a:rPr lang="ko-KR" altLang="en-US" dirty="0" smtClean="0"/>
              <a:t>주방이란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43509" y="6273317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92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완전한 주방이란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/>
              <a:t>완전한 </a:t>
            </a:r>
            <a:r>
              <a:rPr lang="ko-KR" altLang="en-US" dirty="0" smtClean="0"/>
              <a:t>주방이란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r>
              <a:rPr lang="ko-KR" altLang="en-US" dirty="0"/>
              <a:t>주방 내부와 그 부속 </a:t>
            </a:r>
            <a:r>
              <a:rPr lang="ko-KR" altLang="en-US" dirty="0" err="1"/>
              <a:t>장소까지를</a:t>
            </a:r>
            <a:r>
              <a:rPr lang="ko-KR" altLang="en-US" dirty="0"/>
              <a:t> 의미한다</a:t>
            </a:r>
            <a:r>
              <a:rPr lang="en-US" altLang="ko-KR" dirty="0"/>
              <a:t>. </a:t>
            </a:r>
            <a:r>
              <a:rPr lang="ko-KR" altLang="en-US" dirty="0"/>
              <a:t>다시 말해서</a:t>
            </a:r>
            <a:r>
              <a:rPr lang="en-US" altLang="ko-KR" dirty="0"/>
              <a:t>, </a:t>
            </a:r>
            <a:r>
              <a:rPr lang="ko-KR" altLang="en-US" dirty="0"/>
              <a:t>식자재를 수납하여 준비하고 </a:t>
            </a:r>
            <a:r>
              <a:rPr lang="ko-KR" altLang="en-US" dirty="0" err="1"/>
              <a:t>쿠킹하여</a:t>
            </a:r>
            <a:r>
              <a:rPr lang="ko-KR" altLang="en-US" dirty="0"/>
              <a:t> 판매하는 과정에서 필요로 하는 각 구역들을 통틀어 말한다</a:t>
            </a:r>
            <a:r>
              <a:rPr lang="en-US" altLang="ko-KR" dirty="0"/>
              <a:t>. </a:t>
            </a:r>
            <a:r>
              <a:rPr lang="ko-KR" altLang="en-US" dirty="0"/>
              <a:t>주방을 설계하기 전에 앞서 언급한 바와 같이 다음과 같은 </a:t>
            </a:r>
            <a:r>
              <a:rPr lang="en-US" altLang="ko-KR" dirty="0"/>
              <a:t>3</a:t>
            </a:r>
            <a:r>
              <a:rPr lang="ko-KR" altLang="en-US" dirty="0"/>
              <a:t>가지 원칙을 세운 다음 행해야 한다</a:t>
            </a:r>
            <a:r>
              <a:rPr lang="en-US" altLang="ko-KR" dirty="0"/>
              <a:t>. </a:t>
            </a:r>
          </a:p>
          <a:p>
            <a:pPr fontAlgn="base"/>
            <a:endParaRPr lang="ko-KR" altLang="en-US" dirty="0"/>
          </a:p>
          <a:p>
            <a:pPr fontAlgn="base"/>
            <a:r>
              <a:rPr lang="ko-KR" altLang="en-US" dirty="0"/>
              <a:t>⑴ 작업 구역을 정할 것</a:t>
            </a:r>
          </a:p>
          <a:p>
            <a:pPr fontAlgn="base"/>
            <a:r>
              <a:rPr lang="ko-KR" altLang="en-US" dirty="0"/>
              <a:t>⑵ 동선은 가능한 한 짧게 설계할 것</a:t>
            </a:r>
          </a:p>
          <a:p>
            <a:pPr fontAlgn="base"/>
            <a:r>
              <a:rPr lang="ko-KR" altLang="en-US" dirty="0"/>
              <a:t>⑶ 흐름을 작업의 순서대로 전진 방향으로 설계할 것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31947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완전한 주방이란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sz="1700" dirty="0"/>
              <a:t>상기의 원칙을 적용했고 잘 꾸며졌다고 생각되는 주방은 다음과 같은 원칙을 구비하고 있는 주방이다</a:t>
            </a:r>
            <a:r>
              <a:rPr lang="en-US" altLang="ko-KR" sz="1700" dirty="0"/>
              <a:t>. </a:t>
            </a:r>
            <a:endParaRPr lang="ko-KR" altLang="en-US" sz="1700" dirty="0"/>
          </a:p>
          <a:p>
            <a:pPr fontAlgn="base"/>
            <a:r>
              <a:rPr lang="ko-KR" altLang="en-US" sz="1700" dirty="0"/>
              <a:t>① 타당성 조사에서 설정된 겨냥하는 고객의 요구에 응하기 위란 레스토랑의 종류</a:t>
            </a:r>
            <a:r>
              <a:rPr lang="en-US" altLang="ko-KR" sz="1700" dirty="0"/>
              <a:t>, </a:t>
            </a:r>
            <a:r>
              <a:rPr lang="ko-KR" altLang="en-US" sz="1700" dirty="0"/>
              <a:t>크기</a:t>
            </a:r>
            <a:r>
              <a:rPr lang="en-US" altLang="ko-KR" sz="1700" dirty="0"/>
              <a:t>, </a:t>
            </a:r>
            <a:r>
              <a:rPr lang="ko-KR" altLang="en-US" sz="1700" dirty="0"/>
              <a:t>등급 </a:t>
            </a:r>
            <a:r>
              <a:rPr lang="en-US" altLang="ko-KR" sz="1700" dirty="0"/>
              <a:t>… </a:t>
            </a:r>
            <a:r>
              <a:rPr lang="ko-KR" altLang="en-US" sz="1700" dirty="0"/>
              <a:t>등을 일치시켜야 한다</a:t>
            </a:r>
            <a:r>
              <a:rPr lang="en-US" altLang="ko-KR" sz="1700" dirty="0"/>
              <a:t>. </a:t>
            </a:r>
            <a:endParaRPr lang="ko-KR" altLang="en-US" sz="1700" dirty="0"/>
          </a:p>
          <a:p>
            <a:pPr fontAlgn="base"/>
            <a:r>
              <a:rPr lang="ko-KR" altLang="en-US" sz="1700" dirty="0"/>
              <a:t>② 앞에서 언급한 각 구역에 할당되는 크기는 </a:t>
            </a:r>
            <a:r>
              <a:rPr lang="ko-KR" altLang="en-US" sz="1700" dirty="0" err="1"/>
              <a:t>업장</a:t>
            </a:r>
            <a:r>
              <a:rPr lang="ko-KR" altLang="en-US" sz="1700" dirty="0"/>
              <a:t> 타당성 조사에서 나타난 조사 에서 나타난 정보를 바탕으로 겨냥할 고객을 중심으로 행해져야 한다</a:t>
            </a:r>
            <a:r>
              <a:rPr lang="en-US" altLang="ko-KR" sz="1700" dirty="0"/>
              <a:t>. </a:t>
            </a:r>
            <a:endParaRPr lang="ko-KR" altLang="en-US" sz="1700" dirty="0"/>
          </a:p>
          <a:p>
            <a:pPr fontAlgn="base"/>
            <a:r>
              <a:rPr lang="ko-KR" altLang="en-US" sz="1700" dirty="0"/>
              <a:t>③ 주방에서 사용할 각종 용기와 기물들을 레스토랑의 성질에 알맞게 선택하여야 하며 구입과 관리가 용이하고 사용이 간편하고 내구성이 있고</a:t>
            </a:r>
            <a:r>
              <a:rPr lang="en-US" altLang="ko-KR" sz="1700" dirty="0"/>
              <a:t>, </a:t>
            </a:r>
            <a:r>
              <a:rPr lang="ko-KR" altLang="en-US" sz="1700" dirty="0"/>
              <a:t>법으로 정한 </a:t>
            </a:r>
            <a:r>
              <a:rPr lang="ko-KR" altLang="en-US" sz="1700" dirty="0" err="1"/>
              <a:t>제조건을</a:t>
            </a:r>
            <a:r>
              <a:rPr lang="ko-KR" altLang="en-US" sz="1700" dirty="0"/>
              <a:t> 충족시켜야 한다</a:t>
            </a:r>
            <a:r>
              <a:rPr lang="en-US" altLang="ko-KR" sz="1700" dirty="0"/>
              <a:t>. </a:t>
            </a:r>
            <a:endParaRPr lang="ko-KR" altLang="en-US" sz="1700" dirty="0"/>
          </a:p>
          <a:p>
            <a:pPr fontAlgn="base"/>
            <a:r>
              <a:rPr lang="ko-KR" altLang="en-US" sz="1700" dirty="0"/>
              <a:t>④ 레스토랑과 주방은 같은 위치에 있어야 하며 가능한 한 주방 부속 장소도 같은 층에 있어야 통제와 관리가 효율적이다</a:t>
            </a:r>
            <a:r>
              <a:rPr lang="en-US" altLang="ko-KR" sz="1700" dirty="0"/>
              <a:t>. </a:t>
            </a:r>
            <a:endParaRPr lang="ko-KR" altLang="en-US" sz="1700" dirty="0"/>
          </a:p>
          <a:p>
            <a:pPr fontAlgn="base"/>
            <a:r>
              <a:rPr lang="ko-KR" altLang="en-US" sz="1700" dirty="0"/>
              <a:t>⑤ 고정될 주방 설비들은 부족하거나 쓸데없는 것들을 과대하게 설비해서도 안되며 교체가 쉽고 견고한 것을 선택하여야 한다</a:t>
            </a:r>
          </a:p>
          <a:p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0" y="6243409"/>
            <a:ext cx="9144000" cy="6832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1300" b="1" kern="0" spc="40" dirty="0">
                <a:solidFill>
                  <a:srgbClr val="000000"/>
                </a:solidFill>
                <a:latin typeface="한양신명조"/>
                <a:ea typeface="한양신명조"/>
              </a:rPr>
              <a:t>이상의 것들은 작업 조건을 개선하여 생산성을 높일 수 있고 식자재의 낭비를 </a:t>
            </a:r>
            <a:r>
              <a:rPr lang="ko-KR" altLang="en-US" sz="1300" b="1" kern="0" spc="-40" dirty="0">
                <a:solidFill>
                  <a:srgbClr val="000000"/>
                </a:solidFill>
                <a:latin typeface="한양신명조"/>
                <a:ea typeface="한양신명조"/>
              </a:rPr>
              <a:t>막아 원가를 절감하고 좋은 상품을 생산하여 질과 가격에서 고객을 만족시켜 경</a:t>
            </a:r>
            <a:r>
              <a:rPr lang="ko-KR" altLang="en-US" sz="1300" b="1" kern="0" dirty="0">
                <a:solidFill>
                  <a:srgbClr val="000000"/>
                </a:solidFill>
                <a:latin typeface="한양신명조"/>
                <a:ea typeface="한양신명조"/>
              </a:rPr>
              <a:t>쟁에 이기는</a:t>
            </a:r>
            <a:r>
              <a:rPr lang="en-US" altLang="ko-KR" sz="1300" b="1" kern="0" dirty="0">
                <a:solidFill>
                  <a:srgbClr val="000000"/>
                </a:solidFill>
                <a:latin typeface="한양신명조"/>
                <a:ea typeface="한양신명조"/>
              </a:rPr>
              <a:t>, </a:t>
            </a:r>
            <a:r>
              <a:rPr lang="ko-KR" altLang="en-US" sz="1300" b="1" kern="0" dirty="0">
                <a:solidFill>
                  <a:srgbClr val="000000"/>
                </a:solidFill>
                <a:latin typeface="한양신명조"/>
                <a:ea typeface="한양신명조"/>
              </a:rPr>
              <a:t>최소의 비용으로 최대이윤이란 </a:t>
            </a:r>
            <a:r>
              <a:rPr lang="ko-KR" altLang="en-US" sz="1300" b="1" kern="0" dirty="0" err="1">
                <a:solidFill>
                  <a:srgbClr val="000000"/>
                </a:solidFill>
                <a:latin typeface="한양신명조"/>
                <a:ea typeface="한양신명조"/>
              </a:rPr>
              <a:t>경경</a:t>
            </a:r>
            <a:r>
              <a:rPr lang="ko-KR" altLang="en-US" sz="1300" b="1" kern="0" dirty="0">
                <a:solidFill>
                  <a:srgbClr val="000000"/>
                </a:solidFill>
                <a:latin typeface="한양신명조"/>
                <a:ea typeface="한양신명조"/>
              </a:rPr>
              <a:t> 원칙에 호응하기 위한 것이다</a:t>
            </a:r>
            <a:r>
              <a:rPr lang="en-US" altLang="ko-KR" sz="1300" b="1" kern="0" dirty="0">
                <a:solidFill>
                  <a:srgbClr val="000000"/>
                </a:solidFill>
                <a:latin typeface="한양신명조"/>
                <a:ea typeface="한양신명조"/>
              </a:rPr>
              <a:t>. </a:t>
            </a:r>
            <a:endParaRPr lang="ko-KR" altLang="en-US" sz="1300" b="1" kern="0" spc="0" dirty="0">
              <a:solidFill>
                <a:srgbClr val="000000"/>
              </a:solidFill>
              <a:effectLst/>
              <a:latin typeface="한양신명조"/>
            </a:endParaRPr>
          </a:p>
        </p:txBody>
      </p:sp>
    </p:spTree>
    <p:extLst>
      <p:ext uri="{BB962C8B-B14F-4D97-AF65-F5344CB8AC3E}">
        <p14:creationId xmlns:p14="http://schemas.microsoft.com/office/powerpoint/2010/main" val="694732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. </a:t>
            </a:r>
            <a:r>
              <a:rPr lang="ko-KR" altLang="en-US" sz="2400" dirty="0"/>
              <a:t>주방설계 계획의 기본 원칙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[</a:t>
            </a:r>
            <a:r>
              <a:rPr lang="ko-KR" altLang="en-US" b="1" dirty="0"/>
              <a:t>주방설계 계획의 기본 원칙</a:t>
            </a:r>
            <a:r>
              <a:rPr lang="en-US" altLang="ko-KR" b="1" dirty="0" smtClean="0"/>
              <a:t>]</a:t>
            </a:r>
            <a:endParaRPr lang="en-US" altLang="ko-KR" b="1" dirty="0"/>
          </a:p>
          <a:p>
            <a:pPr fontAlgn="base"/>
            <a:r>
              <a:rPr lang="ko-KR" altLang="en-US" dirty="0"/>
              <a:t>주방의 설계는 레스토랑 규모에 따라 차이가 있지만 </a:t>
            </a:r>
            <a:r>
              <a:rPr lang="ko-KR" altLang="en-US" b="1" dirty="0">
                <a:solidFill>
                  <a:srgbClr val="0070C0"/>
                </a:solidFill>
              </a:rPr>
              <a:t>요리를 제공한다는 관점</a:t>
            </a:r>
            <a:r>
              <a:rPr lang="ko-KR" altLang="en-US" dirty="0"/>
              <a:t>에 있어서는 같다</a:t>
            </a:r>
            <a:r>
              <a:rPr lang="en-US" altLang="ko-KR" dirty="0"/>
              <a:t>. </a:t>
            </a:r>
            <a:r>
              <a:rPr lang="ko-KR" altLang="en-US" dirty="0"/>
              <a:t>외식 </a:t>
            </a:r>
            <a:r>
              <a:rPr lang="ko-KR" altLang="en-US" dirty="0" err="1"/>
              <a:t>사업계는</a:t>
            </a:r>
            <a:r>
              <a:rPr lang="ko-KR" altLang="en-US" dirty="0"/>
              <a:t> 크게 변모하고 있지만 주방은 직접적인 영업활동에 필요한 부분이 아니기 때문에 업소 내 객석의 위치를 우선적으로 결정한 후 남은 공간을 중심으로 설계되는 경우가 대부분의 관례가 되어왔다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주방의 기본설계를 작성하는 데는 </a:t>
            </a:r>
            <a:r>
              <a:rPr lang="ko-KR" altLang="en-US" b="1" dirty="0">
                <a:solidFill>
                  <a:srgbClr val="0070C0"/>
                </a:solidFill>
              </a:rPr>
              <a:t>메뉴의 종류</a:t>
            </a:r>
            <a:r>
              <a:rPr lang="en-US" altLang="ko-KR" b="1" dirty="0">
                <a:solidFill>
                  <a:srgbClr val="0070C0"/>
                </a:solidFill>
              </a:rPr>
              <a:t>, </a:t>
            </a:r>
            <a:r>
              <a:rPr lang="ko-KR" altLang="en-US" b="1" dirty="0">
                <a:solidFill>
                  <a:srgbClr val="0070C0"/>
                </a:solidFill>
              </a:rPr>
              <a:t>인원</a:t>
            </a:r>
            <a:r>
              <a:rPr lang="en-US" altLang="ko-KR" b="1" dirty="0">
                <a:solidFill>
                  <a:srgbClr val="0070C0"/>
                </a:solidFill>
              </a:rPr>
              <a:t>, </a:t>
            </a:r>
            <a:r>
              <a:rPr lang="ko-KR" altLang="en-US" b="1" dirty="0">
                <a:solidFill>
                  <a:srgbClr val="0070C0"/>
                </a:solidFill>
              </a:rPr>
              <a:t>대상자</a:t>
            </a:r>
            <a:r>
              <a:rPr lang="en-US" altLang="ko-KR" b="1" dirty="0">
                <a:solidFill>
                  <a:srgbClr val="0070C0"/>
                </a:solidFill>
              </a:rPr>
              <a:t>, </a:t>
            </a:r>
            <a:r>
              <a:rPr lang="ko-KR" altLang="en-US" b="1" dirty="0" err="1">
                <a:solidFill>
                  <a:srgbClr val="0070C0"/>
                </a:solidFill>
              </a:rPr>
              <a:t>메뉴구성</a:t>
            </a:r>
            <a:r>
              <a:rPr lang="ko-KR" altLang="en-US" b="1" dirty="0">
                <a:solidFill>
                  <a:srgbClr val="0070C0"/>
                </a:solidFill>
              </a:rPr>
              <a:t> </a:t>
            </a:r>
            <a:r>
              <a:rPr lang="ko-KR" altLang="en-US" dirty="0"/>
              <a:t>등 </a:t>
            </a:r>
            <a:r>
              <a:rPr lang="en-US" altLang="ko-KR" dirty="0"/>
              <a:t>4</a:t>
            </a:r>
            <a:r>
              <a:rPr lang="ko-KR" altLang="en-US" dirty="0"/>
              <a:t>가지가 기초 데이터역할을 한다</a:t>
            </a:r>
            <a:r>
              <a:rPr lang="en-US" altLang="ko-KR" dirty="0"/>
              <a:t>. </a:t>
            </a:r>
            <a:r>
              <a:rPr lang="ko-KR" altLang="en-US" dirty="0"/>
              <a:t>이를 제대로 산정하지 못하는 경우 경영자의 구상과 설계가 어긋나게 된다</a:t>
            </a:r>
            <a:r>
              <a:rPr lang="en-US" altLang="ko-KR" dirty="0"/>
              <a:t>. </a:t>
            </a:r>
            <a:r>
              <a:rPr lang="ko-KR" altLang="en-US" dirty="0"/>
              <a:t>기초 데이터에 기초를 두어 주방의 넓이를 결정해 각 구획의 검토를 행한 후 메뉴에 따라 설비 기기를 선정한다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기기를 각각의 구획에 따라 위치를 검토하고 크기 조정을 해가면서 하나의 설계도면을 완성시켜 나가게 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91870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95536" y="1844825"/>
            <a:ext cx="8289749" cy="693027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pPr fontAlgn="base"/>
            <a:r>
              <a:rPr lang="en-US" altLang="ko-KR" dirty="0"/>
              <a:t>6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r>
              <a:rPr lang="ko-KR" altLang="en-US" dirty="0"/>
              <a:t>주방설계 시 공사와 관련 </a:t>
            </a:r>
            <a:r>
              <a:rPr lang="ko-KR" altLang="en-US" dirty="0" smtClean="0"/>
              <a:t>사항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43509" y="6273317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272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err="1" smtClean="0"/>
              <a:t>건축구조와</a:t>
            </a:r>
            <a:r>
              <a:rPr lang="ko-KR" altLang="en-US" dirty="0" smtClean="0"/>
              <a:t> 층별 구분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b="1" dirty="0" smtClean="0"/>
              <a:t>● 건축구조 </a:t>
            </a:r>
            <a:r>
              <a:rPr lang="ko-KR" altLang="en-US" b="1" dirty="0"/>
              <a:t>구분</a:t>
            </a:r>
          </a:p>
          <a:p>
            <a:pPr fontAlgn="base"/>
            <a:r>
              <a:rPr lang="ko-KR" altLang="en-US" dirty="0"/>
              <a:t>⑴ 철근 철골</a:t>
            </a:r>
          </a:p>
          <a:p>
            <a:pPr fontAlgn="base"/>
            <a:r>
              <a:rPr lang="ko-KR" altLang="en-US" dirty="0"/>
              <a:t>⑵ 콘크리트</a:t>
            </a:r>
          </a:p>
          <a:p>
            <a:pPr fontAlgn="base"/>
            <a:r>
              <a:rPr lang="ko-KR" altLang="en-US" dirty="0"/>
              <a:t>⑶ </a:t>
            </a:r>
            <a:r>
              <a:rPr lang="ko-KR" altLang="en-US" dirty="0" err="1"/>
              <a:t>목조가옥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/>
              <a:t>열사용기기가 많은 점을 고려</a:t>
            </a:r>
            <a:r>
              <a:rPr lang="en-US" altLang="ko-KR" dirty="0"/>
              <a:t>, </a:t>
            </a:r>
            <a:r>
              <a:rPr lang="ko-KR" altLang="en-US" dirty="0"/>
              <a:t>화재예방에 유의하여 벽면 시공 시 타일 등을 시공하고 기기와 </a:t>
            </a:r>
            <a:r>
              <a:rPr lang="ko-KR" altLang="en-US" dirty="0" err="1"/>
              <a:t>벽면사이의</a:t>
            </a:r>
            <a:r>
              <a:rPr lang="ko-KR" altLang="en-US" dirty="0"/>
              <a:t> </a:t>
            </a:r>
            <a:r>
              <a:rPr lang="ko-KR" altLang="en-US" dirty="0" err="1"/>
              <a:t>안전공간을</a:t>
            </a:r>
            <a:r>
              <a:rPr lang="ko-KR" altLang="en-US" dirty="0"/>
              <a:t> 확보한다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b="1" dirty="0"/>
              <a:t>● </a:t>
            </a:r>
            <a:r>
              <a:rPr lang="ko-KR" altLang="en-US" b="1" dirty="0" smtClean="0"/>
              <a:t>층별 </a:t>
            </a:r>
            <a:r>
              <a:rPr lang="ko-KR" altLang="en-US" b="1" dirty="0"/>
              <a:t>구분</a:t>
            </a:r>
            <a:endParaRPr lang="ko-KR" altLang="en-US" dirty="0"/>
          </a:p>
          <a:p>
            <a:pPr fontAlgn="base"/>
            <a:r>
              <a:rPr lang="ko-KR" altLang="en-US" dirty="0"/>
              <a:t>⑴ </a:t>
            </a:r>
            <a:r>
              <a:rPr lang="ko-KR" altLang="en-US" dirty="0" err="1"/>
              <a:t>지상층</a:t>
            </a:r>
            <a:r>
              <a:rPr lang="ko-KR" altLang="en-US" dirty="0"/>
              <a:t> </a:t>
            </a:r>
            <a:r>
              <a:rPr lang="en-US" altLang="ko-KR" dirty="0"/>
              <a:t>: ․</a:t>
            </a:r>
            <a:r>
              <a:rPr lang="ko-KR" altLang="en-US" dirty="0" err="1"/>
              <a:t>설비기기의</a:t>
            </a:r>
            <a:r>
              <a:rPr lang="ko-KR" altLang="en-US" dirty="0"/>
              <a:t> </a:t>
            </a:r>
            <a:r>
              <a:rPr lang="ko-KR" altLang="en-US" dirty="0" err="1"/>
              <a:t>반입경로</a:t>
            </a:r>
            <a:r>
              <a:rPr lang="ko-KR" altLang="en-US" dirty="0"/>
              <a:t> 등 </a:t>
            </a:r>
            <a:r>
              <a:rPr lang="ko-KR" altLang="en-US" dirty="0" err="1"/>
              <a:t>반입계획</a:t>
            </a:r>
            <a:r>
              <a:rPr lang="ko-KR" altLang="en-US" dirty="0"/>
              <a:t> 검토</a:t>
            </a:r>
          </a:p>
          <a:p>
            <a:pPr fontAlgn="base"/>
            <a:r>
              <a:rPr lang="en-US" altLang="ko-KR" dirty="0"/>
              <a:t>․</a:t>
            </a:r>
            <a:r>
              <a:rPr lang="ko-KR" altLang="en-US" dirty="0"/>
              <a:t>천장의 마무리 상태</a:t>
            </a:r>
            <a:r>
              <a:rPr lang="en-US" altLang="ko-KR" dirty="0"/>
              <a:t>, </a:t>
            </a:r>
            <a:r>
              <a:rPr lang="ko-KR" altLang="en-US" dirty="0"/>
              <a:t>불연성 등에 주의</a:t>
            </a:r>
          </a:p>
          <a:p>
            <a:pPr fontAlgn="base"/>
            <a:r>
              <a:rPr lang="en-US" altLang="ko-KR" dirty="0"/>
              <a:t>․</a:t>
            </a:r>
            <a:r>
              <a:rPr lang="ko-KR" altLang="en-US" dirty="0"/>
              <a:t>바닥 방수 및 신다콘크리트의 높이 확인</a:t>
            </a:r>
          </a:p>
          <a:p>
            <a:pPr fontAlgn="base"/>
            <a:r>
              <a:rPr lang="en-US" altLang="ko-KR" dirty="0"/>
              <a:t>․</a:t>
            </a:r>
            <a:r>
              <a:rPr lang="ko-KR" altLang="en-US" dirty="0"/>
              <a:t>서비스통로와 주방바닥과의 </a:t>
            </a:r>
            <a:r>
              <a:rPr lang="ko-KR" altLang="en-US" dirty="0" err="1"/>
              <a:t>높낮이차</a:t>
            </a:r>
            <a:r>
              <a:rPr lang="ko-KR" altLang="en-US" dirty="0"/>
              <a:t> 확인</a:t>
            </a:r>
          </a:p>
          <a:p>
            <a:pPr fontAlgn="base"/>
            <a:r>
              <a:rPr lang="ko-KR" altLang="en-US" dirty="0"/>
              <a:t>⑵ 지하층 </a:t>
            </a:r>
            <a:r>
              <a:rPr lang="en-US" altLang="ko-KR" dirty="0"/>
              <a:t>: </a:t>
            </a:r>
            <a:r>
              <a:rPr lang="ko-KR" altLang="en-US" dirty="0" err="1"/>
              <a:t>설비기기의</a:t>
            </a:r>
            <a:r>
              <a:rPr lang="ko-KR" altLang="en-US" dirty="0"/>
              <a:t> </a:t>
            </a:r>
            <a:r>
              <a:rPr lang="ko-KR" altLang="en-US" dirty="0" err="1"/>
              <a:t>반입경로를</a:t>
            </a:r>
            <a:r>
              <a:rPr lang="ko-KR" altLang="en-US" dirty="0"/>
              <a:t> 검토</a:t>
            </a:r>
            <a:r>
              <a:rPr lang="en-US" altLang="ko-KR" dirty="0"/>
              <a:t>, </a:t>
            </a:r>
            <a:r>
              <a:rPr lang="ko-KR" altLang="en-US" dirty="0" err="1"/>
              <a:t>건물외벽의</a:t>
            </a:r>
            <a:r>
              <a:rPr lang="ko-KR" altLang="en-US" dirty="0"/>
              <a:t> 방수보호여부 확인</a:t>
            </a:r>
          </a:p>
          <a:p>
            <a:pPr fontAlgn="base"/>
            <a:r>
              <a:rPr lang="en-US" altLang="ko-KR" dirty="0"/>
              <a:t>(</a:t>
            </a:r>
            <a:r>
              <a:rPr lang="ko-KR" altLang="en-US" dirty="0"/>
              <a:t>보호벽 </a:t>
            </a:r>
            <a:r>
              <a:rPr lang="ko-KR" altLang="en-US" dirty="0" err="1"/>
              <a:t>보르시공시</a:t>
            </a:r>
            <a:r>
              <a:rPr lang="ko-KR" altLang="en-US" dirty="0"/>
              <a:t> 유의</a:t>
            </a:r>
            <a:r>
              <a:rPr lang="en-US" altLang="ko-KR" dirty="0"/>
              <a:t>)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19334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바닥 구분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/>
              <a:t>⑴ </a:t>
            </a:r>
            <a:r>
              <a:rPr lang="ko-KR" altLang="en-US" dirty="0" err="1"/>
              <a:t>몰타르</a:t>
            </a:r>
            <a:r>
              <a:rPr lang="ko-KR" altLang="en-US" dirty="0"/>
              <a:t> 칠 </a:t>
            </a:r>
            <a:r>
              <a:rPr lang="en-US" altLang="ko-KR" dirty="0"/>
              <a:t>: </a:t>
            </a:r>
            <a:r>
              <a:rPr lang="ko-KR" altLang="en-US" dirty="0" smtClean="0"/>
              <a:t>칠이 </a:t>
            </a:r>
            <a:r>
              <a:rPr lang="ko-KR" altLang="en-US" dirty="0"/>
              <a:t>벗겨지기 쉽고 배수가 나쁘므로 고려하지 않는다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⑵ </a:t>
            </a:r>
            <a:r>
              <a:rPr lang="ko-KR" altLang="en-US" dirty="0" err="1"/>
              <a:t>몰타르</a:t>
            </a:r>
            <a:r>
              <a:rPr lang="ko-KR" altLang="en-US" dirty="0"/>
              <a:t> 타일 </a:t>
            </a:r>
            <a:r>
              <a:rPr lang="en-US" altLang="ko-KR" dirty="0"/>
              <a:t>: </a:t>
            </a:r>
            <a:r>
              <a:rPr lang="ko-KR" altLang="en-US" dirty="0"/>
              <a:t>배수성은 좋으나 미끄럽다</a:t>
            </a:r>
            <a:r>
              <a:rPr lang="en-US" altLang="ko-KR" dirty="0"/>
              <a:t>. </a:t>
            </a:r>
            <a:r>
              <a:rPr lang="ko-KR" altLang="en-US" dirty="0" err="1"/>
              <a:t>웨건</a:t>
            </a:r>
            <a:r>
              <a:rPr lang="ko-KR" altLang="en-US" dirty="0"/>
              <a:t> 사용에는 적당함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⑶ </a:t>
            </a:r>
            <a:r>
              <a:rPr lang="ko-KR" altLang="en-US" dirty="0" err="1"/>
              <a:t>클린카</a:t>
            </a:r>
            <a:r>
              <a:rPr lang="ko-KR" altLang="en-US" dirty="0"/>
              <a:t> 타일 </a:t>
            </a:r>
            <a:r>
              <a:rPr lang="en-US" altLang="ko-KR" dirty="0" smtClean="0"/>
              <a:t>:</a:t>
            </a:r>
          </a:p>
          <a:p>
            <a:pPr fontAlgn="base"/>
            <a:r>
              <a:rPr lang="en-US" altLang="ko-KR" dirty="0"/>
              <a:t>-</a:t>
            </a:r>
            <a:r>
              <a:rPr lang="ko-KR" altLang="en-US" dirty="0" smtClean="0"/>
              <a:t>튼튼한 </a:t>
            </a:r>
            <a:r>
              <a:rPr lang="ko-KR" altLang="en-US" dirty="0"/>
              <a:t>것이 특징이나 배수성이 나쁘다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-</a:t>
            </a:r>
            <a:r>
              <a:rPr lang="ko-KR" altLang="en-US" dirty="0" err="1" smtClean="0"/>
              <a:t>이음부분을</a:t>
            </a:r>
            <a:r>
              <a:rPr lang="ko-KR" altLang="en-US" dirty="0" smtClean="0"/>
              <a:t> </a:t>
            </a:r>
            <a:r>
              <a:rPr lang="ko-KR" altLang="en-US" dirty="0"/>
              <a:t>편평하게 마무리하여 </a:t>
            </a:r>
            <a:r>
              <a:rPr lang="ko-KR" altLang="en-US" dirty="0" err="1"/>
              <a:t>웨건을</a:t>
            </a:r>
            <a:r>
              <a:rPr lang="ko-KR" altLang="en-US" dirty="0"/>
              <a:t> 사용한다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-</a:t>
            </a:r>
            <a:r>
              <a:rPr lang="ko-KR" altLang="en-US" dirty="0" smtClean="0"/>
              <a:t>일반적인 </a:t>
            </a:r>
            <a:r>
              <a:rPr lang="ko-KR" altLang="en-US" dirty="0"/>
              <a:t>주방의 바닥 마무리재이다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⑷ </a:t>
            </a:r>
            <a:r>
              <a:rPr lang="ko-KR" altLang="en-US" dirty="0" err="1"/>
              <a:t>테라조</a:t>
            </a:r>
            <a:r>
              <a:rPr lang="ko-KR" altLang="en-US" dirty="0"/>
              <a:t> 가공 </a:t>
            </a:r>
            <a:r>
              <a:rPr lang="en-US" altLang="ko-KR" dirty="0"/>
              <a:t>: </a:t>
            </a:r>
            <a:r>
              <a:rPr lang="ko-KR" altLang="en-US" dirty="0"/>
              <a:t>튼튼하며 배수성이 좋다</a:t>
            </a:r>
            <a:r>
              <a:rPr lang="en-US" altLang="ko-KR" dirty="0"/>
              <a:t>. </a:t>
            </a:r>
            <a:r>
              <a:rPr lang="ko-KR" altLang="en-US" dirty="0"/>
              <a:t>미끄러지기 쉬운 단점이 있으나 </a:t>
            </a:r>
            <a:r>
              <a:rPr lang="ko-KR" altLang="en-US" dirty="0" err="1"/>
              <a:t>웨건사용에는</a:t>
            </a:r>
            <a:r>
              <a:rPr lang="ko-KR" altLang="en-US" dirty="0"/>
              <a:t> 적당하다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48315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벽 마무리 구분과 천장 구분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altLang="ko-KR" b="1" dirty="0"/>
              <a:t>● </a:t>
            </a:r>
            <a:r>
              <a:rPr lang="ko-KR" altLang="en-US" b="1" dirty="0" smtClean="0"/>
              <a:t>천장 </a:t>
            </a:r>
            <a:r>
              <a:rPr lang="ko-KR" altLang="en-US" b="1" dirty="0"/>
              <a:t>구분</a:t>
            </a:r>
            <a:endParaRPr lang="ko-KR" altLang="en-US" dirty="0"/>
          </a:p>
          <a:p>
            <a:pPr fontAlgn="base"/>
            <a:r>
              <a:rPr lang="ko-KR" altLang="en-US" dirty="0"/>
              <a:t>⑴ </a:t>
            </a:r>
            <a:r>
              <a:rPr lang="ko-KR" altLang="en-US" dirty="0" err="1"/>
              <a:t>천장판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 err="1"/>
              <a:t>천장판이</a:t>
            </a:r>
            <a:r>
              <a:rPr lang="ko-KR" altLang="en-US" dirty="0"/>
              <a:t> 설치되어 있지 않은 경우 위생상의 문제 검토</a:t>
            </a:r>
          </a:p>
          <a:p>
            <a:pPr fontAlgn="base"/>
            <a:r>
              <a:rPr lang="en-US" altLang="ko-KR" dirty="0"/>
              <a:t>(</a:t>
            </a:r>
            <a:r>
              <a:rPr lang="ko-KR" altLang="en-US" dirty="0" err="1"/>
              <a:t>닥트</a:t>
            </a:r>
            <a:r>
              <a:rPr lang="en-US" altLang="ko-KR" dirty="0"/>
              <a:t>, </a:t>
            </a:r>
            <a:r>
              <a:rPr lang="ko-KR" altLang="en-US" dirty="0"/>
              <a:t>후드</a:t>
            </a:r>
            <a:r>
              <a:rPr lang="en-US" altLang="ko-KR" dirty="0"/>
              <a:t>, </a:t>
            </a:r>
            <a:r>
              <a:rPr lang="ko-KR" altLang="en-US" dirty="0"/>
              <a:t>조명 등의 먼지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ko-KR" altLang="en-US" dirty="0"/>
              <a:t>⑵ </a:t>
            </a:r>
            <a:r>
              <a:rPr lang="ko-KR" altLang="en-US" dirty="0" err="1"/>
              <a:t>천장판</a:t>
            </a:r>
            <a:r>
              <a:rPr lang="ko-KR" altLang="en-US" dirty="0"/>
              <a:t> 처리 </a:t>
            </a:r>
            <a:r>
              <a:rPr lang="en-US" altLang="ko-KR" dirty="0"/>
              <a:t>: </a:t>
            </a:r>
            <a:r>
              <a:rPr lang="ko-KR" altLang="en-US" dirty="0"/>
              <a:t>방화제</a:t>
            </a:r>
            <a:r>
              <a:rPr lang="en-US" altLang="ko-KR" dirty="0"/>
              <a:t>, </a:t>
            </a:r>
            <a:r>
              <a:rPr lang="ko-KR" altLang="en-US" dirty="0" err="1"/>
              <a:t>내화보드</a:t>
            </a:r>
            <a:r>
              <a:rPr lang="ko-KR" altLang="en-US" dirty="0"/>
              <a:t> </a:t>
            </a:r>
            <a:r>
              <a:rPr lang="ko-KR" altLang="en-US" dirty="0" err="1"/>
              <a:t>천장판으로</a:t>
            </a:r>
            <a:r>
              <a:rPr lang="ko-KR" altLang="en-US" dirty="0"/>
              <a:t> 마무리 시공</a:t>
            </a:r>
          </a:p>
          <a:p>
            <a:pPr fontAlgn="base"/>
            <a:endParaRPr lang="en-US" altLang="ko-KR" b="1" dirty="0" smtClean="0"/>
          </a:p>
          <a:p>
            <a:pPr fontAlgn="base"/>
            <a:r>
              <a:rPr lang="en-US" altLang="ko-KR" b="1" dirty="0" smtClean="0"/>
              <a:t>● </a:t>
            </a:r>
            <a:r>
              <a:rPr lang="ko-KR" altLang="en-US" b="1" dirty="0" smtClean="0"/>
              <a:t>출입구 </a:t>
            </a:r>
            <a:r>
              <a:rPr lang="ko-KR" altLang="en-US" b="1" dirty="0"/>
              <a:t>구분</a:t>
            </a:r>
            <a:endParaRPr lang="ko-KR" altLang="en-US" dirty="0"/>
          </a:p>
          <a:p>
            <a:pPr fontAlgn="base"/>
            <a:r>
              <a:rPr lang="ko-KR" altLang="en-US" dirty="0"/>
              <a:t>⑴ </a:t>
            </a:r>
            <a:r>
              <a:rPr lang="en-US" altLang="ko-KR" dirty="0"/>
              <a:t>W.D. : </a:t>
            </a:r>
            <a:r>
              <a:rPr lang="ko-KR" altLang="en-US" dirty="0" err="1"/>
              <a:t>방화상</a:t>
            </a:r>
            <a:r>
              <a:rPr lang="ko-KR" altLang="en-US" dirty="0"/>
              <a:t> 좋지 못하고 특히 </a:t>
            </a:r>
            <a:r>
              <a:rPr lang="ko-KR" altLang="en-US" dirty="0" err="1"/>
              <a:t>방화구분에</a:t>
            </a:r>
            <a:r>
              <a:rPr lang="ko-KR" altLang="en-US" dirty="0"/>
              <a:t> 대해서 주의</a:t>
            </a:r>
          </a:p>
          <a:p>
            <a:pPr fontAlgn="base"/>
            <a:r>
              <a:rPr lang="ko-KR" altLang="en-US" dirty="0"/>
              <a:t>⑵ </a:t>
            </a:r>
            <a:r>
              <a:rPr lang="en-US" altLang="ko-KR" dirty="0"/>
              <a:t>S.D. : </a:t>
            </a:r>
            <a:r>
              <a:rPr lang="ko-KR" altLang="en-US" dirty="0"/>
              <a:t>자동적으로 문이 닫히는 구조로서 창의 하부는 바닥에서 </a:t>
            </a:r>
            <a:r>
              <a:rPr lang="en-US" altLang="ko-KR" dirty="0"/>
              <a:t>1m</a:t>
            </a:r>
            <a:r>
              <a:rPr lang="ko-KR" altLang="en-US" dirty="0"/>
              <a:t>이상의 위치하도록 설치</a:t>
            </a:r>
          </a:p>
          <a:p>
            <a:pPr fontAlgn="base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09384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5</a:t>
            </a:r>
            <a:r>
              <a:rPr lang="en-US" altLang="ko-KR" dirty="0" smtClean="0"/>
              <a:t>. </a:t>
            </a:r>
            <a:r>
              <a:rPr lang="ko-KR" altLang="en-US" dirty="0" smtClean="0"/>
              <a:t>구획 및 형태 구분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/>
              <a:t>⑴ 평면 </a:t>
            </a:r>
            <a:r>
              <a:rPr lang="en-US" altLang="ko-KR" dirty="0"/>
              <a:t>: </a:t>
            </a:r>
            <a:r>
              <a:rPr lang="ko-KR" altLang="en-US" dirty="0" err="1"/>
              <a:t>반입통로와</a:t>
            </a:r>
            <a:r>
              <a:rPr lang="ko-KR" altLang="en-US" dirty="0"/>
              <a:t> 주방의 관계를 중점으로 창고</a:t>
            </a:r>
            <a:r>
              <a:rPr lang="en-US" altLang="ko-KR" dirty="0"/>
              <a:t>, </a:t>
            </a:r>
            <a:r>
              <a:rPr lang="ko-KR" altLang="en-US" dirty="0"/>
              <a:t>사무실</a:t>
            </a:r>
            <a:r>
              <a:rPr lang="en-US" altLang="ko-KR" dirty="0"/>
              <a:t>, </a:t>
            </a:r>
            <a:r>
              <a:rPr lang="ko-KR" altLang="en-US" dirty="0"/>
              <a:t>휴게실</a:t>
            </a:r>
            <a:r>
              <a:rPr lang="en-US" altLang="ko-KR" dirty="0"/>
              <a:t>, </a:t>
            </a:r>
            <a:r>
              <a:rPr lang="ko-KR" altLang="en-US" dirty="0"/>
              <a:t>화장실 등을 검토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⑵ </a:t>
            </a:r>
            <a:r>
              <a:rPr lang="ko-KR" altLang="en-US" dirty="0"/>
              <a:t>입면 </a:t>
            </a:r>
            <a:r>
              <a:rPr lang="en-US" altLang="ko-KR" dirty="0"/>
              <a:t>: ․</a:t>
            </a:r>
            <a:r>
              <a:rPr lang="ko-KR" altLang="en-US" dirty="0"/>
              <a:t>서비스 엘리베이터</a:t>
            </a:r>
            <a:r>
              <a:rPr lang="en-US" altLang="ko-KR" dirty="0"/>
              <a:t>, </a:t>
            </a:r>
            <a:r>
              <a:rPr lang="ko-KR" altLang="en-US" dirty="0" err="1"/>
              <a:t>덤웨이트</a:t>
            </a:r>
            <a:r>
              <a:rPr lang="ko-KR" altLang="en-US" dirty="0"/>
              <a:t> 등의 위치 검토</a:t>
            </a:r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웨건류의</a:t>
            </a:r>
            <a:r>
              <a:rPr lang="ko-KR" altLang="en-US" dirty="0"/>
              <a:t> 크기와 </a:t>
            </a:r>
            <a:r>
              <a:rPr lang="ko-KR" altLang="en-US" dirty="0" err="1"/>
              <a:t>덤웨이터</a:t>
            </a:r>
            <a:r>
              <a:rPr lang="ko-KR" altLang="en-US" dirty="0"/>
              <a:t> 크기 관계 주의</a:t>
            </a:r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종업원용</a:t>
            </a:r>
            <a:r>
              <a:rPr lang="ko-KR" altLang="en-US" dirty="0"/>
              <a:t> 통로와 서비스 </a:t>
            </a:r>
            <a:r>
              <a:rPr lang="ko-KR" altLang="en-US" dirty="0" err="1"/>
              <a:t>통로구분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서비스웨곤과</a:t>
            </a:r>
            <a:r>
              <a:rPr lang="ko-KR" altLang="en-US" dirty="0"/>
              <a:t> 출입구 길이와의 관계 조사</a:t>
            </a:r>
          </a:p>
          <a:p>
            <a:pPr fontAlgn="base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540109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기타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/>
              <a:t>⑴ </a:t>
            </a:r>
            <a:r>
              <a:rPr lang="ko-KR" altLang="en-US" dirty="0" err="1"/>
              <a:t>층고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 err="1"/>
              <a:t>층고</a:t>
            </a:r>
            <a:r>
              <a:rPr lang="ko-KR" altLang="en-US" dirty="0"/>
              <a:t> </a:t>
            </a:r>
            <a:r>
              <a:rPr lang="en-US" altLang="ko-KR" dirty="0"/>
              <a:t>3.5m </a:t>
            </a:r>
            <a:r>
              <a:rPr lang="ko-KR" altLang="en-US" dirty="0"/>
              <a:t>이하의 경우는 </a:t>
            </a:r>
            <a:r>
              <a:rPr lang="ko-KR" altLang="en-US" dirty="0" err="1"/>
              <a:t>천장안의</a:t>
            </a:r>
            <a:r>
              <a:rPr lang="ko-KR" altLang="en-US" dirty="0"/>
              <a:t> </a:t>
            </a:r>
            <a:r>
              <a:rPr lang="ko-KR" altLang="en-US" dirty="0" err="1"/>
              <a:t>닥트</a:t>
            </a:r>
            <a:r>
              <a:rPr lang="ko-KR" altLang="en-US" dirty="0"/>
              <a:t> 및 </a:t>
            </a:r>
            <a:r>
              <a:rPr lang="ko-KR" altLang="en-US" dirty="0" err="1"/>
              <a:t>배기설비</a:t>
            </a:r>
            <a:r>
              <a:rPr lang="ko-KR" altLang="en-US" dirty="0"/>
              <a:t> 등에 유의하며 </a:t>
            </a:r>
            <a:r>
              <a:rPr lang="ko-KR" altLang="en-US" dirty="0" err="1"/>
              <a:t>층고</a:t>
            </a:r>
            <a:r>
              <a:rPr lang="ko-KR" altLang="en-US" dirty="0"/>
              <a:t> </a:t>
            </a:r>
            <a:r>
              <a:rPr lang="en-US" altLang="ko-KR" dirty="0"/>
              <a:t>2.4m </a:t>
            </a:r>
            <a:r>
              <a:rPr lang="ko-KR" altLang="en-US" dirty="0"/>
              <a:t>이하의 경우 </a:t>
            </a:r>
            <a:r>
              <a:rPr lang="ko-KR" altLang="en-US" dirty="0" err="1"/>
              <a:t>설비기기의</a:t>
            </a:r>
            <a:r>
              <a:rPr lang="ko-KR" altLang="en-US" dirty="0"/>
              <a:t> 높이 확인</a:t>
            </a:r>
          </a:p>
          <a:p>
            <a:pPr fontAlgn="base"/>
            <a:r>
              <a:rPr lang="ko-KR" altLang="en-US" dirty="0"/>
              <a:t>⑵ 신다콘크리트 </a:t>
            </a:r>
            <a:r>
              <a:rPr lang="en-US" altLang="ko-KR" dirty="0"/>
              <a:t>: </a:t>
            </a:r>
            <a:r>
              <a:rPr lang="ko-KR" altLang="en-US" dirty="0"/>
              <a:t>두께 </a:t>
            </a:r>
            <a:r>
              <a:rPr lang="en-US" altLang="ko-KR" dirty="0"/>
              <a:t>200mm </a:t>
            </a:r>
            <a:r>
              <a:rPr lang="ko-KR" altLang="en-US" dirty="0"/>
              <a:t>이하의 경우 배수구 및 배수관 등의 내배 </a:t>
            </a:r>
            <a:r>
              <a:rPr lang="en-US" altLang="ko-KR" dirty="0"/>
              <a:t>(1/100</a:t>
            </a:r>
            <a:r>
              <a:rPr lang="ko-KR" altLang="en-US" dirty="0"/>
              <a:t>～</a:t>
            </a:r>
            <a:r>
              <a:rPr lang="en-US" altLang="ko-KR" dirty="0"/>
              <a:t>1/150)</a:t>
            </a:r>
            <a:r>
              <a:rPr lang="ko-KR" altLang="en-US" dirty="0"/>
              <a:t>와 바닥내 </a:t>
            </a:r>
            <a:r>
              <a:rPr lang="ko-KR" altLang="en-US" dirty="0" err="1"/>
              <a:t>배설관의</a:t>
            </a:r>
            <a:r>
              <a:rPr lang="ko-KR" altLang="en-US" dirty="0"/>
              <a:t> 교차 등 관련설비 계획에 주의</a:t>
            </a:r>
          </a:p>
          <a:p>
            <a:pPr fontAlgn="base"/>
            <a:r>
              <a:rPr lang="en-US" altLang="ko-KR" dirty="0"/>
              <a:t>(</a:t>
            </a:r>
            <a:r>
              <a:rPr lang="ko-KR" altLang="en-US" dirty="0"/>
              <a:t>배수구는 </a:t>
            </a:r>
            <a:r>
              <a:rPr lang="ko-KR" altLang="en-US" dirty="0" err="1"/>
              <a:t>상류부와</a:t>
            </a:r>
            <a:r>
              <a:rPr lang="ko-KR" altLang="en-US" dirty="0"/>
              <a:t> </a:t>
            </a:r>
            <a:r>
              <a:rPr lang="en-US" altLang="ko-KR" dirty="0"/>
              <a:t>100mm </a:t>
            </a:r>
            <a:r>
              <a:rPr lang="ko-KR" altLang="en-US" dirty="0"/>
              <a:t>정도의 깊이가 적당하다</a:t>
            </a:r>
            <a:r>
              <a:rPr lang="en-US" altLang="ko-KR" dirty="0"/>
              <a:t>.)</a:t>
            </a:r>
            <a:endParaRPr lang="ko-KR" altLang="en-US" dirty="0"/>
          </a:p>
          <a:p>
            <a:pPr fontAlgn="base"/>
            <a:r>
              <a:rPr lang="ko-KR" altLang="en-US" dirty="0"/>
              <a:t>⑶ 카운터 높이 </a:t>
            </a:r>
            <a:r>
              <a:rPr lang="en-US" altLang="ko-KR" dirty="0"/>
              <a:t>: 1.15m </a:t>
            </a:r>
            <a:r>
              <a:rPr lang="ko-KR" altLang="en-US" dirty="0"/>
              <a:t>이상의 높은 카운터는 사용하기에 불편하다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69579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95536" y="1844825"/>
            <a:ext cx="8289749" cy="693027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pPr fontAlgn="base"/>
            <a:r>
              <a:rPr lang="en-US" altLang="ko-KR" dirty="0" smtClean="0"/>
              <a:t>7.</a:t>
            </a:r>
            <a:r>
              <a:rPr lang="ko-KR" altLang="en-US" dirty="0" smtClean="0"/>
              <a:t> </a:t>
            </a:r>
            <a:r>
              <a:rPr lang="ko-KR" altLang="en-US" dirty="0"/>
              <a:t>주방 </a:t>
            </a:r>
            <a:r>
              <a:rPr lang="ko-KR" altLang="en-US" dirty="0" err="1"/>
              <a:t>설계시</a:t>
            </a:r>
            <a:r>
              <a:rPr lang="ko-KR" altLang="en-US" dirty="0"/>
              <a:t> </a:t>
            </a:r>
            <a:r>
              <a:rPr lang="ko-KR" altLang="en-US" dirty="0" err="1"/>
              <a:t>위생공사와</a:t>
            </a:r>
            <a:r>
              <a:rPr lang="ko-KR" altLang="en-US" dirty="0"/>
              <a:t> 관련된 </a:t>
            </a:r>
            <a:r>
              <a:rPr lang="ko-KR" altLang="en-US" dirty="0" smtClean="0"/>
              <a:t>사항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43509" y="6273317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2304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수도 구분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619268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ko-KR" altLang="en-US" sz="2100" dirty="0" smtClean="0"/>
              <a:t>⑴ </a:t>
            </a:r>
            <a:r>
              <a:rPr lang="ko-KR" altLang="en-US" sz="2100" dirty="0"/>
              <a:t>상수 </a:t>
            </a:r>
            <a:r>
              <a:rPr lang="en-US" altLang="ko-KR" sz="2100" dirty="0"/>
              <a:t>: </a:t>
            </a:r>
            <a:r>
              <a:rPr lang="ko-KR" altLang="en-US" sz="2100" dirty="0"/>
              <a:t>일반적인 </a:t>
            </a:r>
            <a:r>
              <a:rPr lang="ko-KR" altLang="en-US" sz="2100" dirty="0" err="1"/>
              <a:t>도시수도로</a:t>
            </a:r>
            <a:r>
              <a:rPr lang="ko-KR" altLang="en-US" sz="2100" dirty="0"/>
              <a:t> 조리가공이나 </a:t>
            </a:r>
            <a:r>
              <a:rPr lang="ko-KR" altLang="en-US" sz="2100" dirty="0" err="1"/>
              <a:t>세척용으로</a:t>
            </a:r>
            <a:r>
              <a:rPr lang="ko-KR" altLang="en-US" sz="2100" dirty="0"/>
              <a:t> 사용</a:t>
            </a:r>
          </a:p>
          <a:p>
            <a:pPr fontAlgn="base"/>
            <a:r>
              <a:rPr lang="ko-KR" altLang="en-US" sz="2100" dirty="0"/>
              <a:t>⑵ 지하수 </a:t>
            </a:r>
            <a:r>
              <a:rPr lang="en-US" altLang="ko-KR" sz="2100" dirty="0"/>
              <a:t>: </a:t>
            </a:r>
            <a:r>
              <a:rPr lang="ko-KR" altLang="en-US" sz="2100" dirty="0"/>
              <a:t>수질에 </a:t>
            </a:r>
            <a:r>
              <a:rPr lang="ko-KR" altLang="en-US" sz="2100" dirty="0" err="1"/>
              <a:t>딸서</a:t>
            </a:r>
            <a:r>
              <a:rPr lang="ko-KR" altLang="en-US" sz="2100" dirty="0"/>
              <a:t> 식음료</a:t>
            </a:r>
            <a:r>
              <a:rPr lang="en-US" altLang="ko-KR" sz="2100" dirty="0"/>
              <a:t>, </a:t>
            </a:r>
            <a:r>
              <a:rPr lang="ko-KR" altLang="en-US" sz="2100" dirty="0" err="1"/>
              <a:t>냉동기용</a:t>
            </a:r>
            <a:r>
              <a:rPr lang="ko-KR" altLang="en-US" sz="2100" dirty="0"/>
              <a:t> 냉각수</a:t>
            </a:r>
            <a:r>
              <a:rPr lang="en-US" altLang="ko-KR" sz="2100" dirty="0"/>
              <a:t>, </a:t>
            </a:r>
            <a:r>
              <a:rPr lang="ko-KR" altLang="en-US" sz="2100" dirty="0"/>
              <a:t>허드렛물로 사용하지만 수질검사를 거쳐 식음료 가능여부를 확인할 수 있다</a:t>
            </a:r>
            <a:r>
              <a:rPr lang="en-US" altLang="ko-KR" sz="2100" dirty="0"/>
              <a:t>.</a:t>
            </a:r>
            <a:endParaRPr lang="ko-KR" altLang="en-US" sz="2100" dirty="0"/>
          </a:p>
          <a:p>
            <a:pPr fontAlgn="base"/>
            <a:r>
              <a:rPr lang="ko-KR" altLang="en-US" sz="2100" dirty="0"/>
              <a:t>⑶ 수압 </a:t>
            </a:r>
            <a:r>
              <a:rPr lang="en-US" altLang="ko-KR" sz="2100" dirty="0"/>
              <a:t>: </a:t>
            </a:r>
            <a:r>
              <a:rPr lang="ko-KR" altLang="en-US" sz="2100" dirty="0"/>
              <a:t>급수 압력 확인</a:t>
            </a:r>
            <a:r>
              <a:rPr lang="en-US" altLang="ko-KR" sz="2100" dirty="0"/>
              <a:t>(</a:t>
            </a:r>
            <a:r>
              <a:rPr lang="ko-KR" altLang="en-US" sz="2100" dirty="0"/>
              <a:t>순간 온수기에서는 수압이 </a:t>
            </a:r>
            <a:r>
              <a:rPr lang="en-US" altLang="ko-KR" sz="2100" dirty="0"/>
              <a:t>0.5kg/cm </a:t>
            </a:r>
            <a:r>
              <a:rPr lang="ko-KR" altLang="en-US" sz="2100" dirty="0"/>
              <a:t>이하가 되는 경우 </a:t>
            </a:r>
            <a:r>
              <a:rPr lang="ko-KR" altLang="en-US" sz="2100" dirty="0" err="1"/>
              <a:t>출탕능력이</a:t>
            </a:r>
            <a:r>
              <a:rPr lang="ko-KR" altLang="en-US" sz="2100" dirty="0"/>
              <a:t> 저하하거나 버너가 점화되지 않는다</a:t>
            </a:r>
            <a:r>
              <a:rPr lang="en-US" altLang="ko-KR" sz="2100" dirty="0"/>
              <a:t>.)</a:t>
            </a:r>
            <a:endParaRPr lang="ko-KR" altLang="en-US" sz="2100" dirty="0"/>
          </a:p>
          <a:p>
            <a:pPr fontAlgn="base"/>
            <a:r>
              <a:rPr lang="ko-KR" altLang="en-US" sz="2100" dirty="0"/>
              <a:t>⑷ 물탱크 </a:t>
            </a:r>
            <a:r>
              <a:rPr lang="en-US" altLang="ko-KR" sz="2100" dirty="0"/>
              <a:t>: </a:t>
            </a:r>
            <a:r>
              <a:rPr lang="ko-KR" altLang="en-US" sz="2100" dirty="0"/>
              <a:t>간접적인 급수방식으로 옥상 탱크에 저장 후 공급하는 방법으로 수도관의 재질이나 </a:t>
            </a:r>
            <a:r>
              <a:rPr lang="ko-KR" altLang="en-US" sz="2100" dirty="0" err="1"/>
              <a:t>변류</a:t>
            </a:r>
            <a:r>
              <a:rPr lang="en-US" altLang="ko-KR" sz="2100" dirty="0"/>
              <a:t>, </a:t>
            </a:r>
            <a:r>
              <a:rPr lang="ko-KR" altLang="en-US" sz="2100" dirty="0" err="1"/>
              <a:t>직결기구</a:t>
            </a:r>
            <a:r>
              <a:rPr lang="ko-KR" altLang="en-US" sz="2100" dirty="0"/>
              <a:t> 등의 </a:t>
            </a:r>
            <a:r>
              <a:rPr lang="ko-KR" altLang="en-US" sz="2100" dirty="0" err="1"/>
              <a:t>검사의무</a:t>
            </a:r>
            <a:r>
              <a:rPr lang="ko-KR" altLang="en-US" sz="2100" dirty="0"/>
              <a:t> 면제</a:t>
            </a:r>
          </a:p>
          <a:p>
            <a:pPr fontAlgn="base"/>
            <a:r>
              <a:rPr lang="ko-KR" altLang="en-US" sz="2100" dirty="0"/>
              <a:t>⑸ </a:t>
            </a:r>
            <a:r>
              <a:rPr lang="ko-KR" altLang="en-US" sz="2100" dirty="0" err="1"/>
              <a:t>상수직결</a:t>
            </a:r>
            <a:r>
              <a:rPr lang="ko-KR" altLang="en-US" sz="2100" dirty="0"/>
              <a:t> </a:t>
            </a:r>
            <a:r>
              <a:rPr lang="en-US" altLang="ko-KR" sz="2100" dirty="0"/>
              <a:t>: </a:t>
            </a:r>
            <a:r>
              <a:rPr lang="ko-KR" altLang="en-US" sz="2100" dirty="0"/>
              <a:t>급수主管보다 말단 파이프까지의 </a:t>
            </a:r>
            <a:r>
              <a:rPr lang="ko-KR" altLang="en-US" sz="2100" dirty="0" err="1"/>
              <a:t>배관전체를</a:t>
            </a:r>
            <a:r>
              <a:rPr lang="ko-KR" altLang="en-US" sz="2100" dirty="0"/>
              <a:t> 의미 </a:t>
            </a:r>
            <a:r>
              <a:rPr lang="ko-KR" altLang="en-US" sz="2100" dirty="0" err="1"/>
              <a:t>배관재료</a:t>
            </a:r>
            <a:r>
              <a:rPr lang="en-US" altLang="ko-KR" sz="2100" dirty="0"/>
              <a:t>, </a:t>
            </a:r>
            <a:r>
              <a:rPr lang="ko-KR" altLang="en-US" sz="2100" dirty="0" err="1"/>
              <a:t>변류</a:t>
            </a:r>
            <a:r>
              <a:rPr lang="ko-KR" altLang="en-US" sz="2100" dirty="0"/>
              <a:t> 및 </a:t>
            </a:r>
            <a:r>
              <a:rPr lang="ko-KR" altLang="en-US" sz="2100" dirty="0" err="1"/>
              <a:t>직결기구에</a:t>
            </a:r>
            <a:r>
              <a:rPr lang="ko-KR" altLang="en-US" sz="2100" dirty="0"/>
              <a:t> 대한 </a:t>
            </a:r>
            <a:r>
              <a:rPr lang="ko-KR" altLang="en-US" sz="2100" dirty="0" err="1"/>
              <a:t>수도관계의</a:t>
            </a:r>
            <a:r>
              <a:rPr lang="ko-KR" altLang="en-US" sz="2100" dirty="0"/>
              <a:t> 검사 필요</a:t>
            </a:r>
          </a:p>
          <a:p>
            <a:pPr fontAlgn="base"/>
            <a:r>
              <a:rPr lang="ko-KR" altLang="en-US" sz="2100" dirty="0"/>
              <a:t>⑹ 수전 </a:t>
            </a:r>
            <a:r>
              <a:rPr lang="en-US" altLang="ko-KR" sz="2100" dirty="0"/>
              <a:t>: </a:t>
            </a:r>
            <a:r>
              <a:rPr lang="ko-KR" altLang="en-US" sz="2100" dirty="0"/>
              <a:t>일반적 구경은 </a:t>
            </a:r>
            <a:r>
              <a:rPr lang="en-US" altLang="ko-KR" sz="2100" dirty="0"/>
              <a:t>15A</a:t>
            </a:r>
            <a:r>
              <a:rPr lang="ko-KR" altLang="en-US" sz="2100" dirty="0"/>
              <a:t>～</a:t>
            </a:r>
            <a:r>
              <a:rPr lang="en-US" altLang="ko-KR" sz="2100" dirty="0"/>
              <a:t>20A</a:t>
            </a:r>
            <a:r>
              <a:rPr lang="ko-KR" altLang="en-US" sz="2100" dirty="0"/>
              <a:t>로 사용목적에 따라 형태나 조작 방법이 다르므로 사전 협의 필요</a:t>
            </a:r>
          </a:p>
          <a:p>
            <a:pPr fontAlgn="base"/>
            <a:r>
              <a:rPr lang="ko-KR" altLang="en-US" sz="2100" dirty="0"/>
              <a:t>⑺ 밸브 </a:t>
            </a:r>
            <a:r>
              <a:rPr lang="en-US" altLang="ko-KR" sz="2100" dirty="0"/>
              <a:t>: </a:t>
            </a:r>
            <a:r>
              <a:rPr lang="ko-KR" altLang="en-US" sz="2100" dirty="0"/>
              <a:t>일반적으로 </a:t>
            </a:r>
            <a:r>
              <a:rPr lang="ko-KR" altLang="en-US" sz="2100" dirty="0" err="1"/>
              <a:t>스톱밸브</a:t>
            </a:r>
            <a:r>
              <a:rPr lang="ko-KR" altLang="en-US" sz="2100" dirty="0"/>
              <a:t> 사용</a:t>
            </a:r>
          </a:p>
          <a:p>
            <a:pPr fontAlgn="base"/>
            <a:r>
              <a:rPr lang="ko-KR" altLang="en-US" sz="2100" dirty="0"/>
              <a:t>수압이 높은 경우는 </a:t>
            </a:r>
            <a:r>
              <a:rPr lang="ko-KR" altLang="en-US" sz="2100" dirty="0" err="1"/>
              <a:t>급수압에</a:t>
            </a:r>
            <a:r>
              <a:rPr lang="ko-KR" altLang="en-US" sz="2100" dirty="0"/>
              <a:t> 대응되는 밸브를 선정하여 사용할 수 있도록 사전 확인이 필요</a:t>
            </a:r>
          </a:p>
          <a:p>
            <a:pPr fontAlgn="base"/>
            <a:r>
              <a:rPr lang="ko-KR" altLang="en-US" sz="2100" dirty="0"/>
              <a:t>⑻ 배관 방법 </a:t>
            </a:r>
            <a:r>
              <a:rPr lang="en-US" altLang="ko-KR" sz="2100" dirty="0"/>
              <a:t>: </a:t>
            </a:r>
            <a:r>
              <a:rPr lang="ko-KR" altLang="en-US" sz="2100" dirty="0"/>
              <a:t>벽에 묻어 시설하는 배관인지 노출배관인지를 확인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868054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온수 구분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804725"/>
            <a:ext cx="8640960" cy="6192688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ko-KR" altLang="en-US" dirty="0"/>
              <a:t>⑴ 방식 </a:t>
            </a:r>
            <a:r>
              <a:rPr lang="en-US" altLang="ko-KR" dirty="0"/>
              <a:t>: </a:t>
            </a:r>
            <a:r>
              <a:rPr lang="ko-KR" altLang="en-US" dirty="0"/>
              <a:t>온수 보일러와 순간 온수기로 구분한다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▶ </a:t>
            </a:r>
            <a:r>
              <a:rPr lang="ko-KR" altLang="en-US" dirty="0" err="1"/>
              <a:t>사용수량의</a:t>
            </a:r>
            <a:r>
              <a:rPr lang="ko-KR" altLang="en-US" dirty="0"/>
              <a:t> </a:t>
            </a:r>
            <a:r>
              <a:rPr lang="ko-KR" altLang="en-US" dirty="0" err="1"/>
              <a:t>산출방법</a:t>
            </a:r>
            <a:r>
              <a:rPr lang="en-US" altLang="ko-KR" dirty="0"/>
              <a:t>(</a:t>
            </a:r>
            <a:r>
              <a:rPr lang="ko-KR" altLang="en-US" dirty="0"/>
              <a:t>시간당 </a:t>
            </a:r>
            <a:r>
              <a:rPr lang="ko-KR" altLang="en-US" dirty="0" err="1"/>
              <a:t>공급수량임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씽크수조</a:t>
            </a:r>
            <a:r>
              <a:rPr lang="en-US" altLang="ko-KR" dirty="0"/>
              <a:t>×2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취사기의</a:t>
            </a:r>
            <a:r>
              <a:rPr lang="ko-KR" altLang="en-US" dirty="0"/>
              <a:t> 용량</a:t>
            </a:r>
            <a:r>
              <a:rPr lang="en-US" altLang="ko-KR" dirty="0"/>
              <a:t>×1.5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솥류의</a:t>
            </a:r>
            <a:r>
              <a:rPr lang="ko-KR" altLang="en-US" dirty="0"/>
              <a:t> 용량</a:t>
            </a:r>
            <a:r>
              <a:rPr lang="en-US" altLang="ko-KR" dirty="0"/>
              <a:t>×1.5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급식인원</a:t>
            </a:r>
            <a:r>
              <a:rPr lang="en-US" altLang="ko-KR" dirty="0"/>
              <a:t>×0.4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/>
              <a:t>냉동기의 냉각 수량</a:t>
            </a:r>
            <a:r>
              <a:rPr lang="en-US" altLang="ko-KR" dirty="0"/>
              <a:t>/h</a:t>
            </a:r>
            <a:endParaRPr lang="ko-KR" altLang="en-US" dirty="0"/>
          </a:p>
          <a:p>
            <a:pPr fontAlgn="base"/>
            <a:r>
              <a:rPr lang="ko-KR" altLang="en-US" dirty="0"/>
              <a:t>▶ 사용온수량의 </a:t>
            </a:r>
            <a:r>
              <a:rPr lang="ko-KR" altLang="en-US" dirty="0" err="1"/>
              <a:t>산출방법</a:t>
            </a:r>
            <a:r>
              <a:rPr lang="en-US" altLang="ko-KR" dirty="0"/>
              <a:t>(</a:t>
            </a:r>
            <a:r>
              <a:rPr lang="ko-KR" altLang="en-US" dirty="0"/>
              <a:t>시간당 공급은 </a:t>
            </a:r>
            <a:r>
              <a:rPr lang="ko-KR" altLang="en-US" dirty="0" err="1"/>
              <a:t>온수량임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씽크수조</a:t>
            </a:r>
            <a:r>
              <a:rPr lang="en-US" altLang="ko-KR" dirty="0"/>
              <a:t>×1.5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솥류의</a:t>
            </a:r>
            <a:r>
              <a:rPr lang="ko-KR" altLang="en-US" dirty="0"/>
              <a:t> 용량</a:t>
            </a:r>
            <a:r>
              <a:rPr lang="en-US" altLang="ko-KR" dirty="0"/>
              <a:t>×0.5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/>
              <a:t>세척기 탱크의 용량</a:t>
            </a:r>
            <a:r>
              <a:rPr lang="en-US" altLang="ko-KR" dirty="0"/>
              <a:t>× 6</a:t>
            </a:r>
            <a:r>
              <a:rPr lang="ko-KR" altLang="en-US" dirty="0"/>
              <a:t>～</a:t>
            </a:r>
            <a:r>
              <a:rPr lang="en-US" altLang="ko-KR" dirty="0"/>
              <a:t>9</a:t>
            </a:r>
            <a:endParaRPr lang="ko-KR" altLang="en-US" dirty="0"/>
          </a:p>
          <a:p>
            <a:pPr fontAlgn="base"/>
            <a:r>
              <a:rPr lang="ko-KR" altLang="en-US" dirty="0"/>
              <a:t>⑵ </a:t>
            </a:r>
            <a:r>
              <a:rPr lang="ko-KR" altLang="en-US" dirty="0" err="1"/>
              <a:t>배관방법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 err="1"/>
              <a:t>직가열</a:t>
            </a:r>
            <a:r>
              <a:rPr lang="ko-KR" altLang="en-US" dirty="0"/>
              <a:t> 방식의 순간온수기는 수도에 직접 연결</a:t>
            </a:r>
            <a:r>
              <a:rPr lang="en-US" altLang="ko-KR" dirty="0"/>
              <a:t>. </a:t>
            </a:r>
            <a:r>
              <a:rPr lang="ko-KR" altLang="en-US" dirty="0"/>
              <a:t>배기가스의 배출을 위한 별도의 후두 서리</a:t>
            </a:r>
          </a:p>
          <a:p>
            <a:pPr fontAlgn="base"/>
            <a:r>
              <a:rPr lang="ko-KR" altLang="en-US" dirty="0"/>
              <a:t>⑶ </a:t>
            </a:r>
            <a:r>
              <a:rPr lang="ko-KR" altLang="en-US" dirty="0" err="1"/>
              <a:t>급탕온도</a:t>
            </a:r>
            <a:r>
              <a:rPr lang="ko-KR" altLang="en-US" dirty="0"/>
              <a:t> </a:t>
            </a:r>
            <a:r>
              <a:rPr lang="en-US" altLang="ko-KR" dirty="0"/>
              <a:t>: 50</a:t>
            </a:r>
            <a:r>
              <a:rPr lang="ko-KR" altLang="en-US" dirty="0"/>
              <a:t>～</a:t>
            </a:r>
            <a:r>
              <a:rPr lang="en-US" altLang="ko-KR" dirty="0"/>
              <a:t>60</a:t>
            </a:r>
            <a:r>
              <a:rPr lang="ko-KR" altLang="en-US" dirty="0"/>
              <a:t>℃가 일반적인 </a:t>
            </a:r>
            <a:r>
              <a:rPr lang="ko-KR" altLang="en-US" dirty="0" err="1"/>
              <a:t>사용온도</a:t>
            </a:r>
            <a:r>
              <a:rPr lang="ko-KR" altLang="en-US" dirty="0"/>
              <a:t> 식기세척기등 사용상 고온</a:t>
            </a:r>
            <a:r>
              <a:rPr lang="en-US" altLang="ko-KR" dirty="0"/>
              <a:t>(85</a:t>
            </a:r>
            <a:r>
              <a:rPr lang="ko-KR" altLang="en-US" dirty="0"/>
              <a:t>～</a:t>
            </a:r>
            <a:r>
              <a:rPr lang="en-US" altLang="ko-KR" dirty="0"/>
              <a:t>90</a:t>
            </a:r>
            <a:r>
              <a:rPr lang="ko-KR" altLang="en-US" dirty="0"/>
              <a:t>℃</a:t>
            </a:r>
            <a:r>
              <a:rPr lang="en-US" altLang="ko-KR" dirty="0"/>
              <a:t>)</a:t>
            </a:r>
            <a:r>
              <a:rPr lang="ko-KR" altLang="en-US" dirty="0"/>
              <a:t>을 필요로 하는 겨우 별도의 </a:t>
            </a:r>
            <a:r>
              <a:rPr lang="ko-KR" altLang="en-US" dirty="0" err="1"/>
              <a:t>부스타를</a:t>
            </a:r>
            <a:r>
              <a:rPr lang="ko-KR" altLang="en-US" dirty="0"/>
              <a:t> 설치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352742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배수 구분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804725"/>
            <a:ext cx="8640960" cy="619268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ko-KR" altLang="en-US" dirty="0"/>
              <a:t>⑴ 배수 </a:t>
            </a:r>
            <a:r>
              <a:rPr lang="en-US" altLang="ko-KR" dirty="0"/>
              <a:t>: ․</a:t>
            </a:r>
            <a:r>
              <a:rPr lang="ko-KR" altLang="en-US" dirty="0"/>
              <a:t>공전식</a:t>
            </a:r>
            <a:r>
              <a:rPr lang="en-US" altLang="ko-KR" dirty="0"/>
              <a:t>(</a:t>
            </a:r>
            <a:r>
              <a:rPr lang="ko-KR" altLang="en-US" dirty="0"/>
              <a:t>共電式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변식</a:t>
            </a:r>
            <a:r>
              <a:rPr lang="en-US" altLang="ko-KR" dirty="0"/>
              <a:t>(</a:t>
            </a:r>
            <a:r>
              <a:rPr lang="ko-KR" altLang="en-US" dirty="0"/>
              <a:t>辨識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스트레이나</a:t>
            </a:r>
            <a:r>
              <a:rPr lang="en-US" altLang="ko-KR" dirty="0"/>
              <a:t>(</a:t>
            </a:r>
            <a:r>
              <a:rPr lang="ko-KR" altLang="en-US" dirty="0" err="1"/>
              <a:t>배스용</a:t>
            </a:r>
            <a:r>
              <a:rPr lang="ko-KR" altLang="en-US" dirty="0"/>
              <a:t> </a:t>
            </a:r>
            <a:r>
              <a:rPr lang="ko-KR" altLang="en-US" dirty="0" err="1"/>
              <a:t>테이블류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ko-KR" altLang="en-US" dirty="0"/>
              <a:t>⑵ </a:t>
            </a:r>
            <a:r>
              <a:rPr lang="ko-KR" altLang="en-US" dirty="0" err="1"/>
              <a:t>바닥배수</a:t>
            </a:r>
            <a:r>
              <a:rPr lang="ko-KR" altLang="en-US" dirty="0"/>
              <a:t> </a:t>
            </a:r>
            <a:r>
              <a:rPr lang="en-US" altLang="ko-KR" dirty="0"/>
              <a:t>: FD</a:t>
            </a:r>
            <a:r>
              <a:rPr lang="ko-KR" altLang="en-US" dirty="0"/>
              <a:t>트랩 딸린 </a:t>
            </a:r>
            <a:r>
              <a:rPr lang="en-US" altLang="ko-KR" dirty="0"/>
              <a:t>50</a:t>
            </a:r>
            <a:r>
              <a:rPr lang="ko-KR" altLang="en-US" dirty="0"/>
              <a:t>～</a:t>
            </a:r>
            <a:r>
              <a:rPr lang="en-US" altLang="ko-KR" dirty="0"/>
              <a:t>100A</a:t>
            </a:r>
            <a:r>
              <a:rPr lang="ko-KR" altLang="en-US" dirty="0"/>
              <a:t>로 냉장실의배수</a:t>
            </a:r>
            <a:r>
              <a:rPr lang="en-US" altLang="ko-KR" dirty="0"/>
              <a:t>, </a:t>
            </a:r>
            <a:r>
              <a:rPr lang="ko-KR" altLang="en-US" dirty="0" err="1"/>
              <a:t>수냉식</a:t>
            </a:r>
            <a:r>
              <a:rPr lang="ko-KR" altLang="en-US" dirty="0"/>
              <a:t> 냉각수 배수 등에 사용</a:t>
            </a:r>
          </a:p>
          <a:p>
            <a:pPr fontAlgn="base"/>
            <a:r>
              <a:rPr lang="ko-KR" altLang="en-US" dirty="0"/>
              <a:t>⑶ 배수관 </a:t>
            </a:r>
            <a:r>
              <a:rPr lang="en-US" altLang="ko-KR" dirty="0"/>
              <a:t>: </a:t>
            </a:r>
            <a:r>
              <a:rPr lang="ko-KR" altLang="en-US" dirty="0"/>
              <a:t>기기용 배수관은 철관 미 연화비닐파이프</a:t>
            </a:r>
            <a:r>
              <a:rPr lang="en-US" altLang="ko-KR" dirty="0"/>
              <a:t>(PVC)</a:t>
            </a:r>
            <a:r>
              <a:rPr lang="ko-KR" altLang="en-US" dirty="0"/>
              <a:t>관을 사용</a:t>
            </a:r>
            <a:r>
              <a:rPr lang="en-US" altLang="ko-KR" dirty="0"/>
              <a:t>. </a:t>
            </a:r>
            <a:r>
              <a:rPr lang="ko-KR" altLang="en-US" dirty="0"/>
              <a:t>일반 배수관은 철관 및 주철관을 사용</a:t>
            </a:r>
          </a:p>
          <a:p>
            <a:pPr fontAlgn="base"/>
            <a:r>
              <a:rPr lang="ko-KR" altLang="en-US" dirty="0"/>
              <a:t>⑷ 배수구 </a:t>
            </a:r>
            <a:r>
              <a:rPr lang="en-US" altLang="ko-KR" dirty="0"/>
              <a:t>: </a:t>
            </a:r>
            <a:r>
              <a:rPr lang="ko-KR" altLang="en-US" dirty="0" err="1"/>
              <a:t>바닥배수로</a:t>
            </a:r>
            <a:r>
              <a:rPr lang="ko-KR" altLang="en-US" dirty="0"/>
              <a:t> 도랑을 설치하여 배수로로 이용 배수로 </a:t>
            </a:r>
            <a:r>
              <a:rPr lang="ko-KR" altLang="en-US" dirty="0" err="1"/>
              <a:t>시설시</a:t>
            </a:r>
            <a:r>
              <a:rPr lang="ko-KR" altLang="en-US" dirty="0"/>
              <a:t> </a:t>
            </a:r>
            <a:r>
              <a:rPr lang="ko-KR" altLang="en-US" dirty="0" err="1"/>
              <a:t>도랑폭</a:t>
            </a:r>
            <a:r>
              <a:rPr lang="en-US" altLang="ko-KR" dirty="0"/>
              <a:t>, </a:t>
            </a:r>
            <a:r>
              <a:rPr lang="ko-KR" altLang="en-US" dirty="0"/>
              <a:t>깊이</a:t>
            </a:r>
            <a:r>
              <a:rPr lang="en-US" altLang="ko-KR" dirty="0"/>
              <a:t>, </a:t>
            </a:r>
            <a:r>
              <a:rPr lang="ko-KR" altLang="en-US" dirty="0"/>
              <a:t>경사</a:t>
            </a:r>
            <a:r>
              <a:rPr lang="en-US" altLang="ko-KR" dirty="0"/>
              <a:t>, </a:t>
            </a:r>
            <a:r>
              <a:rPr lang="ko-KR" altLang="en-US" dirty="0" err="1"/>
              <a:t>뚜껑재료</a:t>
            </a:r>
            <a:r>
              <a:rPr lang="ko-KR" altLang="en-US" dirty="0"/>
              <a:t> 등에 유의</a:t>
            </a:r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도랑폭</a:t>
            </a:r>
            <a:r>
              <a:rPr lang="ko-KR" altLang="en-US" dirty="0"/>
              <a:t> </a:t>
            </a:r>
            <a:r>
              <a:rPr lang="en-US" altLang="ko-KR" dirty="0"/>
              <a:t>: 100, 150, 200, 250mm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도랑깊이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 err="1"/>
              <a:t>물높이에서</a:t>
            </a:r>
            <a:r>
              <a:rPr lang="ko-KR" altLang="en-US" dirty="0"/>
              <a:t> </a:t>
            </a:r>
            <a:r>
              <a:rPr lang="en-US" altLang="ko-KR" dirty="0"/>
              <a:t>100mm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도랑경사</a:t>
            </a:r>
            <a:r>
              <a:rPr lang="ko-KR" altLang="en-US" dirty="0"/>
              <a:t> </a:t>
            </a:r>
            <a:r>
              <a:rPr lang="en-US" altLang="ko-KR" dirty="0"/>
              <a:t>: 1/100</a:t>
            </a:r>
            <a:r>
              <a:rPr lang="ko-KR" altLang="en-US" dirty="0"/>
              <a:t>～</a:t>
            </a:r>
            <a:r>
              <a:rPr lang="en-US" altLang="ko-KR" dirty="0"/>
              <a:t>1/150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뚜껑재료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 err="1"/>
              <a:t>그물망류</a:t>
            </a:r>
            <a:r>
              <a:rPr lang="en-US" altLang="ko-KR" dirty="0"/>
              <a:t>(</a:t>
            </a:r>
            <a:r>
              <a:rPr lang="ko-KR" altLang="en-US" dirty="0"/>
              <a:t>재질</a:t>
            </a:r>
            <a:r>
              <a:rPr lang="en-US" altLang="ko-KR" dirty="0"/>
              <a:t>․</a:t>
            </a:r>
            <a:r>
              <a:rPr lang="ko-KR" altLang="en-US" dirty="0" err="1"/>
              <a:t>스텐레스</a:t>
            </a:r>
            <a:r>
              <a:rPr lang="ko-KR" altLang="en-US" dirty="0"/>
              <a:t> 등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ko-KR" altLang="en-US" dirty="0"/>
              <a:t>⑸ </a:t>
            </a:r>
            <a:r>
              <a:rPr lang="ko-KR" altLang="en-US" dirty="0" err="1"/>
              <a:t>그리스트랩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/>
              <a:t>그리스 및 찌꺼기 제거용으로 배수구의 말단부에 </a:t>
            </a:r>
            <a:r>
              <a:rPr lang="ko-KR" altLang="en-US" dirty="0" err="1"/>
              <a:t>설치트랩은</a:t>
            </a:r>
            <a:r>
              <a:rPr lang="ko-KR" altLang="en-US" dirty="0"/>
              <a:t> </a:t>
            </a:r>
            <a:r>
              <a:rPr lang="ko-KR" altLang="en-US" dirty="0" err="1"/>
              <a:t>스테인레스제가</a:t>
            </a:r>
            <a:r>
              <a:rPr lang="ko-KR" altLang="en-US" dirty="0"/>
              <a:t> 많이 사용되며 용량은 주방에 따라 다르지만 分당 평균 사용 수량의 </a:t>
            </a:r>
            <a:r>
              <a:rPr lang="en-US" altLang="ko-KR" dirty="0"/>
              <a:t>6</a:t>
            </a:r>
            <a:r>
              <a:rPr lang="ko-KR" altLang="en-US" dirty="0"/>
              <a:t>배 이상을 설치한다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/>
              <a:t>종류 </a:t>
            </a:r>
            <a:r>
              <a:rPr lang="en-US" altLang="ko-KR" dirty="0"/>
              <a:t>: </a:t>
            </a:r>
            <a:r>
              <a:rPr lang="ko-KR" altLang="en-US" dirty="0"/>
              <a:t>습식</a:t>
            </a:r>
            <a:r>
              <a:rPr lang="en-US" altLang="ko-KR" dirty="0"/>
              <a:t>, </a:t>
            </a:r>
            <a:r>
              <a:rPr lang="ko-KR" altLang="en-US" dirty="0"/>
              <a:t>건식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9928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sz="2400" dirty="0"/>
              <a:t>주방설계 계획의 기본 원칙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[</a:t>
            </a:r>
            <a:r>
              <a:rPr lang="ko-KR" altLang="en-US" b="1" dirty="0"/>
              <a:t>주방설계 계획의 기본 원칙</a:t>
            </a:r>
            <a:r>
              <a:rPr lang="en-US" altLang="ko-KR" b="1" dirty="0"/>
              <a:t>]</a:t>
            </a:r>
          </a:p>
          <a:p>
            <a:pPr fontAlgn="base"/>
            <a:r>
              <a:rPr lang="ko-KR" altLang="en-US" dirty="0"/>
              <a:t>다음 단계로는 작성된 기본 레이아웃을 </a:t>
            </a:r>
            <a:r>
              <a:rPr lang="ko-KR" altLang="en-US" dirty="0" err="1"/>
              <a:t>의뢰자와</a:t>
            </a:r>
            <a:r>
              <a:rPr lang="ko-KR" altLang="en-US" dirty="0"/>
              <a:t> 검토하는 것으로 이 검토과정이 가장 중요하며 많은 시간과 노력을 필요로 한다</a:t>
            </a:r>
            <a:r>
              <a:rPr lang="en-US" altLang="ko-KR" dirty="0"/>
              <a:t>. </a:t>
            </a:r>
            <a:r>
              <a:rPr lang="ko-KR" altLang="en-US" dirty="0"/>
              <a:t>기본 레이아웃에 의해 토의</a:t>
            </a:r>
            <a:r>
              <a:rPr lang="en-US" altLang="ko-KR" dirty="0"/>
              <a:t>, </a:t>
            </a:r>
            <a:r>
              <a:rPr lang="ko-KR" altLang="en-US" dirty="0"/>
              <a:t>조정이라는 반복작업으로 재료의 종류</a:t>
            </a:r>
            <a:r>
              <a:rPr lang="en-US" altLang="ko-KR" dirty="0"/>
              <a:t>, </a:t>
            </a:r>
            <a:r>
              <a:rPr lang="ko-KR" altLang="en-US" dirty="0"/>
              <a:t>형태</a:t>
            </a:r>
            <a:r>
              <a:rPr lang="en-US" altLang="ko-KR" dirty="0"/>
              <a:t>, </a:t>
            </a:r>
            <a:r>
              <a:rPr lang="ko-KR" altLang="en-US" dirty="0" err="1"/>
              <a:t>조리인원의</a:t>
            </a:r>
            <a:r>
              <a:rPr lang="ko-KR" altLang="en-US" dirty="0"/>
              <a:t> 구성</a:t>
            </a:r>
            <a:r>
              <a:rPr lang="en-US" altLang="ko-KR" dirty="0"/>
              <a:t>, </a:t>
            </a:r>
            <a:r>
              <a:rPr lang="ko-KR" altLang="en-US" dirty="0"/>
              <a:t>식사시간</a:t>
            </a:r>
            <a:r>
              <a:rPr lang="en-US" altLang="ko-KR" dirty="0"/>
              <a:t>, </a:t>
            </a:r>
            <a:r>
              <a:rPr lang="ko-KR" altLang="en-US" dirty="0" err="1"/>
              <a:t>세척방법</a:t>
            </a:r>
            <a:r>
              <a:rPr lang="en-US" altLang="ko-KR" dirty="0"/>
              <a:t>, </a:t>
            </a:r>
            <a:r>
              <a:rPr lang="ko-KR" altLang="en-US" dirty="0"/>
              <a:t>서비스 방법</a:t>
            </a:r>
            <a:r>
              <a:rPr lang="en-US" altLang="ko-KR" dirty="0"/>
              <a:t>, </a:t>
            </a:r>
            <a:r>
              <a:rPr lang="ko-KR" altLang="en-US" dirty="0"/>
              <a:t>식기의 종류</a:t>
            </a:r>
            <a:r>
              <a:rPr lang="en-US" altLang="ko-KR" dirty="0"/>
              <a:t>, </a:t>
            </a:r>
            <a:r>
              <a:rPr lang="ko-KR" altLang="en-US" dirty="0"/>
              <a:t>형태 등의 </a:t>
            </a:r>
            <a:r>
              <a:rPr lang="ko-KR" altLang="en-US" dirty="0" err="1"/>
              <a:t>세부검토를</a:t>
            </a:r>
            <a:r>
              <a:rPr lang="ko-KR" altLang="en-US" dirty="0"/>
              <a:t> 되풀이해서 </a:t>
            </a:r>
            <a:r>
              <a:rPr lang="ko-KR" altLang="en-US" dirty="0" err="1"/>
              <a:t>작업동선</a:t>
            </a:r>
            <a:r>
              <a:rPr lang="en-US" altLang="ko-KR" dirty="0"/>
              <a:t>, </a:t>
            </a:r>
            <a:r>
              <a:rPr lang="ko-KR" altLang="en-US" dirty="0"/>
              <a:t>기기의 위치</a:t>
            </a:r>
            <a:r>
              <a:rPr lang="en-US" altLang="ko-KR" dirty="0"/>
              <a:t>, </a:t>
            </a:r>
            <a:r>
              <a:rPr lang="ko-KR" altLang="en-US" dirty="0"/>
              <a:t>크기 등을 수정해 가면서 레이아웃을 최종적으로 결정해가게 된다</a:t>
            </a:r>
            <a:r>
              <a:rPr lang="en-US" altLang="ko-KR" dirty="0"/>
              <a:t>. </a:t>
            </a:r>
            <a:r>
              <a:rPr lang="ko-KR" altLang="en-US" dirty="0"/>
              <a:t>여기까지의 작업이 끝나면 드디어 실시 설계에 착수한다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이 단계에서는 </a:t>
            </a:r>
            <a:r>
              <a:rPr lang="ko-KR" altLang="en-US" dirty="0" err="1"/>
              <a:t>도입기기에</a:t>
            </a:r>
            <a:r>
              <a:rPr lang="ko-KR" altLang="en-US" dirty="0"/>
              <a:t> 의한 </a:t>
            </a:r>
            <a:r>
              <a:rPr lang="ko-KR" altLang="en-US" dirty="0" err="1"/>
              <a:t>설비공사의</a:t>
            </a:r>
            <a:r>
              <a:rPr lang="ko-KR" altLang="en-US" dirty="0"/>
              <a:t> 종류</a:t>
            </a:r>
            <a:r>
              <a:rPr lang="en-US" altLang="ko-KR" dirty="0"/>
              <a:t>, </a:t>
            </a:r>
            <a:r>
              <a:rPr lang="ko-KR" altLang="en-US" dirty="0"/>
              <a:t>기기의 크기</a:t>
            </a:r>
            <a:r>
              <a:rPr lang="en-US" altLang="ko-KR" dirty="0"/>
              <a:t>, </a:t>
            </a:r>
            <a:r>
              <a:rPr lang="ko-KR" altLang="en-US" dirty="0"/>
              <a:t>형태</a:t>
            </a:r>
            <a:r>
              <a:rPr lang="en-US" altLang="ko-KR" dirty="0"/>
              <a:t>, </a:t>
            </a:r>
            <a:r>
              <a:rPr lang="ko-KR" altLang="en-US" dirty="0"/>
              <a:t>설치위치 등을 도면에 명기해서 기기단품도를 작성하여 </a:t>
            </a:r>
            <a:r>
              <a:rPr lang="ko-KR" altLang="en-US" dirty="0" err="1"/>
              <a:t>의뢰자와</a:t>
            </a:r>
            <a:r>
              <a:rPr lang="ko-KR" altLang="en-US" dirty="0"/>
              <a:t> 최종 확인을 하고 조정하여 이에 대한 승인을 얻어서 일련의 주방설계업무가 종료된다</a:t>
            </a:r>
            <a:r>
              <a:rPr lang="en-US" altLang="ko-KR" dirty="0"/>
              <a:t>. </a:t>
            </a:r>
            <a:r>
              <a:rPr lang="ko-KR" altLang="en-US" dirty="0"/>
              <a:t>후일 설비투자금액</a:t>
            </a:r>
            <a:r>
              <a:rPr lang="en-US" altLang="ko-KR" dirty="0"/>
              <a:t>(</a:t>
            </a:r>
            <a:r>
              <a:rPr lang="ko-KR" altLang="en-US" dirty="0"/>
              <a:t>예산부족</a:t>
            </a:r>
            <a:r>
              <a:rPr lang="en-US" altLang="ko-KR" dirty="0"/>
              <a:t>)</a:t>
            </a:r>
            <a:r>
              <a:rPr lang="ko-KR" altLang="en-US" dirty="0"/>
              <a:t>에 의한 설계변경이나 기기의 방법 변경이 발생하는 등 트러블을 일으키지 않도록 기본 설계 단계에서 계산한 금액을 산출해 필요한 조정을 한 후 그 금액을 확인하는 절차도 병행을 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397648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95536" y="1844825"/>
            <a:ext cx="8289749" cy="693027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pPr fontAlgn="base"/>
            <a:r>
              <a:rPr lang="en-US" altLang="ko-KR" dirty="0"/>
              <a:t>7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r>
              <a:rPr lang="ko-KR" altLang="en-US" dirty="0" err="1"/>
              <a:t>주방설계시</a:t>
            </a:r>
            <a:r>
              <a:rPr lang="ko-KR" altLang="en-US" dirty="0"/>
              <a:t> </a:t>
            </a:r>
            <a:r>
              <a:rPr lang="ko-KR" altLang="en-US" dirty="0" err="1"/>
              <a:t>전기공사와</a:t>
            </a:r>
            <a:r>
              <a:rPr lang="ko-KR" altLang="en-US" dirty="0"/>
              <a:t> 관련된 </a:t>
            </a:r>
            <a:r>
              <a:rPr lang="ko-KR" altLang="en-US" dirty="0" smtClean="0"/>
              <a:t>사항 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43509" y="6273317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871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* </a:t>
            </a:r>
            <a:r>
              <a:rPr lang="ko-KR" altLang="en-US" dirty="0" err="1" smtClean="0"/>
              <a:t>주방설계시</a:t>
            </a:r>
            <a:r>
              <a:rPr lang="ko-KR" altLang="en-US" dirty="0" smtClean="0"/>
              <a:t> 전기공사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altLang="ko-KR" b="1" dirty="0"/>
              <a:t>1. </a:t>
            </a:r>
            <a:r>
              <a:rPr lang="ko-KR" altLang="en-US" b="1" dirty="0" err="1"/>
              <a:t>설치기기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분전반</a:t>
            </a:r>
            <a:r>
              <a:rPr lang="en-US" altLang="ko-KR" dirty="0"/>
              <a:t>․</a:t>
            </a:r>
            <a:r>
              <a:rPr lang="ko-KR" altLang="en-US" dirty="0" err="1"/>
              <a:t>배전반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 err="1"/>
              <a:t>주방기기의</a:t>
            </a:r>
            <a:r>
              <a:rPr lang="ko-KR" altLang="en-US" dirty="0"/>
              <a:t> 배치 위치를 고려 </a:t>
            </a:r>
            <a:r>
              <a:rPr lang="ko-KR" altLang="en-US" dirty="0" err="1"/>
              <a:t>평면계획시</a:t>
            </a:r>
            <a:r>
              <a:rPr lang="ko-KR" altLang="en-US" dirty="0"/>
              <a:t> 배치</a:t>
            </a:r>
          </a:p>
          <a:p>
            <a:pPr fontAlgn="base"/>
            <a:r>
              <a:rPr lang="en-US" altLang="ko-KR" b="1" dirty="0"/>
              <a:t>2. </a:t>
            </a:r>
            <a:r>
              <a:rPr lang="ko-KR" altLang="en-US" b="1" dirty="0"/>
              <a:t>전압</a:t>
            </a:r>
            <a:endParaRPr lang="ko-KR" altLang="en-US" dirty="0"/>
          </a:p>
          <a:p>
            <a:pPr fontAlgn="base"/>
            <a:r>
              <a:rPr lang="ko-KR" altLang="en-US" dirty="0"/>
              <a:t>⑴ </a:t>
            </a:r>
            <a:r>
              <a:rPr lang="en-US" altLang="ko-KR" dirty="0"/>
              <a:t>3ø 200V</a:t>
            </a:r>
            <a:r>
              <a:rPr lang="ko-KR" altLang="en-US" dirty="0"/>
              <a:t>～</a:t>
            </a:r>
            <a:r>
              <a:rPr lang="en-US" altLang="ko-KR" dirty="0"/>
              <a:t>220V : </a:t>
            </a:r>
            <a:r>
              <a:rPr lang="ko-KR" altLang="en-US" dirty="0"/>
              <a:t>소비전력 </a:t>
            </a:r>
            <a:r>
              <a:rPr lang="en-US" altLang="ko-KR" dirty="0"/>
              <a:t>400W </a:t>
            </a:r>
            <a:r>
              <a:rPr lang="ko-KR" altLang="en-US" dirty="0"/>
              <a:t>이상 기기용</a:t>
            </a:r>
          </a:p>
          <a:p>
            <a:pPr fontAlgn="base"/>
            <a:r>
              <a:rPr lang="ko-KR" altLang="en-US" dirty="0"/>
              <a:t>⑵ </a:t>
            </a:r>
            <a:r>
              <a:rPr lang="en-US" altLang="ko-KR" dirty="0"/>
              <a:t>1ø 200V</a:t>
            </a:r>
            <a:r>
              <a:rPr lang="ko-KR" altLang="en-US" dirty="0"/>
              <a:t>～</a:t>
            </a:r>
            <a:r>
              <a:rPr lang="en-US" altLang="ko-KR" dirty="0"/>
              <a:t>220V : </a:t>
            </a:r>
            <a:r>
              <a:rPr lang="ko-KR" altLang="en-US" dirty="0"/>
              <a:t>일반적으로 콘센트에 접속하여 사용</a:t>
            </a:r>
            <a:r>
              <a:rPr lang="en-US" altLang="ko-KR" dirty="0"/>
              <a:t>, </a:t>
            </a:r>
            <a:r>
              <a:rPr lang="ko-KR" altLang="en-US" dirty="0" err="1"/>
              <a:t>소비저력이</a:t>
            </a:r>
            <a:r>
              <a:rPr lang="ko-KR" altLang="en-US" dirty="0"/>
              <a:t> 큰 조명</a:t>
            </a:r>
          </a:p>
          <a:p>
            <a:pPr fontAlgn="base"/>
            <a:r>
              <a:rPr lang="ko-KR" altLang="en-US" dirty="0"/>
              <a:t>⑶ </a:t>
            </a:r>
            <a:r>
              <a:rPr lang="en-US" altLang="ko-KR" dirty="0"/>
              <a:t>1ø 100V</a:t>
            </a:r>
            <a:r>
              <a:rPr lang="ko-KR" altLang="en-US" dirty="0"/>
              <a:t>～</a:t>
            </a:r>
            <a:r>
              <a:rPr lang="en-US" altLang="ko-KR" dirty="0"/>
              <a:t>115V : </a:t>
            </a:r>
            <a:r>
              <a:rPr lang="ko-KR" altLang="en-US" dirty="0"/>
              <a:t>일반적으로 콘센트에 접속하여 사용</a:t>
            </a:r>
            <a:r>
              <a:rPr lang="en-US" altLang="ko-KR" dirty="0"/>
              <a:t>, </a:t>
            </a:r>
            <a:r>
              <a:rPr lang="ko-KR" altLang="en-US" dirty="0"/>
              <a:t>소비전력 </a:t>
            </a:r>
            <a:r>
              <a:rPr lang="en-US" altLang="ko-KR" dirty="0"/>
              <a:t>600W </a:t>
            </a:r>
            <a:r>
              <a:rPr lang="ko-KR" altLang="en-US" dirty="0"/>
              <a:t>이상 접속에 유의</a:t>
            </a:r>
          </a:p>
          <a:p>
            <a:pPr fontAlgn="base"/>
            <a:r>
              <a:rPr lang="en-US" altLang="ko-KR" b="1" dirty="0"/>
              <a:t>3. </a:t>
            </a:r>
            <a:r>
              <a:rPr lang="ko-KR" altLang="en-US" b="1" dirty="0" err="1"/>
              <a:t>절열기기</a:t>
            </a:r>
            <a:endParaRPr lang="ko-KR" altLang="en-US" dirty="0"/>
          </a:p>
          <a:p>
            <a:pPr fontAlgn="base"/>
            <a:r>
              <a:rPr lang="ko-KR" altLang="en-US" dirty="0"/>
              <a:t>⑴ 표준전압기기 </a:t>
            </a:r>
            <a:r>
              <a:rPr lang="en-US" altLang="ko-KR" dirty="0"/>
              <a:t>: </a:t>
            </a:r>
            <a:r>
              <a:rPr lang="ko-KR" altLang="en-US" dirty="0"/>
              <a:t>기기에 공급되는 </a:t>
            </a:r>
            <a:r>
              <a:rPr lang="en-US" altLang="ko-KR" dirty="0"/>
              <a:t>100V</a:t>
            </a:r>
            <a:r>
              <a:rPr lang="ko-KR" altLang="en-US" dirty="0"/>
              <a:t>～</a:t>
            </a:r>
            <a:r>
              <a:rPr lang="en-US" altLang="ko-KR" dirty="0"/>
              <a:t>440V</a:t>
            </a:r>
            <a:r>
              <a:rPr lang="ko-KR" altLang="en-US" dirty="0"/>
              <a:t>를 기기 내에 직접 사용</a:t>
            </a:r>
          </a:p>
          <a:p>
            <a:pPr fontAlgn="base"/>
            <a:r>
              <a:rPr lang="ko-KR" altLang="en-US" dirty="0"/>
              <a:t>⑵ 저 </a:t>
            </a:r>
            <a:r>
              <a:rPr lang="ko-KR" altLang="en-US" dirty="0" err="1"/>
              <a:t>전압기기</a:t>
            </a:r>
            <a:r>
              <a:rPr lang="ko-KR" altLang="en-US" dirty="0"/>
              <a:t> </a:t>
            </a:r>
            <a:r>
              <a:rPr lang="en-US" altLang="ko-KR" dirty="0"/>
              <a:t>: 100V</a:t>
            </a:r>
            <a:r>
              <a:rPr lang="ko-KR" altLang="en-US" dirty="0"/>
              <a:t>～</a:t>
            </a:r>
            <a:r>
              <a:rPr lang="en-US" altLang="ko-KR" dirty="0"/>
              <a:t>440V</a:t>
            </a:r>
            <a:r>
              <a:rPr lang="ko-KR" altLang="en-US" dirty="0"/>
              <a:t>의 전압을 트랜스 등으로 변압하며 </a:t>
            </a:r>
            <a:r>
              <a:rPr lang="en-US" altLang="ko-KR" dirty="0"/>
              <a:t>50</a:t>
            </a:r>
            <a:r>
              <a:rPr lang="ko-KR" altLang="en-US" dirty="0"/>
              <a:t>～</a:t>
            </a:r>
            <a:r>
              <a:rPr lang="en-US" altLang="ko-KR" dirty="0"/>
              <a:t>220V </a:t>
            </a:r>
            <a:r>
              <a:rPr lang="ko-KR" altLang="en-US" dirty="0"/>
              <a:t>정도의 전압까지 내려서 </a:t>
            </a:r>
            <a:r>
              <a:rPr lang="ko-KR" altLang="en-US" dirty="0" err="1"/>
              <a:t>히타</a:t>
            </a:r>
            <a:r>
              <a:rPr lang="ko-KR" altLang="en-US" dirty="0"/>
              <a:t> 등에 공급하는 기기</a:t>
            </a:r>
          </a:p>
          <a:p>
            <a:pPr fontAlgn="base"/>
            <a:r>
              <a:rPr lang="en-US" altLang="ko-KR" dirty="0"/>
              <a:t>(</a:t>
            </a:r>
            <a:r>
              <a:rPr lang="ko-KR" altLang="en-US" dirty="0"/>
              <a:t>니크롬선이 굵어 내구성도 증가되고</a:t>
            </a:r>
            <a:r>
              <a:rPr lang="en-US" altLang="ko-KR" dirty="0"/>
              <a:t>, </a:t>
            </a:r>
            <a:r>
              <a:rPr lang="ko-KR" altLang="en-US" dirty="0"/>
              <a:t>낮은 전압의 사용으로 위 </a:t>
            </a:r>
            <a:r>
              <a:rPr lang="ko-KR" altLang="en-US" dirty="0" err="1"/>
              <a:t>험성</a:t>
            </a:r>
            <a:r>
              <a:rPr lang="ko-KR" altLang="en-US" dirty="0"/>
              <a:t> 감소</a:t>
            </a:r>
            <a:r>
              <a:rPr lang="en-US" altLang="ko-KR" dirty="0"/>
              <a:t>)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49609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* </a:t>
            </a:r>
            <a:r>
              <a:rPr lang="ko-KR" altLang="en-US" dirty="0" err="1"/>
              <a:t>주방설계시</a:t>
            </a:r>
            <a:r>
              <a:rPr lang="ko-KR" altLang="en-US" dirty="0"/>
              <a:t> 전기공사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6048672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altLang="ko-KR" b="1" dirty="0"/>
              <a:t>4. </a:t>
            </a:r>
            <a:r>
              <a:rPr lang="ko-KR" altLang="en-US" b="1" dirty="0" err="1"/>
              <a:t>전동기기</a:t>
            </a:r>
            <a:endParaRPr lang="ko-KR" altLang="en-US" dirty="0"/>
          </a:p>
          <a:p>
            <a:pPr fontAlgn="base"/>
            <a:r>
              <a:rPr lang="ko-KR" altLang="en-US" dirty="0" err="1"/>
              <a:t>모타를</a:t>
            </a:r>
            <a:r>
              <a:rPr lang="ko-KR" altLang="en-US" dirty="0"/>
              <a:t> 사용해서 회전</a:t>
            </a:r>
            <a:r>
              <a:rPr lang="en-US" altLang="ko-KR" dirty="0"/>
              <a:t>, </a:t>
            </a:r>
            <a:r>
              <a:rPr lang="ko-KR" altLang="en-US" dirty="0"/>
              <a:t>승강</a:t>
            </a:r>
            <a:r>
              <a:rPr lang="en-US" altLang="ko-KR" dirty="0"/>
              <a:t>, </a:t>
            </a:r>
            <a:r>
              <a:rPr lang="ko-KR" altLang="en-US" dirty="0"/>
              <a:t>운송 등에 이용하는 기기</a:t>
            </a:r>
            <a:r>
              <a:rPr lang="en-US" altLang="ko-KR" dirty="0"/>
              <a:t>(</a:t>
            </a:r>
            <a:r>
              <a:rPr lang="ko-KR" altLang="en-US" dirty="0" err="1"/>
              <a:t>가동시</a:t>
            </a:r>
            <a:r>
              <a:rPr lang="ko-KR" altLang="en-US" dirty="0"/>
              <a:t> 일시적으로 큰 전류가 흐르기 때문에 </a:t>
            </a:r>
            <a:r>
              <a:rPr lang="ko-KR" altLang="en-US" dirty="0" err="1"/>
              <a:t>가동방법과</a:t>
            </a:r>
            <a:r>
              <a:rPr lang="ko-KR" altLang="en-US" dirty="0"/>
              <a:t> </a:t>
            </a:r>
            <a:r>
              <a:rPr lang="ko-KR" altLang="en-US" dirty="0" err="1"/>
              <a:t>휴즈에</a:t>
            </a:r>
            <a:r>
              <a:rPr lang="ko-KR" altLang="en-US" dirty="0"/>
              <a:t> 주의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en-US" altLang="ko-KR" b="1" dirty="0"/>
              <a:t>5. </a:t>
            </a:r>
            <a:r>
              <a:rPr lang="ko-KR" altLang="en-US" b="1" dirty="0"/>
              <a:t>제어기기</a:t>
            </a:r>
            <a:endParaRPr lang="ko-KR" altLang="en-US" dirty="0"/>
          </a:p>
          <a:p>
            <a:pPr fontAlgn="base"/>
            <a:r>
              <a:rPr lang="ko-KR" altLang="en-US" dirty="0" err="1"/>
              <a:t>서머스타트</a:t>
            </a:r>
            <a:r>
              <a:rPr lang="en-US" altLang="ko-KR" dirty="0"/>
              <a:t>, </a:t>
            </a:r>
            <a:r>
              <a:rPr lang="ko-KR" altLang="en-US" dirty="0" err="1"/>
              <a:t>리미트</a:t>
            </a:r>
            <a:r>
              <a:rPr lang="ko-KR" altLang="en-US" dirty="0"/>
              <a:t> 스위치</a:t>
            </a:r>
            <a:r>
              <a:rPr lang="en-US" altLang="ko-KR" dirty="0"/>
              <a:t>, </a:t>
            </a:r>
            <a:r>
              <a:rPr lang="ko-KR" altLang="en-US" dirty="0"/>
              <a:t>타임 스위치 등을 이용해 자동으로 가동되며 운전</a:t>
            </a:r>
            <a:r>
              <a:rPr lang="en-US" altLang="ko-KR" dirty="0"/>
              <a:t>, </a:t>
            </a:r>
            <a:r>
              <a:rPr lang="ko-KR" altLang="en-US" dirty="0"/>
              <a:t>정지 등이 가능한 기기</a:t>
            </a:r>
          </a:p>
          <a:p>
            <a:pPr fontAlgn="base"/>
            <a:r>
              <a:rPr lang="en-US" altLang="ko-KR" b="1" dirty="0"/>
              <a:t>6. </a:t>
            </a:r>
            <a:r>
              <a:rPr lang="ko-KR" altLang="en-US" b="1" dirty="0"/>
              <a:t>전기설비 공사</a:t>
            </a:r>
            <a:endParaRPr lang="ko-KR" altLang="en-US" dirty="0"/>
          </a:p>
          <a:p>
            <a:pPr fontAlgn="base"/>
            <a:r>
              <a:rPr lang="ko-KR" altLang="en-US" dirty="0"/>
              <a:t>⑴ </a:t>
            </a:r>
            <a:r>
              <a:rPr lang="ko-KR" altLang="en-US" dirty="0" err="1"/>
              <a:t>공사구분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/>
              <a:t>일반적으로 주방설비 공사에 있어서는 </a:t>
            </a:r>
            <a:r>
              <a:rPr lang="ko-KR" altLang="en-US" dirty="0" err="1"/>
              <a:t>분전반에서</a:t>
            </a:r>
            <a:r>
              <a:rPr lang="ko-KR" altLang="en-US" dirty="0"/>
              <a:t> 스위치까지의 공사를 전기설비 </a:t>
            </a:r>
            <a:r>
              <a:rPr lang="ko-KR" altLang="en-US" dirty="0" err="1"/>
              <a:t>시공업자가</a:t>
            </a:r>
            <a:r>
              <a:rPr lang="ko-KR" altLang="en-US" dirty="0"/>
              <a:t> 담당</a:t>
            </a:r>
            <a:r>
              <a:rPr lang="en-US" altLang="ko-KR" dirty="0"/>
              <a:t>, </a:t>
            </a:r>
            <a:r>
              <a:rPr lang="ko-KR" altLang="en-US" dirty="0"/>
              <a:t>기타의 배선은 주방설비업자가 담당하는 경우가 많으나 </a:t>
            </a:r>
            <a:r>
              <a:rPr lang="ko-KR" altLang="en-US" dirty="0" err="1"/>
              <a:t>업자간의</a:t>
            </a:r>
            <a:r>
              <a:rPr lang="ko-KR" altLang="en-US" dirty="0"/>
              <a:t> 공사 구분과 내용</a:t>
            </a:r>
            <a:r>
              <a:rPr lang="en-US" altLang="ko-KR" dirty="0"/>
              <a:t>, </a:t>
            </a:r>
            <a:r>
              <a:rPr lang="ko-KR" altLang="en-US" dirty="0" err="1"/>
              <a:t>시공계약의</a:t>
            </a:r>
            <a:r>
              <a:rPr lang="ko-KR" altLang="en-US" dirty="0"/>
              <a:t> 내용 등을 명확히 구분할 것 </a:t>
            </a:r>
          </a:p>
          <a:p>
            <a:pPr fontAlgn="base"/>
            <a:r>
              <a:rPr lang="ko-KR" altLang="en-US" dirty="0"/>
              <a:t>⑵ 콘센트</a:t>
            </a:r>
            <a:r>
              <a:rPr lang="en-US" altLang="ko-KR" dirty="0"/>
              <a:t>․</a:t>
            </a:r>
            <a:r>
              <a:rPr lang="ko-KR" altLang="en-US" dirty="0"/>
              <a:t>스위치 </a:t>
            </a:r>
            <a:r>
              <a:rPr lang="en-US" altLang="ko-KR" dirty="0"/>
              <a:t>: </a:t>
            </a:r>
            <a:r>
              <a:rPr lang="ko-KR" altLang="en-US" dirty="0"/>
              <a:t>일반적으로 주방의 </a:t>
            </a:r>
            <a:r>
              <a:rPr lang="ko-KR" altLang="en-US" dirty="0" err="1"/>
              <a:t>바닥면에서</a:t>
            </a:r>
            <a:r>
              <a:rPr lang="ko-KR" altLang="en-US" dirty="0"/>
              <a:t> </a:t>
            </a:r>
            <a:r>
              <a:rPr lang="en-US" altLang="ko-KR" dirty="0"/>
              <a:t>1.2m</a:t>
            </a:r>
            <a:r>
              <a:rPr lang="ko-KR" altLang="en-US" dirty="0"/>
              <a:t>의 위치에 스위치를 설치하는데 </a:t>
            </a:r>
            <a:r>
              <a:rPr lang="ko-KR" altLang="en-US" dirty="0" err="1"/>
              <a:t>마그네트</a:t>
            </a:r>
            <a:r>
              <a:rPr lang="ko-KR" altLang="en-US" dirty="0"/>
              <a:t> 스위치를 필요로 하는 경우 사전에 결정해야 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⑶ 조명 </a:t>
            </a:r>
            <a:r>
              <a:rPr lang="en-US" altLang="ko-KR" dirty="0"/>
              <a:t>: </a:t>
            </a:r>
            <a:r>
              <a:rPr lang="ko-KR" altLang="en-US" dirty="0"/>
              <a:t>주방의 경우 </a:t>
            </a:r>
            <a:r>
              <a:rPr lang="en-US" altLang="ko-KR" dirty="0"/>
              <a:t>50</a:t>
            </a:r>
            <a:r>
              <a:rPr lang="ko-KR" altLang="en-US" dirty="0" err="1"/>
              <a:t>룩스</a:t>
            </a:r>
            <a:r>
              <a:rPr lang="ko-KR" altLang="en-US" dirty="0"/>
              <a:t> 이상을 제공하는 것이 일반적이지만 주요 작업공간 은 </a:t>
            </a:r>
            <a:r>
              <a:rPr lang="en-US" altLang="ko-KR" dirty="0"/>
              <a:t>70</a:t>
            </a:r>
            <a:r>
              <a:rPr lang="ko-KR" altLang="en-US" dirty="0" err="1"/>
              <a:t>룩스</a:t>
            </a:r>
            <a:r>
              <a:rPr lang="ko-KR" altLang="en-US" dirty="0"/>
              <a:t> 이상 제공된다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661681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95536" y="1844825"/>
            <a:ext cx="8289749" cy="693027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pPr fontAlgn="base"/>
            <a:r>
              <a:rPr lang="en-US" altLang="ko-KR" dirty="0"/>
              <a:t>9</a:t>
            </a:r>
            <a:r>
              <a:rPr lang="en-US" altLang="ko-KR" dirty="0" smtClean="0"/>
              <a:t>.</a:t>
            </a:r>
            <a:r>
              <a:rPr lang="ko-KR" altLang="en-US" dirty="0"/>
              <a:t> </a:t>
            </a:r>
            <a:r>
              <a:rPr lang="ko-KR" altLang="en-US" dirty="0" err="1"/>
              <a:t>주방설계시</a:t>
            </a:r>
            <a:r>
              <a:rPr lang="ko-KR" altLang="en-US" dirty="0"/>
              <a:t> 가스 공사와 관련된 </a:t>
            </a:r>
            <a:r>
              <a:rPr lang="ko-KR" altLang="en-US" dirty="0" smtClean="0"/>
              <a:t>사항 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43509" y="6273317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587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*</a:t>
            </a:r>
            <a:r>
              <a:rPr lang="ko-KR" altLang="en-US" dirty="0" err="1" smtClean="0"/>
              <a:t>주방설계시</a:t>
            </a:r>
            <a:r>
              <a:rPr lang="ko-KR" altLang="en-US" dirty="0" smtClean="0"/>
              <a:t> 가스공사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altLang="ko-KR" b="1" dirty="0"/>
              <a:t>1. </a:t>
            </a:r>
            <a:r>
              <a:rPr lang="ko-KR" altLang="en-US" b="1" dirty="0"/>
              <a:t>종별</a:t>
            </a:r>
            <a:endParaRPr lang="ko-KR" altLang="en-US" dirty="0"/>
          </a:p>
          <a:p>
            <a:pPr fontAlgn="base"/>
            <a:r>
              <a:rPr lang="ko-KR" altLang="en-US" dirty="0"/>
              <a:t>가스의 종류 및 열량을 확인</a:t>
            </a:r>
          </a:p>
          <a:p>
            <a:pPr fontAlgn="base"/>
            <a:r>
              <a:rPr lang="ko-KR" altLang="en-US" dirty="0"/>
              <a:t>⑴ 도시가스</a:t>
            </a:r>
            <a:r>
              <a:rPr lang="en-US" altLang="ko-KR" dirty="0"/>
              <a:t>(</a:t>
            </a:r>
            <a:r>
              <a:rPr lang="ko-KR" altLang="en-US" dirty="0"/>
              <a:t>천연</a:t>
            </a:r>
            <a:r>
              <a:rPr lang="en-US" altLang="ko-KR" dirty="0"/>
              <a:t>, </a:t>
            </a:r>
            <a:r>
              <a:rPr lang="ko-KR" altLang="en-US" dirty="0"/>
              <a:t>석탄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ko-KR" altLang="en-US" dirty="0"/>
              <a:t>⑵ </a:t>
            </a:r>
            <a:r>
              <a:rPr lang="ko-KR" altLang="en-US" dirty="0" err="1"/>
              <a:t>봄베가스</a:t>
            </a:r>
            <a:r>
              <a:rPr lang="en-US" altLang="ko-KR" dirty="0"/>
              <a:t>(LPG, </a:t>
            </a:r>
            <a:r>
              <a:rPr lang="ko-KR" altLang="en-US" dirty="0"/>
              <a:t>부탄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en-US" altLang="ko-KR" b="1" dirty="0"/>
              <a:t>2. </a:t>
            </a:r>
            <a:r>
              <a:rPr lang="ko-KR" altLang="en-US" b="1" dirty="0"/>
              <a:t>압력</a:t>
            </a:r>
            <a:endParaRPr lang="ko-KR" altLang="en-US" dirty="0"/>
          </a:p>
          <a:p>
            <a:pPr fontAlgn="base"/>
            <a:r>
              <a:rPr lang="ko-KR" altLang="en-US" dirty="0"/>
              <a:t>⑴ 도시가스 </a:t>
            </a:r>
            <a:r>
              <a:rPr lang="en-US" altLang="ko-KR" dirty="0"/>
              <a:t>: </a:t>
            </a:r>
            <a:r>
              <a:rPr lang="ko-KR" altLang="en-US" dirty="0"/>
              <a:t>약 </a:t>
            </a:r>
            <a:r>
              <a:rPr lang="en-US" altLang="ko-KR" dirty="0"/>
              <a:t>50</a:t>
            </a:r>
            <a:r>
              <a:rPr lang="ko-KR" altLang="en-US" dirty="0"/>
              <a:t>～</a:t>
            </a:r>
            <a:r>
              <a:rPr lang="en-US" altLang="ko-KR" dirty="0"/>
              <a:t>250mmHg</a:t>
            </a:r>
            <a:endParaRPr lang="ko-KR" altLang="en-US" dirty="0"/>
          </a:p>
          <a:p>
            <a:pPr fontAlgn="base"/>
            <a:r>
              <a:rPr lang="ko-KR" altLang="en-US" dirty="0"/>
              <a:t>⑵ </a:t>
            </a:r>
            <a:r>
              <a:rPr lang="en-US" altLang="ko-KR" dirty="0"/>
              <a:t>LPG : </a:t>
            </a:r>
            <a:r>
              <a:rPr lang="ko-KR" altLang="en-US" dirty="0"/>
              <a:t>약 </a:t>
            </a:r>
            <a:r>
              <a:rPr lang="en-US" altLang="ko-KR" dirty="0"/>
              <a:t>300mmHg</a:t>
            </a:r>
            <a:endParaRPr lang="ko-KR" altLang="en-US" dirty="0"/>
          </a:p>
          <a:p>
            <a:pPr fontAlgn="base"/>
            <a:r>
              <a:rPr lang="ko-KR" altLang="en-US" dirty="0"/>
              <a:t>⑶ 부탄가스 </a:t>
            </a:r>
            <a:r>
              <a:rPr lang="en-US" altLang="ko-KR" dirty="0"/>
              <a:t>: </a:t>
            </a:r>
            <a:r>
              <a:rPr lang="ko-KR" altLang="en-US" dirty="0"/>
              <a:t>약 </a:t>
            </a:r>
            <a:r>
              <a:rPr lang="en-US" altLang="ko-KR" dirty="0"/>
              <a:t>250</a:t>
            </a:r>
            <a:r>
              <a:rPr lang="ko-KR" altLang="en-US" dirty="0"/>
              <a:t>～</a:t>
            </a:r>
            <a:r>
              <a:rPr lang="en-US" altLang="ko-KR" dirty="0"/>
              <a:t>300mmHg</a:t>
            </a:r>
            <a:endParaRPr lang="ko-KR" altLang="en-US" dirty="0"/>
          </a:p>
          <a:p>
            <a:pPr fontAlgn="base"/>
            <a:r>
              <a:rPr lang="en-US" altLang="ko-KR" b="1" dirty="0"/>
              <a:t>3. </a:t>
            </a:r>
            <a:r>
              <a:rPr lang="ko-KR" altLang="en-US" b="1" dirty="0"/>
              <a:t>도시 가스</a:t>
            </a:r>
            <a:endParaRPr lang="ko-KR" altLang="en-US" dirty="0"/>
          </a:p>
          <a:p>
            <a:pPr fontAlgn="base"/>
            <a:r>
              <a:rPr lang="ko-KR" altLang="en-US" dirty="0"/>
              <a:t>⑴ 일반적인 도시가스 발열량 </a:t>
            </a:r>
            <a:endParaRPr lang="en-US" altLang="ko-KR" dirty="0"/>
          </a:p>
          <a:p>
            <a:pPr fontAlgn="base"/>
            <a:r>
              <a:rPr lang="en-US" altLang="ko-KR" dirty="0" smtClean="0"/>
              <a:t>. </a:t>
            </a:r>
            <a:r>
              <a:rPr lang="ko-KR" altLang="en-US" dirty="0" smtClean="0"/>
              <a:t>석탄가스 </a:t>
            </a:r>
            <a:r>
              <a:rPr lang="en-US" altLang="ko-KR" dirty="0"/>
              <a:t>: 3,600</a:t>
            </a:r>
            <a:r>
              <a:rPr lang="ko-KR" altLang="en-US" dirty="0"/>
              <a:t>～</a:t>
            </a:r>
            <a:r>
              <a:rPr lang="en-US" altLang="ko-KR" dirty="0"/>
              <a:t>5,000kcal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 err="1"/>
              <a:t>나프사</a:t>
            </a:r>
            <a:r>
              <a:rPr lang="ko-KR" altLang="en-US" dirty="0"/>
              <a:t> </a:t>
            </a:r>
            <a:r>
              <a:rPr lang="en-US" altLang="ko-KR" dirty="0"/>
              <a:t>: 3,600</a:t>
            </a:r>
            <a:r>
              <a:rPr lang="ko-KR" altLang="en-US" dirty="0"/>
              <a:t>～</a:t>
            </a:r>
            <a:r>
              <a:rPr lang="en-US" altLang="ko-KR" dirty="0"/>
              <a:t>5,000kcal</a:t>
            </a:r>
            <a:endParaRPr lang="ko-KR" altLang="en-US" dirty="0"/>
          </a:p>
          <a:p>
            <a:pPr fontAlgn="base"/>
            <a:r>
              <a:rPr lang="en-US" altLang="ko-KR" dirty="0"/>
              <a:t>․</a:t>
            </a:r>
            <a:r>
              <a:rPr lang="ko-KR" altLang="en-US" dirty="0"/>
              <a:t>천연가스 </a:t>
            </a:r>
            <a:r>
              <a:rPr lang="en-US" altLang="ko-KR" dirty="0"/>
              <a:t>: 10,600</a:t>
            </a:r>
            <a:r>
              <a:rPr lang="ko-KR" altLang="en-US" dirty="0"/>
              <a:t>～</a:t>
            </a:r>
            <a:r>
              <a:rPr lang="en-US" altLang="ko-KR" dirty="0"/>
              <a:t>11,000kcal</a:t>
            </a:r>
            <a:endParaRPr lang="ko-KR" altLang="en-US" dirty="0"/>
          </a:p>
          <a:p>
            <a:pPr fontAlgn="base"/>
            <a:r>
              <a:rPr lang="ko-KR" altLang="en-US" dirty="0"/>
              <a:t>⑵ </a:t>
            </a:r>
            <a:r>
              <a:rPr lang="ko-KR" altLang="en-US" dirty="0" err="1"/>
              <a:t>가스회사나</a:t>
            </a:r>
            <a:r>
              <a:rPr lang="ko-KR" altLang="en-US" dirty="0"/>
              <a:t> 지역에 따라 발열량에 차이가 있으므로 사전에 확인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9836532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*</a:t>
            </a:r>
            <a:r>
              <a:rPr lang="ko-KR" altLang="en-US" dirty="0" err="1" smtClean="0"/>
              <a:t>주방설계시</a:t>
            </a:r>
            <a:r>
              <a:rPr lang="ko-KR" altLang="en-US" dirty="0" smtClean="0"/>
              <a:t> 가스공사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en-US" altLang="ko-KR" b="1" dirty="0"/>
              <a:t>4. </a:t>
            </a:r>
            <a:r>
              <a:rPr lang="ko-KR" altLang="en-US" b="1" dirty="0"/>
              <a:t>가스 미터</a:t>
            </a:r>
            <a:endParaRPr lang="ko-KR" altLang="en-US" dirty="0"/>
          </a:p>
          <a:p>
            <a:pPr fontAlgn="base"/>
            <a:r>
              <a:rPr lang="ko-KR" altLang="en-US" dirty="0"/>
              <a:t>가스유량계로 소비량을 표시한다</a:t>
            </a:r>
            <a:r>
              <a:rPr lang="en-US" altLang="ko-KR" dirty="0"/>
              <a:t>. </a:t>
            </a:r>
            <a:r>
              <a:rPr lang="ko-KR" altLang="en-US" dirty="0"/>
              <a:t>다양한 모델이 있으므로 미터 서리 장소 및 크기에 유의하여 </a:t>
            </a:r>
            <a:r>
              <a:rPr lang="ko-KR" altLang="en-US" dirty="0" err="1"/>
              <a:t>평면계획</a:t>
            </a:r>
            <a:r>
              <a:rPr lang="ko-KR" altLang="en-US" dirty="0"/>
              <a:t> 후 설치</a:t>
            </a:r>
          </a:p>
          <a:p>
            <a:pPr fontAlgn="base"/>
            <a:r>
              <a:rPr lang="en-US" altLang="ko-KR" b="1" dirty="0"/>
              <a:t>5. </a:t>
            </a:r>
            <a:r>
              <a:rPr lang="ko-KR" altLang="en-US" b="1" dirty="0"/>
              <a:t>배관 방법</a:t>
            </a:r>
            <a:endParaRPr lang="ko-KR" altLang="en-US" dirty="0"/>
          </a:p>
          <a:p>
            <a:pPr fontAlgn="base"/>
            <a:r>
              <a:rPr lang="ko-KR" altLang="en-US" dirty="0" err="1"/>
              <a:t>매설관</a:t>
            </a:r>
            <a:r>
              <a:rPr lang="ko-KR" altLang="en-US" dirty="0"/>
              <a:t> 및 </a:t>
            </a:r>
            <a:r>
              <a:rPr lang="ko-KR" altLang="en-US" dirty="0" err="1"/>
              <a:t>노출관의</a:t>
            </a:r>
            <a:r>
              <a:rPr lang="ko-KR" altLang="en-US" dirty="0"/>
              <a:t> 확인과 </a:t>
            </a:r>
            <a:r>
              <a:rPr lang="ko-KR" altLang="en-US" dirty="0" err="1"/>
              <a:t>배관경로</a:t>
            </a:r>
            <a:r>
              <a:rPr lang="ko-KR" altLang="en-US" dirty="0"/>
              <a:t> 검토</a:t>
            </a:r>
          </a:p>
          <a:p>
            <a:pPr fontAlgn="base"/>
            <a:r>
              <a:rPr lang="en-US" altLang="ko-KR" b="1" dirty="0"/>
              <a:t>6. </a:t>
            </a:r>
            <a:r>
              <a:rPr lang="ko-KR" altLang="en-US" b="1" dirty="0"/>
              <a:t>공사 구분</a:t>
            </a:r>
            <a:endParaRPr lang="ko-KR" altLang="en-US" dirty="0"/>
          </a:p>
          <a:p>
            <a:pPr fontAlgn="base"/>
            <a:r>
              <a:rPr lang="ko-KR" altLang="en-US" dirty="0"/>
              <a:t>금속관 </a:t>
            </a:r>
            <a:r>
              <a:rPr lang="ko-KR" altLang="en-US" dirty="0" err="1"/>
              <a:t>접속방식의</a:t>
            </a:r>
            <a:r>
              <a:rPr lang="ko-KR" altLang="en-US" dirty="0"/>
              <a:t> 기기와 </a:t>
            </a:r>
            <a:r>
              <a:rPr lang="ko-KR" altLang="en-US" dirty="0" err="1"/>
              <a:t>고무호스로</a:t>
            </a:r>
            <a:r>
              <a:rPr lang="ko-KR" altLang="en-US" dirty="0"/>
              <a:t> 접속하는 기기가 있으며 금속관 </a:t>
            </a:r>
            <a:r>
              <a:rPr lang="ko-KR" altLang="en-US" dirty="0" err="1"/>
              <a:t>접속기기는</a:t>
            </a:r>
            <a:r>
              <a:rPr lang="ko-KR" altLang="en-US" dirty="0"/>
              <a:t> 기기의 </a:t>
            </a:r>
            <a:r>
              <a:rPr lang="ko-KR" altLang="en-US" dirty="0" err="1"/>
              <a:t>유니온까지를</a:t>
            </a:r>
            <a:r>
              <a:rPr lang="ko-KR" altLang="en-US" dirty="0"/>
              <a:t> 주방 </a:t>
            </a:r>
            <a:r>
              <a:rPr lang="ko-KR" altLang="en-US" dirty="0" err="1"/>
              <a:t>시공측이</a:t>
            </a:r>
            <a:r>
              <a:rPr lang="ko-KR" altLang="en-US" dirty="0"/>
              <a:t> 기기 접속 및 인접 배관 공사는 배관설비 </a:t>
            </a:r>
            <a:r>
              <a:rPr lang="ko-KR" altLang="en-US" dirty="0" err="1"/>
              <a:t>공사측이</a:t>
            </a:r>
            <a:r>
              <a:rPr lang="ko-KR" altLang="en-US" dirty="0"/>
              <a:t> 담당</a:t>
            </a:r>
          </a:p>
          <a:p>
            <a:pPr fontAlgn="base"/>
            <a:r>
              <a:rPr lang="en-US" altLang="ko-KR" b="1" dirty="0"/>
              <a:t>7. </a:t>
            </a:r>
            <a:r>
              <a:rPr lang="ko-KR" altLang="en-US" b="1" dirty="0"/>
              <a:t>액화 가스</a:t>
            </a:r>
            <a:endParaRPr lang="ko-KR" altLang="en-US" dirty="0"/>
          </a:p>
          <a:p>
            <a:pPr fontAlgn="base"/>
            <a:r>
              <a:rPr lang="ko-KR" altLang="en-US" dirty="0"/>
              <a:t>봄베로 공급하므로 봄베가스라고도 한다</a:t>
            </a:r>
            <a:r>
              <a:rPr lang="en-US" altLang="ko-KR" dirty="0"/>
              <a:t>. </a:t>
            </a:r>
            <a:r>
              <a:rPr lang="ko-KR" altLang="en-US" dirty="0"/>
              <a:t>주로 프로판가스</a:t>
            </a:r>
            <a:r>
              <a:rPr lang="en-US" altLang="ko-KR" dirty="0"/>
              <a:t>, </a:t>
            </a:r>
            <a:r>
              <a:rPr lang="ko-KR" altLang="en-US" dirty="0"/>
              <a:t>부탄가스를 말하며 도시가스에 비해 발열량이 크다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(</a:t>
            </a:r>
            <a:r>
              <a:rPr lang="ko-KR" altLang="en-US" dirty="0"/>
              <a:t>프로판 </a:t>
            </a:r>
            <a:r>
              <a:rPr lang="en-US" altLang="ko-KR" dirty="0"/>
              <a:t>22,000</a:t>
            </a:r>
            <a:r>
              <a:rPr lang="ko-KR" altLang="en-US" dirty="0"/>
              <a:t>～</a:t>
            </a:r>
            <a:r>
              <a:rPr lang="en-US" altLang="ko-KR" dirty="0"/>
              <a:t>24,000kcal, </a:t>
            </a:r>
            <a:r>
              <a:rPr lang="ko-KR" altLang="en-US" dirty="0"/>
              <a:t>부탄 </a:t>
            </a:r>
            <a:r>
              <a:rPr lang="en-US" altLang="ko-KR" dirty="0"/>
              <a:t>29,000</a:t>
            </a:r>
            <a:r>
              <a:rPr lang="ko-KR" altLang="en-US" dirty="0"/>
              <a:t>～</a:t>
            </a:r>
            <a:r>
              <a:rPr lang="en-US" altLang="ko-KR" dirty="0"/>
              <a:t>32,000kcal)</a:t>
            </a:r>
            <a:endParaRPr lang="ko-KR" altLang="en-US" dirty="0"/>
          </a:p>
          <a:p>
            <a:pPr fontAlgn="base"/>
            <a:r>
              <a:rPr lang="ko-KR" altLang="en-US" dirty="0"/>
              <a:t>공급능력은 </a:t>
            </a:r>
            <a:r>
              <a:rPr lang="ko-KR" altLang="en-US" dirty="0" err="1"/>
              <a:t>소비기기의</a:t>
            </a:r>
            <a:r>
              <a:rPr lang="ko-KR" altLang="en-US" dirty="0"/>
              <a:t> </a:t>
            </a:r>
            <a:r>
              <a:rPr lang="en-US" altLang="ko-KR" dirty="0"/>
              <a:t>2</a:t>
            </a:r>
            <a:r>
              <a:rPr lang="ko-KR" altLang="en-US" dirty="0"/>
              <a:t>배 정도가 되도록 시설하여 사용 중 </a:t>
            </a:r>
            <a:r>
              <a:rPr lang="ko-KR" altLang="en-US" dirty="0" err="1"/>
              <a:t>압력지하로</a:t>
            </a:r>
            <a:r>
              <a:rPr lang="ko-KR" altLang="en-US" dirty="0"/>
              <a:t> 인한 문제발생을 사전에 방지한다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b="1" dirty="0"/>
              <a:t>8. </a:t>
            </a:r>
            <a:r>
              <a:rPr lang="ko-KR" altLang="en-US" b="1" dirty="0"/>
              <a:t>설치 장소</a:t>
            </a:r>
            <a:endParaRPr lang="ko-KR" altLang="en-US" dirty="0"/>
          </a:p>
          <a:p>
            <a:pPr fontAlgn="base"/>
            <a:r>
              <a:rPr lang="ko-KR" altLang="en-US" dirty="0"/>
              <a:t>가옥 내 설치는 금지되었다</a:t>
            </a:r>
            <a:r>
              <a:rPr lang="en-US" altLang="ko-KR" dirty="0"/>
              <a:t>. </a:t>
            </a:r>
            <a:r>
              <a:rPr lang="ko-KR" altLang="en-US" dirty="0"/>
              <a:t>옥외에서 설치하여 각 봄베를 연결하는 </a:t>
            </a:r>
            <a:r>
              <a:rPr lang="ko-KR" altLang="en-US" dirty="0" err="1"/>
              <a:t>집합장치로</a:t>
            </a:r>
            <a:r>
              <a:rPr lang="ko-KR" altLang="en-US" dirty="0"/>
              <a:t> 주방에 공급</a:t>
            </a:r>
          </a:p>
          <a:p>
            <a:pPr fontAlgn="base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19400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95536" y="1844825"/>
            <a:ext cx="8289749" cy="693027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pPr fontAlgn="base"/>
            <a:r>
              <a:rPr lang="en-US" altLang="ko-KR" dirty="0" smtClean="0"/>
              <a:t>10.</a:t>
            </a:r>
            <a:r>
              <a:rPr lang="ko-KR" altLang="en-US" dirty="0" smtClean="0"/>
              <a:t> </a:t>
            </a:r>
            <a:r>
              <a:rPr lang="ko-KR" altLang="en-US" dirty="0" err="1"/>
              <a:t>주방설계시</a:t>
            </a:r>
            <a:r>
              <a:rPr lang="ko-KR" altLang="en-US" dirty="0"/>
              <a:t> </a:t>
            </a:r>
            <a:r>
              <a:rPr lang="ko-KR" altLang="en-US" dirty="0" smtClean="0"/>
              <a:t>환기시설공사와 </a:t>
            </a:r>
            <a:r>
              <a:rPr lang="ko-KR" altLang="en-US" dirty="0"/>
              <a:t>관련된 </a:t>
            </a:r>
            <a:r>
              <a:rPr lang="ko-KR" altLang="en-US" dirty="0" smtClean="0"/>
              <a:t>사항 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43509" y="6273317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28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*</a:t>
            </a:r>
            <a:r>
              <a:rPr lang="ko-KR" altLang="en-US" dirty="0" err="1" smtClean="0"/>
              <a:t>주방설계시</a:t>
            </a:r>
            <a:r>
              <a:rPr lang="ko-KR" altLang="en-US" dirty="0" smtClean="0"/>
              <a:t> 환기시설공사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b="1" dirty="0"/>
              <a:t>1. </a:t>
            </a:r>
            <a:r>
              <a:rPr lang="ko-KR" altLang="en-US" b="1" dirty="0"/>
              <a:t>후드</a:t>
            </a:r>
            <a:endParaRPr lang="ko-KR" altLang="en-US" dirty="0"/>
          </a:p>
          <a:p>
            <a:pPr fontAlgn="base"/>
            <a:r>
              <a:rPr lang="ko-KR" altLang="en-US" dirty="0"/>
              <a:t>⑴ </a:t>
            </a:r>
            <a:r>
              <a:rPr lang="ko-KR" altLang="en-US" dirty="0" err="1"/>
              <a:t>열발생기기</a:t>
            </a:r>
            <a:r>
              <a:rPr lang="ko-KR" altLang="en-US" dirty="0"/>
              <a:t> 상부에 후드 설치</a:t>
            </a:r>
            <a:r>
              <a:rPr lang="en-US" altLang="ko-KR" dirty="0"/>
              <a:t>. </a:t>
            </a:r>
            <a:r>
              <a:rPr lang="ko-KR" altLang="en-US" dirty="0"/>
              <a:t>연기</a:t>
            </a:r>
            <a:r>
              <a:rPr lang="en-US" altLang="ko-KR" dirty="0"/>
              <a:t>, </a:t>
            </a:r>
            <a:r>
              <a:rPr lang="ko-KR" altLang="en-US" dirty="0"/>
              <a:t>열</a:t>
            </a:r>
            <a:r>
              <a:rPr lang="en-US" altLang="ko-KR" dirty="0"/>
              <a:t>, </a:t>
            </a:r>
            <a:r>
              <a:rPr lang="ko-KR" altLang="en-US" dirty="0"/>
              <a:t>악취 등 배출</a:t>
            </a:r>
          </a:p>
          <a:p>
            <a:pPr fontAlgn="base"/>
            <a:r>
              <a:rPr lang="ko-KR" altLang="en-US" dirty="0"/>
              <a:t>⑵ 후드의 높이는 바닥에서 </a:t>
            </a:r>
            <a:r>
              <a:rPr lang="en-US" altLang="ko-KR" dirty="0"/>
              <a:t>1,800</a:t>
            </a:r>
            <a:r>
              <a:rPr lang="ko-KR" altLang="en-US" dirty="0"/>
              <a:t>～</a:t>
            </a:r>
            <a:r>
              <a:rPr lang="en-US" altLang="ko-KR" dirty="0"/>
              <a:t>2,000mm</a:t>
            </a:r>
            <a:r>
              <a:rPr lang="ko-KR" altLang="en-US" dirty="0"/>
              <a:t>의 설치가 일반적</a:t>
            </a:r>
          </a:p>
          <a:p>
            <a:pPr fontAlgn="base"/>
            <a:r>
              <a:rPr lang="ko-KR" altLang="en-US" dirty="0"/>
              <a:t>⑶ 설치 폭은 열발생기기의 폭보다 </a:t>
            </a:r>
            <a:r>
              <a:rPr lang="en-US" altLang="ko-KR" dirty="0"/>
              <a:t>150mm </a:t>
            </a:r>
            <a:r>
              <a:rPr lang="ko-KR" altLang="en-US" dirty="0"/>
              <a:t>이상일 때 효과적인 배출 가능</a:t>
            </a:r>
          </a:p>
          <a:p>
            <a:pPr fontAlgn="base"/>
            <a:r>
              <a:rPr lang="ko-KR" altLang="en-US" dirty="0"/>
              <a:t>⑷ </a:t>
            </a:r>
            <a:r>
              <a:rPr lang="ko-KR" altLang="en-US" dirty="0" err="1"/>
              <a:t>위생면에서</a:t>
            </a:r>
            <a:r>
              <a:rPr lang="ko-KR" altLang="en-US" dirty="0"/>
              <a:t> </a:t>
            </a:r>
            <a:r>
              <a:rPr lang="ko-KR" altLang="en-US" dirty="0" err="1"/>
              <a:t>후드상부나</a:t>
            </a:r>
            <a:r>
              <a:rPr lang="ko-KR" altLang="en-US" dirty="0"/>
              <a:t> </a:t>
            </a:r>
            <a:r>
              <a:rPr lang="ko-KR" altLang="en-US" dirty="0" err="1"/>
              <a:t>닥트상부에</a:t>
            </a:r>
            <a:r>
              <a:rPr lang="ko-KR" altLang="en-US" dirty="0"/>
              <a:t> 먼지가 쌓이지 않도록 유의</a:t>
            </a:r>
          </a:p>
          <a:p>
            <a:pPr fontAlgn="base"/>
            <a:r>
              <a:rPr lang="en-US" altLang="ko-KR" b="1" dirty="0"/>
              <a:t>2. </a:t>
            </a:r>
            <a:r>
              <a:rPr lang="ko-KR" altLang="en-US" b="1" dirty="0" err="1"/>
              <a:t>닥트</a:t>
            </a:r>
            <a:endParaRPr lang="ko-KR" altLang="en-US" dirty="0"/>
          </a:p>
          <a:p>
            <a:pPr fontAlgn="base"/>
            <a:r>
              <a:rPr lang="ko-KR" altLang="en-US" dirty="0"/>
              <a:t>후드에서 모아진 연기는 </a:t>
            </a:r>
            <a:r>
              <a:rPr lang="ko-KR" altLang="en-US" dirty="0" err="1"/>
              <a:t>닥트를</a:t>
            </a:r>
            <a:r>
              <a:rPr lang="ko-KR" altLang="en-US" dirty="0"/>
              <a:t> 통해 송풍기로 흡입</a:t>
            </a:r>
            <a:r>
              <a:rPr lang="en-US" altLang="ko-KR" dirty="0"/>
              <a:t>, </a:t>
            </a:r>
            <a:r>
              <a:rPr lang="ko-KR" altLang="en-US" dirty="0"/>
              <a:t>옥외로 배출 </a:t>
            </a:r>
            <a:r>
              <a:rPr lang="ko-KR" altLang="en-US" dirty="0" err="1"/>
              <a:t>닥트</a:t>
            </a:r>
            <a:r>
              <a:rPr lang="ko-KR" altLang="en-US" dirty="0"/>
              <a:t> 내 송풍은 </a:t>
            </a:r>
            <a:r>
              <a:rPr lang="en-US" altLang="ko-KR" dirty="0"/>
              <a:t>500m/min </a:t>
            </a:r>
            <a:r>
              <a:rPr lang="ko-KR" altLang="en-US" dirty="0"/>
              <a:t>이하로 시설</a:t>
            </a:r>
            <a:r>
              <a:rPr lang="en-US" altLang="ko-KR" dirty="0" smtClean="0"/>
              <a:t>.</a:t>
            </a:r>
            <a:r>
              <a:rPr lang="ko-KR" altLang="en-US" dirty="0"/>
              <a:t>	</a:t>
            </a:r>
          </a:p>
          <a:p>
            <a:pPr fontAlgn="base"/>
            <a:r>
              <a:rPr lang="en-US" altLang="ko-KR" b="1" dirty="0"/>
              <a:t>3. </a:t>
            </a:r>
            <a:r>
              <a:rPr lang="ko-KR" altLang="en-US" b="1" dirty="0"/>
              <a:t>배출기</a:t>
            </a:r>
            <a:endParaRPr lang="ko-KR" altLang="en-US" dirty="0"/>
          </a:p>
          <a:p>
            <a:pPr fontAlgn="base"/>
            <a:r>
              <a:rPr lang="ko-KR" altLang="en-US" dirty="0"/>
              <a:t>⑴ 배출기의 종류 </a:t>
            </a:r>
            <a:r>
              <a:rPr lang="en-US" altLang="ko-KR" dirty="0"/>
              <a:t>: </a:t>
            </a:r>
            <a:r>
              <a:rPr lang="ko-KR" altLang="en-US" dirty="0" err="1"/>
              <a:t>시로코팬</a:t>
            </a:r>
            <a:r>
              <a:rPr lang="en-US" altLang="ko-KR" dirty="0"/>
              <a:t>, </a:t>
            </a:r>
            <a:r>
              <a:rPr lang="ko-KR" altLang="en-US" dirty="0" err="1"/>
              <a:t>압력팬</a:t>
            </a:r>
            <a:r>
              <a:rPr lang="en-US" altLang="ko-KR" dirty="0"/>
              <a:t>, </a:t>
            </a:r>
            <a:r>
              <a:rPr lang="ko-KR" altLang="en-US" dirty="0" err="1"/>
              <a:t>소형환기팬</a:t>
            </a:r>
            <a:r>
              <a:rPr lang="ko-KR" altLang="en-US" dirty="0"/>
              <a:t> 등</a:t>
            </a:r>
          </a:p>
          <a:p>
            <a:pPr fontAlgn="base"/>
            <a:r>
              <a:rPr lang="ko-KR" altLang="en-US" dirty="0"/>
              <a:t>⑵ 소규모 주방 </a:t>
            </a:r>
            <a:r>
              <a:rPr lang="en-US" altLang="ko-KR" dirty="0"/>
              <a:t>: </a:t>
            </a:r>
            <a:r>
              <a:rPr lang="ko-KR" altLang="en-US" dirty="0" err="1"/>
              <a:t>소형환기팬</a:t>
            </a:r>
            <a:endParaRPr lang="ko-KR" altLang="en-US" dirty="0"/>
          </a:p>
          <a:p>
            <a:pPr fontAlgn="base"/>
            <a:r>
              <a:rPr lang="ko-KR" altLang="en-US" dirty="0"/>
              <a:t>⑶ 대부분의 주방 </a:t>
            </a:r>
            <a:r>
              <a:rPr lang="en-US" altLang="ko-KR" dirty="0"/>
              <a:t>: </a:t>
            </a:r>
            <a:r>
              <a:rPr lang="ko-KR" altLang="en-US" dirty="0" err="1"/>
              <a:t>시로코팬</a:t>
            </a:r>
            <a:r>
              <a:rPr lang="ko-KR" altLang="en-US" dirty="0"/>
              <a:t> 사용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360545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*</a:t>
            </a:r>
            <a:r>
              <a:rPr lang="ko-KR" altLang="en-US" dirty="0" err="1" smtClean="0"/>
              <a:t>주방설계시</a:t>
            </a:r>
            <a:r>
              <a:rPr lang="ko-KR" altLang="en-US" dirty="0" smtClean="0"/>
              <a:t> 환기시설공사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US" altLang="ko-KR" b="1" dirty="0"/>
              <a:t>4. </a:t>
            </a:r>
            <a:r>
              <a:rPr lang="ko-KR" altLang="en-US" b="1" dirty="0"/>
              <a:t>배출량</a:t>
            </a:r>
            <a:endParaRPr lang="ko-KR" altLang="en-US" dirty="0"/>
          </a:p>
          <a:p>
            <a:pPr fontAlgn="base"/>
            <a:r>
              <a:rPr lang="en-US" altLang="ko-KR" dirty="0"/>
              <a:t>[</a:t>
            </a:r>
            <a:r>
              <a:rPr lang="ko-KR" altLang="en-US" dirty="0" smtClean="0"/>
              <a:t>일반적인 계산식</a:t>
            </a:r>
            <a:r>
              <a:rPr lang="en-US" altLang="ko-KR" dirty="0" smtClean="0"/>
              <a:t>]</a:t>
            </a:r>
            <a:endParaRPr lang="ko-KR" altLang="en-US" dirty="0"/>
          </a:p>
          <a:p>
            <a:pPr fontAlgn="base"/>
            <a:r>
              <a:rPr lang="en-US" altLang="ko-KR" dirty="0"/>
              <a:t>a.</a:t>
            </a:r>
            <a:r>
              <a:rPr lang="ko-KR" altLang="en-US" dirty="0"/>
              <a:t>후드개구부의 면적</a:t>
            </a:r>
            <a:r>
              <a:rPr lang="en-US" altLang="ko-KR" dirty="0"/>
              <a:t>×0.3×60(sec)=(/min)</a:t>
            </a:r>
            <a:endParaRPr lang="ko-KR" altLang="en-US" dirty="0"/>
          </a:p>
          <a:p>
            <a:pPr fontAlgn="base"/>
            <a:r>
              <a:rPr lang="en-US" altLang="ko-KR" dirty="0"/>
              <a:t>b.</a:t>
            </a:r>
            <a:r>
              <a:rPr lang="ko-KR" altLang="en-US" dirty="0" err="1"/>
              <a:t>주방면적</a:t>
            </a:r>
            <a:r>
              <a:rPr lang="en-US" altLang="ko-KR" dirty="0"/>
              <a:t>×0.8×1.0=(/min)</a:t>
            </a:r>
            <a:endParaRPr lang="ko-KR" altLang="en-US" dirty="0"/>
          </a:p>
          <a:p>
            <a:pPr fontAlgn="base"/>
            <a:r>
              <a:rPr lang="ko-KR" altLang="en-US" dirty="0"/>
              <a:t>소규모의 부장에서는 </a:t>
            </a:r>
            <a:r>
              <a:rPr lang="en-US" altLang="ko-KR" dirty="0"/>
              <a:t>a</a:t>
            </a:r>
            <a:r>
              <a:rPr lang="ko-KR" altLang="en-US" dirty="0"/>
              <a:t>의 계산식을</a:t>
            </a:r>
            <a:r>
              <a:rPr lang="en-US" altLang="ko-KR" dirty="0"/>
              <a:t>, </a:t>
            </a:r>
            <a:r>
              <a:rPr lang="ko-KR" altLang="en-US" dirty="0"/>
              <a:t>대규모의 주방에서는 </a:t>
            </a:r>
            <a:r>
              <a:rPr lang="en-US" altLang="ko-KR" dirty="0"/>
              <a:t>b</a:t>
            </a:r>
            <a:r>
              <a:rPr lang="ko-KR" altLang="en-US" dirty="0"/>
              <a:t>의 식을 중심으로 </a:t>
            </a:r>
            <a:r>
              <a:rPr lang="en-US" altLang="ko-KR" dirty="0"/>
              <a:t>b</a:t>
            </a:r>
            <a:r>
              <a:rPr lang="ko-KR" altLang="en-US" dirty="0"/>
              <a:t>의 값에서 </a:t>
            </a:r>
            <a:r>
              <a:rPr lang="en-US" altLang="ko-KR" dirty="0"/>
              <a:t>a</a:t>
            </a:r>
            <a:r>
              <a:rPr lang="ko-KR" altLang="en-US" dirty="0"/>
              <a:t>의 값을 감한 값을 </a:t>
            </a:r>
            <a:r>
              <a:rPr lang="ko-KR" altLang="en-US" dirty="0" err="1"/>
              <a:t>닥트의</a:t>
            </a:r>
            <a:r>
              <a:rPr lang="ko-KR" altLang="en-US" dirty="0"/>
              <a:t> 배출량으로 계산한다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b="1" dirty="0"/>
              <a:t>5. </a:t>
            </a:r>
            <a:r>
              <a:rPr lang="ko-KR" altLang="en-US" b="1" dirty="0"/>
              <a:t>외부 공기의 흡기</a:t>
            </a:r>
            <a:endParaRPr lang="ko-KR" altLang="en-US" dirty="0"/>
          </a:p>
          <a:p>
            <a:pPr fontAlgn="base"/>
            <a:r>
              <a:rPr lang="ko-KR" altLang="en-US" dirty="0" err="1"/>
              <a:t>배기총량</a:t>
            </a:r>
            <a:r>
              <a:rPr lang="en-US" altLang="ko-KR" dirty="0"/>
              <a:t>×0.95</a:t>
            </a:r>
            <a:r>
              <a:rPr lang="ko-KR" altLang="en-US" dirty="0"/>
              <a:t>의 공기를 </a:t>
            </a:r>
            <a:r>
              <a:rPr lang="ko-KR" altLang="en-US" dirty="0" err="1"/>
              <a:t>주방안에</a:t>
            </a:r>
            <a:r>
              <a:rPr lang="ko-KR" altLang="en-US" dirty="0"/>
              <a:t> 흡기 공급하고 비교적 송풍이 좋은 건물에서는 배기와 함께 자연적으로 외부공기를 흡기하므로 별도의 환기장치를 설치할 필요가 없다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b="1" dirty="0"/>
              <a:t>6. </a:t>
            </a:r>
            <a:r>
              <a:rPr lang="ko-KR" altLang="en-US" b="1" dirty="0"/>
              <a:t>그리스 </a:t>
            </a:r>
            <a:r>
              <a:rPr lang="ko-KR" altLang="en-US" b="1" dirty="0" err="1"/>
              <a:t>필타</a:t>
            </a:r>
            <a:r>
              <a:rPr lang="ko-KR" altLang="en-US" b="1" dirty="0"/>
              <a:t> 방화 단파 </a:t>
            </a:r>
            <a:r>
              <a:rPr lang="ko-KR" altLang="en-US" b="1" dirty="0" err="1"/>
              <a:t>에미네이터</a:t>
            </a:r>
            <a:endParaRPr lang="ko-KR" altLang="en-US" dirty="0"/>
          </a:p>
          <a:p>
            <a:pPr fontAlgn="base"/>
            <a:r>
              <a:rPr lang="ko-KR" altLang="en-US" dirty="0" err="1"/>
              <a:t>기름사용의</a:t>
            </a:r>
            <a:r>
              <a:rPr lang="ko-KR" altLang="en-US" dirty="0"/>
              <a:t> </a:t>
            </a:r>
            <a:r>
              <a:rPr lang="ko-KR" altLang="en-US" dirty="0" err="1"/>
              <a:t>열기기</a:t>
            </a:r>
            <a:r>
              <a:rPr lang="ko-KR" altLang="en-US" dirty="0"/>
              <a:t> 및 구이용 </a:t>
            </a:r>
            <a:r>
              <a:rPr lang="ko-KR" altLang="en-US" dirty="0" err="1"/>
              <a:t>열기기의</a:t>
            </a:r>
            <a:r>
              <a:rPr lang="ko-KR" altLang="en-US" dirty="0"/>
              <a:t> 후드에는 </a:t>
            </a:r>
            <a:r>
              <a:rPr lang="ko-KR" altLang="en-US" dirty="0" err="1"/>
              <a:t>그리스필타</a:t>
            </a:r>
            <a:r>
              <a:rPr lang="ko-KR" altLang="en-US" dirty="0"/>
              <a:t> 설치</a:t>
            </a:r>
            <a:r>
              <a:rPr lang="en-US" altLang="ko-KR" dirty="0"/>
              <a:t>, </a:t>
            </a:r>
            <a:r>
              <a:rPr lang="ko-KR" altLang="en-US" dirty="0" err="1"/>
              <a:t>연소기기</a:t>
            </a:r>
            <a:r>
              <a:rPr lang="ko-KR" altLang="en-US" dirty="0"/>
              <a:t> 상부의 후드에는 </a:t>
            </a:r>
            <a:r>
              <a:rPr lang="ko-KR" altLang="en-US" dirty="0" err="1"/>
              <a:t>방화상이나</a:t>
            </a:r>
            <a:r>
              <a:rPr lang="ko-KR" altLang="en-US" dirty="0"/>
              <a:t> 방화 </a:t>
            </a:r>
            <a:r>
              <a:rPr lang="ko-KR" altLang="en-US" dirty="0" err="1"/>
              <a:t>단파등을</a:t>
            </a:r>
            <a:r>
              <a:rPr lang="ko-KR" altLang="en-US" dirty="0"/>
              <a:t> 설치</a:t>
            </a:r>
            <a:r>
              <a:rPr lang="en-US" altLang="ko-KR" dirty="0"/>
              <a:t>, </a:t>
            </a:r>
            <a:r>
              <a:rPr lang="ko-KR" altLang="en-US" dirty="0"/>
              <a:t>안전확보 열사용기기나 </a:t>
            </a:r>
            <a:r>
              <a:rPr lang="ko-KR" altLang="en-US" dirty="0" err="1"/>
              <a:t>더운열기가</a:t>
            </a:r>
            <a:r>
              <a:rPr lang="ko-KR" altLang="en-US" dirty="0"/>
              <a:t> 발생하는 기기의 후드에는 </a:t>
            </a:r>
            <a:r>
              <a:rPr lang="ko-KR" altLang="en-US" dirty="0" err="1"/>
              <a:t>방적낙하</a:t>
            </a:r>
            <a:r>
              <a:rPr lang="ko-KR" altLang="en-US" dirty="0"/>
              <a:t> 방지 및 안전을 고려</a:t>
            </a:r>
            <a:r>
              <a:rPr lang="en-US" altLang="ko-KR" dirty="0"/>
              <a:t>, </a:t>
            </a:r>
            <a:r>
              <a:rPr lang="ko-KR" altLang="en-US" dirty="0" err="1"/>
              <a:t>에미네이터를</a:t>
            </a:r>
            <a:r>
              <a:rPr lang="ko-KR" altLang="en-US" dirty="0"/>
              <a:t> 설치한다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4434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95536" y="1844825"/>
            <a:ext cx="8289749" cy="693027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pPr fontAlgn="base"/>
            <a:r>
              <a:rPr lang="en-US" altLang="ko-KR" dirty="0" smtClean="0"/>
              <a:t>11.</a:t>
            </a:r>
            <a:r>
              <a:rPr lang="ko-KR" altLang="en-US" dirty="0" smtClean="0"/>
              <a:t> </a:t>
            </a:r>
            <a:r>
              <a:rPr lang="ko-KR" altLang="en-US" dirty="0" err="1"/>
              <a:t>주방설비에</a:t>
            </a:r>
            <a:r>
              <a:rPr lang="ko-KR" altLang="en-US" dirty="0"/>
              <a:t> 관련된 </a:t>
            </a:r>
            <a:r>
              <a:rPr lang="ko-KR" altLang="en-US" dirty="0" err="1"/>
              <a:t>공사업자에</a:t>
            </a:r>
            <a:r>
              <a:rPr lang="ko-KR" altLang="en-US" dirty="0"/>
              <a:t> 대한 </a:t>
            </a:r>
            <a:r>
              <a:rPr lang="ko-KR" altLang="en-US" dirty="0" smtClean="0"/>
              <a:t>설명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43509" y="6273317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339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/>
              <a:t>호텔이나 레스토랑의 </a:t>
            </a:r>
            <a:r>
              <a:rPr lang="ko-KR" altLang="en-US" dirty="0" smtClean="0"/>
              <a:t>특성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[</a:t>
            </a:r>
            <a:r>
              <a:rPr lang="ko-KR" altLang="en-US" b="1" dirty="0" smtClean="0"/>
              <a:t>호텔이나 레스토랑의 특성</a:t>
            </a:r>
            <a:r>
              <a:rPr lang="en-US" altLang="ko-KR" b="1" dirty="0" smtClean="0"/>
              <a:t>]</a:t>
            </a:r>
            <a:endParaRPr lang="en-US" altLang="ko-KR" b="1" dirty="0"/>
          </a:p>
          <a:p>
            <a:pPr fontAlgn="base"/>
            <a:r>
              <a:rPr lang="ko-KR" altLang="en-US" dirty="0"/>
              <a:t>서비스 스타일</a:t>
            </a:r>
            <a:r>
              <a:rPr lang="en-US" altLang="ko-KR" dirty="0"/>
              <a:t>, </a:t>
            </a:r>
            <a:r>
              <a:rPr lang="ko-KR" altLang="en-US" dirty="0"/>
              <a:t>레스토랑의 수준</a:t>
            </a:r>
            <a:r>
              <a:rPr lang="en-US" altLang="ko-KR" dirty="0"/>
              <a:t>, </a:t>
            </a:r>
            <a:r>
              <a:rPr lang="ko-KR" altLang="en-US" dirty="0"/>
              <a:t>레스토랑의 특성</a:t>
            </a:r>
            <a:r>
              <a:rPr lang="en-US" altLang="ko-KR" dirty="0"/>
              <a:t>(</a:t>
            </a:r>
            <a:r>
              <a:rPr lang="ko-KR" altLang="en-US" dirty="0"/>
              <a:t>가족적인 소규모 레스토랑인지 아니면 체인 레스토랑</a:t>
            </a:r>
            <a:r>
              <a:rPr lang="en-US" altLang="ko-KR" dirty="0"/>
              <a:t>, </a:t>
            </a:r>
            <a:r>
              <a:rPr lang="ko-KR" altLang="en-US" dirty="0"/>
              <a:t>고급 레스토랑</a:t>
            </a:r>
            <a:r>
              <a:rPr lang="en-US" altLang="ko-KR" dirty="0"/>
              <a:t>, </a:t>
            </a:r>
            <a:r>
              <a:rPr lang="ko-KR" altLang="en-US" dirty="0"/>
              <a:t>전문 레스토랑</a:t>
            </a:r>
            <a:r>
              <a:rPr lang="en-US" altLang="ko-KR" dirty="0"/>
              <a:t>, </a:t>
            </a:r>
            <a:r>
              <a:rPr lang="ko-KR" altLang="en-US" dirty="0"/>
              <a:t>호텔 레스토랑</a:t>
            </a:r>
            <a:r>
              <a:rPr lang="en-US" altLang="ko-KR" dirty="0"/>
              <a:t>, </a:t>
            </a:r>
            <a:r>
              <a:rPr lang="ko-KR" altLang="en-US" dirty="0"/>
              <a:t>대규모 레스토랑 등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ko-KR" altLang="en-US" dirty="0"/>
              <a:t>예</a:t>
            </a:r>
            <a:r>
              <a:rPr lang="en-US" altLang="ko-KR" dirty="0"/>
              <a:t>) </a:t>
            </a:r>
            <a:r>
              <a:rPr lang="ko-KR" altLang="en-US" dirty="0" err="1"/>
              <a:t>시푸드</a:t>
            </a:r>
            <a:r>
              <a:rPr lang="ko-KR" altLang="en-US" dirty="0"/>
              <a:t> 뷔페</a:t>
            </a:r>
            <a:r>
              <a:rPr lang="en-US" altLang="ko-KR" dirty="0"/>
              <a:t>, </a:t>
            </a:r>
            <a:r>
              <a:rPr lang="ko-KR" altLang="en-US" dirty="0" err="1"/>
              <a:t>샐러드형</a:t>
            </a:r>
            <a:r>
              <a:rPr lang="ko-KR" altLang="en-US" dirty="0"/>
              <a:t> 뷔페</a:t>
            </a:r>
            <a:r>
              <a:rPr lang="en-US" altLang="ko-KR" dirty="0"/>
              <a:t>, </a:t>
            </a:r>
            <a:r>
              <a:rPr lang="ko-KR" altLang="en-US" dirty="0"/>
              <a:t>샐러드 </a:t>
            </a:r>
            <a:r>
              <a:rPr lang="en-US" altLang="ko-KR" dirty="0"/>
              <a:t>+ </a:t>
            </a:r>
            <a:r>
              <a:rPr lang="ko-KR" altLang="en-US" dirty="0"/>
              <a:t>일품요리뷔페</a:t>
            </a:r>
            <a:r>
              <a:rPr lang="en-US" altLang="ko-KR" dirty="0"/>
              <a:t>, </a:t>
            </a:r>
            <a:r>
              <a:rPr lang="ko-KR" altLang="en-US" dirty="0" err="1"/>
              <a:t>웨딩뷔페</a:t>
            </a:r>
            <a:r>
              <a:rPr lang="en-US" altLang="ko-KR" dirty="0"/>
              <a:t>, </a:t>
            </a:r>
            <a:r>
              <a:rPr lang="ko-KR" altLang="en-US" dirty="0" err="1"/>
              <a:t>중식뷔페</a:t>
            </a:r>
            <a:r>
              <a:rPr lang="en-US" altLang="ko-KR" dirty="0"/>
              <a:t>, </a:t>
            </a:r>
            <a:r>
              <a:rPr lang="ko-KR" altLang="en-US" dirty="0" err="1"/>
              <a:t>브런치뷔페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8569615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* </a:t>
            </a:r>
            <a:r>
              <a:rPr lang="ko-KR" altLang="en-US" dirty="0" err="1" smtClean="0"/>
              <a:t>주방설비에</a:t>
            </a:r>
            <a:r>
              <a:rPr lang="ko-KR" altLang="en-US" dirty="0" smtClean="0"/>
              <a:t> 관련된 </a:t>
            </a:r>
            <a:r>
              <a:rPr lang="ko-KR" altLang="en-US" dirty="0" err="1" smtClean="0"/>
              <a:t>공사업자에</a:t>
            </a:r>
            <a:r>
              <a:rPr lang="ko-KR" altLang="en-US" dirty="0" smtClean="0"/>
              <a:t> 대한 설명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 smtClean="0"/>
              <a:t>주방의 </a:t>
            </a:r>
            <a:r>
              <a:rPr lang="ko-KR" altLang="en-US" dirty="0"/>
              <a:t>작업은 다량의 열원과 물을 사용하므로 이 </a:t>
            </a:r>
            <a:r>
              <a:rPr lang="ko-KR" altLang="en-US" dirty="0" err="1"/>
              <a:t>건축공사는</a:t>
            </a:r>
            <a:r>
              <a:rPr lang="ko-KR" altLang="en-US" dirty="0"/>
              <a:t> </a:t>
            </a:r>
            <a:r>
              <a:rPr lang="ko-KR" altLang="en-US" dirty="0" err="1"/>
              <a:t>급배수공사</a:t>
            </a:r>
            <a:r>
              <a:rPr lang="en-US" altLang="ko-KR" dirty="0"/>
              <a:t>, </a:t>
            </a:r>
            <a:r>
              <a:rPr lang="ko-KR" altLang="en-US" dirty="0"/>
              <a:t>가스배관공사</a:t>
            </a:r>
            <a:r>
              <a:rPr lang="en-US" altLang="ko-KR" dirty="0"/>
              <a:t>, </a:t>
            </a:r>
            <a:r>
              <a:rPr lang="ko-KR" altLang="en-US" dirty="0"/>
              <a:t>전기공사 등 여러 분야에 걸쳐 관련이 있다</a:t>
            </a:r>
            <a:r>
              <a:rPr lang="en-US" altLang="ko-KR" dirty="0"/>
              <a:t>. </a:t>
            </a:r>
            <a:r>
              <a:rPr lang="ko-KR" altLang="en-US" dirty="0"/>
              <a:t>이것을 정리하면 다음과 같다</a:t>
            </a:r>
            <a:r>
              <a:rPr lang="en-US" altLang="ko-KR" dirty="0"/>
              <a:t>.</a:t>
            </a:r>
          </a:p>
          <a:p>
            <a:pPr fontAlgn="base"/>
            <a:r>
              <a:rPr lang="en-US" altLang="ko-KR" b="1" dirty="0"/>
              <a:t>1. </a:t>
            </a:r>
            <a:r>
              <a:rPr lang="ko-KR" altLang="en-US" b="1" dirty="0"/>
              <a:t>건축 및 </a:t>
            </a:r>
            <a:r>
              <a:rPr lang="ko-KR" altLang="en-US" b="1" dirty="0" err="1"/>
              <a:t>내장업자</a:t>
            </a:r>
            <a:endParaRPr lang="ko-KR" altLang="en-US" dirty="0"/>
          </a:p>
          <a:p>
            <a:pPr fontAlgn="base"/>
            <a:r>
              <a:rPr lang="ko-KR" altLang="en-US" dirty="0"/>
              <a:t>주방의 일반 건축을 비롯해서 객석이나 그 내장 등 주방과의 관계가 매우 깊다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어떠한 공사에 있어서도 </a:t>
            </a:r>
            <a:r>
              <a:rPr lang="ko-KR" altLang="en-US" dirty="0" err="1"/>
              <a:t>시공전의</a:t>
            </a:r>
            <a:r>
              <a:rPr lang="ko-KR" altLang="en-US" dirty="0"/>
              <a:t> 협의에 의해서 그 마무리가 좌우되는 경우가 많고 설계대로 시공을 하기 위해서는 사전에 충분한 협의가 필요하다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en-US" altLang="ko-KR" b="1" dirty="0" smtClean="0"/>
          </a:p>
          <a:p>
            <a:pPr fontAlgn="base"/>
            <a:r>
              <a:rPr lang="en-US" altLang="ko-KR" b="1" dirty="0" smtClean="0"/>
              <a:t>2</a:t>
            </a:r>
            <a:r>
              <a:rPr lang="en-US" altLang="ko-KR" b="1" dirty="0"/>
              <a:t>. </a:t>
            </a:r>
            <a:r>
              <a:rPr lang="ko-KR" altLang="en-US" b="1" dirty="0" err="1"/>
              <a:t>급배수</a:t>
            </a:r>
            <a:r>
              <a:rPr lang="ko-KR" altLang="en-US" b="1" dirty="0"/>
              <a:t> 설비업자</a:t>
            </a:r>
            <a:endParaRPr lang="ko-KR" altLang="en-US" dirty="0"/>
          </a:p>
          <a:p>
            <a:pPr fontAlgn="base"/>
            <a:r>
              <a:rPr lang="ko-KR" altLang="en-US" dirty="0"/>
              <a:t>각 </a:t>
            </a:r>
            <a:r>
              <a:rPr lang="ko-KR" altLang="en-US" dirty="0" err="1"/>
              <a:t>주방기구가</a:t>
            </a:r>
            <a:r>
              <a:rPr lang="ko-KR" altLang="en-US" dirty="0"/>
              <a:t> 그 기능을 충분히 발휘하기 위해서는 </a:t>
            </a:r>
            <a:r>
              <a:rPr lang="ko-KR" altLang="en-US" dirty="0" err="1"/>
              <a:t>여유있는</a:t>
            </a:r>
            <a:r>
              <a:rPr lang="ko-KR" altLang="en-US" dirty="0"/>
              <a:t> 급수의 확보만이 아니라 그 배수의 처리에 대해서도 충분히 검토하지 않으면 안된다</a:t>
            </a:r>
            <a:r>
              <a:rPr lang="en-US" altLang="ko-KR" dirty="0"/>
              <a:t>. </a:t>
            </a:r>
            <a:r>
              <a:rPr lang="ko-KR" altLang="en-US" dirty="0"/>
              <a:t>또 공공적인 입장에서 환경을 위생적으로 유지하기 위해서는 충분한 </a:t>
            </a:r>
            <a:r>
              <a:rPr lang="ko-KR" altLang="en-US" dirty="0" err="1"/>
              <a:t>배수정화</a:t>
            </a:r>
            <a:r>
              <a:rPr lang="ko-KR" altLang="en-US" dirty="0"/>
              <a:t> 설비가 요구된다</a:t>
            </a:r>
            <a:r>
              <a:rPr lang="en-US" altLang="ko-KR" dirty="0"/>
              <a:t>. </a:t>
            </a:r>
            <a:r>
              <a:rPr lang="ko-KR" altLang="en-US" dirty="0"/>
              <a:t>주방은 물을 많이 사용하므로 </a:t>
            </a:r>
            <a:r>
              <a:rPr lang="ko-KR" altLang="en-US" dirty="0" err="1"/>
              <a:t>급배수에</a:t>
            </a:r>
            <a:r>
              <a:rPr lang="ko-KR" altLang="en-US" dirty="0"/>
              <a:t> 필요한 각 배관에 대한 설계와 시공에 주의를 요하며 사용상에 있어서도 정기적인 점검</a:t>
            </a:r>
            <a:r>
              <a:rPr lang="en-US" altLang="ko-KR" dirty="0"/>
              <a:t>, </a:t>
            </a:r>
            <a:r>
              <a:rPr lang="ko-KR" altLang="en-US" dirty="0"/>
              <a:t>청소 등 유지관리에 유의하여야 한다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343776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* </a:t>
            </a:r>
            <a:r>
              <a:rPr lang="ko-KR" altLang="en-US" dirty="0" err="1" smtClean="0"/>
              <a:t>주방설비에</a:t>
            </a:r>
            <a:r>
              <a:rPr lang="ko-KR" altLang="en-US" dirty="0" smtClean="0"/>
              <a:t> 관련된 </a:t>
            </a:r>
            <a:r>
              <a:rPr lang="ko-KR" altLang="en-US" dirty="0" err="1" smtClean="0"/>
              <a:t>공사업자에</a:t>
            </a:r>
            <a:r>
              <a:rPr lang="ko-KR" altLang="en-US" dirty="0" smtClean="0"/>
              <a:t> 대한 설명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altLang="ko-KR" b="1" dirty="0"/>
              <a:t>3. </a:t>
            </a:r>
            <a:r>
              <a:rPr lang="ko-KR" altLang="en-US" b="1" dirty="0"/>
              <a:t>가스 설비업자</a:t>
            </a:r>
            <a:endParaRPr lang="ko-KR" altLang="en-US" dirty="0"/>
          </a:p>
          <a:p>
            <a:pPr fontAlgn="base"/>
            <a:r>
              <a:rPr lang="ko-KR" altLang="en-US" dirty="0"/>
              <a:t>주방에 있어서 사용하는 에너지의 대부분은 도시가스와 </a:t>
            </a:r>
            <a:r>
              <a:rPr lang="en-US" altLang="ko-KR" dirty="0"/>
              <a:t>L.P</a:t>
            </a:r>
            <a:r>
              <a:rPr lang="ko-KR" altLang="en-US" dirty="0"/>
              <a:t>가스이다</a:t>
            </a:r>
            <a:r>
              <a:rPr lang="en-US" altLang="ko-KR" dirty="0"/>
              <a:t>. </a:t>
            </a:r>
            <a:r>
              <a:rPr lang="ko-KR" altLang="en-US" dirty="0"/>
              <a:t>가스는 발열량이 크고 </a:t>
            </a:r>
            <a:r>
              <a:rPr lang="ko-KR" altLang="en-US" dirty="0" err="1"/>
              <a:t>저장설비의</a:t>
            </a:r>
            <a:r>
              <a:rPr lang="ko-KR" altLang="en-US" dirty="0"/>
              <a:t> 취급도 비교적 간단하고 특히 도시가스에 대해서는 저장의 필요가 없는 특징이 있다</a:t>
            </a:r>
            <a:r>
              <a:rPr lang="en-US" altLang="ko-KR" dirty="0"/>
              <a:t>. </a:t>
            </a:r>
            <a:r>
              <a:rPr lang="ko-KR" altLang="en-US" dirty="0"/>
              <a:t>또한 점화</a:t>
            </a:r>
            <a:r>
              <a:rPr lang="en-US" altLang="ko-KR" dirty="0"/>
              <a:t>, </a:t>
            </a:r>
            <a:r>
              <a:rPr lang="ko-KR" altLang="en-US" dirty="0"/>
              <a:t>연소</a:t>
            </a:r>
            <a:r>
              <a:rPr lang="en-US" altLang="ko-KR" dirty="0"/>
              <a:t>, </a:t>
            </a:r>
            <a:r>
              <a:rPr lang="ko-KR" altLang="en-US" dirty="0"/>
              <a:t>조정이 다른 연료에 비해서 간단하고 장점이 많다</a:t>
            </a:r>
            <a:r>
              <a:rPr lang="en-US" altLang="ko-KR" dirty="0"/>
              <a:t>. </a:t>
            </a:r>
            <a:r>
              <a:rPr lang="ko-KR" altLang="en-US" dirty="0" err="1"/>
              <a:t>가스설비의</a:t>
            </a:r>
            <a:r>
              <a:rPr lang="ko-KR" altLang="en-US" dirty="0"/>
              <a:t> 설계와 시공은 가스사업법에 의해서 자격을 가지는 전문설비업자가 행하도록 되어있다</a:t>
            </a:r>
            <a:r>
              <a:rPr lang="en-US" altLang="ko-KR" dirty="0"/>
              <a:t>. </a:t>
            </a:r>
            <a:r>
              <a:rPr lang="ko-KR" altLang="en-US" dirty="0"/>
              <a:t>이 설계의 기본은 가스 사용량 산출로</a:t>
            </a:r>
            <a:r>
              <a:rPr lang="en-US" altLang="ko-KR" dirty="0"/>
              <a:t>, </a:t>
            </a:r>
            <a:r>
              <a:rPr lang="ko-KR" altLang="en-US" dirty="0"/>
              <a:t>가스 </a:t>
            </a:r>
            <a:r>
              <a:rPr lang="ko-KR" altLang="en-US" dirty="0" err="1"/>
              <a:t>소비기기의</a:t>
            </a:r>
            <a:r>
              <a:rPr lang="ko-KR" altLang="en-US" dirty="0"/>
              <a:t> 종류</a:t>
            </a:r>
            <a:r>
              <a:rPr lang="en-US" altLang="ko-KR" dirty="0"/>
              <a:t>, </a:t>
            </a:r>
            <a:r>
              <a:rPr lang="ko-KR" altLang="en-US" dirty="0" err="1"/>
              <a:t>설비수</a:t>
            </a:r>
            <a:r>
              <a:rPr lang="en-US" altLang="ko-KR" dirty="0"/>
              <a:t>, </a:t>
            </a:r>
            <a:r>
              <a:rPr lang="ko-KR" altLang="en-US" dirty="0"/>
              <a:t>가스 사용량</a:t>
            </a:r>
            <a:r>
              <a:rPr lang="en-US" altLang="ko-KR" dirty="0"/>
              <a:t>, </a:t>
            </a:r>
            <a:r>
              <a:rPr lang="ko-KR" altLang="en-US" dirty="0"/>
              <a:t>각 기기의 </a:t>
            </a:r>
            <a:r>
              <a:rPr lang="ko-KR" altLang="en-US" dirty="0" err="1"/>
              <a:t>동시사용</a:t>
            </a:r>
            <a:r>
              <a:rPr lang="ko-KR" altLang="en-US" dirty="0"/>
              <a:t> 필요성이나 확률</a:t>
            </a:r>
            <a:r>
              <a:rPr lang="en-US" altLang="ko-KR" dirty="0"/>
              <a:t>, </a:t>
            </a:r>
            <a:r>
              <a:rPr lang="ko-KR" altLang="en-US" dirty="0"/>
              <a:t>장래의 증설계획을 고려하여 산정하고 설계 사용량을 결정한다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pPr fontAlgn="base"/>
            <a:r>
              <a:rPr lang="en-US" altLang="ko-KR" b="1" dirty="0"/>
              <a:t>4. </a:t>
            </a:r>
            <a:r>
              <a:rPr lang="ko-KR" altLang="en-US" b="1" dirty="0"/>
              <a:t>전기 설비업자</a:t>
            </a:r>
            <a:endParaRPr lang="ko-KR" altLang="en-US" dirty="0"/>
          </a:p>
          <a:p>
            <a:pPr fontAlgn="base"/>
            <a:r>
              <a:rPr lang="ko-KR" altLang="en-US" dirty="0"/>
              <a:t>주방에는 주로 </a:t>
            </a:r>
            <a:r>
              <a:rPr lang="en-US" altLang="ko-KR" dirty="0"/>
              <a:t>100W </a:t>
            </a:r>
            <a:r>
              <a:rPr lang="ko-KR" altLang="en-US" dirty="0"/>
              <a:t>또는 </a:t>
            </a:r>
            <a:r>
              <a:rPr lang="en-US" altLang="ko-KR" dirty="0"/>
              <a:t>200W</a:t>
            </a:r>
            <a:r>
              <a:rPr lang="ko-KR" altLang="en-US" dirty="0"/>
              <a:t>의 전기가 공급되어 동력</a:t>
            </a:r>
            <a:r>
              <a:rPr lang="en-US" altLang="ko-KR" dirty="0"/>
              <a:t>, </a:t>
            </a:r>
            <a:r>
              <a:rPr lang="ko-KR" altLang="en-US" dirty="0"/>
              <a:t>열원</a:t>
            </a:r>
            <a:r>
              <a:rPr lang="en-US" altLang="ko-KR" dirty="0"/>
              <a:t>, </a:t>
            </a:r>
            <a:r>
              <a:rPr lang="ko-KR" altLang="en-US" dirty="0"/>
              <a:t>조명등에 사용한다</a:t>
            </a:r>
            <a:r>
              <a:rPr lang="en-US" altLang="ko-KR" dirty="0"/>
              <a:t>. </a:t>
            </a:r>
            <a:r>
              <a:rPr lang="ko-KR" altLang="en-US" dirty="0"/>
              <a:t>전기 배선</a:t>
            </a:r>
            <a:r>
              <a:rPr lang="en-US" altLang="ko-KR" dirty="0"/>
              <a:t>, </a:t>
            </a:r>
            <a:r>
              <a:rPr lang="ko-KR" altLang="en-US" dirty="0" err="1"/>
              <a:t>분전반</a:t>
            </a:r>
            <a:r>
              <a:rPr lang="en-US" altLang="ko-KR" dirty="0"/>
              <a:t>, </a:t>
            </a:r>
            <a:r>
              <a:rPr lang="ko-KR" altLang="en-US" dirty="0" err="1"/>
              <a:t>모타</a:t>
            </a:r>
            <a:r>
              <a:rPr lang="en-US" altLang="ko-KR" dirty="0"/>
              <a:t>, </a:t>
            </a:r>
            <a:r>
              <a:rPr lang="ko-KR" altLang="en-US" dirty="0" err="1"/>
              <a:t>전열구</a:t>
            </a:r>
            <a:r>
              <a:rPr lang="ko-KR" altLang="en-US" dirty="0"/>
              <a:t> 등 각 기기에 관계하는 시공상 및 사용상의 안전확보에 대해서 </a:t>
            </a:r>
            <a:r>
              <a:rPr lang="en-US" altLang="ko-KR" dirty="0"/>
              <a:t>&lt;</a:t>
            </a:r>
            <a:r>
              <a:rPr lang="ko-KR" altLang="en-US" dirty="0"/>
              <a:t>전기 사업법</a:t>
            </a:r>
            <a:r>
              <a:rPr lang="en-US" altLang="ko-KR" dirty="0"/>
              <a:t>&gt; &lt;</a:t>
            </a:r>
            <a:r>
              <a:rPr lang="ko-KR" altLang="en-US" dirty="0"/>
              <a:t>전기 공사법</a:t>
            </a:r>
            <a:r>
              <a:rPr lang="en-US" altLang="ko-KR" dirty="0"/>
              <a:t>&gt;</a:t>
            </a:r>
            <a:r>
              <a:rPr lang="ko-KR" altLang="en-US" dirty="0"/>
              <a:t>을 비롯한 관계법규에 의해 규제된다</a:t>
            </a:r>
            <a:r>
              <a:rPr lang="en-US" altLang="ko-KR" dirty="0"/>
              <a:t>. </a:t>
            </a:r>
            <a:r>
              <a:rPr lang="ko-KR" altLang="en-US" dirty="0"/>
              <a:t>일부 주방에 있어서는 </a:t>
            </a:r>
            <a:r>
              <a:rPr lang="ko-KR" altLang="en-US" dirty="0" err="1"/>
              <a:t>폭발방지의</a:t>
            </a:r>
            <a:r>
              <a:rPr lang="ko-KR" altLang="en-US" dirty="0"/>
              <a:t> 이유 및 </a:t>
            </a:r>
            <a:r>
              <a:rPr lang="ko-KR" altLang="en-US" dirty="0" err="1"/>
              <a:t>특정구역의</a:t>
            </a:r>
            <a:r>
              <a:rPr lang="ko-KR" altLang="en-US" dirty="0"/>
              <a:t> </a:t>
            </a:r>
            <a:r>
              <a:rPr lang="ko-KR" altLang="en-US" dirty="0" err="1"/>
              <a:t>가스사용</a:t>
            </a:r>
            <a:r>
              <a:rPr lang="ko-KR" altLang="en-US" dirty="0"/>
              <a:t> 제한의 강화와 </a:t>
            </a:r>
            <a:r>
              <a:rPr lang="ko-KR" altLang="en-US" dirty="0" err="1"/>
              <a:t>안전확보의</a:t>
            </a:r>
            <a:r>
              <a:rPr lang="ko-KR" altLang="en-US" dirty="0"/>
              <a:t> 이유에서 전기를 열원으로 이용하는 경향이 있다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08498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* </a:t>
            </a:r>
            <a:r>
              <a:rPr lang="ko-KR" altLang="en-US" dirty="0" err="1" smtClean="0"/>
              <a:t>주방설비에</a:t>
            </a:r>
            <a:r>
              <a:rPr lang="ko-KR" altLang="en-US" dirty="0" smtClean="0"/>
              <a:t> 관련된 </a:t>
            </a:r>
            <a:r>
              <a:rPr lang="ko-KR" altLang="en-US" dirty="0" err="1" smtClean="0"/>
              <a:t>공사업자에</a:t>
            </a:r>
            <a:r>
              <a:rPr lang="ko-KR" altLang="en-US" dirty="0" smtClean="0"/>
              <a:t> 대한 설명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altLang="ko-KR" b="1" dirty="0" smtClean="0"/>
              <a:t>5</a:t>
            </a:r>
            <a:r>
              <a:rPr lang="en-US" altLang="ko-KR" b="1" dirty="0"/>
              <a:t>. </a:t>
            </a:r>
            <a:r>
              <a:rPr lang="ko-KR" altLang="en-US" b="1" dirty="0"/>
              <a:t>공조 설비업자</a:t>
            </a:r>
            <a:endParaRPr lang="ko-KR" altLang="en-US" dirty="0"/>
          </a:p>
          <a:p>
            <a:pPr fontAlgn="base"/>
            <a:r>
              <a:rPr lang="ko-KR" altLang="en-US" dirty="0"/>
              <a:t>주방은 열원을 다량으로 사용하기 때문에 항상 산소를 보급하고 연소에 의해서 배출되는 이산화탄소 및 불필요한 열기</a:t>
            </a:r>
            <a:r>
              <a:rPr lang="en-US" altLang="ko-KR" dirty="0"/>
              <a:t>, </a:t>
            </a:r>
            <a:r>
              <a:rPr lang="ko-KR" altLang="en-US" dirty="0"/>
              <a:t>수증기</a:t>
            </a:r>
            <a:r>
              <a:rPr lang="en-US" altLang="ko-KR" dirty="0"/>
              <a:t>, </a:t>
            </a:r>
            <a:r>
              <a:rPr lang="ko-KR" altLang="en-US" dirty="0" err="1"/>
              <a:t>유지분</a:t>
            </a:r>
            <a:r>
              <a:rPr lang="en-US" altLang="ko-KR" dirty="0"/>
              <a:t>, </a:t>
            </a:r>
            <a:r>
              <a:rPr lang="ko-KR" altLang="en-US" dirty="0"/>
              <a:t>냄새 등을 배기하지 않으면 안된다</a:t>
            </a:r>
            <a:r>
              <a:rPr lang="en-US" altLang="ko-KR" dirty="0"/>
              <a:t>. </a:t>
            </a:r>
            <a:r>
              <a:rPr lang="ko-KR" altLang="en-US" dirty="0"/>
              <a:t>종래의 경우 </a:t>
            </a:r>
            <a:r>
              <a:rPr lang="ko-KR" altLang="en-US" dirty="0" err="1"/>
              <a:t>환기설비는</a:t>
            </a:r>
            <a:r>
              <a:rPr lang="ko-KR" altLang="en-US" dirty="0"/>
              <a:t> 별로 중요시되지 않고 </a:t>
            </a:r>
            <a:r>
              <a:rPr lang="ko-KR" altLang="en-US" dirty="0" err="1"/>
              <a:t>주방공사</a:t>
            </a:r>
            <a:r>
              <a:rPr lang="ko-KR" altLang="en-US" dirty="0"/>
              <a:t> 업자가 틈틈이 하는 시공에 맡겨진 시대도 있었지만 주방에서의 환기나 </a:t>
            </a:r>
            <a:r>
              <a:rPr lang="ko-KR" altLang="en-US" dirty="0" err="1"/>
              <a:t>공기조화의</a:t>
            </a:r>
            <a:r>
              <a:rPr lang="ko-KR" altLang="en-US" dirty="0"/>
              <a:t> 중요성에 대해서 확인되어 전문기술을 가지는 공조설비업자가 설계</a:t>
            </a:r>
            <a:r>
              <a:rPr lang="en-US" altLang="ko-KR" dirty="0"/>
              <a:t>, </a:t>
            </a:r>
            <a:r>
              <a:rPr lang="ko-KR" altLang="en-US" dirty="0"/>
              <a:t>시공하는 방법으로 전환되고 있다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b="1" dirty="0"/>
              <a:t>6. </a:t>
            </a:r>
            <a:r>
              <a:rPr lang="ko-KR" altLang="en-US" b="1" dirty="0" err="1"/>
              <a:t>그밖의</a:t>
            </a:r>
            <a:r>
              <a:rPr lang="ko-KR" altLang="en-US" b="1" dirty="0"/>
              <a:t> 관련설비업자</a:t>
            </a:r>
            <a:endParaRPr lang="ko-KR" altLang="en-US" dirty="0"/>
          </a:p>
          <a:p>
            <a:pPr fontAlgn="base"/>
            <a:r>
              <a:rPr lang="ko-KR" altLang="en-US" dirty="0"/>
              <a:t>위의 관련설비업자 이외에도 직접 주방에 </a:t>
            </a:r>
            <a:r>
              <a:rPr lang="ko-KR" altLang="en-US" dirty="0" err="1"/>
              <a:t>관계있는</a:t>
            </a:r>
            <a:r>
              <a:rPr lang="ko-KR" altLang="en-US" dirty="0"/>
              <a:t> 설비로서 엘리베이터와 </a:t>
            </a:r>
            <a:r>
              <a:rPr lang="ko-KR" altLang="en-US" dirty="0" err="1"/>
              <a:t>덤웨이트로</a:t>
            </a:r>
            <a:r>
              <a:rPr lang="ko-KR" altLang="en-US" dirty="0"/>
              <a:t> 대표되는 </a:t>
            </a:r>
            <a:r>
              <a:rPr lang="ko-KR" altLang="en-US" dirty="0" err="1"/>
              <a:t>반송설비도</a:t>
            </a:r>
            <a:r>
              <a:rPr lang="ko-KR" altLang="en-US" dirty="0"/>
              <a:t> 주방의 기능에 있어서 큰 부분을 차지하고 있다</a:t>
            </a:r>
            <a:r>
              <a:rPr lang="en-US" altLang="ko-KR" dirty="0"/>
              <a:t>. </a:t>
            </a:r>
            <a:r>
              <a:rPr lang="ko-KR" altLang="en-US" dirty="0"/>
              <a:t>주방에 설치된 엘리베이터에는 사람과 </a:t>
            </a:r>
            <a:r>
              <a:rPr lang="ko-KR" altLang="en-US" dirty="0" err="1"/>
              <a:t>화물용이</a:t>
            </a:r>
            <a:r>
              <a:rPr lang="ko-KR" altLang="en-US" dirty="0"/>
              <a:t> 있다 전동 </a:t>
            </a:r>
            <a:r>
              <a:rPr lang="ko-KR" altLang="en-US" dirty="0" err="1"/>
              <a:t>덤웨이트는</a:t>
            </a:r>
            <a:r>
              <a:rPr lang="ko-KR" altLang="en-US" dirty="0"/>
              <a:t> 화물용 </a:t>
            </a:r>
            <a:r>
              <a:rPr lang="ko-KR" altLang="en-US" dirty="0" err="1"/>
              <a:t>엘리베이트</a:t>
            </a:r>
            <a:r>
              <a:rPr lang="en-US" altLang="ko-KR" dirty="0"/>
              <a:t>(</a:t>
            </a:r>
            <a:r>
              <a:rPr lang="ko-KR" altLang="en-US" dirty="0"/>
              <a:t>소형</a:t>
            </a:r>
            <a:r>
              <a:rPr lang="en-US" altLang="ko-KR" dirty="0"/>
              <a:t>)</a:t>
            </a:r>
            <a:r>
              <a:rPr lang="ko-KR" altLang="en-US" dirty="0"/>
              <a:t>의 특수한 형태로 법률에 의해 화물용 </a:t>
            </a:r>
            <a:r>
              <a:rPr lang="ko-KR" altLang="en-US" dirty="0" err="1"/>
              <a:t>엘리베이트와</a:t>
            </a:r>
            <a:r>
              <a:rPr lang="ko-KR" altLang="en-US" dirty="0"/>
              <a:t> 함께 사람의 승강이 금지되어 있다</a:t>
            </a:r>
            <a:r>
              <a:rPr lang="en-US" altLang="ko-KR" dirty="0"/>
              <a:t>. </a:t>
            </a:r>
            <a:r>
              <a:rPr lang="ko-KR" altLang="en-US" dirty="0"/>
              <a:t>엘리베이터와 전동 </a:t>
            </a:r>
            <a:r>
              <a:rPr lang="ko-KR" altLang="en-US" dirty="0" err="1"/>
              <a:t>덤웨이트에</a:t>
            </a:r>
            <a:r>
              <a:rPr lang="ko-KR" altLang="en-US" dirty="0"/>
              <a:t> 대해서는 구조와 안전장치가 건축기준법에 의해 규제되어 있고 점검하고 검사해야 하는 의무가 있다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358547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95536" y="1844825"/>
            <a:ext cx="8289749" cy="693027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pPr fontAlgn="base"/>
            <a:r>
              <a:rPr lang="en-US" altLang="ko-KR" dirty="0" smtClean="0"/>
              <a:t>12.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관련공사의</a:t>
            </a:r>
            <a:r>
              <a:rPr lang="ko-KR" altLang="en-US" dirty="0" smtClean="0"/>
              <a:t> 접속에 대한 설명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43509" y="6273317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111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*</a:t>
            </a:r>
            <a:r>
              <a:rPr lang="ko-KR" altLang="en-US" dirty="0" err="1"/>
              <a:t>관련공사의</a:t>
            </a:r>
            <a:r>
              <a:rPr lang="ko-KR" altLang="en-US" dirty="0"/>
              <a:t> 접속에 대한 </a:t>
            </a:r>
            <a:r>
              <a:rPr lang="ko-KR" altLang="en-US" dirty="0" smtClean="0"/>
              <a:t>설명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ko-KR" altLang="en-US" dirty="0" err="1"/>
              <a:t>시공도에</a:t>
            </a:r>
            <a:r>
              <a:rPr lang="ko-KR" altLang="en-US" dirty="0"/>
              <a:t> 의해 </a:t>
            </a:r>
            <a:r>
              <a:rPr lang="ko-KR" altLang="en-US" dirty="0" err="1"/>
              <a:t>주방기기의</a:t>
            </a:r>
            <a:r>
              <a:rPr lang="ko-KR" altLang="en-US" dirty="0"/>
              <a:t> 소정의 위치에서 설계가 끝나면 각각의 관련설비 업자가 </a:t>
            </a:r>
            <a:r>
              <a:rPr lang="ko-KR" altLang="en-US" dirty="0" err="1"/>
              <a:t>급배수</a:t>
            </a:r>
            <a:r>
              <a:rPr lang="en-US" altLang="ko-KR" dirty="0"/>
              <a:t>, </a:t>
            </a:r>
            <a:r>
              <a:rPr lang="ko-KR" altLang="en-US" dirty="0" err="1"/>
              <a:t>가스전기</a:t>
            </a:r>
            <a:r>
              <a:rPr lang="ko-KR" altLang="en-US" dirty="0"/>
              <a:t> 등 </a:t>
            </a:r>
            <a:r>
              <a:rPr lang="ko-KR" altLang="en-US" dirty="0" err="1"/>
              <a:t>접속공사를</a:t>
            </a:r>
            <a:r>
              <a:rPr lang="ko-KR" altLang="en-US" dirty="0"/>
              <a:t> 하는 것이다</a:t>
            </a:r>
            <a:r>
              <a:rPr lang="en-US" altLang="ko-KR" dirty="0"/>
              <a:t>. </a:t>
            </a:r>
            <a:r>
              <a:rPr lang="ko-KR" altLang="en-US" dirty="0" err="1"/>
              <a:t>이공사에는</a:t>
            </a:r>
            <a:r>
              <a:rPr lang="ko-KR" altLang="en-US" dirty="0"/>
              <a:t> 보통 </a:t>
            </a:r>
            <a:r>
              <a:rPr lang="en-US" altLang="ko-KR" dirty="0"/>
              <a:t>4~5</a:t>
            </a:r>
            <a:r>
              <a:rPr lang="ko-KR" altLang="en-US" dirty="0"/>
              <a:t>일이 필요하게 된다</a:t>
            </a:r>
            <a:r>
              <a:rPr lang="en-US" altLang="ko-KR" dirty="0"/>
              <a:t>.</a:t>
            </a:r>
          </a:p>
          <a:p>
            <a:pPr fontAlgn="base"/>
            <a:r>
              <a:rPr lang="ko-KR" altLang="en-US" dirty="0"/>
              <a:t>위치의 결정이나 수평 맞추기를 끝낸 각 기기가 </a:t>
            </a:r>
            <a:r>
              <a:rPr lang="ko-KR" altLang="en-US" dirty="0" err="1"/>
              <a:t>접속공사로</a:t>
            </a:r>
            <a:r>
              <a:rPr lang="ko-KR" altLang="en-US" dirty="0"/>
              <a:t> 변동되거나 상태가 잘못될 경우도 적지 않기 때문에 충분히 주의가 필요하다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b="1" dirty="0"/>
              <a:t>1. </a:t>
            </a:r>
            <a:r>
              <a:rPr lang="ko-KR" altLang="en-US" b="1" dirty="0" err="1"/>
              <a:t>급배수의</a:t>
            </a:r>
            <a:r>
              <a:rPr lang="ko-KR" altLang="en-US" b="1" dirty="0"/>
              <a:t> 접속</a:t>
            </a:r>
            <a:endParaRPr lang="ko-KR" altLang="en-US" dirty="0"/>
          </a:p>
          <a:p>
            <a:pPr fontAlgn="base"/>
            <a:r>
              <a:rPr lang="ko-KR" altLang="en-US" dirty="0"/>
              <a:t>소정의 수도</a:t>
            </a:r>
            <a:r>
              <a:rPr lang="en-US" altLang="ko-KR" dirty="0"/>
              <a:t>, </a:t>
            </a:r>
            <a:r>
              <a:rPr lang="ko-KR" altLang="en-US" dirty="0"/>
              <a:t>밸브</a:t>
            </a:r>
            <a:r>
              <a:rPr lang="en-US" altLang="ko-KR" dirty="0"/>
              <a:t>, </a:t>
            </a:r>
            <a:r>
              <a:rPr lang="ko-KR" altLang="en-US" dirty="0"/>
              <a:t>유니온의 접속방법</a:t>
            </a:r>
            <a:r>
              <a:rPr lang="en-US" altLang="ko-KR" dirty="0"/>
              <a:t>, </a:t>
            </a:r>
            <a:r>
              <a:rPr lang="ko-KR" altLang="en-US" dirty="0"/>
              <a:t>부품 사이즈</a:t>
            </a:r>
            <a:r>
              <a:rPr lang="en-US" altLang="ko-KR" dirty="0"/>
              <a:t>, </a:t>
            </a:r>
            <a:r>
              <a:rPr lang="ko-KR" altLang="en-US" dirty="0"/>
              <a:t>규격에 대해서 지시할 필요가 있다</a:t>
            </a:r>
            <a:r>
              <a:rPr lang="en-US" altLang="ko-KR" dirty="0"/>
              <a:t>. </a:t>
            </a:r>
            <a:r>
              <a:rPr lang="ko-KR" altLang="en-US" dirty="0"/>
              <a:t>또한 중앙에 놓는 등판이 없는 기기에 붙이는 </a:t>
            </a:r>
            <a:r>
              <a:rPr lang="ko-KR" altLang="en-US" dirty="0" err="1"/>
              <a:t>급수시설은</a:t>
            </a:r>
            <a:r>
              <a:rPr lang="ko-KR" altLang="en-US" dirty="0"/>
              <a:t> 사용목적에 적합한 높이를 설정한다</a:t>
            </a:r>
            <a:r>
              <a:rPr lang="en-US" altLang="ko-KR" dirty="0"/>
              <a:t>. </a:t>
            </a:r>
            <a:r>
              <a:rPr lang="ko-KR" altLang="en-US" dirty="0"/>
              <a:t>특히</a:t>
            </a:r>
            <a:r>
              <a:rPr lang="en-US" altLang="ko-KR" dirty="0"/>
              <a:t>, </a:t>
            </a:r>
            <a:r>
              <a:rPr lang="ko-KR" altLang="en-US" dirty="0" err="1"/>
              <a:t>싱크배수</a:t>
            </a:r>
            <a:r>
              <a:rPr lang="ko-KR" altLang="en-US" dirty="0"/>
              <a:t> 접속은 </a:t>
            </a:r>
            <a:r>
              <a:rPr lang="ko-KR" altLang="en-US" dirty="0" err="1"/>
              <a:t>싱크보울의</a:t>
            </a:r>
            <a:r>
              <a:rPr lang="ko-KR" altLang="en-US" dirty="0"/>
              <a:t> 바닥을 치밀어 올리지 않도록 충분히 지시해 둘 필요가 있다</a:t>
            </a:r>
            <a:r>
              <a:rPr lang="en-US" altLang="ko-KR" dirty="0"/>
              <a:t>. </a:t>
            </a:r>
            <a:r>
              <a:rPr lang="ko-KR" altLang="en-US" dirty="0"/>
              <a:t>스팀의 접속에는 바이패스</a:t>
            </a:r>
            <a:r>
              <a:rPr lang="en-US" altLang="ko-KR" dirty="0"/>
              <a:t>&lt;BY-PASS&gt;</a:t>
            </a:r>
            <a:r>
              <a:rPr lang="ko-KR" altLang="en-US" dirty="0"/>
              <a:t>나 트랩</a:t>
            </a:r>
            <a:r>
              <a:rPr lang="en-US" altLang="ko-KR" dirty="0"/>
              <a:t>&lt;TRAP&gt;</a:t>
            </a:r>
            <a:r>
              <a:rPr lang="ko-KR" altLang="en-US" dirty="0"/>
              <a:t>의 위치에 유의하지 않으면 안된다</a:t>
            </a:r>
            <a:r>
              <a:rPr lang="en-US" altLang="ko-KR" dirty="0"/>
              <a:t>. </a:t>
            </a:r>
            <a:r>
              <a:rPr lang="ko-KR" altLang="en-US" dirty="0" err="1"/>
              <a:t>이공사의</a:t>
            </a:r>
            <a:r>
              <a:rPr lang="ko-KR" altLang="en-US" dirty="0"/>
              <a:t> </a:t>
            </a:r>
            <a:r>
              <a:rPr lang="ko-KR" altLang="en-US" dirty="0" err="1"/>
              <a:t>최종작업은</a:t>
            </a:r>
            <a:r>
              <a:rPr lang="ko-KR" altLang="en-US" dirty="0"/>
              <a:t> </a:t>
            </a:r>
            <a:r>
              <a:rPr lang="ko-KR" altLang="en-US" dirty="0" err="1"/>
              <a:t>접속관의</a:t>
            </a:r>
            <a:r>
              <a:rPr lang="ko-KR" altLang="en-US" dirty="0"/>
              <a:t> </a:t>
            </a:r>
            <a:r>
              <a:rPr lang="ko-KR" altLang="en-US" dirty="0" err="1"/>
              <a:t>흔들임</a:t>
            </a:r>
            <a:r>
              <a:rPr lang="ko-KR" altLang="en-US" dirty="0"/>
              <a:t> 방지의 밴드 고정</a:t>
            </a:r>
            <a:r>
              <a:rPr lang="en-US" altLang="ko-KR" dirty="0"/>
              <a:t>, </a:t>
            </a:r>
            <a:r>
              <a:rPr lang="ko-KR" altLang="en-US" dirty="0" err="1"/>
              <a:t>급탕이나</a:t>
            </a:r>
            <a:r>
              <a:rPr lang="ko-KR" altLang="en-US" dirty="0"/>
              <a:t> </a:t>
            </a:r>
            <a:r>
              <a:rPr lang="ko-KR" altLang="en-US" dirty="0" err="1"/>
              <a:t>스팀관의</a:t>
            </a:r>
            <a:r>
              <a:rPr lang="ko-KR" altLang="en-US" dirty="0"/>
              <a:t> 도장 등이다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b="1" dirty="0"/>
              <a:t>2. </a:t>
            </a:r>
            <a:r>
              <a:rPr lang="ko-KR" altLang="en-US" b="1" dirty="0"/>
              <a:t>가스관의 접속</a:t>
            </a:r>
            <a:endParaRPr lang="ko-KR" altLang="en-US" dirty="0"/>
          </a:p>
          <a:p>
            <a:pPr fontAlgn="base"/>
            <a:r>
              <a:rPr lang="ko-KR" altLang="en-US" dirty="0" err="1"/>
              <a:t>가스접속은</a:t>
            </a:r>
            <a:r>
              <a:rPr lang="ko-KR" altLang="en-US" dirty="0"/>
              <a:t> </a:t>
            </a:r>
            <a:r>
              <a:rPr lang="ko-KR" altLang="en-US" dirty="0" err="1"/>
              <a:t>급배수와</a:t>
            </a:r>
            <a:r>
              <a:rPr lang="ko-KR" altLang="en-US" dirty="0"/>
              <a:t> 특별히 다른 것은 없으나 통로나 </a:t>
            </a:r>
            <a:r>
              <a:rPr lang="ko-KR" altLang="en-US" dirty="0" err="1"/>
              <a:t>주방작업에</a:t>
            </a:r>
            <a:r>
              <a:rPr lang="ko-KR" altLang="en-US" dirty="0"/>
              <a:t> 필요한 구획에 관이 지나가지 않는 것과 손이 닿는 위치에 폐지 </a:t>
            </a:r>
            <a:r>
              <a:rPr lang="ko-KR" altLang="en-US" dirty="0" err="1"/>
              <a:t>코크를</a:t>
            </a:r>
            <a:r>
              <a:rPr lang="ko-KR" altLang="en-US" dirty="0"/>
              <a:t> 설치할 필요가 있다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529715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95536" y="1844825"/>
            <a:ext cx="8289749" cy="693027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pPr fontAlgn="base"/>
            <a:r>
              <a:rPr lang="en-US" altLang="ko-KR" dirty="0" smtClean="0"/>
              <a:t>13.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주방설비와</a:t>
            </a:r>
            <a:r>
              <a:rPr lang="ko-KR" altLang="en-US" dirty="0" smtClean="0"/>
              <a:t> 시공에 앞서 살펴본 일반적인 원칙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43509" y="6273317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75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*</a:t>
            </a:r>
            <a:r>
              <a:rPr lang="ko-KR" altLang="en-US" dirty="0" err="1" smtClean="0"/>
              <a:t>주방설비와</a:t>
            </a:r>
            <a:r>
              <a:rPr lang="ko-KR" altLang="en-US" dirty="0" smtClean="0"/>
              <a:t> </a:t>
            </a:r>
            <a:r>
              <a:rPr lang="ko-KR" altLang="en-US" dirty="0"/>
              <a:t>시공에 앞서 살펴본 일반적인 </a:t>
            </a:r>
            <a:r>
              <a:rPr lang="ko-KR" altLang="en-US" dirty="0" smtClean="0"/>
              <a:t>원칙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altLang="ko-KR" b="1" dirty="0"/>
              <a:t>1. </a:t>
            </a:r>
            <a:r>
              <a:rPr lang="ko-KR" altLang="en-US" b="1" dirty="0"/>
              <a:t>장소의 사용</a:t>
            </a:r>
            <a:endParaRPr lang="ko-KR" altLang="en-US" dirty="0"/>
          </a:p>
          <a:p>
            <a:pPr fontAlgn="base"/>
            <a:r>
              <a:rPr lang="ko-KR" altLang="en-US" dirty="0"/>
              <a:t>주방이나 그 밖의 주방 부속 장소는 원래의 목적 외에 사용되어서는 안된다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endParaRPr lang="en-US" altLang="ko-KR" b="1" dirty="0" smtClean="0"/>
          </a:p>
          <a:p>
            <a:pPr fontAlgn="base"/>
            <a:r>
              <a:rPr lang="en-US" altLang="ko-KR" b="1" dirty="0" smtClean="0"/>
              <a:t>2</a:t>
            </a:r>
            <a:r>
              <a:rPr lang="en-US" altLang="ko-KR" b="1" dirty="0"/>
              <a:t>. </a:t>
            </a:r>
            <a:r>
              <a:rPr lang="ko-KR" altLang="en-US" b="1" dirty="0"/>
              <a:t>주방의 크기</a:t>
            </a:r>
            <a:endParaRPr lang="ko-KR" altLang="en-US" dirty="0"/>
          </a:p>
          <a:p>
            <a:pPr fontAlgn="base"/>
            <a:r>
              <a:rPr lang="ko-KR" altLang="en-US" dirty="0"/>
              <a:t>앞서 언급한 여러 가지 요인들을 고려하여 주방의 크기를 결정하여야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en-US" altLang="ko-KR" b="1" dirty="0" smtClean="0"/>
          </a:p>
          <a:p>
            <a:pPr fontAlgn="base"/>
            <a:r>
              <a:rPr lang="en-US" altLang="ko-KR" b="1" dirty="0" smtClean="0"/>
              <a:t>3</a:t>
            </a:r>
            <a:r>
              <a:rPr lang="en-US" altLang="ko-KR" b="1" dirty="0"/>
              <a:t>. </a:t>
            </a:r>
            <a:r>
              <a:rPr lang="ko-KR" altLang="en-US" b="1" dirty="0"/>
              <a:t>주방 높이</a:t>
            </a:r>
            <a:endParaRPr lang="ko-KR" altLang="en-US" dirty="0"/>
          </a:p>
          <a:p>
            <a:pPr fontAlgn="base"/>
            <a:r>
              <a:rPr lang="ko-KR" altLang="en-US" dirty="0"/>
              <a:t>적어도 </a:t>
            </a:r>
            <a:r>
              <a:rPr lang="en-US" altLang="ko-KR" dirty="0"/>
              <a:t>2.5m</a:t>
            </a:r>
            <a:r>
              <a:rPr lang="ko-KR" altLang="en-US" dirty="0"/>
              <a:t>는 되어야 한다</a:t>
            </a:r>
            <a:r>
              <a:rPr lang="en-US" altLang="ko-KR" dirty="0"/>
              <a:t>. </a:t>
            </a:r>
            <a:r>
              <a:rPr lang="ko-KR" altLang="en-US" dirty="0"/>
              <a:t>공기의 순환 시설이 잘 되어 있는 조건에서는 </a:t>
            </a:r>
            <a:r>
              <a:rPr lang="en-US" altLang="ko-KR" dirty="0"/>
              <a:t>2.2m</a:t>
            </a:r>
            <a:r>
              <a:rPr lang="ko-KR" altLang="en-US" dirty="0"/>
              <a:t>도 무난하다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203685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*</a:t>
            </a:r>
            <a:r>
              <a:rPr lang="ko-KR" altLang="en-US" dirty="0" err="1"/>
              <a:t>주방설비와</a:t>
            </a:r>
            <a:r>
              <a:rPr lang="ko-KR" altLang="en-US" dirty="0"/>
              <a:t> 시공에 앞서 살펴본 일반적인 원칙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altLang="ko-KR" b="1" dirty="0"/>
              <a:t>4. </a:t>
            </a:r>
            <a:r>
              <a:rPr lang="ko-KR" altLang="en-US" b="1" dirty="0"/>
              <a:t>주방 동선</a:t>
            </a:r>
            <a:endParaRPr lang="ko-KR" altLang="en-US" dirty="0"/>
          </a:p>
          <a:p>
            <a:pPr fontAlgn="base"/>
            <a:r>
              <a:rPr lang="ko-KR" altLang="en-US" dirty="0"/>
              <a:t>작업의 흐름대로 각 구역이 </a:t>
            </a:r>
            <a:r>
              <a:rPr lang="ko-KR" altLang="en-US" dirty="0" err="1"/>
              <a:t>배열되어야</a:t>
            </a:r>
            <a:r>
              <a:rPr lang="ko-KR" altLang="en-US" dirty="0"/>
              <a:t> 한다</a:t>
            </a:r>
            <a:r>
              <a:rPr lang="en-US" altLang="ko-KR" dirty="0"/>
              <a:t>. </a:t>
            </a:r>
            <a:r>
              <a:rPr lang="ko-KR" altLang="en-US" dirty="0"/>
              <a:t>즉</a:t>
            </a:r>
            <a:r>
              <a:rPr lang="en-US" altLang="ko-KR" dirty="0"/>
              <a:t>, </a:t>
            </a:r>
            <a:r>
              <a:rPr lang="ko-KR" altLang="en-US" dirty="0"/>
              <a:t>식자재 수납</a:t>
            </a:r>
            <a:r>
              <a:rPr lang="en-US" altLang="ko-KR" dirty="0"/>
              <a:t>, </a:t>
            </a:r>
            <a:r>
              <a:rPr lang="ko-KR" altLang="en-US" dirty="0"/>
              <a:t>저장</a:t>
            </a:r>
            <a:r>
              <a:rPr lang="en-US" altLang="ko-KR" dirty="0"/>
              <a:t>, </a:t>
            </a:r>
            <a:r>
              <a:rPr lang="ko-KR" altLang="en-US" dirty="0"/>
              <a:t>또는 준비</a:t>
            </a:r>
            <a:r>
              <a:rPr lang="en-US" altLang="ko-KR" dirty="0"/>
              <a:t>, </a:t>
            </a:r>
            <a:r>
              <a:rPr lang="ko-KR" altLang="en-US" dirty="0"/>
              <a:t>쿠킹</a:t>
            </a:r>
            <a:r>
              <a:rPr lang="en-US" altLang="ko-KR" dirty="0"/>
              <a:t>, </a:t>
            </a:r>
            <a:r>
              <a:rPr lang="ko-KR" altLang="en-US" dirty="0" err="1"/>
              <a:t>서빙</a:t>
            </a:r>
            <a:r>
              <a:rPr lang="en-US" altLang="ko-KR" dirty="0"/>
              <a:t>(</a:t>
            </a:r>
            <a:r>
              <a:rPr lang="ko-KR" altLang="en-US" dirty="0"/>
              <a:t>판매</a:t>
            </a:r>
            <a:r>
              <a:rPr lang="en-US" altLang="ko-KR" dirty="0"/>
              <a:t>) </a:t>
            </a:r>
            <a:r>
              <a:rPr lang="ko-KR" altLang="en-US" dirty="0"/>
              <a:t>등과 같은 순서대로 행해져야 한다</a:t>
            </a:r>
            <a:r>
              <a:rPr lang="en-US" altLang="ko-KR" dirty="0"/>
              <a:t>. </a:t>
            </a:r>
            <a:r>
              <a:rPr lang="ko-KR" altLang="en-US" dirty="0"/>
              <a:t>다시 말해서</a:t>
            </a:r>
            <a:r>
              <a:rPr lang="en-US" altLang="ko-KR" dirty="0"/>
              <a:t>, </a:t>
            </a:r>
            <a:r>
              <a:rPr lang="ko-KR" altLang="en-US" dirty="0"/>
              <a:t>오물과 냄새가 나는 곳</a:t>
            </a:r>
            <a:r>
              <a:rPr lang="en-US" altLang="ko-KR" dirty="0"/>
              <a:t>, </a:t>
            </a:r>
            <a:r>
              <a:rPr lang="ko-KR" altLang="en-US" dirty="0"/>
              <a:t>즉 쉽게 </a:t>
            </a:r>
            <a:r>
              <a:rPr lang="ko-KR" altLang="en-US" dirty="0" err="1"/>
              <a:t>어지러지는</a:t>
            </a:r>
            <a:r>
              <a:rPr lang="ko-KR" altLang="en-US" dirty="0"/>
              <a:t> 구역과</a:t>
            </a:r>
            <a:r>
              <a:rPr lang="en-US" altLang="ko-KR" dirty="0"/>
              <a:t>(</a:t>
            </a:r>
            <a:r>
              <a:rPr lang="ko-KR" altLang="en-US" dirty="0"/>
              <a:t>음식을 다듬거나 </a:t>
            </a:r>
            <a:r>
              <a:rPr lang="ko-KR" altLang="en-US" dirty="0" err="1"/>
              <a:t>준비하는곳</a:t>
            </a:r>
            <a:r>
              <a:rPr lang="en-US" altLang="ko-KR" dirty="0"/>
              <a:t>, </a:t>
            </a:r>
            <a:r>
              <a:rPr lang="ko-KR" altLang="en-US" dirty="0"/>
              <a:t>오물을 </a:t>
            </a:r>
            <a:r>
              <a:rPr lang="ko-KR" altLang="en-US" dirty="0" err="1"/>
              <a:t>처리하는곳</a:t>
            </a:r>
            <a:r>
              <a:rPr lang="en-US" altLang="ko-KR" dirty="0"/>
              <a:t>, </a:t>
            </a:r>
            <a:r>
              <a:rPr lang="ko-KR" altLang="en-US" dirty="0"/>
              <a:t>세척하는 곳 등을 말한다</a:t>
            </a:r>
            <a:r>
              <a:rPr lang="en-US" altLang="ko-KR" dirty="0"/>
              <a:t>.) </a:t>
            </a:r>
            <a:r>
              <a:rPr lang="ko-KR" altLang="en-US" dirty="0"/>
              <a:t>깨끗이 유지되는 구역은 구별되게 해야 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  <a:p>
            <a:pPr fontAlgn="base"/>
            <a:r>
              <a:rPr lang="en-US" altLang="ko-KR" b="1" dirty="0" smtClean="0"/>
              <a:t>5</a:t>
            </a:r>
            <a:r>
              <a:rPr lang="en-US" altLang="ko-KR" b="1" dirty="0"/>
              <a:t>. </a:t>
            </a:r>
            <a:r>
              <a:rPr lang="ko-KR" altLang="en-US" b="1" dirty="0"/>
              <a:t>온도</a:t>
            </a:r>
            <a:endParaRPr lang="ko-KR" altLang="en-US" dirty="0"/>
          </a:p>
          <a:p>
            <a:pPr fontAlgn="base"/>
            <a:r>
              <a:rPr lang="ko-KR" altLang="en-US" dirty="0"/>
              <a:t>식자재를 보관하거나 준비하는 장소의 온도는 잘 지켜져야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en-US" altLang="ko-KR" b="1" dirty="0"/>
          </a:p>
          <a:p>
            <a:pPr fontAlgn="base"/>
            <a:r>
              <a:rPr lang="en-US" altLang="ko-KR" b="1" dirty="0" smtClean="0"/>
              <a:t>6</a:t>
            </a:r>
            <a:r>
              <a:rPr lang="en-US" altLang="ko-KR" b="1" dirty="0"/>
              <a:t>. </a:t>
            </a:r>
            <a:r>
              <a:rPr lang="ko-KR" altLang="en-US" b="1" dirty="0"/>
              <a:t>외부로부터의 오염</a:t>
            </a:r>
            <a:endParaRPr lang="ko-KR" altLang="en-US" dirty="0"/>
          </a:p>
          <a:p>
            <a:pPr fontAlgn="base"/>
            <a:r>
              <a:rPr lang="ko-KR" altLang="en-US" dirty="0"/>
              <a:t>주방과 주방 부속 </a:t>
            </a:r>
            <a:r>
              <a:rPr lang="ko-KR" altLang="en-US" dirty="0" err="1"/>
              <a:t>자소에</a:t>
            </a:r>
            <a:r>
              <a:rPr lang="ko-KR" altLang="en-US" dirty="0"/>
              <a:t> 외부로부터 생기는 오염</a:t>
            </a:r>
            <a:r>
              <a:rPr lang="en-US" altLang="ko-KR" dirty="0"/>
              <a:t>(</a:t>
            </a:r>
            <a:r>
              <a:rPr lang="ko-KR" altLang="en-US" dirty="0"/>
              <a:t>바람</a:t>
            </a:r>
            <a:r>
              <a:rPr lang="en-US" altLang="ko-KR" dirty="0"/>
              <a:t>, </a:t>
            </a:r>
            <a:r>
              <a:rPr lang="ko-KR" altLang="en-US" dirty="0"/>
              <a:t>침수</a:t>
            </a:r>
            <a:r>
              <a:rPr lang="en-US" altLang="ko-KR" dirty="0"/>
              <a:t>, </a:t>
            </a:r>
            <a:r>
              <a:rPr lang="ko-KR" altLang="en-US" dirty="0"/>
              <a:t>벌레 등</a:t>
            </a:r>
            <a:r>
              <a:rPr lang="en-US" altLang="ko-KR" dirty="0"/>
              <a:t>) </a:t>
            </a:r>
            <a:r>
              <a:rPr lang="ko-KR" altLang="en-US" dirty="0"/>
              <a:t>방지 시설을 하여야 한다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481841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*</a:t>
            </a:r>
            <a:r>
              <a:rPr lang="ko-KR" altLang="en-US" dirty="0" err="1"/>
              <a:t>주방설비와</a:t>
            </a:r>
            <a:r>
              <a:rPr lang="ko-KR" altLang="en-US" dirty="0"/>
              <a:t> 시공에 앞서 살펴본 일반적인 원칙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b="1" dirty="0"/>
              <a:t>7. </a:t>
            </a:r>
            <a:r>
              <a:rPr lang="ko-KR" altLang="en-US" b="1" dirty="0"/>
              <a:t>각 구획의 정리</a:t>
            </a:r>
            <a:endParaRPr lang="ko-KR" altLang="en-US" dirty="0"/>
          </a:p>
          <a:p>
            <a:pPr fontAlgn="base"/>
            <a:r>
              <a:rPr lang="ko-KR" altLang="en-US" dirty="0"/>
              <a:t>⑴ 바 닥 </a:t>
            </a:r>
          </a:p>
          <a:p>
            <a:pPr fontAlgn="base"/>
            <a:r>
              <a:rPr lang="ko-KR" altLang="en-US" dirty="0"/>
              <a:t>미끄러지지 않고</a:t>
            </a:r>
            <a:r>
              <a:rPr lang="en-US" altLang="ko-KR" dirty="0"/>
              <a:t>, </a:t>
            </a:r>
            <a:r>
              <a:rPr lang="ko-KR" altLang="en-US" dirty="0"/>
              <a:t>방수 처리가 되고</a:t>
            </a:r>
            <a:r>
              <a:rPr lang="en-US" altLang="ko-KR" dirty="0"/>
              <a:t>, </a:t>
            </a:r>
            <a:r>
              <a:rPr lang="ko-KR" altLang="en-US" dirty="0" err="1"/>
              <a:t>비부패성이며</a:t>
            </a:r>
            <a:r>
              <a:rPr lang="en-US" altLang="ko-KR" dirty="0"/>
              <a:t>, </a:t>
            </a:r>
            <a:r>
              <a:rPr lang="ko-KR" altLang="en-US" dirty="0"/>
              <a:t>열이나 기계 적인 충격에 견디며</a:t>
            </a:r>
            <a:r>
              <a:rPr lang="en-US" altLang="ko-KR" dirty="0"/>
              <a:t>, </a:t>
            </a:r>
            <a:r>
              <a:rPr lang="ko-KR" altLang="en-US" dirty="0"/>
              <a:t>방화 물질로 청소가 용이하며</a:t>
            </a:r>
            <a:r>
              <a:rPr lang="en-US" altLang="ko-KR" dirty="0"/>
              <a:t>, </a:t>
            </a:r>
            <a:r>
              <a:rPr lang="ko-KR" altLang="en-US" dirty="0"/>
              <a:t>소독이 쉽고 유지 보수가 쉬워야 하고</a:t>
            </a:r>
            <a:r>
              <a:rPr lang="en-US" altLang="ko-KR" dirty="0"/>
              <a:t>, </a:t>
            </a:r>
            <a:r>
              <a:rPr lang="ko-KR" altLang="en-US" dirty="0"/>
              <a:t>배수가 잘 되며</a:t>
            </a:r>
            <a:r>
              <a:rPr lang="en-US" altLang="ko-KR" dirty="0"/>
              <a:t>, </a:t>
            </a:r>
            <a:r>
              <a:rPr lang="ko-KR" altLang="en-US" dirty="0"/>
              <a:t>일정한 경사를 유지하게 설계 </a:t>
            </a:r>
            <a:r>
              <a:rPr lang="ko-KR" altLang="en-US" dirty="0" err="1"/>
              <a:t>시공되어야</a:t>
            </a:r>
            <a:r>
              <a:rPr lang="ko-KR" altLang="en-US" dirty="0"/>
              <a:t> 한다</a:t>
            </a:r>
            <a:r>
              <a:rPr lang="en-US" altLang="ko-KR" dirty="0" smtClean="0"/>
              <a:t>.</a:t>
            </a:r>
          </a:p>
          <a:p>
            <a:pPr fontAlgn="base"/>
            <a:r>
              <a:rPr lang="en-US" altLang="ko-KR" dirty="0" smtClean="0"/>
              <a:t> </a:t>
            </a:r>
            <a:endParaRPr lang="ko-KR" altLang="en-US" dirty="0"/>
          </a:p>
          <a:p>
            <a:pPr fontAlgn="base"/>
            <a:r>
              <a:rPr lang="ko-KR" altLang="en-US" dirty="0"/>
              <a:t>⑵ 벽 </a:t>
            </a:r>
          </a:p>
          <a:p>
            <a:pPr fontAlgn="base"/>
            <a:r>
              <a:rPr lang="ko-KR" altLang="en-US" dirty="0"/>
              <a:t>방수</a:t>
            </a:r>
            <a:r>
              <a:rPr lang="en-US" altLang="ko-KR" dirty="0"/>
              <a:t>, </a:t>
            </a:r>
            <a:r>
              <a:rPr lang="ko-KR" altLang="en-US" dirty="0" err="1"/>
              <a:t>비부패성</a:t>
            </a:r>
            <a:r>
              <a:rPr lang="en-US" altLang="ko-KR" dirty="0"/>
              <a:t>, </a:t>
            </a:r>
            <a:r>
              <a:rPr lang="ko-KR" altLang="en-US" dirty="0"/>
              <a:t>방화 물질</a:t>
            </a:r>
            <a:r>
              <a:rPr lang="en-US" altLang="ko-KR" dirty="0"/>
              <a:t>, </a:t>
            </a:r>
            <a:r>
              <a:rPr lang="ko-KR" altLang="en-US" dirty="0"/>
              <a:t>기계충격이나 </a:t>
            </a:r>
            <a:r>
              <a:rPr lang="ko-KR" altLang="en-US" dirty="0" err="1"/>
              <a:t>열충격에</a:t>
            </a:r>
            <a:r>
              <a:rPr lang="ko-KR" altLang="en-US" dirty="0"/>
              <a:t> 강할 것</a:t>
            </a:r>
            <a:r>
              <a:rPr lang="en-US" altLang="ko-KR" dirty="0"/>
              <a:t>, </a:t>
            </a:r>
            <a:r>
              <a:rPr lang="ko-KR" altLang="en-US" dirty="0"/>
              <a:t>화학 약품이나 소독 약품에 견디고 처소가 용이할 것</a:t>
            </a:r>
            <a:r>
              <a:rPr lang="en-US" altLang="ko-KR" dirty="0"/>
              <a:t>, </a:t>
            </a:r>
            <a:r>
              <a:rPr lang="ko-KR" altLang="en-US" dirty="0"/>
              <a:t>벽과 벽</a:t>
            </a:r>
            <a:r>
              <a:rPr lang="en-US" altLang="ko-KR" dirty="0"/>
              <a:t>, </a:t>
            </a:r>
            <a:r>
              <a:rPr lang="ko-KR" altLang="en-US" dirty="0"/>
              <a:t>그리고 바닥과 벽의 연결은 각지게 해서는 안된다</a:t>
            </a:r>
            <a:r>
              <a:rPr lang="en-US" altLang="ko-KR" dirty="0"/>
              <a:t>. </a:t>
            </a:r>
            <a:r>
              <a:rPr lang="ko-KR" altLang="en-US" dirty="0"/>
              <a:t>일반적으로 벽은 수성페인트나 타일로 처리한 것이 보통인데</a:t>
            </a:r>
            <a:r>
              <a:rPr lang="en-US" altLang="ko-KR" dirty="0"/>
              <a:t>, </a:t>
            </a:r>
            <a:r>
              <a:rPr lang="ko-KR" altLang="en-US" dirty="0"/>
              <a:t>일정한 </a:t>
            </a:r>
            <a:r>
              <a:rPr lang="ko-KR" altLang="en-US" dirty="0" err="1"/>
              <a:t>높이까지만</a:t>
            </a:r>
            <a:r>
              <a:rPr lang="ko-KR" altLang="en-US" dirty="0"/>
              <a:t> 타일로 처리할 수도 있다</a:t>
            </a:r>
            <a:r>
              <a:rPr lang="en-US" altLang="ko-KR" dirty="0"/>
              <a:t>. </a:t>
            </a:r>
            <a:r>
              <a:rPr lang="ko-KR" altLang="en-US" dirty="0"/>
              <a:t>창문의 소재는 습기와 물에 변하지 않는 소재를 이용해야 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234651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*</a:t>
            </a:r>
            <a:r>
              <a:rPr lang="ko-KR" altLang="en-US" dirty="0" err="1"/>
              <a:t>주방설비와</a:t>
            </a:r>
            <a:r>
              <a:rPr lang="ko-KR" altLang="en-US" dirty="0"/>
              <a:t> 시공에 앞서 살펴본 일반적인 원칙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dirty="0"/>
              <a:t>⑶ 통 풍 </a:t>
            </a:r>
          </a:p>
          <a:p>
            <a:pPr fontAlgn="base"/>
            <a:r>
              <a:rPr lang="ko-KR" altLang="en-US" dirty="0"/>
              <a:t>주방 </a:t>
            </a:r>
            <a:r>
              <a:rPr lang="ko-KR" altLang="en-US" dirty="0" err="1"/>
              <a:t>시설중에서</a:t>
            </a:r>
            <a:r>
              <a:rPr lang="ko-KR" altLang="en-US" dirty="0"/>
              <a:t> 중요한 시설의 하나가 통풍 장치이다</a:t>
            </a:r>
            <a:r>
              <a:rPr lang="en-US" altLang="ko-KR" dirty="0"/>
              <a:t>. </a:t>
            </a:r>
            <a:r>
              <a:rPr lang="ko-KR" altLang="en-US" dirty="0"/>
              <a:t>주방의 위치에 따라 차이는 있겠으나 주방에서 생기는 냄새</a:t>
            </a:r>
            <a:r>
              <a:rPr lang="en-US" altLang="ko-KR" dirty="0"/>
              <a:t>, </a:t>
            </a:r>
            <a:r>
              <a:rPr lang="ko-KR" altLang="en-US" dirty="0"/>
              <a:t>연기</a:t>
            </a:r>
            <a:r>
              <a:rPr lang="en-US" altLang="ko-KR" dirty="0"/>
              <a:t>, </a:t>
            </a:r>
            <a:r>
              <a:rPr lang="ko-KR" altLang="en-US" dirty="0"/>
              <a:t>증기</a:t>
            </a:r>
            <a:r>
              <a:rPr lang="en-US" altLang="ko-KR" dirty="0"/>
              <a:t>, </a:t>
            </a:r>
            <a:r>
              <a:rPr lang="ko-KR" altLang="en-US" dirty="0"/>
              <a:t>등을 빨리 밖으로 내보내고 밖으로부터 신선한 공기를 주방으로 빨아들여야 한다</a:t>
            </a:r>
            <a:r>
              <a:rPr lang="en-US" altLang="ko-KR" dirty="0"/>
              <a:t>. </a:t>
            </a:r>
            <a:r>
              <a:rPr lang="ko-KR" altLang="en-US" dirty="0"/>
              <a:t>주방 내부뿐만 아니라 스토어룸이나 그 밖의 주방 부속 장소에도 통풍 시설은 대단히 중요하다</a:t>
            </a:r>
            <a:r>
              <a:rPr lang="en-US" altLang="ko-KR" dirty="0"/>
              <a:t>. </a:t>
            </a:r>
            <a:r>
              <a:rPr lang="ko-KR" altLang="en-US" dirty="0"/>
              <a:t>불란서의 경우 문을 닫고 일하는 주방은공기의 양이 개인당 </a:t>
            </a:r>
            <a:r>
              <a:rPr lang="en-US" altLang="ko-KR" dirty="0"/>
              <a:t>7</a:t>
            </a:r>
            <a:r>
              <a:rPr lang="ko-KR" altLang="en-US" dirty="0"/>
              <a:t>～</a:t>
            </a:r>
            <a:r>
              <a:rPr lang="en-US" altLang="ko-KR" dirty="0"/>
              <a:t>10</a:t>
            </a:r>
            <a:r>
              <a:rPr lang="ko-KR" altLang="en-US" dirty="0"/>
              <a:t>㎥ 이하가 되어서는 안된다고 규정되어 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⑷ </a:t>
            </a:r>
            <a:r>
              <a:rPr lang="ko-KR" altLang="en-US" dirty="0"/>
              <a:t>조 명 </a:t>
            </a:r>
            <a:r>
              <a:rPr lang="en-US" altLang="ko-KR" dirty="0"/>
              <a:t>: </a:t>
            </a:r>
            <a:r>
              <a:rPr lang="ko-KR" altLang="en-US" dirty="0"/>
              <a:t>음식이나 소스의 색깔을 판별하기 위해서 자연적인 조명이나 인위적인 조명 시설이 필요하다</a:t>
            </a:r>
            <a:r>
              <a:rPr lang="en-US" altLang="ko-KR" dirty="0" smtClean="0"/>
              <a:t>.</a:t>
            </a:r>
          </a:p>
          <a:p>
            <a:pPr fontAlgn="base"/>
            <a:r>
              <a:rPr lang="ko-KR" altLang="en-US" dirty="0" smtClean="0"/>
              <a:t>⑸ </a:t>
            </a:r>
            <a:r>
              <a:rPr lang="ko-KR" altLang="en-US" dirty="0"/>
              <a:t>물의 공급 </a:t>
            </a:r>
            <a:r>
              <a:rPr lang="en-US" altLang="ko-KR" dirty="0"/>
              <a:t>: </a:t>
            </a:r>
            <a:r>
              <a:rPr lang="ko-KR" altLang="en-US" dirty="0"/>
              <a:t>일정한 압력의 장치를 갖춘 먹을 수 잇는 냉</a:t>
            </a:r>
            <a:r>
              <a:rPr lang="en-US" altLang="ko-KR" dirty="0"/>
              <a:t>․</a:t>
            </a:r>
            <a:r>
              <a:rPr lang="ko-KR" altLang="en-US" dirty="0"/>
              <a:t>온수가 공급되어야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⑹ 위생 시설 </a:t>
            </a:r>
            <a:r>
              <a:rPr lang="en-US" altLang="ko-KR" dirty="0"/>
              <a:t>: </a:t>
            </a:r>
            <a:r>
              <a:rPr lang="ko-KR" altLang="en-US" dirty="0"/>
              <a:t>화장실</a:t>
            </a:r>
            <a:r>
              <a:rPr lang="en-US" altLang="ko-KR" dirty="0"/>
              <a:t>, </a:t>
            </a:r>
            <a:r>
              <a:rPr lang="ko-KR" altLang="en-US" dirty="0"/>
              <a:t>샤워 시설</a:t>
            </a:r>
            <a:r>
              <a:rPr lang="en-US" altLang="ko-KR" dirty="0"/>
              <a:t>, </a:t>
            </a:r>
            <a:r>
              <a:rPr lang="ko-KR" altLang="en-US" dirty="0"/>
              <a:t>세면대 </a:t>
            </a:r>
            <a:r>
              <a:rPr lang="en-US" altLang="ko-KR" dirty="0"/>
              <a:t>… </a:t>
            </a:r>
            <a:r>
              <a:rPr lang="ko-KR" altLang="en-US" dirty="0"/>
              <a:t>등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66900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/>
              <a:t>주방설계계획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6048672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b="1" dirty="0"/>
              <a:t>[</a:t>
            </a:r>
            <a:r>
              <a:rPr lang="ko-KR" altLang="en-US" b="1" dirty="0" smtClean="0"/>
              <a:t>영업 </a:t>
            </a:r>
            <a:r>
              <a:rPr lang="ko-KR" altLang="en-US" b="1" dirty="0"/>
              <a:t>시스템적 세부적인 </a:t>
            </a:r>
            <a:r>
              <a:rPr lang="ko-KR" altLang="en-US" b="1" dirty="0" smtClean="0"/>
              <a:t>사항</a:t>
            </a:r>
            <a:r>
              <a:rPr lang="en-US" altLang="ko-KR" b="1" dirty="0" smtClean="0"/>
              <a:t>]</a:t>
            </a:r>
            <a:endParaRPr lang="en-US" altLang="ko-KR" b="1" dirty="0"/>
          </a:p>
          <a:p>
            <a:pPr fontAlgn="base"/>
            <a:r>
              <a:rPr lang="ko-KR" altLang="en-US" dirty="0"/>
              <a:t>일</a:t>
            </a:r>
            <a:r>
              <a:rPr lang="en-US" altLang="ko-KR" dirty="0"/>
              <a:t>, </a:t>
            </a:r>
            <a:r>
              <a:rPr lang="ko-KR" altLang="en-US" dirty="0"/>
              <a:t>월 또는 연간 예측 고객</a:t>
            </a:r>
            <a:r>
              <a:rPr lang="en-US" altLang="ko-KR" dirty="0"/>
              <a:t>(</a:t>
            </a:r>
            <a:r>
              <a:rPr lang="ko-KR" altLang="en-US" dirty="0"/>
              <a:t>아침</a:t>
            </a:r>
            <a:r>
              <a:rPr lang="en-US" altLang="ko-KR" dirty="0"/>
              <a:t>, </a:t>
            </a:r>
            <a:r>
              <a:rPr lang="ko-KR" altLang="en-US" dirty="0"/>
              <a:t>점심</a:t>
            </a:r>
            <a:r>
              <a:rPr lang="en-US" altLang="ko-KR" dirty="0"/>
              <a:t>, </a:t>
            </a:r>
            <a:r>
              <a:rPr lang="ko-KR" altLang="en-US" dirty="0"/>
              <a:t>저녁</a:t>
            </a:r>
            <a:r>
              <a:rPr lang="en-US" altLang="ko-KR" dirty="0"/>
              <a:t>), </a:t>
            </a:r>
            <a:r>
              <a:rPr lang="ko-KR" altLang="en-US" dirty="0"/>
              <a:t>좌석수</a:t>
            </a:r>
            <a:r>
              <a:rPr lang="en-US" altLang="ko-KR" dirty="0"/>
              <a:t>, </a:t>
            </a:r>
            <a:r>
              <a:rPr lang="ko-KR" altLang="en-US" dirty="0"/>
              <a:t>회전율</a:t>
            </a:r>
            <a:r>
              <a:rPr lang="en-US" altLang="ko-KR" dirty="0"/>
              <a:t>, </a:t>
            </a:r>
            <a:r>
              <a:rPr lang="ko-KR" altLang="en-US" dirty="0" err="1"/>
              <a:t>주방시스템</a:t>
            </a:r>
            <a:r>
              <a:rPr lang="en-US" altLang="ko-KR" dirty="0"/>
              <a:t>(</a:t>
            </a:r>
            <a:r>
              <a:rPr lang="ko-KR" altLang="en-US" dirty="0" err="1"/>
              <a:t>통합주방</a:t>
            </a:r>
            <a:r>
              <a:rPr lang="ko-KR" altLang="en-US" dirty="0"/>
              <a:t> 또는 </a:t>
            </a:r>
            <a:r>
              <a:rPr lang="ko-KR" altLang="en-US" dirty="0" err="1"/>
              <a:t>분리주방</a:t>
            </a:r>
            <a:r>
              <a:rPr lang="en-US" altLang="ko-KR" dirty="0"/>
              <a:t>), </a:t>
            </a:r>
            <a:r>
              <a:rPr lang="ko-KR" altLang="en-US" dirty="0"/>
              <a:t>시설과 장비</a:t>
            </a:r>
            <a:r>
              <a:rPr lang="en-US" altLang="ko-KR" dirty="0"/>
              <a:t>, </a:t>
            </a:r>
            <a:r>
              <a:rPr lang="ko-KR" altLang="en-US" dirty="0"/>
              <a:t>레스토랑 및 주방의 평수</a:t>
            </a:r>
            <a:r>
              <a:rPr lang="en-US" altLang="ko-KR" dirty="0"/>
              <a:t>, </a:t>
            </a:r>
            <a:r>
              <a:rPr lang="ko-KR" altLang="en-US" dirty="0" smtClean="0"/>
              <a:t>예산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en-US" altLang="ko-KR" dirty="0" smtClean="0"/>
              <a:t>(1</a:t>
            </a:r>
            <a:r>
              <a:rPr lang="en-US" altLang="ko-KR" dirty="0"/>
              <a:t>) </a:t>
            </a:r>
            <a:r>
              <a:rPr lang="ko-KR" altLang="en-US" dirty="0"/>
              <a:t>인원 </a:t>
            </a:r>
            <a:r>
              <a:rPr lang="en-US" altLang="ko-KR" dirty="0"/>
              <a:t>: </a:t>
            </a:r>
            <a:r>
              <a:rPr lang="ko-KR" altLang="en-US" dirty="0" err="1"/>
              <a:t>객석수</a:t>
            </a:r>
            <a:r>
              <a:rPr lang="ko-KR" altLang="en-US" dirty="0"/>
              <a:t> 확인</a:t>
            </a:r>
            <a:r>
              <a:rPr lang="en-US" altLang="ko-KR" dirty="0"/>
              <a:t>, </a:t>
            </a:r>
            <a:r>
              <a:rPr lang="ko-KR" altLang="en-US" dirty="0"/>
              <a:t>숙박 객 수</a:t>
            </a:r>
            <a:r>
              <a:rPr lang="en-US" altLang="ko-KR" dirty="0"/>
              <a:t>, </a:t>
            </a:r>
            <a:r>
              <a:rPr lang="ko-KR" altLang="en-US" dirty="0"/>
              <a:t>시간대별 </a:t>
            </a:r>
            <a:r>
              <a:rPr lang="ko-KR" altLang="en-US" dirty="0" err="1"/>
              <a:t>예상인원</a:t>
            </a:r>
            <a:r>
              <a:rPr lang="en-US" altLang="ko-KR" dirty="0"/>
              <a:t>, </a:t>
            </a:r>
            <a:r>
              <a:rPr lang="ko-KR" altLang="en-US" dirty="0"/>
              <a:t>레스토랑 영업시간</a:t>
            </a:r>
          </a:p>
          <a:p>
            <a:pPr fontAlgn="base"/>
            <a:r>
              <a:rPr lang="en-US" altLang="ko-KR" dirty="0" smtClean="0"/>
              <a:t>(2</a:t>
            </a:r>
            <a:r>
              <a:rPr lang="en-US" altLang="ko-KR" dirty="0"/>
              <a:t>)</a:t>
            </a:r>
            <a:r>
              <a:rPr lang="ko-KR" altLang="en-US" dirty="0"/>
              <a:t> </a:t>
            </a:r>
            <a:r>
              <a:rPr lang="ko-KR" altLang="en-US" dirty="0" err="1"/>
              <a:t>주방시스템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/>
              <a:t>통합주방인지 단일주방으로 할 것인지 검토</a:t>
            </a:r>
            <a:r>
              <a:rPr lang="en-US" altLang="ko-KR" dirty="0"/>
              <a:t>(</a:t>
            </a:r>
            <a:r>
              <a:rPr lang="ko-KR" altLang="en-US" dirty="0" err="1"/>
              <a:t>메인주방</a:t>
            </a:r>
            <a:r>
              <a:rPr lang="en-US" altLang="ko-KR" dirty="0"/>
              <a:t>, </a:t>
            </a:r>
            <a:r>
              <a:rPr lang="ko-KR" altLang="en-US" dirty="0"/>
              <a:t>뷔페식당</a:t>
            </a:r>
            <a:r>
              <a:rPr lang="en-US" altLang="ko-KR" dirty="0"/>
              <a:t>, </a:t>
            </a:r>
            <a:r>
              <a:rPr lang="ko-KR" altLang="en-US" dirty="0"/>
              <a:t>한</a:t>
            </a:r>
            <a:r>
              <a:rPr lang="en-US" altLang="ko-KR" dirty="0"/>
              <a:t>․</a:t>
            </a:r>
            <a:r>
              <a:rPr lang="ko-KR" altLang="en-US" dirty="0"/>
              <a:t>양식당</a:t>
            </a:r>
            <a:r>
              <a:rPr lang="en-US" altLang="ko-KR" dirty="0"/>
              <a:t>, </a:t>
            </a:r>
            <a:r>
              <a:rPr lang="ko-KR" altLang="en-US" dirty="0"/>
              <a:t>일</a:t>
            </a:r>
            <a:r>
              <a:rPr lang="en-US" altLang="ko-KR" dirty="0"/>
              <a:t>․</a:t>
            </a:r>
            <a:r>
              <a:rPr lang="ko-KR" altLang="en-US" dirty="0"/>
              <a:t>중식당</a:t>
            </a:r>
            <a:r>
              <a:rPr lang="en-US" altLang="ko-KR" dirty="0"/>
              <a:t>, </a:t>
            </a:r>
            <a:r>
              <a:rPr lang="ko-KR" altLang="en-US" dirty="0"/>
              <a:t>그릴</a:t>
            </a:r>
            <a:r>
              <a:rPr lang="en-US" altLang="ko-KR" dirty="0"/>
              <a:t>, </a:t>
            </a:r>
            <a:r>
              <a:rPr lang="ko-KR" altLang="en-US" dirty="0" err="1"/>
              <a:t>커피삽</a:t>
            </a:r>
            <a:r>
              <a:rPr lang="en-US" altLang="ko-KR" dirty="0"/>
              <a:t>, </a:t>
            </a:r>
            <a:r>
              <a:rPr lang="ko-KR" altLang="en-US" dirty="0"/>
              <a:t>바</a:t>
            </a:r>
            <a:r>
              <a:rPr lang="en-US" altLang="ko-KR" dirty="0"/>
              <a:t>, </a:t>
            </a:r>
            <a:r>
              <a:rPr lang="ko-KR" altLang="en-US" dirty="0"/>
              <a:t>그 외의 </a:t>
            </a:r>
            <a:r>
              <a:rPr lang="ko-KR" altLang="en-US" dirty="0" err="1"/>
              <a:t>아침식당</a:t>
            </a:r>
            <a:r>
              <a:rPr lang="en-US" altLang="ko-KR" dirty="0"/>
              <a:t>, </a:t>
            </a:r>
            <a:r>
              <a:rPr lang="ko-KR" altLang="en-US" dirty="0" err="1"/>
              <a:t>룸서비스용</a:t>
            </a:r>
            <a:r>
              <a:rPr lang="ko-KR" altLang="en-US" dirty="0"/>
              <a:t> 주방의 용무 등</a:t>
            </a:r>
            <a:r>
              <a:rPr lang="en-US" altLang="ko-KR" dirty="0"/>
              <a:t>)</a:t>
            </a:r>
            <a:r>
              <a:rPr lang="ko-KR" altLang="en-US" dirty="0"/>
              <a:t>에 따른 </a:t>
            </a:r>
            <a:r>
              <a:rPr lang="ko-KR" altLang="en-US" dirty="0" err="1"/>
              <a:t>설비시설</a:t>
            </a:r>
            <a:r>
              <a:rPr lang="ko-KR" altLang="en-US" dirty="0"/>
              <a:t> 확인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 smtClean="0"/>
              <a:t>(3</a:t>
            </a:r>
            <a:r>
              <a:rPr lang="en-US" altLang="ko-KR" dirty="0"/>
              <a:t>) </a:t>
            </a:r>
            <a:r>
              <a:rPr lang="ko-KR" altLang="en-US" dirty="0" smtClean="0"/>
              <a:t>메뉴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각 </a:t>
            </a:r>
            <a:r>
              <a:rPr lang="ko-KR" altLang="en-US" dirty="0"/>
              <a:t>식당의 제공 메뉴 확인</a:t>
            </a:r>
            <a:r>
              <a:rPr lang="en-US" altLang="ko-KR" dirty="0"/>
              <a:t>(</a:t>
            </a:r>
            <a:r>
              <a:rPr lang="ko-KR" altLang="en-US" dirty="0"/>
              <a:t>메뉴에 따른 </a:t>
            </a:r>
            <a:r>
              <a:rPr lang="ko-KR" altLang="en-US" dirty="0" err="1"/>
              <a:t>설비기기</a:t>
            </a:r>
            <a:r>
              <a:rPr lang="ko-KR" altLang="en-US" dirty="0"/>
              <a:t> 변화를 검토</a:t>
            </a:r>
            <a:r>
              <a:rPr lang="en-US" altLang="ko-KR" dirty="0" smtClean="0"/>
              <a:t>)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           </a:t>
            </a:r>
            <a:r>
              <a:rPr lang="ko-KR" altLang="en-US" dirty="0" err="1" smtClean="0"/>
              <a:t>정식요리</a:t>
            </a:r>
            <a:r>
              <a:rPr lang="en-US" altLang="ko-KR" dirty="0"/>
              <a:t>, </a:t>
            </a:r>
            <a:r>
              <a:rPr lang="ko-KR" altLang="en-US" dirty="0"/>
              <a:t>일품요리</a:t>
            </a:r>
            <a:r>
              <a:rPr lang="en-US" altLang="ko-KR" dirty="0"/>
              <a:t>, </a:t>
            </a:r>
            <a:r>
              <a:rPr lang="ko-KR" altLang="en-US" dirty="0" err="1"/>
              <a:t>뷔페메뉴에</a:t>
            </a:r>
            <a:r>
              <a:rPr lang="ko-KR" altLang="en-US" dirty="0"/>
              <a:t> 따른 주방기기 및 동선의 관계 검토</a:t>
            </a:r>
          </a:p>
          <a:p>
            <a:pPr fontAlgn="base"/>
            <a:r>
              <a:rPr lang="en-US" altLang="ko-KR" dirty="0" smtClean="0"/>
              <a:t>(4</a:t>
            </a:r>
            <a:r>
              <a:rPr lang="en-US" altLang="ko-KR" dirty="0"/>
              <a:t>) </a:t>
            </a:r>
            <a:r>
              <a:rPr lang="ko-KR" altLang="en-US" dirty="0"/>
              <a:t>회전율 </a:t>
            </a:r>
            <a:r>
              <a:rPr lang="en-US" altLang="ko-KR" dirty="0"/>
              <a:t>: 1</a:t>
            </a:r>
            <a:r>
              <a:rPr lang="ko-KR" altLang="en-US" dirty="0"/>
              <a:t>인당 손님의 단가 조사</a:t>
            </a:r>
            <a:r>
              <a:rPr lang="en-US" altLang="ko-KR" dirty="0"/>
              <a:t>, </a:t>
            </a:r>
            <a:r>
              <a:rPr lang="ko-KR" altLang="en-US" dirty="0" err="1"/>
              <a:t>객단가에</a:t>
            </a:r>
            <a:r>
              <a:rPr lang="ko-KR" altLang="en-US" dirty="0"/>
              <a:t> 따른 회전율의 차이 및 입지 지역에 따른 차이 조사</a:t>
            </a:r>
          </a:p>
          <a:p>
            <a:pPr fontAlgn="base"/>
            <a:r>
              <a:rPr lang="en-US" altLang="ko-KR" dirty="0" smtClean="0"/>
              <a:t>(5</a:t>
            </a:r>
            <a:r>
              <a:rPr lang="en-US" altLang="ko-KR" dirty="0"/>
              <a:t>) </a:t>
            </a:r>
            <a:r>
              <a:rPr lang="ko-KR" altLang="en-US" dirty="0"/>
              <a:t>용도 및 창고 </a:t>
            </a:r>
            <a:r>
              <a:rPr lang="en-US" altLang="ko-KR" dirty="0"/>
              <a:t>: </a:t>
            </a:r>
            <a:r>
              <a:rPr lang="ko-KR" altLang="en-US" dirty="0"/>
              <a:t>드라이 스토리지 및 냉장</a:t>
            </a:r>
            <a:r>
              <a:rPr lang="en-US" altLang="ko-KR" dirty="0"/>
              <a:t>/</a:t>
            </a:r>
            <a:r>
              <a:rPr lang="ko-KR" altLang="en-US" dirty="0" err="1"/>
              <a:t>냉동고</a:t>
            </a:r>
            <a:r>
              <a:rPr lang="ko-KR" altLang="en-US" dirty="0"/>
              <a:t> 설치여부 확인</a:t>
            </a:r>
            <a:r>
              <a:rPr lang="en-US" altLang="ko-KR" dirty="0"/>
              <a:t>(</a:t>
            </a:r>
            <a:r>
              <a:rPr lang="ko-KR" altLang="en-US" dirty="0"/>
              <a:t>주류</a:t>
            </a:r>
            <a:r>
              <a:rPr lang="en-US" altLang="ko-KR" dirty="0"/>
              <a:t>, </a:t>
            </a:r>
            <a:r>
              <a:rPr lang="ko-KR" altLang="en-US" dirty="0"/>
              <a:t>냉동</a:t>
            </a:r>
            <a:r>
              <a:rPr lang="en-US" altLang="ko-KR" dirty="0"/>
              <a:t>, </a:t>
            </a:r>
            <a:r>
              <a:rPr lang="ko-KR" altLang="en-US" dirty="0"/>
              <a:t>냉장 등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en-US" altLang="ko-KR" dirty="0" smtClean="0"/>
              <a:t>(6</a:t>
            </a:r>
            <a:r>
              <a:rPr lang="en-US" altLang="ko-KR" dirty="0"/>
              <a:t>) </a:t>
            </a:r>
            <a:r>
              <a:rPr lang="ko-KR" altLang="en-US" dirty="0"/>
              <a:t>각 섹션 확보 </a:t>
            </a:r>
            <a:r>
              <a:rPr lang="en-US" altLang="ko-KR" dirty="0"/>
              <a:t>: </a:t>
            </a:r>
            <a:r>
              <a:rPr lang="ko-KR" altLang="en-US" dirty="0"/>
              <a:t>스토브</a:t>
            </a:r>
            <a:r>
              <a:rPr lang="en-US" altLang="ko-KR" dirty="0"/>
              <a:t>, </a:t>
            </a:r>
            <a:r>
              <a:rPr lang="ko-KR" altLang="en-US" dirty="0"/>
              <a:t>콜</a:t>
            </a:r>
            <a:r>
              <a:rPr lang="en-US" altLang="ko-KR" dirty="0"/>
              <a:t>, </a:t>
            </a:r>
            <a:r>
              <a:rPr lang="ko-KR" altLang="en-US" dirty="0"/>
              <a:t>한식</a:t>
            </a:r>
            <a:r>
              <a:rPr lang="en-US" altLang="ko-KR" dirty="0"/>
              <a:t>, </a:t>
            </a:r>
            <a:r>
              <a:rPr lang="ko-KR" altLang="en-US" dirty="0"/>
              <a:t>즉석</a:t>
            </a:r>
            <a:r>
              <a:rPr lang="en-US" altLang="ko-KR" dirty="0"/>
              <a:t>, </a:t>
            </a:r>
            <a:r>
              <a:rPr lang="ko-KR" altLang="en-US" dirty="0"/>
              <a:t>일식</a:t>
            </a:r>
            <a:r>
              <a:rPr lang="en-US" altLang="ko-KR" dirty="0"/>
              <a:t>, </a:t>
            </a:r>
            <a:r>
              <a:rPr lang="ko-KR" altLang="en-US" dirty="0"/>
              <a:t>베이커리</a:t>
            </a:r>
            <a:r>
              <a:rPr lang="en-US" altLang="ko-KR" dirty="0"/>
              <a:t>, </a:t>
            </a:r>
            <a:r>
              <a:rPr lang="ko-KR" altLang="en-US" dirty="0" err="1"/>
              <a:t>식기세척실</a:t>
            </a:r>
            <a:r>
              <a:rPr lang="en-US" altLang="ko-KR" dirty="0"/>
              <a:t>, </a:t>
            </a:r>
            <a:r>
              <a:rPr lang="ko-KR" altLang="en-US" dirty="0" err="1"/>
              <a:t>예비준비실</a:t>
            </a:r>
            <a:r>
              <a:rPr lang="en-US" altLang="ko-KR" dirty="0"/>
              <a:t>, </a:t>
            </a:r>
            <a:r>
              <a:rPr lang="ko-KR" altLang="en-US" dirty="0"/>
              <a:t>기물창고등으로 </a:t>
            </a:r>
            <a:r>
              <a:rPr lang="ko-KR" altLang="en-US" dirty="0" smtClean="0"/>
              <a:t>분리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3168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주방의 </a:t>
            </a:r>
            <a:r>
              <a:rPr lang="ko-KR" altLang="en-US" dirty="0" err="1" smtClean="0"/>
              <a:t>작업공간에</a:t>
            </a:r>
            <a:r>
              <a:rPr lang="ko-KR" altLang="en-US" dirty="0" smtClean="0"/>
              <a:t> 대한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6048672"/>
          </a:xfrm>
        </p:spPr>
        <p:txBody>
          <a:bodyPr>
            <a:normAutofit/>
          </a:bodyPr>
          <a:lstStyle/>
          <a:p>
            <a:pPr marL="342883" indent="-342883">
              <a:buAutoNum type="arabicParenR"/>
            </a:pPr>
            <a:r>
              <a:rPr lang="ko-KR" altLang="en-US" b="1" dirty="0"/>
              <a:t>스토브</a:t>
            </a:r>
            <a:endParaRPr lang="en-US" altLang="ko-KR" b="1" dirty="0"/>
          </a:p>
          <a:p>
            <a:pPr fontAlgn="base"/>
            <a:r>
              <a:rPr lang="ko-KR" altLang="en-US" dirty="0"/>
              <a:t>튀김</a:t>
            </a:r>
            <a:r>
              <a:rPr lang="en-US" altLang="ko-KR" dirty="0"/>
              <a:t>, </a:t>
            </a:r>
            <a:r>
              <a:rPr lang="ko-KR" altLang="en-US" dirty="0"/>
              <a:t>그리들</a:t>
            </a:r>
            <a:r>
              <a:rPr lang="en-US" altLang="ko-KR" dirty="0"/>
              <a:t>, </a:t>
            </a:r>
            <a:r>
              <a:rPr lang="ko-KR" altLang="en-US" dirty="0"/>
              <a:t>그릴</a:t>
            </a:r>
            <a:r>
              <a:rPr lang="en-US" altLang="ko-KR" dirty="0"/>
              <a:t>, </a:t>
            </a:r>
            <a:r>
              <a:rPr lang="ko-KR" altLang="en-US" dirty="0"/>
              <a:t>스토브</a:t>
            </a:r>
            <a:r>
              <a:rPr lang="en-US" altLang="ko-KR" dirty="0"/>
              <a:t>, </a:t>
            </a:r>
            <a:r>
              <a:rPr lang="ko-KR" altLang="en-US" dirty="0" err="1"/>
              <a:t>보조테이블</a:t>
            </a:r>
            <a:r>
              <a:rPr lang="ko-KR" altLang="en-US" dirty="0"/>
              <a:t> 및 </a:t>
            </a:r>
            <a:r>
              <a:rPr lang="ko-KR" altLang="en-US" dirty="0" err="1"/>
              <a:t>중화랜지</a:t>
            </a:r>
            <a:r>
              <a:rPr lang="ko-KR" altLang="en-US" dirty="0"/>
              <a:t> 범위 등 각 </a:t>
            </a:r>
            <a:r>
              <a:rPr lang="ko-KR" altLang="en-US" dirty="0" err="1"/>
              <a:t>조리부분이</a:t>
            </a:r>
            <a:r>
              <a:rPr lang="ko-KR" altLang="en-US" dirty="0"/>
              <a:t> 작업대에서 장식되어 제공되므로 조리사가 </a:t>
            </a:r>
            <a:r>
              <a:rPr lang="ko-KR" altLang="en-US" dirty="0" err="1"/>
              <a:t>주방전체를</a:t>
            </a:r>
            <a:r>
              <a:rPr lang="ko-KR" altLang="en-US" dirty="0"/>
              <a:t> 관리 감독할 수 있도록 설계하고 냄비의 크기와 </a:t>
            </a:r>
            <a:r>
              <a:rPr lang="ko-KR" altLang="en-US" dirty="0" err="1"/>
              <a:t>냄비용</a:t>
            </a:r>
            <a:r>
              <a:rPr lang="ko-KR" altLang="en-US" dirty="0"/>
              <a:t> </a:t>
            </a:r>
            <a:r>
              <a:rPr lang="ko-KR" altLang="en-US" dirty="0" err="1"/>
              <a:t>렌지의</a:t>
            </a:r>
            <a:r>
              <a:rPr lang="ko-KR" altLang="en-US" dirty="0"/>
              <a:t> 수</a:t>
            </a:r>
            <a:r>
              <a:rPr lang="en-US" altLang="ko-KR" dirty="0"/>
              <a:t>, </a:t>
            </a:r>
            <a:r>
              <a:rPr lang="ko-KR" altLang="en-US" dirty="0"/>
              <a:t>버너 피치에 주의</a:t>
            </a:r>
            <a:r>
              <a:rPr lang="en-US" altLang="ko-KR" dirty="0"/>
              <a:t>(600mm)</a:t>
            </a:r>
            <a:r>
              <a:rPr lang="ko-KR" altLang="en-US" dirty="0"/>
              <a:t>하여 설계를 해야 한다</a:t>
            </a:r>
            <a:r>
              <a:rPr lang="en-US" altLang="ko-KR" dirty="0"/>
              <a:t>. </a:t>
            </a:r>
            <a:r>
              <a:rPr lang="ko-KR" altLang="en-US" dirty="0"/>
              <a:t>스토브 아랫부분은 재래식 오븐이 설치되어 있으면 효율적이나 그렇지 못할 경우에는 팬을 놓을 수 있는 선반으로 설치를 해야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 err="1"/>
              <a:t>중화렌지의</a:t>
            </a:r>
            <a:r>
              <a:rPr lang="ko-KR" altLang="en-US" dirty="0"/>
              <a:t> 크기 및 구경은 메뉴와 적합한지를 검토해야 하고</a:t>
            </a:r>
            <a:r>
              <a:rPr lang="en-US" altLang="ko-KR" dirty="0"/>
              <a:t>, </a:t>
            </a:r>
            <a:r>
              <a:rPr lang="ko-KR" altLang="en-US" dirty="0"/>
              <a:t>냉장고는 테이블 냉장고가 효율적이다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스토브 주변에는 보온기가 위치해야 하며</a:t>
            </a:r>
            <a:r>
              <a:rPr lang="en-US" altLang="ko-KR" dirty="0"/>
              <a:t>, </a:t>
            </a:r>
            <a:r>
              <a:rPr lang="ko-KR" altLang="en-US" dirty="0"/>
              <a:t>테이블에는 </a:t>
            </a:r>
            <a:r>
              <a:rPr lang="ko-KR" altLang="en-US" dirty="0" err="1"/>
              <a:t>수프류를</a:t>
            </a:r>
            <a:r>
              <a:rPr lang="ko-KR" altLang="en-US" dirty="0"/>
              <a:t> 따뜻하게 보관할 수 있는 </a:t>
            </a:r>
            <a:r>
              <a:rPr lang="ko-KR" altLang="en-US" dirty="0" err="1"/>
              <a:t>벤마린이</a:t>
            </a:r>
            <a:r>
              <a:rPr lang="ko-KR" altLang="en-US" dirty="0"/>
              <a:t> 설치되어 있으면 효율적이다</a:t>
            </a:r>
            <a:r>
              <a:rPr lang="en-US" altLang="ko-KR" dirty="0"/>
              <a:t>. </a:t>
            </a:r>
            <a:r>
              <a:rPr lang="ko-KR" altLang="en-US" dirty="0"/>
              <a:t>뿐만 아니라 </a:t>
            </a:r>
            <a:r>
              <a:rPr lang="ko-KR" altLang="en-US" dirty="0" err="1"/>
              <a:t>살라만더</a:t>
            </a:r>
            <a:r>
              <a:rPr lang="en-US" altLang="ko-KR" dirty="0"/>
              <a:t>, </a:t>
            </a:r>
            <a:r>
              <a:rPr lang="ko-KR" altLang="en-US" dirty="0" err="1"/>
              <a:t>컴벡션오븐도</a:t>
            </a:r>
            <a:r>
              <a:rPr lang="ko-KR" altLang="en-US" dirty="0"/>
              <a:t> 함께 비치되어 있어야 한다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14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주방의 </a:t>
            </a:r>
            <a:r>
              <a:rPr lang="ko-KR" altLang="en-US" dirty="0" err="1" smtClean="0"/>
              <a:t>작업공간에</a:t>
            </a:r>
            <a:r>
              <a:rPr lang="ko-KR" altLang="en-US" dirty="0" smtClean="0"/>
              <a:t> 대한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6048672"/>
          </a:xfrm>
        </p:spPr>
        <p:txBody>
          <a:bodyPr>
            <a:normAutofit/>
          </a:bodyPr>
          <a:lstStyle/>
          <a:p>
            <a:pPr fontAlgn="base"/>
            <a:r>
              <a:rPr lang="en-US" altLang="ko-KR" b="1" dirty="0"/>
              <a:t>2) </a:t>
            </a:r>
            <a:r>
              <a:rPr lang="ko-KR" altLang="en-US" b="1" dirty="0"/>
              <a:t>가드 </a:t>
            </a:r>
            <a:r>
              <a:rPr lang="ko-KR" altLang="en-US" b="1" dirty="0" err="1"/>
              <a:t>망제</a:t>
            </a:r>
            <a:endParaRPr lang="ko-KR" altLang="en-US" b="1" dirty="0"/>
          </a:p>
          <a:p>
            <a:pPr fontAlgn="base"/>
            <a:r>
              <a:rPr lang="ko-KR" altLang="en-US" dirty="0"/>
              <a:t>주방 내부의 여러 구역 중에서 가드 </a:t>
            </a:r>
            <a:r>
              <a:rPr lang="ko-KR" altLang="en-US" dirty="0" err="1"/>
              <a:t>망제</a:t>
            </a:r>
            <a:r>
              <a:rPr lang="ko-KR" altLang="en-US" dirty="0"/>
              <a:t> 또는 콜드 키친은 </a:t>
            </a:r>
            <a:r>
              <a:rPr lang="ko-KR" altLang="en-US" dirty="0" err="1"/>
              <a:t>스토어룸과</a:t>
            </a:r>
            <a:r>
              <a:rPr lang="ko-KR" altLang="en-US" dirty="0"/>
              <a:t> 스토브와 인접한 곳에 설치되어야 한다</a:t>
            </a:r>
            <a:r>
              <a:rPr lang="en-US" altLang="ko-KR" dirty="0"/>
              <a:t>. </a:t>
            </a:r>
            <a:r>
              <a:rPr lang="ko-KR" altLang="en-US" dirty="0" err="1"/>
              <a:t>서빙중에</a:t>
            </a:r>
            <a:r>
              <a:rPr lang="ko-KR" altLang="en-US" dirty="0"/>
              <a:t> 식자재를 공급하고 준비된 찬 음식을 보내 주어야 하기 때문이다</a:t>
            </a:r>
            <a:r>
              <a:rPr lang="en-US" altLang="ko-KR" dirty="0"/>
              <a:t>. </a:t>
            </a:r>
            <a:r>
              <a:rPr lang="ko-KR" altLang="en-US" dirty="0"/>
              <a:t>이 장소는 시원하고 통풍이 잘 되는 곳으로 </a:t>
            </a:r>
            <a:r>
              <a:rPr lang="en-US" altLang="ko-KR" dirty="0"/>
              <a:t>+12</a:t>
            </a:r>
            <a:r>
              <a:rPr lang="ko-KR" altLang="en-US" dirty="0"/>
              <a:t>～</a:t>
            </a:r>
            <a:r>
              <a:rPr lang="en-US" altLang="ko-KR" dirty="0"/>
              <a:t>15</a:t>
            </a:r>
            <a:r>
              <a:rPr lang="ko-KR" altLang="en-US" dirty="0"/>
              <a:t>℃ 정도의 온도를 유지해야 하고 처음 주방을 설계할 때 이 원칙에 완전히 일치해야 한다</a:t>
            </a:r>
            <a:r>
              <a:rPr lang="en-US" altLang="ko-KR" dirty="0"/>
              <a:t>. </a:t>
            </a:r>
            <a:r>
              <a:rPr lang="ko-KR" altLang="en-US" dirty="0"/>
              <a:t>이 곳은 일의 성질로 보아</a:t>
            </a:r>
            <a:r>
              <a:rPr lang="en-US" altLang="ko-KR" dirty="0"/>
              <a:t>(</a:t>
            </a:r>
            <a:r>
              <a:rPr lang="ko-KR" altLang="en-US" dirty="0"/>
              <a:t>찬 음식의 끝손질과 장식</a:t>
            </a:r>
            <a:r>
              <a:rPr lang="en-US" altLang="ko-KR" dirty="0"/>
              <a:t>) </a:t>
            </a:r>
            <a:r>
              <a:rPr lang="ko-KR" altLang="en-US" dirty="0"/>
              <a:t>밝아야 하고 유지와 관리가 쉬워야 한다</a:t>
            </a:r>
            <a:r>
              <a:rPr lang="en-US" altLang="ko-KR" dirty="0"/>
              <a:t>. </a:t>
            </a:r>
            <a:r>
              <a:rPr lang="ko-KR" altLang="en-US" dirty="0"/>
              <a:t>레스토랑의 규모에 따라 찬 음식을 끝손질할 곳과 육류를 자르고 준비하는 데 필요한 온도가 조절되는 장소가 필요하기도 하다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4395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6897</TotalTime>
  <Words>6146</Words>
  <Application>Microsoft Office PowerPoint</Application>
  <PresentationFormat>화면 슬라이드 쇼(4:3)</PresentationFormat>
  <Paragraphs>431</Paragraphs>
  <Slides>69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69</vt:i4>
      </vt:variant>
    </vt:vector>
  </HeadingPairs>
  <TitlesOfParts>
    <vt:vector size="75" baseType="lpstr">
      <vt:lpstr>HY견고딕</vt:lpstr>
      <vt:lpstr>맑은 고딕</vt:lpstr>
      <vt:lpstr>한양신명조</vt:lpstr>
      <vt:lpstr>Arial</vt:lpstr>
      <vt:lpstr>Wingdings</vt:lpstr>
      <vt:lpstr>Office 테마</vt:lpstr>
      <vt:lpstr> 제 15 장 주방설계의 총정리</vt:lpstr>
      <vt:lpstr>PowerPoint 프레젠테이션</vt:lpstr>
      <vt:lpstr>  주방설계계획</vt:lpstr>
      <vt:lpstr>1. 주방설계 계획의 기본 원칙</vt:lpstr>
      <vt:lpstr>1. 주방설계 계획의 기본 원칙</vt:lpstr>
      <vt:lpstr>2. 호텔이나 레스토랑의 특성</vt:lpstr>
      <vt:lpstr>3. 주방설계계획</vt:lpstr>
      <vt:lpstr>4. 주방의 작업공간에 대한 계획</vt:lpstr>
      <vt:lpstr>4. 주방의 작업공간에 대한 계획</vt:lpstr>
      <vt:lpstr>4. 주방의 작업공간에 대한 계획</vt:lpstr>
      <vt:lpstr>4. 주방의 작업공간에 대한 계획</vt:lpstr>
      <vt:lpstr>4. 주방의 작업공간에 대한 계획</vt:lpstr>
      <vt:lpstr>4. 주방의 작업공간에 대한 계획</vt:lpstr>
      <vt:lpstr>4. 주방의 작업공간에 대한 계획</vt:lpstr>
      <vt:lpstr>4. 주방의 작업공간에 대한 계획</vt:lpstr>
      <vt:lpstr>4. 주방의 작업공간에 대한 계획</vt:lpstr>
      <vt:lpstr>4. 주방의 작업공간에 대한 계획</vt:lpstr>
      <vt:lpstr>4. 주방의 작업공간에 대한 계획</vt:lpstr>
      <vt:lpstr>4. 주방의 작업공간에 대한 계획</vt:lpstr>
      <vt:lpstr>4. 주방의 작업공간에 대한 계획</vt:lpstr>
      <vt:lpstr>4. 주방의 작업공간에 대한 계획</vt:lpstr>
      <vt:lpstr>4. 주방의 작업공간에 대한 계획</vt:lpstr>
      <vt:lpstr>4. 주방의 작업공간에 대한 계획</vt:lpstr>
      <vt:lpstr>PowerPoint 프레젠테이션</vt:lpstr>
      <vt:lpstr>설계도를 작성함에 있어 절대적으로 고려되어야 할 사항</vt:lpstr>
      <vt:lpstr>PowerPoint 프레젠테이션</vt:lpstr>
      <vt:lpstr>PowerPoint 프레젠테이션</vt:lpstr>
      <vt:lpstr>1. 주방의 레이아웃</vt:lpstr>
      <vt:lpstr>2. 주방 설비기기의 일림표와 시방서</vt:lpstr>
      <vt:lpstr>3. 주방설비기기의 설치도</vt:lpstr>
      <vt:lpstr>4. 주방설비기기 설치 입면도(전개도)</vt:lpstr>
      <vt:lpstr>▣ 잘못된 주방 설비의 결과들…..</vt:lpstr>
      <vt:lpstr>▣ 잘못된 주방 설비의 결과들…..</vt:lpstr>
      <vt:lpstr>PowerPoint 프레젠테이션</vt:lpstr>
      <vt:lpstr>1. 종사원들의 후생시설</vt:lpstr>
      <vt:lpstr>2. 주방에서 사용하는 설비와 도구들을 유지관리하기 위한 구역</vt:lpstr>
      <vt:lpstr>PowerPoint 프레젠테이션</vt:lpstr>
      <vt:lpstr>완전한 주방이란?</vt:lpstr>
      <vt:lpstr>완전한 주방이란?</vt:lpstr>
      <vt:lpstr>PowerPoint 프레젠테이션</vt:lpstr>
      <vt:lpstr>1. 건축구조와 층별 구분</vt:lpstr>
      <vt:lpstr>3. 바닥 구분</vt:lpstr>
      <vt:lpstr>4. 벽 마무리 구분과 천장 구분</vt:lpstr>
      <vt:lpstr>5. 구획 및 형태 구분</vt:lpstr>
      <vt:lpstr>6. 기타</vt:lpstr>
      <vt:lpstr>PowerPoint 프레젠테이션</vt:lpstr>
      <vt:lpstr>1. 수도 구분</vt:lpstr>
      <vt:lpstr>2. 온수 구분</vt:lpstr>
      <vt:lpstr>3. 배수 구분</vt:lpstr>
      <vt:lpstr>PowerPoint 프레젠테이션</vt:lpstr>
      <vt:lpstr>* 주방설계시 전기공사</vt:lpstr>
      <vt:lpstr>* 주방설계시 전기공사</vt:lpstr>
      <vt:lpstr>PowerPoint 프레젠테이션</vt:lpstr>
      <vt:lpstr>*주방설계시 가스공사</vt:lpstr>
      <vt:lpstr>*주방설계시 가스공사</vt:lpstr>
      <vt:lpstr>PowerPoint 프레젠테이션</vt:lpstr>
      <vt:lpstr>*주방설계시 환기시설공사</vt:lpstr>
      <vt:lpstr>*주방설계시 환기시설공사</vt:lpstr>
      <vt:lpstr>PowerPoint 프레젠테이션</vt:lpstr>
      <vt:lpstr>* 주방설비에 관련된 공사업자에 대한 설명</vt:lpstr>
      <vt:lpstr>* 주방설비에 관련된 공사업자에 대한 설명</vt:lpstr>
      <vt:lpstr>* 주방설비에 관련된 공사업자에 대한 설명</vt:lpstr>
      <vt:lpstr>PowerPoint 프레젠테이션</vt:lpstr>
      <vt:lpstr>*관련공사의 접속에 대한 설명</vt:lpstr>
      <vt:lpstr>PowerPoint 프레젠테이션</vt:lpstr>
      <vt:lpstr>*주방설비와 시공에 앞서 살펴본 일반적인 원칙</vt:lpstr>
      <vt:lpstr>*주방설비와 시공에 앞서 살펴본 일반적인 원칙</vt:lpstr>
      <vt:lpstr>*주방설비와 시공에 앞서 살펴본 일반적인 원칙</vt:lpstr>
      <vt:lpstr>*주방설비와 시공에 앞서 살펴본 일반적인 원칙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구매 및 원가관리</dc:title>
  <dc:creator>user</dc:creator>
  <cp:lastModifiedBy>user</cp:lastModifiedBy>
  <cp:revision>62</cp:revision>
  <cp:lastPrinted>2024-05-27T01:16:54Z</cp:lastPrinted>
  <dcterms:created xsi:type="dcterms:W3CDTF">2020-03-25T08:42:35Z</dcterms:created>
  <dcterms:modified xsi:type="dcterms:W3CDTF">2024-05-27T01:51:30Z</dcterms:modified>
</cp:coreProperties>
</file>