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83" r:id="rId3"/>
    <p:sldId id="282" r:id="rId4"/>
    <p:sldId id="284" r:id="rId5"/>
    <p:sldId id="285" r:id="rId6"/>
    <p:sldId id="287" r:id="rId7"/>
    <p:sldId id="288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8" r:id="rId36"/>
    <p:sldId id="317" r:id="rId37"/>
    <p:sldId id="319" r:id="rId38"/>
    <p:sldId id="320" r:id="rId39"/>
    <p:sldId id="321" r:id="rId40"/>
    <p:sldId id="322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6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D6294-08F8-494F-A076-9713FD80A635}" type="datetimeFigureOut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42B76-2967-4090-9365-6CDACA944B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4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C106-31BF-409A-B967-AE272BC692F3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43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6DD-765B-41ED-9031-D1F22F4938F4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5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FFA-2485-4E9E-826A-96242A035387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58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소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4208"/>
          <a:stretch/>
        </p:blipFill>
        <p:spPr bwMode="auto">
          <a:xfrm>
            <a:off x="-6350" y="1843696"/>
            <a:ext cx="9156700" cy="122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69" y="35028"/>
            <a:ext cx="1638732" cy="4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8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8536" y="274638"/>
            <a:ext cx="7528263" cy="56207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62437"/>
            <a:ext cx="8622704" cy="5518891"/>
          </a:xfrm>
        </p:spPr>
        <p:txBody>
          <a:bodyPr/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266B-269A-4B75-A811-4BFA7244A91F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1026" name="Picture 2" descr="레몬트리 (박혜경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44" y="0"/>
            <a:ext cx="1266796" cy="9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7"/>
          <p:cNvGrpSpPr/>
          <p:nvPr userDrawn="1"/>
        </p:nvGrpSpPr>
        <p:grpSpPr>
          <a:xfrm>
            <a:off x="0" y="0"/>
            <a:ext cx="7655927" cy="853434"/>
            <a:chOff x="-6" y="1"/>
            <a:chExt cx="7655927" cy="853434"/>
          </a:xfrm>
        </p:grpSpPr>
        <p:grpSp>
          <p:nvGrpSpPr>
            <p:cNvPr id="19" name="그룹 18"/>
            <p:cNvGrpSpPr/>
            <p:nvPr userDrawn="1"/>
          </p:nvGrpSpPr>
          <p:grpSpPr>
            <a:xfrm>
              <a:off x="-6" y="789029"/>
              <a:ext cx="7655927" cy="64406"/>
              <a:chOff x="-531229" y="695924"/>
              <a:chExt cx="7655927" cy="174931"/>
            </a:xfrm>
          </p:grpSpPr>
          <p:sp>
            <p:nvSpPr>
              <p:cNvPr id="24" name="직사각형 23"/>
              <p:cNvSpPr/>
              <p:nvPr userDrawn="1"/>
            </p:nvSpPr>
            <p:spPr>
              <a:xfrm flipH="1" flipV="1">
                <a:off x="-531229" y="695924"/>
                <a:ext cx="7408278" cy="1749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pc="-50">
                  <a:latin typeface="+mn-ea"/>
                </a:endParaRPr>
              </a:p>
            </p:txBody>
          </p:sp>
          <p:sp>
            <p:nvSpPr>
              <p:cNvPr id="25" name="평행 사변형 24"/>
              <p:cNvSpPr/>
              <p:nvPr userDrawn="1"/>
            </p:nvSpPr>
            <p:spPr>
              <a:xfrm flipH="1" flipV="1">
                <a:off x="6591299" y="695927"/>
                <a:ext cx="533399" cy="174928"/>
              </a:xfrm>
              <a:prstGeom prst="parallelogram">
                <a:avLst>
                  <a:gd name="adj" fmla="val 903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pc="-50">
                  <a:latin typeface="+mn-ea"/>
                </a:endParaRPr>
              </a:p>
            </p:txBody>
          </p:sp>
        </p:grpSp>
        <p:grpSp>
          <p:nvGrpSpPr>
            <p:cNvPr id="20" name="그룹 19"/>
            <p:cNvGrpSpPr/>
            <p:nvPr userDrawn="1"/>
          </p:nvGrpSpPr>
          <p:grpSpPr>
            <a:xfrm>
              <a:off x="-5" y="1"/>
              <a:ext cx="594713" cy="426720"/>
              <a:chOff x="-6" y="348343"/>
              <a:chExt cx="696689" cy="499889"/>
            </a:xfrm>
          </p:grpSpPr>
          <p:sp>
            <p:nvSpPr>
              <p:cNvPr id="21" name="자유형 20"/>
              <p:cNvSpPr/>
              <p:nvPr userDrawn="1"/>
            </p:nvSpPr>
            <p:spPr>
              <a:xfrm flipH="1" flipV="1">
                <a:off x="-3" y="369932"/>
                <a:ext cx="316113" cy="316295"/>
              </a:xfrm>
              <a:custGeom>
                <a:avLst/>
                <a:gdLst>
                  <a:gd name="connsiteX0" fmla="*/ 0 w 737146"/>
                  <a:gd name="connsiteY0" fmla="*/ 0 h 326288"/>
                  <a:gd name="connsiteX1" fmla="*/ 459873 w 737146"/>
                  <a:gd name="connsiteY1" fmla="*/ 0 h 326288"/>
                  <a:gd name="connsiteX2" fmla="*/ 737146 w 737146"/>
                  <a:gd name="connsiteY2" fmla="*/ 0 h 326288"/>
                  <a:gd name="connsiteX3" fmla="*/ 522938 w 737146"/>
                  <a:gd name="connsiteY3" fmla="*/ 326288 h 326288"/>
                  <a:gd name="connsiteX4" fmla="*/ 261388 w 737146"/>
                  <a:gd name="connsiteY4" fmla="*/ 163094 h 32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146" h="326288">
                    <a:moveTo>
                      <a:pt x="0" y="0"/>
                    </a:moveTo>
                    <a:lnTo>
                      <a:pt x="459873" y="0"/>
                    </a:lnTo>
                    <a:lnTo>
                      <a:pt x="737146" y="0"/>
                    </a:lnTo>
                    <a:lnTo>
                      <a:pt x="522938" y="326288"/>
                    </a:lnTo>
                    <a:lnTo>
                      <a:pt x="261388" y="163094"/>
                    </a:lnTo>
                    <a:close/>
                  </a:path>
                </a:pathLst>
              </a:custGeom>
              <a:solidFill>
                <a:srgbClr val="7BC4B7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pc="-50">
                  <a:latin typeface="+mn-ea"/>
                </a:endParaRPr>
              </a:p>
            </p:txBody>
          </p:sp>
          <p:sp>
            <p:nvSpPr>
              <p:cNvPr id="22" name="자유형 21"/>
              <p:cNvSpPr/>
              <p:nvPr userDrawn="1"/>
            </p:nvSpPr>
            <p:spPr>
              <a:xfrm flipH="1" flipV="1">
                <a:off x="-6" y="348343"/>
                <a:ext cx="696689" cy="461554"/>
              </a:xfrm>
              <a:custGeom>
                <a:avLst/>
                <a:gdLst>
                  <a:gd name="connsiteX0" fmla="*/ 1148855 w 1624615"/>
                  <a:gd name="connsiteY0" fmla="*/ 422745 h 1234744"/>
                  <a:gd name="connsiteX1" fmla="*/ 1410405 w 1624615"/>
                  <a:gd name="connsiteY1" fmla="*/ 585939 h 1234744"/>
                  <a:gd name="connsiteX2" fmla="*/ 1624613 w 1624615"/>
                  <a:gd name="connsiteY2" fmla="*/ 719595 h 1234744"/>
                  <a:gd name="connsiteX3" fmla="*/ 1624613 w 1624615"/>
                  <a:gd name="connsiteY3" fmla="*/ 1234743 h 1234744"/>
                  <a:gd name="connsiteX4" fmla="*/ 1624615 w 1624615"/>
                  <a:gd name="connsiteY4" fmla="*/ 1234743 h 1234744"/>
                  <a:gd name="connsiteX5" fmla="*/ 1624615 w 1624615"/>
                  <a:gd name="connsiteY5" fmla="*/ 1234744 h 1234744"/>
                  <a:gd name="connsiteX6" fmla="*/ 0 w 1624615"/>
                  <a:gd name="connsiteY6" fmla="*/ 1234744 h 1234744"/>
                  <a:gd name="connsiteX7" fmla="*/ 1 w 1624615"/>
                  <a:gd name="connsiteY7" fmla="*/ 1234743 h 1234744"/>
                  <a:gd name="connsiteX8" fmla="*/ 160652 w 1624615"/>
                  <a:gd name="connsiteY8" fmla="*/ 1234743 h 1234744"/>
                  <a:gd name="connsiteX9" fmla="*/ 1026989 w 1624615"/>
                  <a:gd name="connsiteY9" fmla="*/ 522881 h 1234744"/>
                  <a:gd name="connsiteX10" fmla="*/ 471328 w 1624615"/>
                  <a:gd name="connsiteY10" fmla="*/ 0 h 1234744"/>
                  <a:gd name="connsiteX11" fmla="*/ 887464 w 1624615"/>
                  <a:gd name="connsiteY11" fmla="*/ 259649 h 1234744"/>
                  <a:gd name="connsiteX12" fmla="*/ 696359 w 1624615"/>
                  <a:gd name="connsiteY12" fmla="*/ 259649 h 1234744"/>
                  <a:gd name="connsiteX13" fmla="*/ 696361 w 1624615"/>
                  <a:gd name="connsiteY13" fmla="*/ 259650 h 1234744"/>
                  <a:gd name="connsiteX14" fmla="*/ 696362 w 1624615"/>
                  <a:gd name="connsiteY14" fmla="*/ 259650 h 1234744"/>
                  <a:gd name="connsiteX15" fmla="*/ 887467 w 1624615"/>
                  <a:gd name="connsiteY15" fmla="*/ 259650 h 1234744"/>
                  <a:gd name="connsiteX16" fmla="*/ 1148855 w 1624615"/>
                  <a:gd name="connsiteY16" fmla="*/ 422744 h 1234744"/>
                  <a:gd name="connsiteX17" fmla="*/ 1026989 w 1624615"/>
                  <a:gd name="connsiteY17" fmla="*/ 522880 h 1234744"/>
                  <a:gd name="connsiteX18" fmla="*/ 160652 w 1624615"/>
                  <a:gd name="connsiteY18" fmla="*/ 1234742 h 1234744"/>
                  <a:gd name="connsiteX19" fmla="*/ 1 w 1624615"/>
                  <a:gd name="connsiteY19" fmla="*/ 1234742 h 1234744"/>
                  <a:gd name="connsiteX20" fmla="*/ 372214 w 1624615"/>
                  <a:gd name="connsiteY20" fmla="*/ 259650 h 1234744"/>
                  <a:gd name="connsiteX21" fmla="*/ 372215 w 1624615"/>
                  <a:gd name="connsiteY21" fmla="*/ 259650 h 1234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4615" h="1234744">
                    <a:moveTo>
                      <a:pt x="1148855" y="422745"/>
                    </a:moveTo>
                    <a:lnTo>
                      <a:pt x="1410405" y="585939"/>
                    </a:lnTo>
                    <a:lnTo>
                      <a:pt x="1624613" y="719595"/>
                    </a:lnTo>
                    <a:lnTo>
                      <a:pt x="1624613" y="1234743"/>
                    </a:lnTo>
                    <a:lnTo>
                      <a:pt x="1624615" y="1234743"/>
                    </a:lnTo>
                    <a:lnTo>
                      <a:pt x="1624615" y="1234744"/>
                    </a:lnTo>
                    <a:lnTo>
                      <a:pt x="0" y="1234744"/>
                    </a:lnTo>
                    <a:lnTo>
                      <a:pt x="1" y="1234743"/>
                    </a:lnTo>
                    <a:lnTo>
                      <a:pt x="160652" y="1234743"/>
                    </a:lnTo>
                    <a:lnTo>
                      <a:pt x="1026989" y="522881"/>
                    </a:lnTo>
                    <a:close/>
                    <a:moveTo>
                      <a:pt x="471328" y="0"/>
                    </a:moveTo>
                    <a:lnTo>
                      <a:pt x="887464" y="259649"/>
                    </a:lnTo>
                    <a:lnTo>
                      <a:pt x="696359" y="259649"/>
                    </a:lnTo>
                    <a:lnTo>
                      <a:pt x="696361" y="259650"/>
                    </a:lnTo>
                    <a:lnTo>
                      <a:pt x="696362" y="259650"/>
                    </a:lnTo>
                    <a:lnTo>
                      <a:pt x="887467" y="259650"/>
                    </a:lnTo>
                    <a:lnTo>
                      <a:pt x="1148855" y="422744"/>
                    </a:lnTo>
                    <a:lnTo>
                      <a:pt x="1026989" y="522880"/>
                    </a:lnTo>
                    <a:lnTo>
                      <a:pt x="160652" y="1234742"/>
                    </a:lnTo>
                    <a:lnTo>
                      <a:pt x="1" y="1234742"/>
                    </a:lnTo>
                    <a:lnTo>
                      <a:pt x="372214" y="259650"/>
                    </a:lnTo>
                    <a:lnTo>
                      <a:pt x="372215" y="259650"/>
                    </a:lnTo>
                    <a:close/>
                  </a:path>
                </a:pathLst>
              </a:custGeom>
              <a:pattFill prst="wdUpDiag">
                <a:fgClr>
                  <a:srgbClr val="977399"/>
                </a:fgClr>
                <a:bgClr>
                  <a:srgbClr val="BFA8C0"/>
                </a:bgClr>
              </a:patt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pc="-50">
                  <a:latin typeface="+mn-ea"/>
                </a:endParaRPr>
              </a:p>
            </p:txBody>
          </p:sp>
          <p:sp>
            <p:nvSpPr>
              <p:cNvPr id="23" name="자유형 22"/>
              <p:cNvSpPr/>
              <p:nvPr userDrawn="1"/>
            </p:nvSpPr>
            <p:spPr>
              <a:xfrm flipH="1" flipV="1">
                <a:off x="-2" y="686229"/>
                <a:ext cx="118903" cy="162003"/>
              </a:xfrm>
              <a:custGeom>
                <a:avLst/>
                <a:gdLst>
                  <a:gd name="connsiteX0" fmla="*/ 277271 w 277271"/>
                  <a:gd name="connsiteY0" fmla="*/ 0 h 227831"/>
                  <a:gd name="connsiteX1" fmla="*/ 277271 w 277271"/>
                  <a:gd name="connsiteY1" fmla="*/ 227831 h 227831"/>
                  <a:gd name="connsiteX2" fmla="*/ 0 w 277271"/>
                  <a:gd name="connsiteY2" fmla="*/ 227831 h 227831"/>
                  <a:gd name="connsiteX3" fmla="*/ 277271 w 277271"/>
                  <a:gd name="connsiteY3" fmla="*/ 0 h 22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271" h="227831">
                    <a:moveTo>
                      <a:pt x="277271" y="0"/>
                    </a:moveTo>
                    <a:lnTo>
                      <a:pt x="277271" y="227831"/>
                    </a:lnTo>
                    <a:lnTo>
                      <a:pt x="0" y="227831"/>
                    </a:lnTo>
                    <a:lnTo>
                      <a:pt x="277271" y="0"/>
                    </a:lnTo>
                    <a:close/>
                  </a:path>
                </a:pathLst>
              </a:custGeom>
              <a:solidFill>
                <a:srgbClr val="4072A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pc="-50">
                  <a:latin typeface="+mn-ea"/>
                </a:endParaRPr>
              </a:p>
            </p:txBody>
          </p:sp>
        </p:grpSp>
      </p:grpSp>
      <p:grpSp>
        <p:nvGrpSpPr>
          <p:cNvPr id="26" name="그룹 71"/>
          <p:cNvGrpSpPr/>
          <p:nvPr userDrawn="1"/>
        </p:nvGrpSpPr>
        <p:grpSpPr>
          <a:xfrm rot="11661436">
            <a:off x="21749" y="4602"/>
            <a:ext cx="1875105" cy="1413792"/>
            <a:chOff x="-4373022" y="1392464"/>
            <a:chExt cx="7924890" cy="5812036"/>
          </a:xfrm>
        </p:grpSpPr>
        <p:sp>
          <p:nvSpPr>
            <p:cNvPr id="27" name="타원 26"/>
            <p:cNvSpPr/>
            <p:nvPr/>
          </p:nvSpPr>
          <p:spPr>
            <a:xfrm rot="10844903">
              <a:off x="966603" y="2342783"/>
              <a:ext cx="312240" cy="321080"/>
            </a:xfrm>
            <a:prstGeom prst="ellipse">
              <a:avLst/>
            </a:prstGeom>
            <a:solidFill>
              <a:srgbClr val="40BFEC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8" name="그룹 56"/>
            <p:cNvGrpSpPr/>
            <p:nvPr/>
          </p:nvGrpSpPr>
          <p:grpSpPr>
            <a:xfrm>
              <a:off x="-4373022" y="2390588"/>
              <a:ext cx="7924890" cy="4813912"/>
              <a:chOff x="-7535627" y="-804647"/>
              <a:chExt cx="12896386" cy="7934186"/>
            </a:xfrm>
          </p:grpSpPr>
          <p:sp>
            <p:nvSpPr>
              <p:cNvPr id="31" name="타원 30"/>
              <p:cNvSpPr/>
              <p:nvPr/>
            </p:nvSpPr>
            <p:spPr>
              <a:xfrm rot="10844903">
                <a:off x="-2625052" y="-804647"/>
                <a:ext cx="4220601" cy="432340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타원 31"/>
              <p:cNvSpPr/>
              <p:nvPr/>
            </p:nvSpPr>
            <p:spPr>
              <a:xfrm rot="10844903">
                <a:off x="1918855" y="1999967"/>
                <a:ext cx="1715177" cy="171858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타원 32"/>
              <p:cNvSpPr/>
              <p:nvPr/>
            </p:nvSpPr>
            <p:spPr>
              <a:xfrm rot="10844903">
                <a:off x="-453262" y="3732469"/>
                <a:ext cx="2379117" cy="2357908"/>
              </a:xfrm>
              <a:prstGeom prst="ellipse">
                <a:avLst/>
              </a:prstGeom>
              <a:solidFill>
                <a:srgbClr val="36A6D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타원 33"/>
              <p:cNvSpPr/>
              <p:nvPr/>
            </p:nvSpPr>
            <p:spPr>
              <a:xfrm rot="10844903">
                <a:off x="1904765" y="1073803"/>
                <a:ext cx="1549192" cy="1503758"/>
              </a:xfrm>
              <a:prstGeom prst="ellipse">
                <a:avLst/>
              </a:prstGeom>
              <a:solidFill>
                <a:srgbClr val="40BFEC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타원 34"/>
              <p:cNvSpPr/>
              <p:nvPr/>
            </p:nvSpPr>
            <p:spPr>
              <a:xfrm rot="10844903">
                <a:off x="475181" y="2763646"/>
                <a:ext cx="1171054" cy="1177108"/>
              </a:xfrm>
              <a:prstGeom prst="ellipse">
                <a:avLst/>
              </a:prstGeom>
              <a:solidFill>
                <a:srgbClr val="4859C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타원 35"/>
              <p:cNvSpPr/>
              <p:nvPr/>
            </p:nvSpPr>
            <p:spPr>
              <a:xfrm rot="10844903">
                <a:off x="-7535627" y="6090712"/>
                <a:ext cx="934748" cy="1038827"/>
              </a:xfrm>
              <a:prstGeom prst="ellipse">
                <a:avLst/>
              </a:prstGeom>
              <a:solidFill>
                <a:srgbClr val="36A6DE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타원 36"/>
              <p:cNvSpPr/>
              <p:nvPr/>
            </p:nvSpPr>
            <p:spPr>
              <a:xfrm rot="10844903">
                <a:off x="1483668" y="772962"/>
                <a:ext cx="1272551" cy="123522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타원 37"/>
              <p:cNvSpPr/>
              <p:nvPr/>
            </p:nvSpPr>
            <p:spPr>
              <a:xfrm rot="10844903">
                <a:off x="1702678" y="4302429"/>
                <a:ext cx="1438507" cy="1421493"/>
              </a:xfrm>
              <a:prstGeom prst="ellipse">
                <a:avLst/>
              </a:prstGeom>
              <a:solidFill>
                <a:srgbClr val="8B5CD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타원 5"/>
              <p:cNvSpPr/>
              <p:nvPr/>
            </p:nvSpPr>
            <p:spPr>
              <a:xfrm rot="10844903">
                <a:off x="-5001687" y="5247924"/>
                <a:ext cx="522282" cy="570889"/>
              </a:xfrm>
              <a:prstGeom prst="ellipse">
                <a:avLst/>
              </a:prstGeom>
              <a:solidFill>
                <a:srgbClr val="40BF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타원 39"/>
              <p:cNvSpPr/>
              <p:nvPr/>
            </p:nvSpPr>
            <p:spPr>
              <a:xfrm rot="10844903">
                <a:off x="2912862" y="808568"/>
                <a:ext cx="712826" cy="704426"/>
              </a:xfrm>
              <a:prstGeom prst="ellipse">
                <a:avLst/>
              </a:prstGeom>
              <a:solidFill>
                <a:srgbClr val="4859C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타원 40"/>
              <p:cNvSpPr/>
              <p:nvPr/>
            </p:nvSpPr>
            <p:spPr>
              <a:xfrm rot="10844903">
                <a:off x="819856" y="1079308"/>
                <a:ext cx="719268" cy="698173"/>
              </a:xfrm>
              <a:prstGeom prst="ellipse">
                <a:avLst/>
              </a:prstGeom>
              <a:solidFill>
                <a:srgbClr val="4859C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41"/>
              <p:cNvSpPr/>
              <p:nvPr/>
            </p:nvSpPr>
            <p:spPr>
              <a:xfrm rot="10844903">
                <a:off x="712462" y="754560"/>
                <a:ext cx="663939" cy="64446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타원 42"/>
              <p:cNvSpPr/>
              <p:nvPr/>
            </p:nvSpPr>
            <p:spPr>
              <a:xfrm rot="10844903">
                <a:off x="1316924" y="1035926"/>
                <a:ext cx="940581" cy="912996"/>
              </a:xfrm>
              <a:prstGeom prst="ellipse">
                <a:avLst/>
              </a:prstGeom>
              <a:solidFill>
                <a:srgbClr val="40BFEC">
                  <a:alpha val="5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타원 43"/>
              <p:cNvSpPr/>
              <p:nvPr/>
            </p:nvSpPr>
            <p:spPr>
              <a:xfrm rot="10844903">
                <a:off x="-849804" y="2663595"/>
                <a:ext cx="1604520" cy="1557463"/>
              </a:xfrm>
              <a:prstGeom prst="ellipse">
                <a:avLst/>
              </a:prstGeom>
              <a:solidFill>
                <a:srgbClr val="8B5CD0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" name="타원 44"/>
              <p:cNvSpPr/>
              <p:nvPr/>
            </p:nvSpPr>
            <p:spPr>
              <a:xfrm rot="10844903">
                <a:off x="3539980" y="1702881"/>
                <a:ext cx="995909" cy="1020407"/>
              </a:xfrm>
              <a:prstGeom prst="ellipse">
                <a:avLst/>
              </a:prstGeom>
              <a:solidFill>
                <a:srgbClr val="6345C3">
                  <a:alpha val="4470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6" name="타원 45"/>
              <p:cNvSpPr/>
              <p:nvPr/>
            </p:nvSpPr>
            <p:spPr>
              <a:xfrm rot="10844903">
                <a:off x="1309128" y="3607690"/>
                <a:ext cx="553283" cy="537056"/>
              </a:xfrm>
              <a:prstGeom prst="ellipse">
                <a:avLst/>
              </a:prstGeom>
              <a:solidFill>
                <a:srgbClr val="455CE7">
                  <a:alpha val="31765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타원 46"/>
              <p:cNvSpPr/>
              <p:nvPr/>
            </p:nvSpPr>
            <p:spPr>
              <a:xfrm rot="10844903">
                <a:off x="3649715" y="2023765"/>
                <a:ext cx="608611" cy="590762"/>
              </a:xfrm>
              <a:prstGeom prst="ellipse">
                <a:avLst/>
              </a:prstGeom>
              <a:solidFill>
                <a:schemeClr val="bg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타원 47"/>
              <p:cNvSpPr/>
              <p:nvPr/>
            </p:nvSpPr>
            <p:spPr>
              <a:xfrm rot="10844903">
                <a:off x="3009956" y="1674916"/>
                <a:ext cx="553283" cy="537056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타원 48"/>
              <p:cNvSpPr/>
              <p:nvPr/>
            </p:nvSpPr>
            <p:spPr>
              <a:xfrm rot="10844903">
                <a:off x="2682976" y="973666"/>
                <a:ext cx="885253" cy="859290"/>
              </a:xfrm>
              <a:prstGeom prst="ellipse">
                <a:avLst/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타원 49"/>
              <p:cNvSpPr/>
              <p:nvPr/>
            </p:nvSpPr>
            <p:spPr>
              <a:xfrm rot="10844903">
                <a:off x="839083" y="2792415"/>
                <a:ext cx="1770505" cy="1772286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" name="타원 50"/>
              <p:cNvSpPr/>
              <p:nvPr/>
            </p:nvSpPr>
            <p:spPr>
              <a:xfrm rot="10844903">
                <a:off x="3307059" y="-366091"/>
                <a:ext cx="110657" cy="107411"/>
              </a:xfrm>
              <a:prstGeom prst="ellipse">
                <a:avLst/>
              </a:prstGeom>
              <a:solidFill>
                <a:srgbClr val="40BFEC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타원 51"/>
              <p:cNvSpPr/>
              <p:nvPr/>
            </p:nvSpPr>
            <p:spPr>
              <a:xfrm rot="10844903">
                <a:off x="3253982" y="-582439"/>
                <a:ext cx="55328" cy="537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3" name="타원 52"/>
              <p:cNvSpPr/>
              <p:nvPr/>
            </p:nvSpPr>
            <p:spPr>
              <a:xfrm rot="10844903">
                <a:off x="3191522" y="63823"/>
                <a:ext cx="331970" cy="32223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타원 53"/>
              <p:cNvSpPr/>
              <p:nvPr/>
            </p:nvSpPr>
            <p:spPr>
              <a:xfrm rot="10844903">
                <a:off x="245133" y="196126"/>
                <a:ext cx="1383207" cy="139634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타원 54"/>
              <p:cNvSpPr/>
              <p:nvPr/>
            </p:nvSpPr>
            <p:spPr>
              <a:xfrm rot="10844903">
                <a:off x="1046058" y="386938"/>
                <a:ext cx="995909" cy="966701"/>
              </a:xfrm>
              <a:prstGeom prst="ellipse">
                <a:avLst/>
              </a:prstGeom>
              <a:solidFill>
                <a:srgbClr val="40BFEC">
                  <a:alpha val="1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" name="타원 55"/>
              <p:cNvSpPr/>
              <p:nvPr/>
            </p:nvSpPr>
            <p:spPr>
              <a:xfrm rot="10844903">
                <a:off x="3351695" y="552631"/>
                <a:ext cx="608611" cy="59076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10844903">
                <a:off x="262669" y="3224423"/>
                <a:ext cx="1764063" cy="1718580"/>
              </a:xfrm>
              <a:prstGeom prst="ellipse">
                <a:avLst/>
              </a:prstGeom>
              <a:solidFill>
                <a:srgbClr val="40BFEC">
                  <a:alpha val="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" name="타원 57"/>
              <p:cNvSpPr/>
              <p:nvPr/>
            </p:nvSpPr>
            <p:spPr>
              <a:xfrm rot="10844903">
                <a:off x="3571900" y="628945"/>
                <a:ext cx="1272551" cy="123522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9" name="타원 58"/>
              <p:cNvSpPr/>
              <p:nvPr/>
            </p:nvSpPr>
            <p:spPr>
              <a:xfrm rot="11303320">
                <a:off x="3858422" y="-29246"/>
                <a:ext cx="1431519" cy="1420193"/>
              </a:xfrm>
              <a:prstGeom prst="ellipse">
                <a:avLst/>
              </a:prstGeom>
              <a:solidFill>
                <a:srgbClr val="40BFEC">
                  <a:alpha val="1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0" name="타원 59"/>
              <p:cNvSpPr/>
              <p:nvPr/>
            </p:nvSpPr>
            <p:spPr>
              <a:xfrm rot="10844903">
                <a:off x="-58798" y="3466226"/>
                <a:ext cx="1389878" cy="1273257"/>
              </a:xfrm>
              <a:prstGeom prst="ellipse">
                <a:avLst/>
              </a:prstGeom>
              <a:solidFill>
                <a:schemeClr val="bg1">
                  <a:lumMod val="95000"/>
                  <a:alpha val="1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1" name="타원 60"/>
              <p:cNvSpPr/>
              <p:nvPr/>
            </p:nvSpPr>
            <p:spPr>
              <a:xfrm rot="10844903">
                <a:off x="4863361" y="479898"/>
                <a:ext cx="497398" cy="512981"/>
              </a:xfrm>
              <a:prstGeom prst="ellipse">
                <a:avLst/>
              </a:prstGeom>
              <a:solidFill>
                <a:srgbClr val="40BFEC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타원 61"/>
              <p:cNvSpPr/>
              <p:nvPr/>
            </p:nvSpPr>
            <p:spPr>
              <a:xfrm rot="10844903">
                <a:off x="2706273" y="3939512"/>
                <a:ext cx="995148" cy="998976"/>
              </a:xfrm>
              <a:prstGeom prst="ellipse">
                <a:avLst/>
              </a:prstGeom>
              <a:solidFill>
                <a:srgbClr val="90E4D4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9" name="타원 28"/>
            <p:cNvSpPr/>
            <p:nvPr/>
          </p:nvSpPr>
          <p:spPr>
            <a:xfrm rot="10844903">
              <a:off x="229896" y="1905976"/>
              <a:ext cx="857914" cy="82763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타원 29"/>
            <p:cNvSpPr/>
            <p:nvPr/>
          </p:nvSpPr>
          <p:spPr>
            <a:xfrm rot="10844903">
              <a:off x="1613930" y="1392464"/>
              <a:ext cx="497917" cy="473106"/>
            </a:xfrm>
            <a:prstGeom prst="ellipse">
              <a:avLst/>
            </a:prstGeom>
            <a:solidFill>
              <a:srgbClr val="0070C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842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26F5-9B52-409A-B759-7419D1FF9050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42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6F6C-C4D3-4FF9-A17E-42653A56D335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52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4C31-AD52-4586-86A4-8B0AA485470E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9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BF08-B37D-4C2E-93AF-EEF8DFA06092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47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C3BF-FBFA-492D-92C5-31C90F046689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41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1C7-F8B6-4EF5-8ABF-10AE16315C50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70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681C-16C3-4D35-ADCB-053DEE9C562A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78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F938C-AA6C-427A-A426-35107C077F5C}" type="datetime1">
              <a:rPr lang="ko-KR" altLang="en-US" smtClean="0"/>
              <a:t>2024-06-07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893B-7E76-47FC-932F-5D8F1CA8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45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2880320"/>
          </a:xfrm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36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n-US" altLang="ko-KR" sz="3600" noProof="1">
                <a:latin typeface="맑은 고딕" pitchFamily="50" charset="-127"/>
              </a:rPr>
              <a:t> </a:t>
            </a:r>
            <a:r>
              <a:rPr lang="en-US" altLang="ko-KR" sz="3600" noProof="1" smtClean="0">
                <a:latin typeface="맑은 고딕" pitchFamily="50" charset="-127"/>
              </a:rPr>
              <a:t>18</a:t>
            </a:r>
            <a:r>
              <a:rPr lang="en-US" altLang="ko-KR" sz="2800" noProof="1" smtClean="0">
                <a:latin typeface="맑은 고딕" pitchFamily="50" charset="-127"/>
              </a:rPr>
              <a:t/>
            </a:r>
            <a:br>
              <a:rPr lang="en-US" altLang="ko-KR" sz="2800" noProof="1" smtClean="0">
                <a:latin typeface="맑은 고딕" pitchFamily="50" charset="-127"/>
              </a:rPr>
            </a:br>
            <a:r>
              <a:rPr lang="en-US" altLang="ko-KR" sz="2800" dirty="0"/>
              <a:t/>
            </a:r>
            <a:br>
              <a:rPr lang="en-US" altLang="ko-KR" sz="2800" dirty="0"/>
            </a:br>
            <a:r>
              <a:rPr lang="ko-KR" altLang="en-US" sz="3200" dirty="0" smtClean="0"/>
              <a:t>외식산업의 소비자 행동</a:t>
            </a:r>
            <a:endParaRPr lang="ko-K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48150"/>
            <a:ext cx="54864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/>
          <p:cNvCxnSpPr/>
          <p:nvPr/>
        </p:nvCxnSpPr>
        <p:spPr>
          <a:xfrm>
            <a:off x="2339752" y="1844824"/>
            <a:ext cx="4248472" cy="0"/>
          </a:xfrm>
          <a:prstGeom prst="line">
            <a:avLst/>
          </a:prstGeom>
          <a:ln w="158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08" y="1079679"/>
            <a:ext cx="78694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89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3. </a:t>
            </a:r>
            <a:r>
              <a:rPr lang="ko-KR" altLang="en-US" sz="2400" dirty="0"/>
              <a:t>대안평가</a:t>
            </a:r>
            <a:r>
              <a:rPr lang="en-US" altLang="ko-KR" sz="2400" dirty="0"/>
              <a:t>(evaluation of alternatives</a:t>
            </a:r>
            <a:r>
              <a:rPr lang="en-US" altLang="ko-KR" sz="2400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0142" y="871692"/>
            <a:ext cx="8640960" cy="633670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b="1" dirty="0"/>
              <a:t>탐색한 정보를 기초로 하여 여러 대안을 비교</a:t>
            </a:r>
            <a:r>
              <a:rPr lang="en-US" altLang="ko-KR" b="1" dirty="0"/>
              <a:t>․</a:t>
            </a:r>
            <a:r>
              <a:rPr lang="ko-KR" altLang="en-US" b="1" dirty="0"/>
              <a:t>검토하는 </a:t>
            </a:r>
            <a:r>
              <a:rPr lang="ko-KR" altLang="en-US" b="1" dirty="0" smtClean="0"/>
              <a:t>과정</a:t>
            </a:r>
            <a:r>
              <a:rPr lang="en-US" altLang="ko-KR" b="1" dirty="0"/>
              <a:t>(</a:t>
            </a:r>
            <a:r>
              <a:rPr lang="ko-KR" altLang="en-US" dirty="0" smtClean="0"/>
              <a:t>수집한 </a:t>
            </a:r>
            <a:r>
              <a:rPr lang="ko-KR" altLang="en-US" dirty="0"/>
              <a:t>정보 가운데 몇 가지 대안을 평가 기준에 따라 </a:t>
            </a:r>
            <a:r>
              <a:rPr lang="ko-KR" altLang="en-US" dirty="0" err="1"/>
              <a:t>비교∙평가하여</a:t>
            </a:r>
            <a:r>
              <a:rPr lang="ko-KR" altLang="en-US" dirty="0"/>
              <a:t> 우선순위를 정하는 </a:t>
            </a:r>
            <a:r>
              <a:rPr lang="ko-KR" altLang="en-US" dirty="0" smtClean="0"/>
              <a:t>단계</a:t>
            </a:r>
            <a:r>
              <a:rPr lang="en-US" altLang="ko-KR" dirty="0" smtClean="0"/>
              <a:t>)</a:t>
            </a:r>
            <a:endParaRPr lang="en-US" altLang="ko-KR" b="1" dirty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대안을 </a:t>
            </a:r>
            <a:r>
              <a:rPr lang="ko-KR" altLang="en-US" b="1" dirty="0"/>
              <a:t>평가하기 위하여 소비자들은 몇 가지의 평가기준을 정하는 데</a:t>
            </a:r>
            <a:r>
              <a:rPr lang="en-US" altLang="ko-KR" b="1" dirty="0"/>
              <a:t>, </a:t>
            </a:r>
            <a:r>
              <a:rPr lang="ko-KR" altLang="en-US" b="1" dirty="0"/>
              <a:t>이때에 소비자의 신념이나 태도가 중요한 변수로 </a:t>
            </a:r>
            <a:r>
              <a:rPr lang="ko-KR" altLang="en-US" b="1" dirty="0" smtClean="0"/>
              <a:t>작용함</a:t>
            </a:r>
            <a:endParaRPr lang="en-US" altLang="ko-KR" b="1" dirty="0"/>
          </a:p>
          <a:p>
            <a:r>
              <a:rPr lang="ko-KR" altLang="en-US" dirty="0"/>
              <a:t>소비자가 정보를 처리해 본 경험이 많으면 평가 시간이 짧아지며</a:t>
            </a:r>
            <a:r>
              <a:rPr lang="en-US" altLang="ko-KR" dirty="0"/>
              <a:t>, </a:t>
            </a:r>
            <a:r>
              <a:rPr lang="ko-KR" altLang="en-US" dirty="0"/>
              <a:t>제품의 중요성이 높고 위험이 클수록 평가 시간은 길어진다</a:t>
            </a:r>
            <a:r>
              <a:rPr lang="en-US" altLang="ko-KR" dirty="0"/>
              <a:t>. </a:t>
            </a:r>
            <a:r>
              <a:rPr lang="ko-KR" altLang="en-US" dirty="0"/>
              <a:t>평가의 기준은 절대적인 것이 아니며 상품의 유형이나 상황에 따라 다를 수 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같은 기준이라도 소비자에 따라 중요도가 다를 수 있다</a:t>
            </a:r>
            <a:r>
              <a:rPr lang="en-US" altLang="ko-KR" dirty="0"/>
              <a:t>. </a:t>
            </a:r>
            <a:r>
              <a:rPr lang="ko-KR" altLang="en-US" dirty="0"/>
              <a:t>평가 기준으로 많이 활용되는 것은 </a:t>
            </a:r>
            <a:r>
              <a:rPr lang="ko-KR" altLang="en-US" dirty="0" err="1"/>
              <a:t>비용∙품질∙내구성∙다용도성∙안전성∙보증</a:t>
            </a:r>
            <a:r>
              <a:rPr lang="ko-KR" altLang="en-US" dirty="0"/>
              <a:t> 등 상품 자체와 관련된 것들과</a:t>
            </a:r>
            <a:r>
              <a:rPr lang="en-US" altLang="ko-KR" dirty="0"/>
              <a:t>, </a:t>
            </a:r>
            <a:r>
              <a:rPr lang="ko-KR" altLang="en-US" dirty="0" err="1"/>
              <a:t>상표∙사회적</a:t>
            </a:r>
            <a:r>
              <a:rPr lang="ko-KR" altLang="en-US" dirty="0"/>
              <a:t> </a:t>
            </a:r>
            <a:r>
              <a:rPr lang="ko-KR" altLang="en-US" dirty="0" err="1"/>
              <a:t>이미지∙환경</a:t>
            </a:r>
            <a:r>
              <a:rPr lang="ko-KR" altLang="en-US" dirty="0"/>
              <a:t> 유해성 등 사회적 측면과 관련된 것들이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대안 평가의 과정은 </a:t>
            </a:r>
            <a:r>
              <a:rPr lang="en-US" altLang="ko-KR" dirty="0"/>
              <a:t>'</a:t>
            </a:r>
            <a:r>
              <a:rPr lang="ko-KR" altLang="en-US" dirty="0"/>
              <a:t>신념</a:t>
            </a:r>
            <a:r>
              <a:rPr lang="en-US" altLang="ko-KR" dirty="0"/>
              <a:t>', '</a:t>
            </a:r>
            <a:r>
              <a:rPr lang="ko-KR" altLang="en-US" dirty="0"/>
              <a:t>태도</a:t>
            </a:r>
            <a:r>
              <a:rPr lang="en-US" altLang="ko-KR" dirty="0"/>
              <a:t>', '</a:t>
            </a:r>
            <a:r>
              <a:rPr lang="ko-KR" altLang="en-US" dirty="0"/>
              <a:t>의도</a:t>
            </a:r>
            <a:r>
              <a:rPr lang="en-US" altLang="ko-KR" dirty="0"/>
              <a:t>'</a:t>
            </a:r>
            <a:r>
              <a:rPr lang="ko-KR" altLang="en-US" dirty="0"/>
              <a:t>에 따라 달라지게 된다</a:t>
            </a:r>
            <a:r>
              <a:rPr lang="en-US" altLang="ko-KR" dirty="0"/>
              <a:t>. </a:t>
            </a:r>
            <a:r>
              <a:rPr lang="ko-KR" altLang="en-US" dirty="0"/>
              <a:t>신념은 각 대안의 특성에 대해 소비자가 인지하고 있는 주관적인 믿음을 의미한다</a:t>
            </a:r>
            <a:r>
              <a:rPr lang="en-US" altLang="ko-KR" dirty="0"/>
              <a:t>. </a:t>
            </a:r>
            <a:r>
              <a:rPr lang="ko-KR" altLang="en-US" dirty="0"/>
              <a:t>소비자의 장기 기억에 저장되어 있는 정보는 신념의 한 요소로 작용하며</a:t>
            </a:r>
            <a:r>
              <a:rPr lang="en-US" altLang="ko-KR" dirty="0"/>
              <a:t>, </a:t>
            </a:r>
            <a:r>
              <a:rPr lang="ko-KR" altLang="en-US" dirty="0"/>
              <a:t>이렇게 형성된 주관적 믿음은 상표 이미지로 언급되기도 한다</a:t>
            </a:r>
            <a:r>
              <a:rPr lang="en-US" altLang="ko-KR" dirty="0"/>
              <a:t>. </a:t>
            </a:r>
            <a:r>
              <a:rPr lang="ko-KR" altLang="en-US" dirty="0"/>
              <a:t>신념은 외적 탐색을 하며 축적된 정보에 의해 나타나기도 하고</a:t>
            </a:r>
            <a:r>
              <a:rPr lang="en-US" altLang="ko-KR" dirty="0"/>
              <a:t>, </a:t>
            </a:r>
            <a:r>
              <a:rPr lang="ko-KR" altLang="en-US" dirty="0"/>
              <a:t>추리 과정의 결과에 의해 형성되기도 한다</a:t>
            </a:r>
            <a:r>
              <a:rPr lang="en-US" altLang="ko-KR" dirty="0"/>
              <a:t>. </a:t>
            </a:r>
            <a:r>
              <a:rPr lang="ko-KR" altLang="en-US" dirty="0"/>
              <a:t>태도는 일반적으로 어떤 대상에 대한 전반적인 긍정적 또는 부정적 평가를 의미하는데</a:t>
            </a:r>
            <a:r>
              <a:rPr lang="en-US" altLang="ko-KR" dirty="0"/>
              <a:t>, </a:t>
            </a:r>
            <a:r>
              <a:rPr lang="ko-KR" altLang="en-US" dirty="0"/>
              <a:t>여러 대안들에 대한 평가 기준과 이에 대한 신념은 각 대안들에 대해 소비자가 호의적 또는 비판적인 일관된 반응을 가지게 한다</a:t>
            </a:r>
            <a:r>
              <a:rPr lang="en-US" altLang="ko-KR" dirty="0"/>
              <a:t>. </a:t>
            </a:r>
            <a:r>
              <a:rPr lang="ko-KR" altLang="en-US" dirty="0"/>
              <a:t>하나의 대안에 대해 소비자의 신념에 의한 태도가 형성되어 그에 따라 구매 </a:t>
            </a:r>
            <a:r>
              <a:rPr lang="en-US" altLang="ko-KR" dirty="0"/>
              <a:t>'</a:t>
            </a:r>
            <a:r>
              <a:rPr lang="ko-KR" altLang="en-US" dirty="0"/>
              <a:t>의도</a:t>
            </a:r>
            <a:r>
              <a:rPr lang="en-US" altLang="ko-KR" dirty="0"/>
              <a:t>'</a:t>
            </a:r>
            <a:r>
              <a:rPr lang="ko-KR" altLang="en-US" dirty="0"/>
              <a:t>가 생기게 되면</a:t>
            </a:r>
            <a:r>
              <a:rPr lang="en-US" altLang="ko-KR" dirty="0"/>
              <a:t>, </a:t>
            </a:r>
            <a:r>
              <a:rPr lang="ko-KR" altLang="en-US" dirty="0"/>
              <a:t>그 대안을 구매할 가능성이 높아진다</a:t>
            </a:r>
            <a:r>
              <a:rPr lang="en-US" altLang="ko-KR" dirty="0"/>
              <a:t>. </a:t>
            </a:r>
            <a:r>
              <a:rPr lang="ko-KR" altLang="en-US" dirty="0"/>
              <a:t>그러나 구매 의도가 반드시 구매 행동으로 연결되는 것은 아니며</a:t>
            </a:r>
            <a:r>
              <a:rPr lang="en-US" altLang="ko-KR" dirty="0"/>
              <a:t>, </a:t>
            </a:r>
            <a:r>
              <a:rPr lang="ko-KR" altLang="en-US" dirty="0"/>
              <a:t>구매 시의 시간 간격 </a:t>
            </a:r>
            <a:r>
              <a:rPr lang="ko-KR" altLang="en-US" dirty="0" err="1"/>
              <a:t>발생∙예상하지</a:t>
            </a:r>
            <a:r>
              <a:rPr lang="ko-KR" altLang="en-US" dirty="0"/>
              <a:t> 못한 사건 등에 의해 구매가 달라지기도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 smtClean="0"/>
          </a:p>
          <a:p>
            <a:pPr latinLnBrk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94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4. </a:t>
            </a:r>
            <a:r>
              <a:rPr lang="ko-KR" altLang="en-US" sz="2400" dirty="0" err="1"/>
              <a:t>구매행동</a:t>
            </a:r>
            <a:r>
              <a:rPr lang="en-US" altLang="ko-KR" sz="2400" dirty="0"/>
              <a:t>(purchase</a:t>
            </a:r>
            <a:r>
              <a:rPr lang="en-US" altLang="ko-KR" sz="2400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24743"/>
            <a:ext cx="8640960" cy="590465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b="1" dirty="0" smtClean="0"/>
              <a:t>가장 </a:t>
            </a:r>
            <a:r>
              <a:rPr lang="ko-KR" altLang="en-US" b="1" dirty="0"/>
              <a:t>선호하는 상점이나 상표를 선정하고 선정된 제품이나 서비스를 실제로 구매하는 단계</a:t>
            </a:r>
            <a:r>
              <a:rPr lang="en-US" altLang="ko-KR" b="1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b="1" dirty="0" smtClean="0"/>
              <a:t>대안평가 </a:t>
            </a:r>
            <a:r>
              <a:rPr lang="ko-KR" altLang="en-US" b="1" dirty="0"/>
              <a:t>과정에서 결정된 </a:t>
            </a:r>
            <a:r>
              <a:rPr lang="ko-KR" altLang="en-US" b="1" dirty="0" err="1"/>
              <a:t>외식업소를</a:t>
            </a:r>
            <a:r>
              <a:rPr lang="ko-KR" altLang="en-US" b="1" dirty="0"/>
              <a:t> 방문하여 식사를 하게 되는 </a:t>
            </a:r>
            <a:r>
              <a:rPr lang="ko-KR" altLang="en-US" b="1" dirty="0" smtClean="0"/>
              <a:t>것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dirty="0" smtClean="0"/>
              <a:t>-</a:t>
            </a:r>
            <a:r>
              <a:rPr lang="ko-KR" altLang="en-US" dirty="0" smtClean="0"/>
              <a:t>식사하는 </a:t>
            </a:r>
            <a:r>
              <a:rPr lang="ko-KR" altLang="en-US" dirty="0"/>
              <a:t>과정에서 식당의 분위기</a:t>
            </a:r>
            <a:r>
              <a:rPr lang="en-US" altLang="ko-KR" dirty="0"/>
              <a:t>, </a:t>
            </a:r>
            <a:r>
              <a:rPr lang="ko-KR" altLang="en-US" dirty="0"/>
              <a:t>종업원의 서비스 태도</a:t>
            </a:r>
            <a:r>
              <a:rPr lang="en-US" altLang="ko-KR" dirty="0"/>
              <a:t>, </a:t>
            </a:r>
            <a:r>
              <a:rPr lang="ko-KR" altLang="en-US" dirty="0"/>
              <a:t>음식의 맛 등이 소비자의 지각에 영향을 주게 된다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285750" indent="-285750" latinLnBrk="0">
              <a:buFont typeface="Wingdings" panose="05000000000000000000" pitchFamily="2" charset="2"/>
              <a:buChar char="§"/>
            </a:pPr>
            <a:r>
              <a:rPr lang="ko-KR" altLang="en-US" dirty="0"/>
              <a:t>우선순위로 정한 상품 가운데 원하는 기준에 가장 적합한 것을 구매하는 단계로</a:t>
            </a:r>
            <a:r>
              <a:rPr lang="en-US" altLang="ko-KR" dirty="0"/>
              <a:t>, </a:t>
            </a:r>
            <a:r>
              <a:rPr lang="ko-KR" altLang="en-US" dirty="0"/>
              <a:t>구매 장소와 지불 방법 등을 고려하고 실행에 옮긴다</a:t>
            </a:r>
            <a:r>
              <a:rPr lang="en-US" altLang="ko-KR" dirty="0"/>
              <a:t>. </a:t>
            </a:r>
            <a:r>
              <a:rPr lang="ko-KR" altLang="en-US" dirty="0"/>
              <a:t>이때 소비자는 구매 </a:t>
            </a:r>
            <a:r>
              <a:rPr lang="ko-KR" altLang="en-US" dirty="0" err="1"/>
              <a:t>장소별∙지불</a:t>
            </a:r>
            <a:r>
              <a:rPr lang="ko-KR" altLang="en-US" dirty="0"/>
              <a:t> </a:t>
            </a:r>
            <a:r>
              <a:rPr lang="ko-KR" altLang="en-US" dirty="0" err="1"/>
              <a:t>방법별</a:t>
            </a:r>
            <a:r>
              <a:rPr lang="ko-KR" altLang="en-US" dirty="0"/>
              <a:t> 장단점을 파악하여 신중하게 </a:t>
            </a:r>
            <a:r>
              <a:rPr lang="ko-KR" altLang="en-US" dirty="0" smtClean="0"/>
              <a:t>결정해야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659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5. </a:t>
            </a:r>
            <a:r>
              <a:rPr lang="ko-KR" altLang="en-US" sz="2400" dirty="0"/>
              <a:t>구매 후 </a:t>
            </a:r>
            <a:r>
              <a:rPr lang="ko-KR" altLang="en-US" sz="2400" dirty="0" smtClean="0"/>
              <a:t>평가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24743"/>
            <a:ext cx="8640960" cy="590465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/>
              <a:t>소비자 구매의사결정 과정의 최종단계로서 제품의 </a:t>
            </a:r>
            <a:r>
              <a:rPr lang="ko-KR" altLang="en-US" b="1" dirty="0" smtClean="0"/>
              <a:t>사용 결과를 </a:t>
            </a:r>
            <a:r>
              <a:rPr lang="ko-KR" altLang="en-US" b="1" dirty="0"/>
              <a:t>평가</a:t>
            </a:r>
            <a:r>
              <a:rPr lang="en-US" altLang="ko-KR" b="1" dirty="0"/>
              <a:t>(evaluation)</a:t>
            </a:r>
            <a:r>
              <a:rPr lang="ko-KR" altLang="en-US" b="1" dirty="0"/>
              <a:t>하는 단계이다</a:t>
            </a:r>
            <a:r>
              <a:rPr lang="en-US" altLang="ko-KR" b="1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/>
              <a:t>소비자는 제품이나 서비스의 구매 및 </a:t>
            </a:r>
            <a:r>
              <a:rPr lang="ko-KR" altLang="en-US" b="1" dirty="0" smtClean="0"/>
              <a:t>사용 경험을 </a:t>
            </a:r>
            <a:r>
              <a:rPr lang="ko-KR" altLang="en-US" b="1" dirty="0"/>
              <a:t>통해 새로운 학습을 하게 되고</a:t>
            </a:r>
            <a:r>
              <a:rPr lang="en-US" altLang="ko-KR" b="1" dirty="0"/>
              <a:t>, </a:t>
            </a:r>
            <a:r>
              <a:rPr lang="ko-KR" altLang="en-US" b="1" dirty="0"/>
              <a:t>그 결과 특정 상표나 그 상표에 대한 새로운 태도를 형성한다</a:t>
            </a:r>
            <a:r>
              <a:rPr lang="en-US" altLang="ko-KR" b="1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/>
              <a:t>이 단계는 소비자나 마케팅관리자에게 모두 중요한 단계이다</a:t>
            </a:r>
            <a:r>
              <a:rPr lang="en-US" altLang="ko-KR" b="1" dirty="0"/>
              <a:t>. </a:t>
            </a:r>
            <a:endParaRPr lang="en-US" altLang="ko-KR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/>
              <a:t>제품과 서비스에 대해 기대한 수준과 실제 사용한 후 느끼는 수준이 어느 정도 일치하는가에 따라 만족 또는 불만족이라는 평가를 내리게 된다</a:t>
            </a:r>
            <a:r>
              <a:rPr lang="en-US" altLang="ko-KR" b="1" dirty="0" smtClean="0"/>
              <a:t>.</a:t>
            </a:r>
            <a:br>
              <a:rPr lang="en-US" altLang="ko-KR" b="1" dirty="0" smtClean="0"/>
            </a:br>
            <a:r>
              <a:rPr lang="en-US" altLang="ko-KR" dirty="0" smtClean="0"/>
              <a:t>-</a:t>
            </a:r>
            <a:r>
              <a:rPr lang="ko-KR" altLang="en-US" dirty="0" smtClean="0"/>
              <a:t>만일 </a:t>
            </a:r>
            <a:r>
              <a:rPr lang="ko-KR" altLang="en-US" dirty="0" err="1"/>
              <a:t>외식업소를</a:t>
            </a:r>
            <a:r>
              <a:rPr lang="ko-KR" altLang="en-US" dirty="0"/>
              <a:t> 이용한 후</a:t>
            </a:r>
            <a:r>
              <a:rPr lang="en-US" altLang="ko-KR" dirty="0"/>
              <a:t>, </a:t>
            </a:r>
            <a:r>
              <a:rPr lang="ko-KR" altLang="en-US" dirty="0"/>
              <a:t>소비자가 만족을 느끼면 소비자는 그 </a:t>
            </a:r>
            <a:r>
              <a:rPr lang="ko-KR" altLang="en-US" dirty="0" err="1"/>
              <a:t>외식업소를</a:t>
            </a:r>
            <a:r>
              <a:rPr lang="ko-KR" altLang="en-US" dirty="0"/>
              <a:t> 재방문 할 가능성이 높기 때문에 소비자의 구매 후 만족 여부는 </a:t>
            </a:r>
            <a:r>
              <a:rPr lang="ko-KR" altLang="en-US" dirty="0" err="1"/>
              <a:t>외식업소에게</a:t>
            </a:r>
            <a:r>
              <a:rPr lang="ko-KR" altLang="en-US" dirty="0"/>
              <a:t> 큰 영향을 미친다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40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95536" y="2132856"/>
            <a:ext cx="8289749" cy="558438"/>
          </a:xfrm>
          <a:prstGeom prst="rect">
            <a:avLst/>
          </a:prstGeom>
          <a:noFill/>
        </p:spPr>
        <p:txBody>
          <a:bodyPr wrap="none" lIns="0" tIns="36000" rIns="0" bIns="0" rtlCol="0" anchor="ctr">
            <a:noAutofit/>
          </a:bodyPr>
          <a:lstStyle>
            <a:defPPr>
              <a:defRPr lang="ko-KR"/>
            </a:defPPr>
            <a:lvl1pPr algn="ctr">
              <a:defRPr sz="3200" b="1" spc="-60">
                <a:blipFill dpi="0" rotWithShape="1">
                  <a:blip r:embed="rId2"/>
                  <a:srcRect/>
                  <a:tile tx="0" ty="0" sx="20000" sy="20000" flip="none" algn="tl"/>
                </a:blipFill>
                <a:latin typeface="+mn-ea"/>
              </a:defRPr>
            </a:lvl1pPr>
          </a:lstStyle>
          <a:p>
            <a:r>
              <a:rPr lang="ko-KR" altLang="en-US" sz="3600" dirty="0" err="1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</a:t>
            </a:r>
            <a:r>
              <a:rPr lang="en-US" altLang="ko-KR" sz="36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3600" dirty="0" smtClean="0">
                <a:solidFill>
                  <a:srgbClr val="FFFF00"/>
                </a:solidFill>
              </a:rPr>
              <a:t> </a:t>
            </a:r>
            <a:r>
              <a:rPr lang="ko-KR" altLang="en-US" sz="3600" dirty="0">
                <a:solidFill>
                  <a:srgbClr val="FFFF00"/>
                </a:solidFill>
              </a:rPr>
              <a:t>소비자행동에 영향을 미치는 </a:t>
            </a:r>
            <a:r>
              <a:rPr lang="ko-KR" altLang="en-US" sz="3600" dirty="0" smtClean="0">
                <a:solidFill>
                  <a:srgbClr val="FFFF00"/>
                </a:solidFill>
              </a:rPr>
              <a:t>요인</a:t>
            </a:r>
            <a:endParaRPr lang="en-US" altLang="ko-KR" sz="3600" dirty="0">
              <a:solidFill>
                <a:srgbClr val="FFFF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43508" y="6273316"/>
            <a:ext cx="1116124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1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24743"/>
            <a:ext cx="8640960" cy="5904657"/>
          </a:xfrm>
        </p:spPr>
        <p:txBody>
          <a:bodyPr>
            <a:normAutofit/>
          </a:bodyPr>
          <a:lstStyle/>
          <a:p>
            <a:r>
              <a:rPr lang="ko-KR" altLang="en-US" dirty="0"/>
              <a:t>소비자 구매행동에는 여러 가지의 요인들이 영향을 미치게 된다</a:t>
            </a:r>
            <a:r>
              <a:rPr lang="en-US" altLang="ko-KR" dirty="0"/>
              <a:t>. </a:t>
            </a:r>
            <a:r>
              <a:rPr lang="ko-KR" altLang="en-US" dirty="0"/>
              <a:t>즉 개인이 지니고 있는 동기유발</a:t>
            </a:r>
            <a:r>
              <a:rPr lang="en-US" altLang="ko-KR" dirty="0"/>
              <a:t>, </a:t>
            </a:r>
            <a:r>
              <a:rPr lang="ko-KR" altLang="en-US" dirty="0"/>
              <a:t>학습</a:t>
            </a:r>
            <a:r>
              <a:rPr lang="en-US" altLang="ko-KR" dirty="0"/>
              <a:t>, </a:t>
            </a:r>
            <a:r>
              <a:rPr lang="ko-KR" altLang="en-US" dirty="0"/>
              <a:t>개성 및 라이프스타일 등 내적 요인은 물론이고</a:t>
            </a:r>
            <a:r>
              <a:rPr lang="en-US" altLang="ko-KR" dirty="0"/>
              <a:t>, </a:t>
            </a:r>
            <a:r>
              <a:rPr lang="ko-KR" altLang="en-US" dirty="0"/>
              <a:t>개인이 속해 있는 환경적인 요인으로 가족</a:t>
            </a:r>
            <a:r>
              <a:rPr lang="en-US" altLang="ko-KR" dirty="0"/>
              <a:t>, </a:t>
            </a:r>
            <a:r>
              <a:rPr lang="ko-KR" altLang="en-US" dirty="0"/>
              <a:t>준거집단</a:t>
            </a:r>
            <a:r>
              <a:rPr lang="en-US" altLang="ko-KR" dirty="0"/>
              <a:t>, </a:t>
            </a:r>
            <a:r>
              <a:rPr lang="ko-KR" altLang="en-US" dirty="0"/>
              <a:t>사회계층</a:t>
            </a:r>
            <a:r>
              <a:rPr lang="en-US" altLang="ko-KR" dirty="0"/>
              <a:t>, </a:t>
            </a:r>
            <a:r>
              <a:rPr lang="ko-KR" altLang="en-US" dirty="0"/>
              <a:t>문화 등이 직</a:t>
            </a:r>
            <a:r>
              <a:rPr lang="en-US" altLang="ko-KR" dirty="0"/>
              <a:t>․</a:t>
            </a:r>
            <a:r>
              <a:rPr lang="ko-KR" altLang="en-US" dirty="0"/>
              <a:t>간접적으로 </a:t>
            </a:r>
            <a:r>
              <a:rPr lang="ko-KR" altLang="en-US" dirty="0" smtClean="0"/>
              <a:t>영향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소비자 행동의 모델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pic>
        <p:nvPicPr>
          <p:cNvPr id="7" name="_x68352392" descr="EMB0000060c1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01" y="2475832"/>
            <a:ext cx="7240318" cy="437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468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41253"/>
            <a:ext cx="8435280" cy="562074"/>
          </a:xfrm>
        </p:spPr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개인적 영향 </a:t>
            </a:r>
            <a:r>
              <a:rPr lang="ko-KR" altLang="en-US" dirty="0" smtClean="0"/>
              <a:t>요인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ko-KR" sz="1800" dirty="0" smtClean="0"/>
              <a:t>-</a:t>
            </a:r>
            <a:r>
              <a:rPr lang="ko-KR" altLang="en-US" sz="1800" dirty="0" smtClean="0"/>
              <a:t>소비자의 </a:t>
            </a:r>
            <a:r>
              <a:rPr lang="ko-KR" altLang="en-US" sz="1800" dirty="0"/>
              <a:t>구매의사결정 과정에 영향을 주는 개인적 요인</a:t>
            </a:r>
            <a:r>
              <a:rPr lang="en-US" altLang="ko-KR" sz="1800" dirty="0"/>
              <a:t>: </a:t>
            </a:r>
            <a:r>
              <a:rPr lang="ko-KR" altLang="en-US" sz="1800" dirty="0"/>
              <a:t>동기유발의 정도</a:t>
            </a:r>
            <a:r>
              <a:rPr lang="en-US" altLang="ko-KR" sz="1800" dirty="0"/>
              <a:t>, </a:t>
            </a:r>
            <a:r>
              <a:rPr lang="ko-KR" altLang="en-US" sz="1800" dirty="0"/>
              <a:t>학습의 경험 정도</a:t>
            </a:r>
            <a:r>
              <a:rPr lang="en-US" altLang="ko-KR" sz="1800" dirty="0"/>
              <a:t>, </a:t>
            </a:r>
            <a:r>
              <a:rPr lang="ko-KR" altLang="en-US" sz="1800" dirty="0"/>
              <a:t>태도의 형성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지각상태</a:t>
            </a:r>
            <a:r>
              <a:rPr lang="en-US" altLang="ko-KR" sz="1800" dirty="0"/>
              <a:t>,</a:t>
            </a:r>
            <a:r>
              <a:rPr lang="ko-KR" altLang="en-US" sz="1800" dirty="0"/>
              <a:t> 개인의 </a:t>
            </a:r>
            <a:r>
              <a:rPr lang="ko-KR" altLang="en-US" sz="1800" dirty="0" smtClean="0"/>
              <a:t>라이프스타일</a:t>
            </a:r>
          </a:p>
          <a:p>
            <a:endParaRPr lang="en-US" altLang="ko-KR" b="1" dirty="0" smtClean="0"/>
          </a:p>
          <a:p>
            <a:r>
              <a:rPr lang="en-US" altLang="ko-KR" sz="2000" b="1" dirty="0" smtClean="0"/>
              <a:t>1) </a:t>
            </a:r>
            <a:r>
              <a:rPr lang="ko-KR" altLang="en-US" sz="2000" b="1" dirty="0" smtClean="0"/>
              <a:t>동기유발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/>
              <a:t>인간에게는 </a:t>
            </a:r>
            <a:r>
              <a:rPr lang="ko-KR" altLang="en-US" dirty="0"/>
              <a:t>다양한 욕구가 내재되어 있는데</a:t>
            </a:r>
            <a:r>
              <a:rPr lang="en-US" altLang="ko-KR" dirty="0"/>
              <a:t>, </a:t>
            </a:r>
            <a:r>
              <a:rPr lang="ko-KR" altLang="en-US" dirty="0"/>
              <a:t>이들 욕구가 어떤 </a:t>
            </a:r>
            <a:r>
              <a:rPr lang="ko-KR" altLang="en-US" dirty="0" smtClean="0"/>
              <a:t>계기로 </a:t>
            </a:r>
            <a:r>
              <a:rPr lang="ko-KR" altLang="en-US" dirty="0"/>
              <a:t>활성화되면 이 욕구를 충족시키기 위해 필요한 </a:t>
            </a:r>
            <a:r>
              <a:rPr lang="ko-KR" altLang="en-US" dirty="0" smtClean="0"/>
              <a:t>행동이</a:t>
            </a:r>
            <a:r>
              <a:rPr lang="en-US" altLang="ko-KR" dirty="0" smtClean="0"/>
              <a:t> </a:t>
            </a:r>
            <a:r>
              <a:rPr lang="ko-KR" altLang="en-US" dirty="0"/>
              <a:t>유발된다</a:t>
            </a:r>
            <a:r>
              <a:rPr lang="en-US" altLang="ko-KR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/>
              <a:t>동기</a:t>
            </a:r>
            <a:r>
              <a:rPr lang="en-US" altLang="ko-KR" dirty="0"/>
              <a:t>(motives): </a:t>
            </a:r>
            <a:r>
              <a:rPr lang="ko-KR" altLang="en-US" dirty="0"/>
              <a:t> 행동을 유발시키는 강력하고 지속성 있는 내적 </a:t>
            </a:r>
            <a:r>
              <a:rPr lang="ko-KR" altLang="en-US" dirty="0" smtClean="0"/>
              <a:t>자극</a:t>
            </a:r>
            <a:r>
              <a:rPr lang="en-US" altLang="ko-KR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/>
              <a:t>동기유발</a:t>
            </a:r>
            <a:r>
              <a:rPr lang="en-US" altLang="ko-KR" dirty="0"/>
              <a:t>(motivation) : </a:t>
            </a:r>
            <a:r>
              <a:rPr lang="ko-KR" altLang="en-US" dirty="0"/>
              <a:t>동기가 활성화되면 행동이 시작되고 일정한 </a:t>
            </a:r>
            <a:r>
              <a:rPr lang="ko-KR" altLang="en-US" dirty="0" smtClean="0"/>
              <a:t>목표가 </a:t>
            </a:r>
            <a:r>
              <a:rPr lang="ko-KR" altLang="en-US" dirty="0"/>
              <a:t>달성될 때까지 그 행동은 지속되는데</a:t>
            </a:r>
            <a:r>
              <a:rPr lang="en-US" altLang="ko-KR" dirty="0"/>
              <a:t>, </a:t>
            </a:r>
            <a:r>
              <a:rPr lang="ko-KR" altLang="en-US" dirty="0"/>
              <a:t>이처럼 동기가 활성화되어 행동을 유발시키는 과정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02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001194"/>
            <a:ext cx="9144000" cy="562074"/>
          </a:xfrm>
        </p:spPr>
        <p:txBody>
          <a:bodyPr>
            <a:normAutofit/>
          </a:bodyPr>
          <a:lstStyle/>
          <a:p>
            <a:pPr algn="ctr"/>
            <a:r>
              <a:rPr lang="en-US" altLang="ko-KR" sz="2000" dirty="0" smtClean="0"/>
              <a:t>* </a:t>
            </a:r>
            <a:r>
              <a:rPr lang="ko-KR" altLang="en-US" sz="2000" dirty="0" smtClean="0"/>
              <a:t>매슬로우의 욕구계층이론을 레스토랑에 적용</a:t>
            </a:r>
            <a:r>
              <a:rPr lang="en-US" altLang="ko-KR" sz="2000" dirty="0"/>
              <a:t>*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19250" b="-1"/>
          <a:stretch/>
        </p:blipFill>
        <p:spPr bwMode="auto">
          <a:xfrm>
            <a:off x="0" y="1484783"/>
            <a:ext cx="9144000" cy="52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54360" y="197326"/>
            <a:ext cx="84352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개인적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278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915219"/>
            <a:ext cx="8435280" cy="562074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*</a:t>
            </a:r>
            <a:r>
              <a:rPr lang="ko-KR" altLang="en-US" sz="1800" dirty="0" smtClean="0"/>
              <a:t>매슬로우의 욕구계층이론</a:t>
            </a:r>
            <a:r>
              <a:rPr lang="en-US" altLang="ko-KR" sz="1800" dirty="0" smtClean="0"/>
              <a:t>*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77293"/>
            <a:ext cx="8622704" cy="5380707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ko-KR" b="1" dirty="0"/>
              <a:t>⑴</a:t>
            </a:r>
            <a:r>
              <a:rPr lang="ko-KR" altLang="en-US" b="1" dirty="0"/>
              <a:t>생리적 욕구</a:t>
            </a:r>
            <a:r>
              <a:rPr lang="en-US" altLang="ko-KR" b="1" dirty="0"/>
              <a:t>(physiological needs) </a:t>
            </a:r>
            <a:endParaRPr lang="ko-KR" altLang="en-US" b="1" dirty="0"/>
          </a:p>
          <a:p>
            <a:pPr lvl="1">
              <a:lnSpc>
                <a:spcPct val="160000"/>
              </a:lnSpc>
            </a:pPr>
            <a:r>
              <a:rPr lang="ko-KR" altLang="en-US" sz="1800" dirty="0"/>
              <a:t>인간의 가장 기본적인 욕구로 의식주에 대한 욕구</a:t>
            </a:r>
            <a:r>
              <a:rPr lang="en-US" altLang="ko-KR" sz="1800" dirty="0"/>
              <a:t>. </a:t>
            </a:r>
          </a:p>
          <a:p>
            <a:pPr>
              <a:lnSpc>
                <a:spcPct val="160000"/>
              </a:lnSpc>
            </a:pPr>
            <a:r>
              <a:rPr lang="en-US" altLang="ko-KR" b="1" dirty="0"/>
              <a:t>⑵</a:t>
            </a:r>
            <a:r>
              <a:rPr lang="ko-KR" altLang="en-US" b="1" dirty="0"/>
              <a:t>안전의 욕구</a:t>
            </a:r>
            <a:r>
              <a:rPr lang="en-US" altLang="ko-KR" b="1" dirty="0"/>
              <a:t>(safety needs)</a:t>
            </a:r>
            <a:endParaRPr lang="ko-KR" altLang="en-US" b="1" dirty="0"/>
          </a:p>
          <a:p>
            <a:pPr lvl="1">
              <a:lnSpc>
                <a:spcPct val="160000"/>
              </a:lnSpc>
            </a:pPr>
            <a:r>
              <a:rPr lang="ko-KR" altLang="en-US" sz="1800" dirty="0"/>
              <a:t>신체적 보호</a:t>
            </a:r>
            <a:r>
              <a:rPr lang="en-US" altLang="ko-KR" sz="1800" dirty="0"/>
              <a:t>, </a:t>
            </a:r>
            <a:r>
              <a:rPr lang="ko-KR" altLang="en-US" sz="1800" dirty="0"/>
              <a:t>직업의 안정 등에 대한 욕구</a:t>
            </a:r>
            <a:r>
              <a:rPr lang="en-US" altLang="ko-KR" sz="1800" dirty="0"/>
              <a:t>. </a:t>
            </a:r>
            <a:r>
              <a:rPr lang="ko-KR" altLang="en-US" sz="1800" dirty="0"/>
              <a:t>음식과 공중위생</a:t>
            </a:r>
            <a:r>
              <a:rPr lang="en-US" altLang="ko-KR" sz="1800" dirty="0"/>
              <a:t>, </a:t>
            </a:r>
            <a:r>
              <a:rPr lang="ko-KR" altLang="en-US" sz="1800" dirty="0"/>
              <a:t>그리고 종업원의 개인 위생 등</a:t>
            </a:r>
            <a:r>
              <a:rPr lang="en-US" altLang="ko-KR" sz="1800" dirty="0"/>
              <a:t>. </a:t>
            </a:r>
          </a:p>
          <a:p>
            <a:pPr>
              <a:lnSpc>
                <a:spcPct val="160000"/>
              </a:lnSpc>
            </a:pPr>
            <a:r>
              <a:rPr lang="en-US" altLang="ko-KR" b="1" dirty="0"/>
              <a:t>(3) </a:t>
            </a:r>
            <a:r>
              <a:rPr lang="ko-KR" altLang="en-US" b="1" dirty="0"/>
              <a:t>사회적 욕구</a:t>
            </a:r>
            <a:r>
              <a:rPr lang="en-US" altLang="ko-KR" b="1" dirty="0"/>
              <a:t>(belongingness and love needs) </a:t>
            </a:r>
            <a:endParaRPr lang="ko-KR" altLang="en-US" b="1" dirty="0"/>
          </a:p>
          <a:p>
            <a:pPr lvl="1">
              <a:lnSpc>
                <a:spcPct val="160000"/>
              </a:lnSpc>
            </a:pPr>
            <a:r>
              <a:rPr lang="ko-KR" altLang="en-US" sz="1800" dirty="0"/>
              <a:t>소속감</a:t>
            </a:r>
            <a:r>
              <a:rPr lang="en-US" altLang="ko-KR" sz="1800" dirty="0"/>
              <a:t>, </a:t>
            </a:r>
            <a:r>
              <a:rPr lang="ko-KR" altLang="en-US" sz="1800" dirty="0"/>
              <a:t>친교</a:t>
            </a:r>
            <a:r>
              <a:rPr lang="en-US" altLang="ko-KR" sz="1800" dirty="0"/>
              <a:t>, </a:t>
            </a:r>
            <a:r>
              <a:rPr lang="ko-KR" altLang="en-US" sz="1800" dirty="0"/>
              <a:t>애정</a:t>
            </a:r>
            <a:r>
              <a:rPr lang="en-US" altLang="ko-KR" sz="1800" dirty="0"/>
              <a:t>, </a:t>
            </a:r>
            <a:r>
              <a:rPr lang="ko-KR" altLang="en-US" sz="1800" dirty="0"/>
              <a:t>우정 등에 대한 욕구</a:t>
            </a:r>
            <a:r>
              <a:rPr lang="en-US" altLang="ko-KR" sz="1800" dirty="0"/>
              <a:t>.</a:t>
            </a:r>
          </a:p>
          <a:p>
            <a:pPr>
              <a:lnSpc>
                <a:spcPct val="160000"/>
              </a:lnSpc>
            </a:pPr>
            <a:r>
              <a:rPr lang="en-US" altLang="ko-KR" b="1" dirty="0"/>
              <a:t>(4) </a:t>
            </a:r>
            <a:r>
              <a:rPr lang="ko-KR" altLang="en-US" b="1" dirty="0"/>
              <a:t>존경의 욕구</a:t>
            </a:r>
            <a:r>
              <a:rPr lang="en-US" altLang="ko-KR" b="1" dirty="0"/>
              <a:t>(esteem needs) </a:t>
            </a:r>
          </a:p>
          <a:p>
            <a:pPr lvl="1">
              <a:lnSpc>
                <a:spcPct val="160000"/>
              </a:lnSpc>
            </a:pPr>
            <a:r>
              <a:rPr lang="ko-KR" altLang="en-US" sz="1800" dirty="0"/>
              <a:t>명예</a:t>
            </a:r>
            <a:r>
              <a:rPr lang="en-US" altLang="ko-KR" sz="1800" dirty="0"/>
              <a:t>, </a:t>
            </a:r>
            <a:r>
              <a:rPr lang="ko-KR" altLang="en-US" sz="1800" dirty="0"/>
              <a:t>신분</a:t>
            </a:r>
            <a:r>
              <a:rPr lang="en-US" altLang="ko-KR" sz="1800" dirty="0"/>
              <a:t>, </a:t>
            </a:r>
            <a:r>
              <a:rPr lang="ko-KR" altLang="en-US" sz="1800" dirty="0"/>
              <a:t>권력</a:t>
            </a:r>
            <a:r>
              <a:rPr lang="en-US" altLang="ko-KR" sz="1800" dirty="0"/>
              <a:t>, </a:t>
            </a:r>
            <a:r>
              <a:rPr lang="ko-KR" altLang="en-US" sz="1800" dirty="0"/>
              <a:t>존경 등에 대한 욕구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>
              <a:lnSpc>
                <a:spcPct val="160000"/>
              </a:lnSpc>
            </a:pPr>
            <a:r>
              <a:rPr lang="en-US" altLang="ko-KR" b="1" dirty="0"/>
              <a:t>(5) </a:t>
            </a:r>
            <a:r>
              <a:rPr lang="ko-KR" altLang="en-US" b="1" dirty="0"/>
              <a:t>자아실현 욕구</a:t>
            </a:r>
            <a:r>
              <a:rPr lang="en-US" altLang="ko-KR" b="1" dirty="0"/>
              <a:t>(self-actualization needs) </a:t>
            </a:r>
            <a:endParaRPr lang="ko-KR" altLang="en-US" b="1" dirty="0"/>
          </a:p>
          <a:p>
            <a:pPr lvl="1">
              <a:lnSpc>
                <a:spcPct val="160000"/>
              </a:lnSpc>
            </a:pPr>
            <a:r>
              <a:rPr lang="ko-KR" altLang="en-US" sz="1800" dirty="0"/>
              <a:t>자기개발</a:t>
            </a:r>
            <a:r>
              <a:rPr lang="en-US" altLang="ko-KR" sz="1800" dirty="0"/>
              <a:t>, </a:t>
            </a:r>
            <a:r>
              <a:rPr lang="ko-KR" altLang="en-US" sz="1800" dirty="0"/>
              <a:t>성장</a:t>
            </a:r>
            <a:r>
              <a:rPr lang="en-US" altLang="ko-KR" sz="1800" dirty="0"/>
              <a:t>, </a:t>
            </a:r>
            <a:r>
              <a:rPr lang="ko-KR" altLang="en-US" sz="1800" dirty="0"/>
              <a:t>성취 등에 대한 욕구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38944" y="216620"/>
            <a:ext cx="84352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개인적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89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7"/>
            <a:ext cx="8622704" cy="5877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/>
              <a:t>2) </a:t>
            </a:r>
            <a:r>
              <a:rPr lang="ko-KR" altLang="en-US" sz="2000" b="1" dirty="0"/>
              <a:t>학습</a:t>
            </a:r>
            <a:endParaRPr lang="en-US" altLang="ko-KR" sz="2000" b="1" dirty="0"/>
          </a:p>
          <a:p>
            <a:r>
              <a:rPr lang="ko-KR" altLang="en-US" dirty="0" smtClean="0"/>
              <a:t>학습</a:t>
            </a:r>
            <a:r>
              <a:rPr lang="en-US" altLang="ko-KR" dirty="0"/>
              <a:t>(learning)</a:t>
            </a:r>
            <a:r>
              <a:rPr lang="ko-KR" altLang="en-US" dirty="0"/>
              <a:t>은 경험으로부터 생기는 </a:t>
            </a:r>
            <a:r>
              <a:rPr lang="ko-KR" altLang="en-US" dirty="0" smtClean="0"/>
              <a:t>개인 행동의 </a:t>
            </a:r>
            <a:r>
              <a:rPr lang="ko-KR" altLang="en-US" dirty="0"/>
              <a:t>변화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소비자에게 있어서 학습이란 </a:t>
            </a:r>
            <a:r>
              <a:rPr lang="ko-KR" altLang="en-US" dirty="0" smtClean="0"/>
              <a:t>직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dirty="0" smtClean="0"/>
              <a:t>간접의 </a:t>
            </a:r>
            <a:r>
              <a:rPr lang="ko-KR" altLang="en-US" dirty="0"/>
              <a:t>다양한 경험을 통해 나타나는 제품</a:t>
            </a:r>
            <a:r>
              <a:rPr lang="en-US" altLang="ko-KR" dirty="0"/>
              <a:t>, </a:t>
            </a:r>
            <a:r>
              <a:rPr lang="ko-KR" altLang="en-US" dirty="0"/>
              <a:t>상표</a:t>
            </a:r>
            <a:r>
              <a:rPr lang="en-US" altLang="ko-KR" dirty="0"/>
              <a:t>, </a:t>
            </a:r>
            <a:r>
              <a:rPr lang="ko-KR" altLang="en-US" dirty="0"/>
              <a:t>상점</a:t>
            </a:r>
            <a:r>
              <a:rPr lang="en-US" altLang="ko-KR" dirty="0"/>
              <a:t>, </a:t>
            </a:r>
            <a:r>
              <a:rPr lang="ko-KR" altLang="en-US" dirty="0"/>
              <a:t>광고 등에 대한 지식</a:t>
            </a:r>
            <a:r>
              <a:rPr lang="en-US" altLang="ko-KR" dirty="0"/>
              <a:t>, </a:t>
            </a:r>
            <a:r>
              <a:rPr lang="ko-KR" altLang="en-US" dirty="0"/>
              <a:t>신념</a:t>
            </a:r>
            <a:r>
              <a:rPr lang="en-US" altLang="ko-KR" dirty="0"/>
              <a:t>, </a:t>
            </a:r>
            <a:r>
              <a:rPr lang="ko-KR" altLang="en-US" dirty="0"/>
              <a:t>태도</a:t>
            </a:r>
            <a:r>
              <a:rPr lang="en-US" altLang="ko-KR" dirty="0"/>
              <a:t>, </a:t>
            </a:r>
            <a:r>
              <a:rPr lang="ko-KR" altLang="en-US" dirty="0"/>
              <a:t>구매방법</a:t>
            </a:r>
            <a:r>
              <a:rPr lang="en-US" altLang="ko-KR" dirty="0"/>
              <a:t>, </a:t>
            </a:r>
            <a:r>
              <a:rPr lang="ko-KR" altLang="en-US" dirty="0"/>
              <a:t>실제 </a:t>
            </a:r>
            <a:r>
              <a:rPr lang="ko-KR" altLang="en-US" dirty="0" smtClean="0"/>
              <a:t>구매 행동 </a:t>
            </a:r>
            <a:r>
              <a:rPr lang="ko-KR" altLang="en-US" dirty="0"/>
              <a:t>등에 있어서의 변화를 의미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사람들은 행동과 학습을 통하여 신념</a:t>
            </a:r>
            <a:r>
              <a:rPr lang="en-US" altLang="ko-KR" dirty="0"/>
              <a:t>(belief)</a:t>
            </a:r>
            <a:r>
              <a:rPr lang="ko-KR" altLang="en-US" dirty="0"/>
              <a:t>과 태도</a:t>
            </a:r>
            <a:r>
              <a:rPr lang="en-US" altLang="ko-KR" dirty="0"/>
              <a:t>(attitude)</a:t>
            </a:r>
            <a:r>
              <a:rPr lang="ko-KR" altLang="en-US" dirty="0"/>
              <a:t>를 형성하고</a:t>
            </a:r>
            <a:r>
              <a:rPr lang="en-US" altLang="ko-KR" dirty="0"/>
              <a:t>, </a:t>
            </a:r>
            <a:r>
              <a:rPr lang="ko-KR" altLang="en-US" dirty="0"/>
              <a:t>이것이 또한 구매행동에 영향을 미친다</a:t>
            </a:r>
            <a:r>
              <a:rPr lang="en-US" altLang="ko-KR" dirty="0"/>
              <a:t>.</a:t>
            </a:r>
            <a:endParaRPr lang="ko-KR" altLang="en-US" dirty="0"/>
          </a:p>
          <a:p>
            <a:pPr>
              <a:lnSpc>
                <a:spcPct val="16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38944" y="216620"/>
            <a:ext cx="84352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개인적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478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7"/>
            <a:ext cx="8622704" cy="5877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 smtClean="0"/>
              <a:t>3) </a:t>
            </a:r>
            <a:r>
              <a:rPr lang="ko-KR" altLang="en-US" sz="2000" b="1" dirty="0" smtClean="0"/>
              <a:t>태도</a:t>
            </a:r>
            <a:endParaRPr lang="en-US" altLang="ko-KR" sz="2000" b="1" dirty="0"/>
          </a:p>
          <a:p>
            <a:pPr>
              <a:lnSpc>
                <a:spcPct val="160000"/>
              </a:lnSpc>
            </a:pPr>
            <a:r>
              <a:rPr lang="ko-KR" altLang="en-US" dirty="0"/>
              <a:t>태도</a:t>
            </a:r>
            <a:r>
              <a:rPr lang="en-US" altLang="ko-KR" dirty="0"/>
              <a:t>(attitude)</a:t>
            </a:r>
            <a:r>
              <a:rPr lang="ko-KR" altLang="en-US" dirty="0"/>
              <a:t>는 어떤 대상이나 아이디어에 대한 상대적으로 일관된 평가</a:t>
            </a:r>
            <a:r>
              <a:rPr lang="en-US" altLang="ko-KR" dirty="0"/>
              <a:t>, </a:t>
            </a:r>
            <a:r>
              <a:rPr lang="ko-KR" altLang="en-US" dirty="0"/>
              <a:t>감정 그리고 선호경향 등을 말한다</a:t>
            </a:r>
            <a:r>
              <a:rPr lang="en-US" altLang="ko-KR" dirty="0"/>
              <a:t>. 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사람들은 태도에 의하여 사물을 좋아하고 싫어하는 마음이 생기고 그에 따라서 대상을 받아들일 것인가</a:t>
            </a:r>
            <a:r>
              <a:rPr lang="en-US" altLang="ko-KR" dirty="0"/>
              <a:t>, </a:t>
            </a:r>
            <a:r>
              <a:rPr lang="ko-KR" altLang="en-US" dirty="0"/>
              <a:t>거부할 것인가를 결정한다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lnSpc>
                <a:spcPct val="160000"/>
              </a:lnSpc>
            </a:pPr>
            <a:r>
              <a:rPr lang="ko-KR" altLang="en-US" dirty="0"/>
              <a:t>소비자의 레스토랑 평가는 마지막으로 이용한 </a:t>
            </a:r>
            <a:r>
              <a:rPr lang="ko-KR" altLang="en-US" dirty="0" smtClean="0"/>
              <a:t>식사 평가에 </a:t>
            </a:r>
            <a:r>
              <a:rPr lang="ko-KR" altLang="en-US" dirty="0"/>
              <a:t>달려 있다고 한다</a:t>
            </a:r>
            <a:r>
              <a:rPr lang="en-US" altLang="ko-KR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 smtClean="0"/>
              <a:t>맥도날드</a:t>
            </a:r>
            <a:r>
              <a:rPr lang="en-US" altLang="ko-KR" dirty="0" smtClean="0"/>
              <a:t>-</a:t>
            </a:r>
            <a:r>
              <a:rPr lang="ko-KR" altLang="en-US" dirty="0" smtClean="0"/>
              <a:t>어린이들을 </a:t>
            </a:r>
            <a:r>
              <a:rPr lang="ko-KR" altLang="en-US" dirty="0"/>
              <a:t>‘</a:t>
            </a:r>
            <a:r>
              <a:rPr lang="ko-KR" altLang="en-US" dirty="0" smtClean="0"/>
              <a:t>평생 </a:t>
            </a:r>
            <a:r>
              <a:rPr lang="ko-KR" altLang="en-US" dirty="0" err="1" smtClean="0"/>
              <a:t>고객</a:t>
            </a:r>
            <a:r>
              <a:rPr lang="ko-KR" altLang="en-US" dirty="0" err="1"/>
              <a:t>’이라는</a:t>
            </a:r>
            <a:r>
              <a:rPr lang="ko-KR" altLang="en-US" dirty="0"/>
              <a:t> 관점에서 미래지향적 고객으로 파악</a:t>
            </a:r>
          </a:p>
          <a:p>
            <a:pPr>
              <a:lnSpc>
                <a:spcPct val="16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38944" y="216620"/>
            <a:ext cx="84352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개인적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02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95536" y="2132856"/>
            <a:ext cx="8289749" cy="558438"/>
          </a:xfrm>
          <a:prstGeom prst="rect">
            <a:avLst/>
          </a:prstGeom>
          <a:noFill/>
        </p:spPr>
        <p:txBody>
          <a:bodyPr wrap="none" lIns="0" tIns="36000" rIns="0" bIns="0" rtlCol="0" anchor="ctr">
            <a:noAutofit/>
          </a:bodyPr>
          <a:lstStyle>
            <a:defPPr>
              <a:defRPr lang="ko-KR"/>
            </a:defPPr>
            <a:lvl1pPr algn="ctr">
              <a:defRPr sz="3200" b="1" spc="-60">
                <a:blipFill dpi="0" rotWithShape="1">
                  <a:blip r:embed="rId2"/>
                  <a:srcRect/>
                  <a:tile tx="0" ty="0" sx="20000" sy="20000" flip="none" algn="tl"/>
                </a:blipFill>
                <a:latin typeface="+mn-ea"/>
              </a:defRPr>
            </a:lvl1pPr>
          </a:lstStyle>
          <a:p>
            <a:r>
              <a:rPr lang="ko-KR" altLang="en-US" sz="3600" dirty="0" err="1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</a:t>
            </a:r>
            <a:r>
              <a:rPr lang="en-US" altLang="ko-KR" sz="36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3600" dirty="0" smtClean="0">
                <a:solidFill>
                  <a:srgbClr val="FFFF00"/>
                </a:solidFill>
              </a:rPr>
              <a:t> </a:t>
            </a:r>
            <a:r>
              <a:rPr lang="ko-KR" altLang="en-US" sz="3600" dirty="0">
                <a:solidFill>
                  <a:srgbClr val="FFFF00"/>
                </a:solidFill>
              </a:rPr>
              <a:t>소비자행동의 </a:t>
            </a:r>
            <a:r>
              <a:rPr lang="ko-KR" altLang="en-US" sz="3600" dirty="0" smtClean="0">
                <a:solidFill>
                  <a:srgbClr val="FFFF00"/>
                </a:solidFill>
              </a:rPr>
              <a:t>이해</a:t>
            </a:r>
            <a:endParaRPr lang="en-US" altLang="ko-KR" sz="3600" dirty="0">
              <a:solidFill>
                <a:srgbClr val="FFFF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43508" y="6273316"/>
            <a:ext cx="1116124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8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7"/>
            <a:ext cx="8622704" cy="5877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/>
              <a:t>4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지각</a:t>
            </a:r>
            <a:endParaRPr lang="en-US" altLang="ko-KR" sz="2000" b="1" dirty="0"/>
          </a:p>
          <a:p>
            <a:pPr>
              <a:lnSpc>
                <a:spcPct val="160000"/>
              </a:lnSpc>
            </a:pPr>
            <a:r>
              <a:rPr lang="ko-KR" altLang="en-US" dirty="0"/>
              <a:t>동일한 사건</a:t>
            </a:r>
            <a:r>
              <a:rPr lang="en-US" altLang="ko-KR" dirty="0"/>
              <a:t>, </a:t>
            </a:r>
            <a:r>
              <a:rPr lang="ko-KR" altLang="en-US" dirty="0"/>
              <a:t>대상</a:t>
            </a:r>
            <a:r>
              <a:rPr lang="en-US" altLang="ko-KR" dirty="0"/>
              <a:t>, </a:t>
            </a:r>
            <a:r>
              <a:rPr lang="ko-KR" altLang="en-US" dirty="0"/>
              <a:t>자극</a:t>
            </a:r>
            <a:r>
              <a:rPr lang="en-US" altLang="ko-KR" dirty="0"/>
              <a:t>, </a:t>
            </a:r>
            <a:r>
              <a:rPr lang="ko-KR" altLang="en-US" dirty="0"/>
              <a:t>현상 등에 대해 사람들은 저마다 보는 시각이 다르다</a:t>
            </a:r>
            <a:r>
              <a:rPr lang="en-US" altLang="ko-KR" dirty="0"/>
              <a:t>. </a:t>
            </a:r>
            <a:r>
              <a:rPr lang="ko-KR" altLang="en-US" dirty="0"/>
              <a:t>그 사람이 어떤 행동을 할 것인가는 그의 상황에 대한 지각에 달려 있다</a:t>
            </a:r>
            <a:r>
              <a:rPr lang="en-US" altLang="ko-KR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 smtClean="0"/>
              <a:t>지각</a:t>
            </a:r>
            <a:r>
              <a:rPr lang="en-US" altLang="ko-KR" dirty="0"/>
              <a:t>(perception)</a:t>
            </a:r>
            <a:r>
              <a:rPr lang="ko-KR" altLang="en-US" dirty="0"/>
              <a:t>이란 외적 세계를 보는 시각을 말하며</a:t>
            </a:r>
            <a:r>
              <a:rPr lang="en-US" altLang="ko-KR" dirty="0"/>
              <a:t>, </a:t>
            </a:r>
            <a:r>
              <a:rPr lang="ko-KR" altLang="en-US" dirty="0"/>
              <a:t>동일한 대상을 놓고 보는 시각이 서로 다른 이유는 개개인의 </a:t>
            </a:r>
            <a:r>
              <a:rPr lang="ko-KR" altLang="en-US" dirty="0" smtClean="0"/>
              <a:t>지각 체계와 </a:t>
            </a:r>
            <a:r>
              <a:rPr lang="ko-KR" altLang="en-US" dirty="0"/>
              <a:t>인지구조에 차이가 있기 때문이다</a:t>
            </a:r>
            <a:r>
              <a:rPr lang="en-US" altLang="ko-KR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어떤 사람은 특정 패밀리 레스토랑의 종업원이 캐주얼하고 세련되어 있지 않다고 느낄지 모르나</a:t>
            </a:r>
            <a:r>
              <a:rPr lang="en-US" altLang="ko-KR" dirty="0"/>
              <a:t>, </a:t>
            </a:r>
            <a:r>
              <a:rPr lang="ko-KR" altLang="en-US" dirty="0"/>
              <a:t>다른 사람은 유쾌하고 자연스러워서 좋다고 생각할지도 모른다</a:t>
            </a:r>
            <a:r>
              <a:rPr lang="en-US" altLang="ko-KR" dirty="0"/>
              <a:t>. </a:t>
            </a:r>
          </a:p>
          <a:p>
            <a:pPr>
              <a:lnSpc>
                <a:spcPct val="160000"/>
              </a:lnSpc>
            </a:pPr>
            <a:r>
              <a:rPr lang="en-US" altLang="ko-KR" b="1" dirty="0"/>
              <a:t>(1) </a:t>
            </a:r>
            <a:r>
              <a:rPr lang="ko-KR" altLang="en-US" b="1" dirty="0"/>
              <a:t>선택적 노출</a:t>
            </a:r>
            <a:r>
              <a:rPr lang="en-US" altLang="ko-KR" b="1" dirty="0"/>
              <a:t>(selective exposure</a:t>
            </a:r>
            <a:r>
              <a:rPr lang="en-US" altLang="ko-KR" b="1" dirty="0" smtClean="0"/>
              <a:t>)</a:t>
            </a:r>
            <a:endParaRPr lang="en-US" altLang="ko-KR" b="1" dirty="0"/>
          </a:p>
          <a:p>
            <a:pPr>
              <a:lnSpc>
                <a:spcPct val="160000"/>
              </a:lnSpc>
            </a:pPr>
            <a:r>
              <a:rPr lang="ko-KR" altLang="en-US" dirty="0"/>
              <a:t>자신이 원하지 않는 정보에의 노출은 스스로 회피하고</a:t>
            </a:r>
            <a:r>
              <a:rPr lang="en-US" altLang="ko-KR" dirty="0"/>
              <a:t>, </a:t>
            </a:r>
            <a:r>
              <a:rPr lang="ko-KR" altLang="en-US" dirty="0"/>
              <a:t>원하는 </a:t>
            </a:r>
            <a:r>
              <a:rPr lang="ko-KR" altLang="en-US" dirty="0" smtClean="0"/>
              <a:t>정보에만 </a:t>
            </a:r>
            <a:r>
              <a:rPr lang="ko-KR" altLang="en-US" dirty="0"/>
              <a:t>의식적으로 노출하려는 성향을 </a:t>
            </a:r>
            <a:r>
              <a:rPr lang="ko-KR" altLang="en-US" dirty="0" smtClean="0"/>
              <a:t>말함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육식주의자는 고기가 건강에 좋지 않다는 정보에는 외면하려고 하지만 고기를 이용한 맛있는 요리에는 적극적으로 정보를 수용하려는 관심을 보이게 </a:t>
            </a:r>
            <a:r>
              <a:rPr lang="ko-KR" altLang="en-US" dirty="0" smtClean="0"/>
              <a:t>됨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38944" y="216620"/>
            <a:ext cx="84352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개인적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959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7"/>
            <a:ext cx="8622704" cy="587727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/>
              <a:t>4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지각</a:t>
            </a:r>
            <a:endParaRPr lang="en-US" altLang="ko-KR" sz="2000" b="1" dirty="0"/>
          </a:p>
          <a:p>
            <a:pPr>
              <a:lnSpc>
                <a:spcPct val="160000"/>
              </a:lnSpc>
            </a:pPr>
            <a:r>
              <a:rPr lang="en-US" altLang="ko-KR" b="1" dirty="0" smtClean="0"/>
              <a:t>(2) </a:t>
            </a:r>
            <a:r>
              <a:rPr lang="ko-KR" altLang="en-US" b="1" dirty="0" smtClean="0"/>
              <a:t>지각적 </a:t>
            </a:r>
            <a:r>
              <a:rPr lang="ko-KR" altLang="en-US" b="1" dirty="0"/>
              <a:t>왜곡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사람들은 자신의 과거경험이나 현재의 욕구 및 동기 등에 의하여 전적으로 자신의 관점에서 모든 자극을 지각하기 때문에</a:t>
            </a:r>
            <a:r>
              <a:rPr lang="en-US" altLang="ko-KR" dirty="0"/>
              <a:t>, </a:t>
            </a:r>
            <a:r>
              <a:rPr lang="ko-KR" altLang="en-US" dirty="0"/>
              <a:t>자극을 해석하고 이해하는 과정에서 왜곡과 오해가 발생할 가능성이 </a:t>
            </a:r>
            <a:r>
              <a:rPr lang="ko-KR" altLang="en-US" dirty="0" smtClean="0"/>
              <a:t>높음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왜곡 현상은 </a:t>
            </a:r>
            <a:r>
              <a:rPr lang="ko-KR" altLang="en-US" dirty="0"/>
              <a:t>아주 단순하고 명확한 자극에 대해서도 발생할 수 </a:t>
            </a:r>
            <a:r>
              <a:rPr lang="ko-KR" altLang="en-US" dirty="0" smtClean="0"/>
              <a:t>있음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사람들은 이미 자기가 믿고 있는 것을 지지하는 방향으로 정보를 해석하는 경향이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)</a:t>
            </a:r>
          </a:p>
          <a:p>
            <a:pPr>
              <a:lnSpc>
                <a:spcPct val="160000"/>
              </a:lnSpc>
            </a:pPr>
            <a:r>
              <a:rPr lang="en-US" altLang="ko-KR" b="1" dirty="0" smtClean="0"/>
              <a:t>(3) </a:t>
            </a:r>
            <a:r>
              <a:rPr lang="ko-KR" altLang="en-US" b="1" dirty="0" smtClean="0"/>
              <a:t>선택적 </a:t>
            </a:r>
            <a:r>
              <a:rPr lang="ko-KR" altLang="en-US" b="1" dirty="0"/>
              <a:t>보유</a:t>
            </a:r>
            <a:r>
              <a:rPr lang="en-US" altLang="ko-KR" b="1" dirty="0"/>
              <a:t>(selective retention) 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사람들은 학습한 내용의 대부분을 금방 잊어버린다</a:t>
            </a:r>
            <a:r>
              <a:rPr lang="en-US" altLang="ko-KR" dirty="0"/>
              <a:t>. </a:t>
            </a:r>
            <a:r>
              <a:rPr lang="ko-KR" altLang="en-US" dirty="0"/>
              <a:t>그러나 자기들의 태도와 신념을 지지하는 정보는 오래도록 보유하는 경향</a:t>
            </a:r>
            <a:r>
              <a:rPr lang="en-US" altLang="ko-KR" dirty="0"/>
              <a:t>.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/>
              <a:t>: </a:t>
            </a:r>
            <a:r>
              <a:rPr lang="ko-KR" altLang="en-US" dirty="0" err="1"/>
              <a:t>쉐라톤</a:t>
            </a:r>
            <a:r>
              <a:rPr lang="ko-KR" altLang="en-US" dirty="0"/>
              <a:t> 호텔에서의 식사를 희망하는 소비자는 </a:t>
            </a:r>
            <a:r>
              <a:rPr lang="ko-KR" altLang="en-US" dirty="0" err="1"/>
              <a:t>쉐라톤을</a:t>
            </a:r>
            <a:r>
              <a:rPr lang="ko-KR" altLang="en-US" dirty="0"/>
              <a:t> 칭찬한 </a:t>
            </a:r>
            <a:r>
              <a:rPr lang="ko-KR" altLang="en-US" dirty="0" smtClean="0"/>
              <a:t>잡지 기사를 </a:t>
            </a:r>
            <a:r>
              <a:rPr lang="ko-KR" altLang="en-US" dirty="0"/>
              <a:t>기억할 것이다</a:t>
            </a:r>
            <a:r>
              <a:rPr lang="en-US" altLang="ko-KR" dirty="0"/>
              <a:t>. </a:t>
            </a:r>
            <a:r>
              <a:rPr lang="ko-KR" altLang="en-US" dirty="0"/>
              <a:t>힐튼 호텔을 단골로 삼고 있는 사람들에게는 그런 기사는 곧 잊어버리고 만다</a:t>
            </a:r>
            <a:r>
              <a:rPr lang="en-US" altLang="ko-KR" dirty="0"/>
              <a:t>. </a:t>
            </a:r>
            <a:r>
              <a:rPr lang="ko-KR" altLang="en-US" dirty="0"/>
              <a:t>사람들은 자기의 신념을 지지하는 정보를 보유하는 </a:t>
            </a:r>
            <a:r>
              <a:rPr lang="ko-KR" altLang="en-US" dirty="0" smtClean="0"/>
              <a:t>경향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38944" y="216620"/>
            <a:ext cx="84352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개인적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8678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7"/>
            <a:ext cx="8622704" cy="5877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 smtClean="0"/>
              <a:t>5) </a:t>
            </a:r>
            <a:r>
              <a:rPr lang="ko-KR" altLang="en-US" sz="2000" b="1" dirty="0" smtClean="0"/>
              <a:t>라이프 스타일</a:t>
            </a:r>
            <a:endParaRPr lang="en-US" altLang="ko-KR" sz="2000" b="1" dirty="0" smtClean="0"/>
          </a:p>
          <a:p>
            <a:pPr>
              <a:lnSpc>
                <a:spcPct val="160000"/>
              </a:lnSpc>
            </a:pPr>
            <a:r>
              <a:rPr lang="en-US" altLang="ko-KR" b="1" dirty="0" smtClean="0"/>
              <a:t>(1) </a:t>
            </a:r>
            <a:r>
              <a:rPr lang="ko-KR" altLang="en-US" b="1" dirty="0" smtClean="0"/>
              <a:t>라이프스타일의 의의와 중요성</a:t>
            </a:r>
          </a:p>
          <a:p>
            <a:pPr>
              <a:lnSpc>
                <a:spcPct val="160000"/>
              </a:lnSpc>
            </a:pPr>
            <a:r>
              <a:rPr lang="ko-KR" altLang="en-US" dirty="0" smtClean="0"/>
              <a:t>라이프스타일</a:t>
            </a:r>
            <a:r>
              <a:rPr lang="en-US" altLang="ko-KR" dirty="0"/>
              <a:t>(life style): </a:t>
            </a:r>
            <a:r>
              <a:rPr lang="ko-KR" altLang="en-US" dirty="0"/>
              <a:t>사람들이 생활하고 행동하는 방식</a:t>
            </a:r>
            <a:r>
              <a:rPr lang="en-US" altLang="ko-KR" dirty="0"/>
              <a:t>, </a:t>
            </a:r>
            <a:r>
              <a:rPr lang="ko-KR" altLang="en-US" dirty="0"/>
              <a:t>즉 생활을 위해 시간과 돈을 사용하는 방식</a:t>
            </a:r>
            <a:r>
              <a:rPr lang="en-US" altLang="ko-KR" dirty="0"/>
              <a:t>. 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사람들의 생활방식은 그들이 속해있는 문화권</a:t>
            </a:r>
            <a:r>
              <a:rPr lang="en-US" altLang="ko-KR" dirty="0"/>
              <a:t>, </a:t>
            </a:r>
            <a:r>
              <a:rPr lang="ko-KR" altLang="en-US" dirty="0"/>
              <a:t>사회계층</a:t>
            </a:r>
            <a:r>
              <a:rPr lang="en-US" altLang="ko-KR" dirty="0"/>
              <a:t>, </a:t>
            </a:r>
            <a:r>
              <a:rPr lang="ko-KR" altLang="en-US" dirty="0"/>
              <a:t>준거집단 등의 영향을 받아 개발되기 때문에 국가별</a:t>
            </a:r>
            <a:r>
              <a:rPr lang="en-US" altLang="ko-KR" dirty="0"/>
              <a:t>, </a:t>
            </a:r>
            <a:r>
              <a:rPr lang="ko-KR" altLang="en-US" dirty="0" err="1"/>
              <a:t>집단별</a:t>
            </a:r>
            <a:r>
              <a:rPr lang="en-US" altLang="ko-KR" dirty="0"/>
              <a:t>, </a:t>
            </a:r>
            <a:r>
              <a:rPr lang="ko-KR" altLang="en-US" dirty="0"/>
              <a:t>개인별 등으로 라이프스타일은 상이한 양상을 보인다</a:t>
            </a:r>
            <a:r>
              <a:rPr lang="en-US" altLang="ko-KR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: “</a:t>
            </a:r>
            <a:r>
              <a:rPr lang="ko-KR" altLang="en-US" dirty="0"/>
              <a:t>주말이면 가족과 함께 외식을 즐겨 한다”</a:t>
            </a:r>
            <a:r>
              <a:rPr lang="en-US" altLang="ko-KR" dirty="0"/>
              <a:t>, “</a:t>
            </a:r>
            <a:r>
              <a:rPr lang="ko-KR" altLang="en-US" dirty="0"/>
              <a:t>그는 시간만 있으면 여행을 즐긴다” 하는 식으로 표현되는 특정인의 라이프스타일은 그가 무엇을 주로 구매하고 무엇을 위해 시간과 돈을 소비할 것인가를 잘 암시해 주기 때문이다</a:t>
            </a:r>
            <a:r>
              <a:rPr lang="en-US" altLang="ko-KR" dirty="0"/>
              <a:t>.</a:t>
            </a:r>
          </a:p>
          <a:p>
            <a:pPr>
              <a:lnSpc>
                <a:spcPct val="160000"/>
              </a:lnSpc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38944" y="216620"/>
            <a:ext cx="84352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개인적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363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7"/>
            <a:ext cx="2520280" cy="5877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b="1" dirty="0" smtClean="0"/>
              <a:t>5) </a:t>
            </a:r>
            <a:r>
              <a:rPr lang="ko-KR" altLang="en-US" sz="2000" b="1" dirty="0" smtClean="0"/>
              <a:t>라이프 스타일</a:t>
            </a:r>
            <a:endParaRPr lang="en-US" altLang="ko-KR" sz="2000" b="1" dirty="0" smtClean="0"/>
          </a:p>
          <a:p>
            <a:pPr>
              <a:lnSpc>
                <a:spcPct val="160000"/>
              </a:lnSpc>
            </a:pPr>
            <a:r>
              <a:rPr lang="en-US" altLang="ko-KR" b="1" dirty="0" smtClean="0"/>
              <a:t>(2) </a:t>
            </a:r>
            <a:r>
              <a:rPr lang="ko-KR" altLang="en-US" b="1" dirty="0" smtClean="0"/>
              <a:t>한국인의 라이프스타일의 유형</a:t>
            </a:r>
            <a:endParaRPr lang="en-US" altLang="ko-KR" b="1" dirty="0" smtClean="0"/>
          </a:p>
          <a:p>
            <a:pPr>
              <a:lnSpc>
                <a:spcPct val="160000"/>
              </a:lnSpc>
            </a:pPr>
            <a:r>
              <a:rPr lang="ko-KR" altLang="en-US" dirty="0"/>
              <a:t>한 조사보고서에 의하면</a:t>
            </a:r>
            <a:r>
              <a:rPr lang="en-US" altLang="ko-KR" dirty="0"/>
              <a:t>, </a:t>
            </a:r>
            <a:r>
              <a:rPr lang="ko-KR" altLang="en-US" dirty="0"/>
              <a:t>한국인들의 개인적 관심사는 성별 또는 연령별로 차이가 있지만 남녀불문하고 대부분의 사람들은 자신의 건강</a:t>
            </a:r>
            <a:r>
              <a:rPr lang="en-US" altLang="ko-KR" dirty="0"/>
              <a:t>, </a:t>
            </a:r>
            <a:r>
              <a:rPr lang="ko-KR" altLang="en-US" dirty="0"/>
              <a:t>가정 및 자녀교육 등에 유난히 높은 관심을 가지고 있다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38944" y="216620"/>
            <a:ext cx="84352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개인적 영향 요인</a:t>
            </a:r>
            <a:endParaRPr lang="ko-KR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089313"/>
              </p:ext>
            </p:extLst>
          </p:nvPr>
        </p:nvGraphicFramePr>
        <p:xfrm>
          <a:off x="2771800" y="1484784"/>
          <a:ext cx="6372200" cy="4968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차트" r:id="rId3" imgW="4353044" imgH="3724466" progId="Excel.Sheet.8">
                  <p:embed/>
                </p:oleObj>
              </mc:Choice>
              <mc:Fallback>
                <p:oleObj name="차트" r:id="rId3" imgW="4353044" imgH="3724466" progId="Excel.Shee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484784"/>
                        <a:ext cx="6372200" cy="4968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66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3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25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74" y="828545"/>
            <a:ext cx="8129582" cy="587727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77526" y="29230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rgbClr val="777777"/>
                </a:solidFill>
                <a:latin typeface="나눔고딕"/>
              </a:rPr>
              <a:t>트렌드를 대변하는 </a:t>
            </a:r>
            <a:r>
              <a:rPr lang="ko-KR" altLang="en-US" b="1" dirty="0" smtClean="0">
                <a:solidFill>
                  <a:srgbClr val="777777"/>
                </a:solidFill>
                <a:latin typeface="나눔고딕"/>
              </a:rPr>
              <a:t>키워드</a:t>
            </a:r>
            <a:r>
              <a:rPr lang="ko-KR" altLang="en-US" b="1" dirty="0" smtClean="0">
                <a:solidFill>
                  <a:srgbClr val="777777"/>
                </a:solidFill>
                <a:latin typeface="Dotum" panose="020B0600000101010101" pitchFamily="50" charset="-127"/>
                <a:ea typeface="Dotum" panose="020B0600000101010101" pitchFamily="50" charset="-127"/>
              </a:rPr>
              <a:t>한국인의 </a:t>
            </a:r>
            <a:r>
              <a:rPr lang="ko-KR" altLang="en-US" b="1" dirty="0">
                <a:solidFill>
                  <a:srgbClr val="777777"/>
                </a:solidFill>
                <a:latin typeface="Dotum" panose="020B0600000101010101" pitchFamily="50" charset="-127"/>
                <a:ea typeface="Dotum" panose="020B0600000101010101" pitchFamily="50" charset="-127"/>
              </a:rPr>
              <a:t>라이프 스타일 </a:t>
            </a:r>
            <a:r>
              <a:rPr lang="en-US" altLang="ko-KR" b="1" dirty="0">
                <a:solidFill>
                  <a:srgbClr val="777777"/>
                </a:solidFill>
                <a:latin typeface="Dotum" panose="020B0600000101010101" pitchFamily="50" charset="-127"/>
                <a:ea typeface="Dotum" panose="020B0600000101010101" pitchFamily="50" charset="-127"/>
              </a:rPr>
              <a:t>(Life Style) </a:t>
            </a:r>
            <a:r>
              <a:rPr lang="ko-KR" altLang="en-US" b="1" dirty="0" smtClean="0">
                <a:solidFill>
                  <a:srgbClr val="777777"/>
                </a:solidFill>
                <a:latin typeface="Dotum" panose="020B0600000101010101" pitchFamily="50" charset="-127"/>
                <a:ea typeface="Dotum" panose="020B0600000101010101" pitchFamily="50" charset="-127"/>
              </a:rPr>
              <a:t>트렌드</a:t>
            </a:r>
            <a:endParaRPr lang="ko-KR" altLang="en-US" b="1" i="0" dirty="0">
              <a:solidFill>
                <a:srgbClr val="777777"/>
              </a:solidFill>
              <a:effectLst/>
              <a:latin typeface="Dotum" panose="020B0600000101010101" pitchFamily="50" charset="-127"/>
              <a:ea typeface="Dotu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6787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26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0948" cy="407707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48" y="0"/>
            <a:ext cx="5493052" cy="407707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0" y="4279900"/>
            <a:ext cx="3626168" cy="25781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948" y="4254447"/>
            <a:ext cx="4161412" cy="26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25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7"/>
            <a:ext cx="8622704" cy="587727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소비자의 </a:t>
            </a:r>
            <a:r>
              <a:rPr lang="ko-KR" altLang="en-US" dirty="0"/>
              <a:t>구매의사결정 과정에 영향을 주는 환경적 </a:t>
            </a:r>
            <a:r>
              <a:rPr lang="ko-KR" altLang="en-US" dirty="0" smtClean="0"/>
              <a:t>요인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/>
              <a:t>가족</a:t>
            </a:r>
            <a:r>
              <a:rPr lang="en-US" altLang="ko-KR" dirty="0"/>
              <a:t>, </a:t>
            </a:r>
            <a:r>
              <a:rPr lang="ko-KR" altLang="en-US" dirty="0"/>
              <a:t>준거집단</a:t>
            </a:r>
            <a:r>
              <a:rPr lang="en-US" altLang="ko-KR" dirty="0"/>
              <a:t>, </a:t>
            </a:r>
            <a:r>
              <a:rPr lang="ko-KR" altLang="en-US" dirty="0"/>
              <a:t>사회계층</a:t>
            </a:r>
            <a:r>
              <a:rPr lang="en-US" altLang="ko-KR" dirty="0"/>
              <a:t>, </a:t>
            </a:r>
            <a:r>
              <a:rPr lang="ko-KR" altLang="en-US" dirty="0"/>
              <a:t>문화 등</a:t>
            </a:r>
            <a:r>
              <a:rPr lang="en-US" altLang="ko-KR" dirty="0"/>
              <a:t>)</a:t>
            </a:r>
          </a:p>
          <a:p>
            <a:endParaRPr lang="en-US" altLang="ko-KR" dirty="0" smtClean="0"/>
          </a:p>
          <a:p>
            <a:r>
              <a:rPr lang="en-US" altLang="ko-KR" sz="2000" b="1" dirty="0" smtClean="0"/>
              <a:t>1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가족</a:t>
            </a:r>
          </a:p>
          <a:p>
            <a:r>
              <a:rPr lang="ko-KR" altLang="en-US" b="1" dirty="0" smtClean="0"/>
              <a:t>⑴</a:t>
            </a:r>
            <a:r>
              <a:rPr lang="ko-KR" altLang="en-US" b="1" dirty="0"/>
              <a:t>가족의 중요성</a:t>
            </a:r>
          </a:p>
          <a:p>
            <a:r>
              <a:rPr lang="ko-KR" altLang="en-US" dirty="0"/>
              <a:t>가족이 소비자행동에서 중요한 이유</a:t>
            </a:r>
            <a:r>
              <a:rPr lang="en-US" altLang="ko-KR" dirty="0"/>
              <a:t>: </a:t>
            </a:r>
            <a:r>
              <a:rPr lang="ko-KR" altLang="en-US" dirty="0"/>
              <a:t>두 가지로 요약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가족구성원 개개인의 행동에 대한 가족의 영향력이 매우 크기 때문이다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가족 그 자체가 하나의 ‘</a:t>
            </a:r>
            <a:r>
              <a:rPr lang="ko-KR" altLang="en-US" dirty="0" err="1"/>
              <a:t>소비단위</a:t>
            </a:r>
            <a:r>
              <a:rPr lang="ko-KR" altLang="en-US" dirty="0"/>
              <a:t>’ 또는 ‘구매의사결정 </a:t>
            </a:r>
            <a:r>
              <a:rPr lang="ko-KR" altLang="en-US" dirty="0" err="1"/>
              <a:t>단위’로서</a:t>
            </a:r>
            <a:r>
              <a:rPr lang="ko-KR" altLang="en-US" dirty="0"/>
              <a:t> 소비자행동의 주체가 되는 경우가 많기 때문이다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환경적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3538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7"/>
            <a:ext cx="8622704" cy="5877273"/>
          </a:xfrm>
        </p:spPr>
        <p:txBody>
          <a:bodyPr>
            <a:normAutofit/>
          </a:bodyPr>
          <a:lstStyle/>
          <a:p>
            <a:r>
              <a:rPr lang="en-US" altLang="ko-KR" b="1" dirty="0"/>
              <a:t>(2) </a:t>
            </a:r>
            <a:r>
              <a:rPr lang="ko-KR" altLang="en-US" b="1" dirty="0"/>
              <a:t>가족구성원의 역할 </a:t>
            </a:r>
          </a:p>
          <a:p>
            <a:r>
              <a:rPr lang="ko-KR" altLang="en-US" dirty="0"/>
              <a:t> ① 제안자</a:t>
            </a:r>
            <a:r>
              <a:rPr lang="en-US" altLang="ko-KR" dirty="0"/>
              <a:t>(initiator) </a:t>
            </a:r>
          </a:p>
          <a:p>
            <a:r>
              <a:rPr lang="en-US" altLang="ko-KR" dirty="0"/>
              <a:t>     </a:t>
            </a:r>
            <a:r>
              <a:rPr lang="ko-KR" altLang="en-US" dirty="0"/>
              <a:t>특정 제품과 서비스의 구매를 맨 먼저 생각하거나 제안하는 사람</a:t>
            </a:r>
            <a:r>
              <a:rPr lang="en-US" altLang="ko-KR" dirty="0"/>
              <a:t>. </a:t>
            </a:r>
          </a:p>
          <a:p>
            <a:r>
              <a:rPr lang="ko-KR" altLang="en-US" dirty="0" smtClean="0"/>
              <a:t>     예</a:t>
            </a:r>
            <a:r>
              <a:rPr lang="en-US" altLang="ko-KR" dirty="0"/>
              <a:t>: </a:t>
            </a:r>
            <a:r>
              <a:rPr lang="ko-KR" altLang="en-US" dirty="0"/>
              <a:t>가족 중에 “오늘 </a:t>
            </a:r>
            <a:r>
              <a:rPr lang="ko-KR" altLang="en-US" dirty="0" err="1"/>
              <a:t>외식합시다”라고</a:t>
            </a:r>
            <a:r>
              <a:rPr lang="ko-KR" altLang="en-US" dirty="0"/>
              <a:t> 말할 수 있는 사람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② </a:t>
            </a:r>
            <a:r>
              <a:rPr lang="ko-KR" altLang="en-US" dirty="0"/>
              <a:t>정보 </a:t>
            </a:r>
            <a:r>
              <a:rPr lang="ko-KR" altLang="en-US" dirty="0" err="1"/>
              <a:t>수집자</a:t>
            </a:r>
            <a:r>
              <a:rPr lang="en-US" altLang="ko-KR" dirty="0"/>
              <a:t>(information gather) </a:t>
            </a:r>
          </a:p>
          <a:p>
            <a:r>
              <a:rPr lang="en-US" altLang="ko-KR" dirty="0"/>
              <a:t>     </a:t>
            </a:r>
            <a:r>
              <a:rPr lang="ko-KR" altLang="en-US" dirty="0"/>
              <a:t>구매결정에 필요한 제반 정보를 수집하고 제공하는 사람</a:t>
            </a:r>
            <a:r>
              <a:rPr lang="en-US" altLang="ko-KR" dirty="0"/>
              <a:t>. </a:t>
            </a:r>
          </a:p>
          <a:p>
            <a:r>
              <a:rPr lang="ko-KR" altLang="en-US" dirty="0" smtClean="0"/>
              <a:t>     예</a:t>
            </a:r>
            <a:r>
              <a:rPr lang="en-US" altLang="ko-KR" dirty="0"/>
              <a:t>: </a:t>
            </a:r>
            <a:r>
              <a:rPr lang="ko-KR" altLang="en-US" dirty="0"/>
              <a:t>패밀리레스토랑을 저렴하게 이용할 수 있는 정보를 알아보는 사람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③ </a:t>
            </a:r>
            <a:r>
              <a:rPr lang="ko-KR" altLang="en-US" dirty="0"/>
              <a:t>영향력 </a:t>
            </a:r>
            <a:r>
              <a:rPr lang="ko-KR" altLang="en-US" dirty="0" err="1"/>
              <a:t>행사자</a:t>
            </a:r>
            <a:r>
              <a:rPr lang="en-US" altLang="ko-KR" dirty="0"/>
              <a:t>(influencer) </a:t>
            </a:r>
          </a:p>
          <a:p>
            <a:r>
              <a:rPr lang="en-US" altLang="ko-KR" dirty="0"/>
              <a:t>     </a:t>
            </a:r>
            <a:r>
              <a:rPr lang="ko-KR" altLang="en-US" dirty="0"/>
              <a:t>최종 의사결정시에 직</a:t>
            </a:r>
            <a:r>
              <a:rPr lang="en-US" altLang="ko-KR" dirty="0"/>
              <a:t>․</a:t>
            </a:r>
            <a:r>
              <a:rPr lang="ko-KR" altLang="en-US" dirty="0"/>
              <a:t>간접적으로 영향력을 행사하는 사람</a:t>
            </a:r>
            <a:r>
              <a:rPr lang="en-US" altLang="ko-KR" dirty="0"/>
              <a:t>. </a:t>
            </a:r>
          </a:p>
          <a:p>
            <a:r>
              <a:rPr lang="ko-KR" altLang="en-US" dirty="0" smtClean="0"/>
              <a:t>     예</a:t>
            </a:r>
            <a:r>
              <a:rPr lang="en-US" altLang="ko-KR" dirty="0"/>
              <a:t>: </a:t>
            </a:r>
            <a:r>
              <a:rPr lang="ko-KR" altLang="en-US" dirty="0"/>
              <a:t>피자를 좋아하는 어린 자녀가 </a:t>
            </a:r>
            <a:r>
              <a:rPr lang="ko-KR" altLang="en-US" dirty="0" err="1"/>
              <a:t>피자집으로</a:t>
            </a:r>
            <a:r>
              <a:rPr lang="ko-KR" altLang="en-US" dirty="0"/>
              <a:t> 갈 것을 제안할 수 있다면 그 </a:t>
            </a:r>
            <a:r>
              <a:rPr lang="ko-KR" altLang="en-US" dirty="0" smtClean="0"/>
              <a:t>자 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  <a:r>
              <a:rPr lang="ko-KR" altLang="en-US" dirty="0" smtClean="0"/>
              <a:t>녀가 </a:t>
            </a:r>
            <a:r>
              <a:rPr lang="ko-KR" altLang="en-US" dirty="0"/>
              <a:t>영향력 </a:t>
            </a:r>
            <a:r>
              <a:rPr lang="ko-KR" altLang="en-US" dirty="0" err="1"/>
              <a:t>행사자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환경적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1921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7"/>
            <a:ext cx="8622704" cy="5877273"/>
          </a:xfrm>
        </p:spPr>
        <p:txBody>
          <a:bodyPr>
            <a:normAutofit/>
          </a:bodyPr>
          <a:lstStyle/>
          <a:p>
            <a:r>
              <a:rPr lang="en-US" altLang="ko-KR" b="1" dirty="0"/>
              <a:t>(2) </a:t>
            </a:r>
            <a:r>
              <a:rPr lang="ko-KR" altLang="en-US" b="1" dirty="0"/>
              <a:t>가족구성원의 역할 </a:t>
            </a:r>
          </a:p>
          <a:p>
            <a:r>
              <a:rPr lang="ko-KR" altLang="en-US" dirty="0"/>
              <a:t> ④ </a:t>
            </a:r>
            <a:r>
              <a:rPr lang="ko-KR" altLang="en-US" dirty="0" err="1"/>
              <a:t>구매결정자</a:t>
            </a:r>
            <a:r>
              <a:rPr lang="en-US" altLang="ko-KR" dirty="0"/>
              <a:t>(decision maker)</a:t>
            </a:r>
          </a:p>
          <a:p>
            <a:r>
              <a:rPr lang="en-US" altLang="ko-KR" dirty="0"/>
              <a:t>      </a:t>
            </a:r>
            <a:r>
              <a:rPr lang="ko-KR" altLang="en-US" dirty="0"/>
              <a:t>최종적으로 결정을 내리는 사람</a:t>
            </a:r>
          </a:p>
          <a:p>
            <a:r>
              <a:rPr lang="ko-KR" altLang="en-US" dirty="0" smtClean="0"/>
              <a:t>      예</a:t>
            </a:r>
            <a:r>
              <a:rPr lang="en-US" altLang="ko-KR" dirty="0"/>
              <a:t>: </a:t>
            </a:r>
            <a:r>
              <a:rPr lang="ko-KR" altLang="en-US" dirty="0"/>
              <a:t>배우자가 중식 요리를 원하지 않기 때문에 한식 </a:t>
            </a:r>
            <a:r>
              <a:rPr lang="ko-KR" altLang="en-US" dirty="0" err="1"/>
              <a:t>요리집으로</a:t>
            </a:r>
            <a:r>
              <a:rPr lang="ko-KR" altLang="en-US" dirty="0"/>
              <a:t> 결정했다면 그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</a:t>
            </a:r>
            <a:r>
              <a:rPr lang="ko-KR" altLang="en-US" dirty="0" smtClean="0"/>
              <a:t>사람이 </a:t>
            </a:r>
            <a:r>
              <a:rPr lang="ko-KR" altLang="en-US" dirty="0" err="1"/>
              <a:t>구매결정자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/>
              <a:t>  ⑤ </a:t>
            </a:r>
            <a:r>
              <a:rPr lang="ko-KR" altLang="en-US" dirty="0"/>
              <a:t>구매자</a:t>
            </a:r>
            <a:r>
              <a:rPr lang="en-US" altLang="ko-KR" dirty="0"/>
              <a:t>(buyer) </a:t>
            </a:r>
          </a:p>
          <a:p>
            <a:r>
              <a:rPr lang="en-US" altLang="ko-KR" dirty="0"/>
              <a:t>      </a:t>
            </a:r>
            <a:r>
              <a:rPr lang="ko-KR" altLang="en-US" dirty="0"/>
              <a:t>실제로 구매를 하는 사람</a:t>
            </a:r>
          </a:p>
          <a:p>
            <a:r>
              <a:rPr lang="ko-KR" altLang="en-US" dirty="0" smtClean="0"/>
              <a:t>      예</a:t>
            </a:r>
            <a:r>
              <a:rPr lang="en-US" altLang="ko-KR" dirty="0"/>
              <a:t>: </a:t>
            </a:r>
            <a:r>
              <a:rPr lang="ko-KR" altLang="en-US" dirty="0"/>
              <a:t>경제력이 있는 남편이 카드로 식사값을 계산했다면 그 사람이 구매자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/>
              <a:t>  ⑥ </a:t>
            </a:r>
            <a:r>
              <a:rPr lang="ko-KR" altLang="en-US" dirty="0"/>
              <a:t>사용자</a:t>
            </a:r>
            <a:r>
              <a:rPr lang="en-US" altLang="ko-KR" dirty="0"/>
              <a:t>(user) </a:t>
            </a:r>
            <a:r>
              <a:rPr lang="ko-KR" altLang="en-US" dirty="0"/>
              <a:t>또는 소비자</a:t>
            </a:r>
            <a:r>
              <a:rPr lang="en-US" altLang="ko-KR" dirty="0"/>
              <a:t>(consumer) </a:t>
            </a:r>
          </a:p>
          <a:p>
            <a:r>
              <a:rPr lang="en-US" altLang="ko-KR" dirty="0"/>
              <a:t>      </a:t>
            </a:r>
            <a:r>
              <a:rPr lang="ko-KR" altLang="en-US" dirty="0"/>
              <a:t>어떤 제품이나 서비스를 실제로 소비하거나 사용하거나 </a:t>
            </a:r>
            <a:r>
              <a:rPr lang="ko-KR" altLang="en-US" dirty="0" smtClean="0"/>
              <a:t>소비하는 </a:t>
            </a:r>
            <a:r>
              <a:rPr lang="ko-KR" altLang="en-US" dirty="0"/>
              <a:t>사람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환경적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86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소비자행동의 </a:t>
            </a:r>
            <a:r>
              <a:rPr lang="ko-KR" altLang="en-US" dirty="0" smtClean="0"/>
              <a:t>의의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</a:t>
            </a:r>
            <a:r>
              <a:rPr lang="en-US" altLang="ko-KR" b="1" dirty="0"/>
              <a:t>(consumer) : </a:t>
            </a:r>
            <a:r>
              <a:rPr lang="ko-KR" altLang="en-US" dirty="0"/>
              <a:t>일상생활을 영위하기 위해서 제품이나 서비스를 구매하거나 사용 또는 소비하는 사람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소비자 행동</a:t>
            </a:r>
            <a:r>
              <a:rPr lang="en-US" altLang="ko-KR" b="1" dirty="0"/>
              <a:t>(consumer behavior): </a:t>
            </a:r>
            <a:r>
              <a:rPr lang="ko-KR" altLang="en-US" dirty="0"/>
              <a:t>구매 및 사용</a:t>
            </a:r>
            <a:r>
              <a:rPr lang="en-US" altLang="ko-KR" dirty="0"/>
              <a:t>(</a:t>
            </a:r>
            <a:r>
              <a:rPr lang="ko-KR" altLang="en-US" dirty="0"/>
              <a:t>소비</a:t>
            </a:r>
            <a:r>
              <a:rPr lang="en-US" altLang="ko-KR" dirty="0"/>
              <a:t>)</a:t>
            </a:r>
            <a:r>
              <a:rPr lang="ko-KR" altLang="en-US" dirty="0"/>
              <a:t>을 위한 소비자의 최종적인 실행행동뿐만 아니라</a:t>
            </a:r>
            <a:r>
              <a:rPr lang="en-US" altLang="ko-KR" dirty="0"/>
              <a:t>, </a:t>
            </a:r>
            <a:r>
              <a:rPr lang="ko-KR" altLang="en-US" dirty="0" err="1"/>
              <a:t>구매결정과</a:t>
            </a:r>
            <a:r>
              <a:rPr lang="ko-KR" altLang="en-US" dirty="0"/>
              <a:t> 관련하여 발생한 소비자의 내</a:t>
            </a:r>
            <a:r>
              <a:rPr lang="en-US" altLang="ko-KR" dirty="0"/>
              <a:t>․</a:t>
            </a:r>
            <a:r>
              <a:rPr lang="ko-KR" altLang="en-US" dirty="0"/>
              <a:t>외적 행동을 모두 포함한다</a:t>
            </a:r>
            <a:r>
              <a:rPr lang="en-US" altLang="ko-K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제품을 직접 </a:t>
            </a:r>
            <a:r>
              <a:rPr lang="ko-KR" altLang="en-US" dirty="0" smtClean="0"/>
              <a:t>구매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dirty="0" smtClean="0"/>
              <a:t>사용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dirty="0" smtClean="0"/>
              <a:t>소비하는 </a:t>
            </a:r>
            <a:r>
              <a:rPr lang="ko-KR" altLang="en-US" dirty="0"/>
              <a:t>행동 이외에도 구매결정을 위해 정보를 수집하고 제품 및 상표를 비교</a:t>
            </a:r>
            <a:r>
              <a:rPr lang="en-US" altLang="ko-KR" dirty="0"/>
              <a:t>․</a:t>
            </a:r>
            <a:r>
              <a:rPr lang="ko-KR" altLang="en-US" dirty="0"/>
              <a:t>검토하며</a:t>
            </a:r>
            <a:r>
              <a:rPr lang="en-US" altLang="ko-KR" dirty="0"/>
              <a:t>, </a:t>
            </a:r>
            <a:r>
              <a:rPr lang="ko-KR" altLang="en-US" dirty="0"/>
              <a:t>특정제품이나 상표에 대한 </a:t>
            </a:r>
            <a:r>
              <a:rPr lang="ko-KR" altLang="en-US" dirty="0" smtClean="0"/>
              <a:t>지각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dirty="0" smtClean="0"/>
              <a:t>태도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dirty="0" smtClean="0"/>
              <a:t>선호도의 </a:t>
            </a:r>
            <a:r>
              <a:rPr lang="ko-KR" altLang="en-US" dirty="0"/>
              <a:t>변화 과정에서 발생하는 소비자의 심리적 움직임까지도 소비자행동의 범위 속에 포함된다</a:t>
            </a:r>
            <a:r>
              <a:rPr lang="en-US" altLang="ko-K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>
                <a:solidFill>
                  <a:srgbClr val="C00000"/>
                </a:solidFill>
              </a:rPr>
              <a:t>소비자행동은 소비자의 물리적 행동</a:t>
            </a:r>
            <a:r>
              <a:rPr lang="en-US" altLang="ko-KR" b="1" dirty="0">
                <a:solidFill>
                  <a:srgbClr val="C00000"/>
                </a:solidFill>
              </a:rPr>
              <a:t>(physical action)+</a:t>
            </a:r>
            <a:r>
              <a:rPr lang="ko-KR" altLang="en-US" b="1" dirty="0">
                <a:solidFill>
                  <a:srgbClr val="C00000"/>
                </a:solidFill>
              </a:rPr>
              <a:t>인지적 활동</a:t>
            </a:r>
            <a:r>
              <a:rPr lang="en-US" altLang="ko-KR" b="1" dirty="0">
                <a:solidFill>
                  <a:srgbClr val="C00000"/>
                </a:solidFill>
              </a:rPr>
              <a:t>(cognitive activities)</a:t>
            </a:r>
            <a:r>
              <a:rPr lang="ko-KR" altLang="en-US" b="1" dirty="0">
                <a:solidFill>
                  <a:srgbClr val="C00000"/>
                </a:solidFill>
              </a:rPr>
              <a:t>을 포함하는 아주 포괄적이며 다양한 행동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622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80727"/>
            <a:ext cx="8622704" cy="5877273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(3) </a:t>
            </a:r>
            <a:r>
              <a:rPr lang="ko-KR" altLang="en-US" b="1" dirty="0" smtClean="0"/>
              <a:t>준거집단</a:t>
            </a:r>
            <a:endParaRPr lang="en-US" altLang="ko-KR" b="1" dirty="0" smtClean="0"/>
          </a:p>
          <a:p>
            <a:r>
              <a:rPr lang="ko-KR" altLang="en-US" dirty="0"/>
              <a:t>준거집단</a:t>
            </a:r>
            <a:r>
              <a:rPr lang="en-US" altLang="ko-KR" dirty="0"/>
              <a:t>(reference groups): </a:t>
            </a:r>
            <a:r>
              <a:rPr lang="ko-KR" altLang="en-US" dirty="0"/>
              <a:t>개인의 가치</a:t>
            </a:r>
            <a:r>
              <a:rPr lang="en-US" altLang="ko-KR" dirty="0"/>
              <a:t>, </a:t>
            </a:r>
            <a:r>
              <a:rPr lang="ko-KR" altLang="en-US" dirty="0"/>
              <a:t>태도</a:t>
            </a:r>
            <a:r>
              <a:rPr lang="en-US" altLang="ko-KR" dirty="0"/>
              <a:t>, </a:t>
            </a:r>
            <a:r>
              <a:rPr lang="ko-KR" altLang="en-US" dirty="0"/>
              <a:t>행동 등을 형성할 때 직접 혹은 간접적으로 </a:t>
            </a:r>
            <a:r>
              <a:rPr lang="ko-KR" altLang="en-US" dirty="0" err="1"/>
              <a:t>비교점이나</a:t>
            </a:r>
            <a:r>
              <a:rPr lang="ko-KR" altLang="en-US" dirty="0"/>
              <a:t> </a:t>
            </a:r>
            <a:r>
              <a:rPr lang="ko-KR" altLang="en-US" dirty="0" err="1"/>
              <a:t>준거점을</a:t>
            </a:r>
            <a:r>
              <a:rPr lang="ko-KR" altLang="en-US" dirty="0"/>
              <a:t> 제공하는 집단</a:t>
            </a:r>
          </a:p>
          <a:p>
            <a:r>
              <a:rPr lang="ko-KR" altLang="en-US" dirty="0"/>
              <a:t>사람들은 누구나 가족을 비롯하여 학교</a:t>
            </a:r>
            <a:r>
              <a:rPr lang="en-US" altLang="ko-KR" dirty="0"/>
              <a:t>․</a:t>
            </a:r>
            <a:r>
              <a:rPr lang="ko-KR" altLang="en-US" dirty="0"/>
              <a:t>직장</a:t>
            </a:r>
            <a:r>
              <a:rPr lang="en-US" altLang="ko-KR" dirty="0"/>
              <a:t>․</a:t>
            </a:r>
            <a:r>
              <a:rPr lang="ko-KR" altLang="en-US" dirty="0"/>
              <a:t>종교단체 등 여러 집단에 소속하게 되고</a:t>
            </a:r>
            <a:r>
              <a:rPr lang="en-US" altLang="ko-KR" dirty="0"/>
              <a:t>, </a:t>
            </a:r>
            <a:r>
              <a:rPr lang="ko-KR" altLang="en-US" dirty="0"/>
              <a:t>이들 집단의 규범에 의해 직</a:t>
            </a:r>
            <a:r>
              <a:rPr lang="en-US" altLang="ko-KR" dirty="0"/>
              <a:t>․</a:t>
            </a:r>
            <a:r>
              <a:rPr lang="ko-KR" altLang="en-US" dirty="0"/>
              <a:t>간접으로 영향을 받게 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▶</a:t>
            </a:r>
            <a:r>
              <a:rPr lang="ko-KR" altLang="en-US" dirty="0"/>
              <a:t>준거집단의 </a:t>
            </a:r>
            <a:r>
              <a:rPr lang="ko-KR" altLang="en-US" dirty="0" smtClean="0"/>
              <a:t>특성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준거집단의 영향은 소비자 자신의 뚜렷한 목적이나 의도</a:t>
            </a:r>
            <a:r>
              <a:rPr lang="en-US" altLang="ko-KR" dirty="0"/>
              <a:t>, </a:t>
            </a:r>
            <a:r>
              <a:rPr lang="ko-KR" altLang="en-US" dirty="0"/>
              <a:t>또는 의식적인 노력 없이도 발생한다는 점이다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소비자가 준거집단과 직접적인 </a:t>
            </a:r>
            <a:r>
              <a:rPr lang="ko-KR" altLang="en-US" dirty="0" err="1"/>
              <a:t>대면관계를</a:t>
            </a:r>
            <a:r>
              <a:rPr lang="ko-KR" altLang="en-US" dirty="0"/>
              <a:t> 유지하고 있지 않아도 준거집단은 소비자에게 영향을 미칠 수 있다</a:t>
            </a:r>
            <a:r>
              <a:rPr lang="en-US" altLang="ko-KR" dirty="0"/>
              <a:t>.</a:t>
            </a:r>
          </a:p>
          <a:p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환경적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728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44202"/>
            <a:ext cx="8622704" cy="587727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000" b="1" dirty="0"/>
              <a:t>3) </a:t>
            </a:r>
            <a:r>
              <a:rPr lang="ko-KR" altLang="en-US" sz="2000" b="1" dirty="0" smtClean="0"/>
              <a:t>사회계층</a:t>
            </a:r>
            <a:endParaRPr lang="ko-KR" altLang="en-US" sz="2000" b="1" dirty="0"/>
          </a:p>
          <a:p>
            <a:r>
              <a:rPr lang="en-US" altLang="ko-KR" sz="1900" b="1" dirty="0" smtClean="0"/>
              <a:t>⑴</a:t>
            </a:r>
            <a:r>
              <a:rPr lang="ko-KR" altLang="en-US" sz="1900" b="1" dirty="0"/>
              <a:t>사회계층의 의의 </a:t>
            </a:r>
          </a:p>
          <a:p>
            <a:r>
              <a:rPr lang="ko-KR" altLang="en-US" sz="1900" dirty="0"/>
              <a:t>사회계층</a:t>
            </a:r>
            <a:r>
              <a:rPr lang="en-US" altLang="ko-KR" sz="1900" dirty="0"/>
              <a:t>(social class):</a:t>
            </a:r>
            <a:r>
              <a:rPr lang="ko-KR" altLang="en-US" sz="1900" dirty="0"/>
              <a:t> 사회구성원이 사회적으로 향유하는 명성</a:t>
            </a:r>
            <a:r>
              <a:rPr lang="en-US" altLang="ko-KR" sz="1900" dirty="0"/>
              <a:t>, </a:t>
            </a:r>
            <a:r>
              <a:rPr lang="ko-KR" altLang="en-US" sz="1900" dirty="0"/>
              <a:t>신망</a:t>
            </a:r>
            <a:r>
              <a:rPr lang="en-US" altLang="ko-KR" sz="1900" dirty="0"/>
              <a:t>, </a:t>
            </a:r>
            <a:r>
              <a:rPr lang="ko-KR" altLang="en-US" sz="1900" dirty="0"/>
              <a:t>권력 등의 차이로 인해 형성되는 사회적 </a:t>
            </a:r>
            <a:r>
              <a:rPr lang="ko-KR" altLang="en-US" sz="1900" dirty="0" smtClean="0"/>
              <a:t>신분 계층</a:t>
            </a:r>
            <a:r>
              <a:rPr lang="en-US" altLang="ko-KR" sz="1900" dirty="0"/>
              <a:t>(social status hierarchy). </a:t>
            </a:r>
          </a:p>
          <a:p>
            <a:r>
              <a:rPr lang="ko-KR" altLang="en-US" sz="1900" dirty="0"/>
              <a:t>사회구성원들은 그들의 혈통</a:t>
            </a:r>
            <a:r>
              <a:rPr lang="en-US" altLang="ko-KR" sz="1900" dirty="0"/>
              <a:t>, </a:t>
            </a:r>
            <a:r>
              <a:rPr lang="ko-KR" altLang="en-US" sz="1900" dirty="0"/>
              <a:t>부</a:t>
            </a:r>
            <a:r>
              <a:rPr lang="en-US" altLang="ko-KR" sz="1900" dirty="0"/>
              <a:t>(</a:t>
            </a:r>
            <a:r>
              <a:rPr lang="ko-KR" altLang="en-US" sz="1900" dirty="0"/>
              <a:t>富</a:t>
            </a:r>
            <a:r>
              <a:rPr lang="en-US" altLang="ko-KR" sz="1900" dirty="0"/>
              <a:t>), </a:t>
            </a:r>
            <a:r>
              <a:rPr lang="ko-KR" altLang="en-US" sz="1900" dirty="0"/>
              <a:t>직업</a:t>
            </a:r>
            <a:r>
              <a:rPr lang="en-US" altLang="ko-KR" sz="1900" dirty="0"/>
              <a:t>, </a:t>
            </a:r>
            <a:r>
              <a:rPr lang="ko-KR" altLang="en-US" sz="1900" dirty="0"/>
              <a:t>학벌</a:t>
            </a:r>
            <a:r>
              <a:rPr lang="en-US" altLang="ko-KR" sz="1900" dirty="0"/>
              <a:t>, </a:t>
            </a:r>
            <a:r>
              <a:rPr lang="ko-KR" altLang="en-US" sz="1900" dirty="0"/>
              <a:t>기술수준 등이 각각 다를 뿐만 아니라</a:t>
            </a:r>
            <a:r>
              <a:rPr lang="en-US" altLang="ko-KR" sz="1900" dirty="0"/>
              <a:t>, </a:t>
            </a:r>
            <a:r>
              <a:rPr lang="ko-KR" altLang="en-US" sz="1900" dirty="0"/>
              <a:t>그들의 사회적 역할 및 사회에 대한 기여도가 제각기 다르기 때문에 구성원 모두가 동등한 지위를 향유하는 사회를 기대하기는 어렵다</a:t>
            </a:r>
            <a:r>
              <a:rPr lang="en-US" altLang="ko-KR" sz="1900" dirty="0"/>
              <a:t>.</a:t>
            </a:r>
            <a:endParaRPr lang="ko-KR" altLang="en-US" sz="1900" dirty="0"/>
          </a:p>
          <a:p>
            <a:r>
              <a:rPr lang="en-US" altLang="ko-KR" sz="1900" b="1" dirty="0"/>
              <a:t>(2) </a:t>
            </a:r>
            <a:r>
              <a:rPr lang="ko-KR" altLang="en-US" sz="1900" b="1" dirty="0"/>
              <a:t>사회계층의 </a:t>
            </a:r>
            <a:r>
              <a:rPr lang="ko-KR" altLang="en-US" sz="1900" b="1" dirty="0" smtClean="0"/>
              <a:t>측정</a:t>
            </a:r>
            <a:endParaRPr lang="ko-KR" altLang="en-US" sz="1900" b="1" dirty="0"/>
          </a:p>
          <a:p>
            <a:r>
              <a:rPr lang="ko-KR" altLang="en-US" sz="1900" dirty="0" smtClean="0"/>
              <a:t>거의 </a:t>
            </a:r>
            <a:r>
              <a:rPr lang="ko-KR" altLang="en-US" sz="1900" dirty="0"/>
              <a:t>모든 국가들은 어떤 형태이건 사회계층구조를 가지고 있다</a:t>
            </a:r>
            <a:r>
              <a:rPr lang="en-US" altLang="ko-KR" sz="1900" dirty="0"/>
              <a:t>. </a:t>
            </a:r>
            <a:r>
              <a:rPr lang="ko-KR" altLang="en-US" sz="1900" dirty="0" smtClean="0"/>
              <a:t>미국</a:t>
            </a:r>
            <a:r>
              <a:rPr lang="en-US" altLang="ko-KR" sz="1900" dirty="0"/>
              <a:t>, </a:t>
            </a:r>
            <a:r>
              <a:rPr lang="ko-KR" altLang="en-US" sz="1900" dirty="0"/>
              <a:t>캐나다</a:t>
            </a:r>
            <a:r>
              <a:rPr lang="en-US" altLang="ko-KR" sz="1900" dirty="0"/>
              <a:t>, </a:t>
            </a:r>
            <a:r>
              <a:rPr lang="ko-KR" altLang="en-US" sz="1900" dirty="0"/>
              <a:t>오스트레일리아 그리고 뉴질랜드 등의 비교적 신생국가들에서는 사회계층을 소득 등의 </a:t>
            </a:r>
            <a:r>
              <a:rPr lang="ko-KR" altLang="en-US" sz="1900" dirty="0" err="1"/>
              <a:t>단일지표로</a:t>
            </a:r>
            <a:r>
              <a:rPr lang="ko-KR" altLang="en-US" sz="1900" dirty="0"/>
              <a:t> 판단하지 않고</a:t>
            </a:r>
            <a:r>
              <a:rPr lang="en-US" altLang="ko-KR" sz="1900" dirty="0"/>
              <a:t>, </a:t>
            </a:r>
            <a:r>
              <a:rPr lang="ko-KR" altLang="en-US" sz="1900" dirty="0"/>
              <a:t>직업</a:t>
            </a:r>
            <a:r>
              <a:rPr lang="en-US" altLang="ko-KR" sz="1900" dirty="0"/>
              <a:t>, </a:t>
            </a:r>
            <a:r>
              <a:rPr lang="ko-KR" altLang="en-US" sz="1900" dirty="0"/>
              <a:t>소득</a:t>
            </a:r>
            <a:r>
              <a:rPr lang="en-US" altLang="ko-KR" sz="1900" dirty="0"/>
              <a:t>, </a:t>
            </a:r>
            <a:r>
              <a:rPr lang="ko-KR" altLang="en-US" sz="1900" dirty="0"/>
              <a:t>교육</a:t>
            </a:r>
            <a:r>
              <a:rPr lang="en-US" altLang="ko-KR" sz="1900" dirty="0"/>
              <a:t>, </a:t>
            </a:r>
            <a:r>
              <a:rPr lang="ko-KR" altLang="en-US" sz="1900" dirty="0"/>
              <a:t>재산</a:t>
            </a:r>
            <a:r>
              <a:rPr lang="en-US" altLang="ko-KR" sz="1900" dirty="0"/>
              <a:t>, </a:t>
            </a:r>
            <a:r>
              <a:rPr lang="ko-KR" altLang="en-US" sz="1900" dirty="0"/>
              <a:t>그 밖의 요인들을 결합하여 측정하고 있다</a:t>
            </a:r>
            <a:r>
              <a:rPr lang="en-US" altLang="ko-KR" sz="1900" dirty="0"/>
              <a:t>. </a:t>
            </a:r>
          </a:p>
          <a:p>
            <a:r>
              <a:rPr lang="ko-KR" altLang="en-US" sz="1900" dirty="0" smtClean="0"/>
              <a:t>우리나라의 </a:t>
            </a:r>
            <a:r>
              <a:rPr lang="ko-KR" altLang="en-US" sz="1900" dirty="0"/>
              <a:t>사회계층은 객관적인 측정법을 이용하는데</a:t>
            </a:r>
            <a:r>
              <a:rPr lang="en-US" altLang="ko-KR" sz="1900" dirty="0"/>
              <a:t>, </a:t>
            </a:r>
            <a:r>
              <a:rPr lang="ko-KR" altLang="en-US" sz="1900" dirty="0"/>
              <a:t>직업</a:t>
            </a:r>
            <a:r>
              <a:rPr lang="en-US" altLang="ko-KR" sz="1900" dirty="0"/>
              <a:t>, </a:t>
            </a:r>
            <a:r>
              <a:rPr lang="ko-KR" altLang="en-US" sz="1900" dirty="0"/>
              <a:t>교육수준</a:t>
            </a:r>
            <a:r>
              <a:rPr lang="en-US" altLang="ko-KR" sz="1900" dirty="0"/>
              <a:t>, </a:t>
            </a:r>
            <a:r>
              <a:rPr lang="ko-KR" altLang="en-US" sz="1900" dirty="0" err="1"/>
              <a:t>소득원천</a:t>
            </a:r>
            <a:r>
              <a:rPr lang="en-US" altLang="ko-KR" sz="1900" dirty="0"/>
              <a:t>, </a:t>
            </a:r>
            <a:r>
              <a:rPr lang="ko-KR" altLang="en-US" sz="1900" dirty="0" err="1"/>
              <a:t>주택유형</a:t>
            </a:r>
            <a:r>
              <a:rPr lang="en-US" altLang="ko-KR" sz="1900" dirty="0"/>
              <a:t>, </a:t>
            </a:r>
            <a:r>
              <a:rPr lang="ko-KR" altLang="en-US" sz="1900" dirty="0"/>
              <a:t>주거지역 등 여러 변수를 기준으로 분석하여 사회계층을 분류하고 있다</a:t>
            </a:r>
            <a:r>
              <a:rPr lang="en-US" altLang="ko-KR" sz="1900" dirty="0"/>
              <a:t>. </a:t>
            </a:r>
          </a:p>
          <a:p>
            <a:endParaRPr lang="en-US" altLang="ko-KR" sz="19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환경적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251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44202"/>
            <a:ext cx="8622704" cy="587727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200" b="1" dirty="0" smtClean="0"/>
              <a:t>**</a:t>
            </a:r>
            <a:r>
              <a:rPr lang="ko-KR" altLang="en-US" sz="2200" b="1" dirty="0" smtClean="0"/>
              <a:t>한국의 사회계층의 구조</a:t>
            </a:r>
            <a:r>
              <a:rPr lang="en-US" altLang="ko-KR" sz="2200" b="1" dirty="0" smtClean="0"/>
              <a:t>**</a:t>
            </a:r>
          </a:p>
          <a:p>
            <a:r>
              <a:rPr lang="ko-KR" altLang="en-US" sz="2200" b="1" dirty="0">
                <a:solidFill>
                  <a:schemeClr val="tx2">
                    <a:lumMod val="75000"/>
                  </a:schemeClr>
                </a:solidFill>
              </a:rPr>
              <a:t>상 층</a:t>
            </a:r>
            <a:r>
              <a:rPr lang="en-US" altLang="ko-KR" sz="2200" b="1" dirty="0">
                <a:solidFill>
                  <a:schemeClr val="tx2">
                    <a:lumMod val="75000"/>
                  </a:schemeClr>
                </a:solidFill>
              </a:rPr>
              <a:t>(5%):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o-KR" altLang="en-US" sz="2000" dirty="0"/>
              <a:t>자기의 능력으로 사회의 엘리트층으로 입신한 사람</a:t>
            </a:r>
            <a:endParaRPr lang="en-US" altLang="ko-KR" sz="2000" dirty="0"/>
          </a:p>
          <a:p>
            <a:pPr lvl="1"/>
            <a:r>
              <a:rPr lang="ko-KR" altLang="en-US" sz="2000" dirty="0"/>
              <a:t>기업인</a:t>
            </a:r>
            <a:r>
              <a:rPr lang="en-US" altLang="ko-KR" sz="2000" dirty="0"/>
              <a:t>, </a:t>
            </a:r>
            <a:r>
              <a:rPr lang="ko-KR" altLang="en-US" sz="2000" dirty="0"/>
              <a:t>전문직</a:t>
            </a:r>
            <a:r>
              <a:rPr lang="en-US" altLang="ko-KR" sz="2000" dirty="0"/>
              <a:t>, </a:t>
            </a:r>
            <a:r>
              <a:rPr lang="ko-KR" altLang="en-US" sz="2000" dirty="0"/>
              <a:t>고급 공무원</a:t>
            </a:r>
            <a:r>
              <a:rPr lang="en-US" altLang="ko-KR" sz="2000" dirty="0"/>
              <a:t>, </a:t>
            </a:r>
            <a:r>
              <a:rPr lang="ko-KR" altLang="en-US" sz="2000" dirty="0"/>
              <a:t>의사</a:t>
            </a:r>
            <a:r>
              <a:rPr lang="en-US" altLang="ko-KR" sz="2000" dirty="0"/>
              <a:t>, </a:t>
            </a:r>
            <a:r>
              <a:rPr lang="ko-KR" altLang="en-US" sz="2000" dirty="0"/>
              <a:t>교수</a:t>
            </a:r>
            <a:r>
              <a:rPr lang="en-US" altLang="ko-KR" sz="2000" dirty="0"/>
              <a:t>, </a:t>
            </a:r>
            <a:r>
              <a:rPr lang="ko-KR" altLang="en-US" sz="2000" dirty="0"/>
              <a:t>법조인</a:t>
            </a:r>
            <a:r>
              <a:rPr lang="en-US" altLang="ko-KR" sz="2000" dirty="0"/>
              <a:t>, </a:t>
            </a:r>
            <a:r>
              <a:rPr lang="ko-KR" altLang="en-US" sz="2000" dirty="0"/>
              <a:t>군인 예술가 중에서 성공한 사람들로 구성</a:t>
            </a:r>
          </a:p>
          <a:p>
            <a:pPr lvl="1"/>
            <a:r>
              <a:rPr lang="ko-KR" altLang="en-US" sz="2000" dirty="0"/>
              <a:t>자신의 지위를 상징하는 제품들을 많이 구매</a:t>
            </a:r>
            <a:r>
              <a:rPr lang="en-US" altLang="ko-KR" sz="2000" dirty="0"/>
              <a:t>, </a:t>
            </a:r>
            <a:r>
              <a:rPr lang="ko-KR" altLang="en-US" sz="2000" dirty="0"/>
              <a:t>소비</a:t>
            </a:r>
          </a:p>
          <a:p>
            <a:pPr lvl="1"/>
            <a:r>
              <a:rPr lang="ko-KR" altLang="en-US" sz="2000" dirty="0"/>
              <a:t>고급승용차</a:t>
            </a:r>
            <a:r>
              <a:rPr lang="en-US" altLang="ko-KR" sz="2000" dirty="0"/>
              <a:t>, </a:t>
            </a:r>
            <a:r>
              <a:rPr lang="ko-KR" altLang="en-US" sz="2000" dirty="0"/>
              <a:t>보석</a:t>
            </a:r>
            <a:r>
              <a:rPr lang="en-US" altLang="ko-KR" sz="2000" dirty="0"/>
              <a:t>, </a:t>
            </a:r>
            <a:r>
              <a:rPr lang="ko-KR" altLang="en-US" sz="2000" dirty="0"/>
              <a:t>모터보트</a:t>
            </a:r>
            <a:r>
              <a:rPr lang="en-US" altLang="ko-KR" sz="2000" dirty="0"/>
              <a:t>, </a:t>
            </a:r>
            <a:r>
              <a:rPr lang="ko-KR" altLang="en-US" sz="2000" dirty="0"/>
              <a:t>별장</a:t>
            </a:r>
            <a:r>
              <a:rPr lang="en-US" altLang="ko-KR" sz="2000" dirty="0"/>
              <a:t>, </a:t>
            </a:r>
            <a:r>
              <a:rPr lang="ko-KR" altLang="en-US" sz="2000" dirty="0"/>
              <a:t>골프 회원권 등의 주요 고객층</a:t>
            </a:r>
          </a:p>
          <a:p>
            <a:r>
              <a:rPr lang="ko-KR" altLang="en-US" sz="2200" b="1" dirty="0">
                <a:solidFill>
                  <a:schemeClr val="tx2">
                    <a:lumMod val="75000"/>
                  </a:schemeClr>
                </a:solidFill>
              </a:rPr>
              <a:t>중상층</a:t>
            </a:r>
            <a:r>
              <a:rPr lang="en-US" altLang="ko-KR" sz="2200" b="1" dirty="0">
                <a:solidFill>
                  <a:schemeClr val="tx2">
                    <a:lumMod val="75000"/>
                  </a:schemeClr>
                </a:solidFill>
              </a:rPr>
              <a:t>(10%)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o-KR" altLang="en-US" sz="2000" dirty="0"/>
              <a:t>일반적으로 높은 교육수준의 사람들로서 사회적 지위나 부 그 자체보다는 자신의 </a:t>
            </a:r>
            <a:r>
              <a:rPr lang="ko-KR" altLang="en-US" sz="2000" dirty="0" err="1"/>
              <a:t>경력관</a:t>
            </a:r>
            <a:r>
              <a:rPr lang="ko-KR" altLang="en-US" sz="2000" dirty="0"/>
              <a:t> 리에 가치를 둠</a:t>
            </a:r>
          </a:p>
          <a:p>
            <a:pPr lvl="1"/>
            <a:r>
              <a:rPr lang="ko-KR" altLang="en-US" sz="2000" dirty="0"/>
              <a:t>기업체에서 중간 경영층</a:t>
            </a:r>
            <a:r>
              <a:rPr lang="en-US" altLang="ko-KR" sz="2000" dirty="0"/>
              <a:t>, </a:t>
            </a:r>
            <a:r>
              <a:rPr lang="ko-KR" altLang="en-US" sz="2000" dirty="0"/>
              <a:t>전문직 중에서 중층</a:t>
            </a:r>
            <a:r>
              <a:rPr lang="en-US" altLang="ko-KR" sz="2000" dirty="0"/>
              <a:t>, </a:t>
            </a:r>
            <a:r>
              <a:rPr lang="ko-KR" altLang="en-US" sz="2000" dirty="0"/>
              <a:t>소규모기업의 사장들</a:t>
            </a:r>
          </a:p>
          <a:p>
            <a:pPr lvl="1"/>
            <a:r>
              <a:rPr lang="ko-KR" altLang="en-US" sz="2000" dirty="0"/>
              <a:t>자녀교육에 대한 관심이 높고</a:t>
            </a:r>
            <a:r>
              <a:rPr lang="en-US" altLang="ko-KR" sz="2000" dirty="0"/>
              <a:t>, </a:t>
            </a:r>
            <a:r>
              <a:rPr lang="ko-KR" altLang="en-US" sz="2000" dirty="0"/>
              <a:t>고급 주택가에 살기를 희망</a:t>
            </a:r>
          </a:p>
          <a:p>
            <a:pPr lvl="1"/>
            <a:r>
              <a:rPr lang="ko-KR" altLang="en-US" sz="2000" dirty="0"/>
              <a:t>좋은 집</a:t>
            </a:r>
            <a:r>
              <a:rPr lang="en-US" altLang="ko-KR" sz="2000" dirty="0"/>
              <a:t>․</a:t>
            </a:r>
            <a:r>
              <a:rPr lang="ko-KR" altLang="en-US" sz="2000" dirty="0"/>
              <a:t>옷</a:t>
            </a:r>
            <a:r>
              <a:rPr lang="en-US" altLang="ko-KR" sz="2000" dirty="0"/>
              <a:t>․</a:t>
            </a:r>
            <a:r>
              <a:rPr lang="ko-KR" altLang="en-US" sz="2000" dirty="0"/>
              <a:t>가구</a:t>
            </a:r>
            <a:r>
              <a:rPr lang="en-US" altLang="ko-KR" sz="2000" dirty="0"/>
              <a:t>, </a:t>
            </a:r>
            <a:r>
              <a:rPr lang="ko-KR" altLang="en-US" sz="2000" dirty="0"/>
              <a:t>교양서적 등 유명상표의 주 대상 고객층</a:t>
            </a:r>
          </a:p>
          <a:p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환경적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455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44202"/>
            <a:ext cx="8622704" cy="5877273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2400" b="1" dirty="0" smtClean="0"/>
              <a:t>**</a:t>
            </a:r>
            <a:r>
              <a:rPr lang="ko-KR" altLang="en-US" sz="2400" b="1" dirty="0" smtClean="0"/>
              <a:t>한국의 사회계층의 구조</a:t>
            </a:r>
            <a:r>
              <a:rPr lang="en-US" altLang="ko-KR" sz="2400" b="1" dirty="0" smtClean="0"/>
              <a:t>**</a:t>
            </a:r>
          </a:p>
          <a:p>
            <a:r>
              <a:rPr lang="ko-KR" altLang="en-US" sz="2200" b="1" dirty="0">
                <a:solidFill>
                  <a:schemeClr val="tx2">
                    <a:lumMod val="75000"/>
                  </a:schemeClr>
                </a:solidFill>
              </a:rPr>
              <a:t>중하층</a:t>
            </a:r>
            <a:r>
              <a:rPr lang="en-US" altLang="ko-KR" sz="2200" b="1" dirty="0">
                <a:solidFill>
                  <a:schemeClr val="tx2">
                    <a:lumMod val="75000"/>
                  </a:schemeClr>
                </a:solidFill>
              </a:rPr>
              <a:t>(50%)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o-KR" altLang="en-US" sz="2000" dirty="0"/>
              <a:t>기업의 중간경영층으로 사무직과 기술직을 모두 포함</a:t>
            </a:r>
            <a:r>
              <a:rPr lang="en-US" altLang="ko-KR" sz="2000" dirty="0"/>
              <a:t>, </a:t>
            </a:r>
            <a:r>
              <a:rPr lang="ko-KR" altLang="en-US" sz="2000" dirty="0"/>
              <a:t>조그만 자영업자들로 구성</a:t>
            </a:r>
          </a:p>
          <a:p>
            <a:pPr lvl="1"/>
            <a:r>
              <a:rPr lang="ko-KR" altLang="en-US" sz="2000" dirty="0"/>
              <a:t>평균수준의 교육을 받은 보수적인 가치관을 지님</a:t>
            </a:r>
          </a:p>
          <a:p>
            <a:pPr lvl="1"/>
            <a:r>
              <a:rPr lang="ko-KR" altLang="en-US" sz="2000" dirty="0"/>
              <a:t>제품 구매에는 최소한의 유행에 뒤지지 않으려 하며</a:t>
            </a:r>
            <a:r>
              <a:rPr lang="en-US" altLang="ko-KR" sz="2000" dirty="0"/>
              <a:t>, </a:t>
            </a:r>
            <a:r>
              <a:rPr lang="ko-KR" altLang="en-US" sz="2000" dirty="0"/>
              <a:t>지명도가 있는 상표의 제품을 선호</a:t>
            </a:r>
          </a:p>
          <a:p>
            <a:pPr lvl="1"/>
            <a:r>
              <a:rPr lang="ko-KR" altLang="en-US" sz="2000" dirty="0"/>
              <a:t>대중적인 제품과 </a:t>
            </a:r>
            <a:r>
              <a:rPr lang="ko-KR" altLang="en-US" sz="2000" dirty="0" err="1"/>
              <a:t>중가시장의</a:t>
            </a:r>
            <a:r>
              <a:rPr lang="ko-KR" altLang="en-US" sz="2000" dirty="0"/>
              <a:t> 주 고객층</a:t>
            </a:r>
          </a:p>
          <a:p>
            <a:pPr lvl="1"/>
            <a:r>
              <a:rPr lang="ko-KR" altLang="en-US" sz="2000" dirty="0"/>
              <a:t>기업의 입장에서 가장 중요한 집단</a:t>
            </a:r>
          </a:p>
          <a:p>
            <a:r>
              <a:rPr lang="ko-KR" altLang="en-US" sz="2200" b="1" dirty="0" err="1">
                <a:solidFill>
                  <a:schemeClr val="tx2">
                    <a:lumMod val="75000"/>
                  </a:schemeClr>
                </a:solidFill>
              </a:rPr>
              <a:t>도시하층</a:t>
            </a:r>
            <a:r>
              <a:rPr lang="en-US" altLang="ko-KR" sz="2200" b="1" dirty="0">
                <a:solidFill>
                  <a:schemeClr val="tx2">
                    <a:lumMod val="75000"/>
                  </a:schemeClr>
                </a:solidFill>
              </a:rPr>
              <a:t>(20%)</a:t>
            </a:r>
            <a:endParaRPr lang="ko-KR" altLang="en-US" sz="22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o-KR" altLang="en-US" sz="2000" dirty="0"/>
              <a:t>봉급이 아닌 일당개념으로 일하거나 흔히 말하는 </a:t>
            </a:r>
            <a:r>
              <a:rPr lang="en-US" altLang="ko-KR" sz="2000" dirty="0"/>
              <a:t>3D </a:t>
            </a:r>
            <a:r>
              <a:rPr lang="ko-KR" altLang="en-US" sz="2000" dirty="0"/>
              <a:t>직업 종사자</a:t>
            </a:r>
          </a:p>
          <a:p>
            <a:pPr lvl="1"/>
            <a:r>
              <a:rPr lang="ko-KR" altLang="en-US" sz="2000" dirty="0"/>
              <a:t>일반적으로 교육수준이 낮은 편</a:t>
            </a:r>
          </a:p>
          <a:p>
            <a:pPr lvl="1"/>
            <a:r>
              <a:rPr lang="ko-KR" altLang="en-US" sz="2000" dirty="0" err="1"/>
              <a:t>엥겔지수가</a:t>
            </a:r>
            <a:r>
              <a:rPr lang="ko-KR" altLang="en-US" sz="2000" dirty="0"/>
              <a:t> 높은 편이며</a:t>
            </a:r>
            <a:r>
              <a:rPr lang="en-US" altLang="ko-KR" sz="2000" dirty="0"/>
              <a:t>, </a:t>
            </a:r>
            <a:r>
              <a:rPr lang="ko-KR" altLang="en-US" sz="2000" dirty="0"/>
              <a:t>자기집 마련이 큰 꿈 중의 하나</a:t>
            </a:r>
          </a:p>
          <a:p>
            <a:pPr lvl="1"/>
            <a:r>
              <a:rPr lang="ko-KR" altLang="en-US" sz="2000" dirty="0"/>
              <a:t>생필품의 소비는 중</a:t>
            </a:r>
            <a:r>
              <a:rPr lang="en-US" altLang="ko-KR" sz="2000" dirty="0"/>
              <a:t>·</a:t>
            </a:r>
            <a:r>
              <a:rPr lang="ko-KR" altLang="en-US" sz="2000" dirty="0"/>
              <a:t>하층과 큰 차이를 보이지 않으나 중</a:t>
            </a:r>
            <a:r>
              <a:rPr lang="en-US" altLang="ko-KR" sz="2000" dirty="0"/>
              <a:t>·</a:t>
            </a:r>
            <a:r>
              <a:rPr lang="ko-KR" altLang="en-US" sz="2000" dirty="0"/>
              <a:t>하층에 비해 상표의 선호도가 낮은 편</a:t>
            </a:r>
          </a:p>
          <a:p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환경적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409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44202"/>
            <a:ext cx="8622704" cy="5877273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**</a:t>
            </a:r>
            <a:r>
              <a:rPr lang="ko-KR" altLang="en-US" sz="2000" b="1" dirty="0" smtClean="0"/>
              <a:t>한국의 사회계층의 구조</a:t>
            </a:r>
            <a:r>
              <a:rPr lang="en-US" altLang="ko-KR" sz="2000" b="1" dirty="0" smtClean="0"/>
              <a:t>**</a:t>
            </a:r>
          </a:p>
          <a:p>
            <a:r>
              <a:rPr lang="ko-KR" altLang="en-US" sz="1900" b="1" dirty="0">
                <a:solidFill>
                  <a:schemeClr val="tx2">
                    <a:lumMod val="75000"/>
                  </a:schemeClr>
                </a:solidFill>
              </a:rPr>
              <a:t>농</a:t>
            </a:r>
            <a:r>
              <a:rPr lang="en-US" altLang="ko-KR" sz="1900" b="1" dirty="0">
                <a:solidFill>
                  <a:schemeClr val="tx2">
                    <a:lumMod val="75000"/>
                  </a:schemeClr>
                </a:solidFill>
              </a:rPr>
              <a:t>․</a:t>
            </a:r>
            <a:r>
              <a:rPr lang="ko-KR" altLang="en-US" sz="1900" b="1" dirty="0">
                <a:solidFill>
                  <a:schemeClr val="tx2">
                    <a:lumMod val="75000"/>
                  </a:schemeClr>
                </a:solidFill>
              </a:rPr>
              <a:t>어촌 하층</a:t>
            </a:r>
            <a:r>
              <a:rPr lang="en-US" altLang="ko-KR" sz="1900" b="1" dirty="0">
                <a:solidFill>
                  <a:schemeClr val="tx2">
                    <a:lumMod val="75000"/>
                  </a:schemeClr>
                </a:solidFill>
              </a:rPr>
              <a:t>(15%)</a:t>
            </a:r>
            <a:endParaRPr lang="ko-KR" altLang="en-US" sz="19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o-KR" altLang="en-US" sz="1800" dirty="0"/>
              <a:t>농촌</a:t>
            </a:r>
            <a:r>
              <a:rPr lang="en-US" altLang="ko-KR" sz="1800" dirty="0"/>
              <a:t>, </a:t>
            </a:r>
            <a:r>
              <a:rPr lang="ko-KR" altLang="en-US" sz="1800" dirty="0"/>
              <a:t>어촌</a:t>
            </a:r>
            <a:r>
              <a:rPr lang="en-US" altLang="ko-KR" sz="1800" dirty="0"/>
              <a:t>, </a:t>
            </a:r>
            <a:r>
              <a:rPr lang="ko-KR" altLang="en-US" sz="1800" dirty="0"/>
              <a:t>광산촌에서 지주</a:t>
            </a:r>
            <a:r>
              <a:rPr lang="en-US" altLang="ko-KR" sz="1800" dirty="0"/>
              <a:t>, </a:t>
            </a:r>
            <a:r>
              <a:rPr lang="ko-KR" altLang="en-US" sz="1800" dirty="0"/>
              <a:t>선주들을 제외한 모든 사람들</a:t>
            </a:r>
          </a:p>
          <a:p>
            <a:pPr lvl="1"/>
            <a:r>
              <a:rPr lang="ko-KR" altLang="en-US" sz="1800" dirty="0"/>
              <a:t>자기집은 소유하고 있으나</a:t>
            </a:r>
            <a:r>
              <a:rPr lang="en-US" altLang="ko-KR" sz="1800" dirty="0"/>
              <a:t>, </a:t>
            </a:r>
            <a:r>
              <a:rPr lang="ko-KR" altLang="en-US" sz="1800" dirty="0"/>
              <a:t>일반적으로 교육수준은 낮은 편</a:t>
            </a:r>
          </a:p>
          <a:p>
            <a:pPr lvl="1"/>
            <a:r>
              <a:rPr lang="ko-KR" altLang="en-US" sz="1800" dirty="0"/>
              <a:t>경제적으로 도시하층보다는 높으나 제품의 </a:t>
            </a:r>
            <a:r>
              <a:rPr lang="ko-KR" altLang="en-US" sz="1800" dirty="0" err="1"/>
              <a:t>소비수준은</a:t>
            </a:r>
            <a:r>
              <a:rPr lang="ko-KR" altLang="en-US" sz="1800" dirty="0"/>
              <a:t> 도시하층보다 낮아 가능한 한 자급 자족하는 소비행태를 보임</a:t>
            </a:r>
          </a:p>
          <a:p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환경적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3627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35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998" y="3314700"/>
            <a:ext cx="4723649" cy="35433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139" y="57150"/>
            <a:ext cx="4095750" cy="32575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4" y="0"/>
            <a:ext cx="439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06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44202"/>
            <a:ext cx="8622704" cy="5877273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4) </a:t>
            </a:r>
            <a:r>
              <a:rPr lang="ko-KR" altLang="en-US" sz="2000" b="1" dirty="0" smtClean="0"/>
              <a:t>문화</a:t>
            </a:r>
            <a:endParaRPr lang="en-US" altLang="ko-KR" sz="2000" b="1" dirty="0" smtClean="0"/>
          </a:p>
          <a:p>
            <a:r>
              <a:rPr lang="en-US" altLang="ko-KR" b="1" dirty="0"/>
              <a:t>(1) </a:t>
            </a:r>
            <a:r>
              <a:rPr lang="ko-KR" altLang="en-US" b="1" dirty="0"/>
              <a:t>문화의 정의</a:t>
            </a:r>
          </a:p>
          <a:p>
            <a:r>
              <a:rPr lang="ko-KR" altLang="en-US" dirty="0"/>
              <a:t>문화</a:t>
            </a:r>
            <a:r>
              <a:rPr lang="en-US" altLang="ko-KR" dirty="0"/>
              <a:t>(culture): </a:t>
            </a:r>
            <a:r>
              <a:rPr lang="ko-KR" altLang="en-US" dirty="0"/>
              <a:t>개인의 욕구와 행동을 결정하는 가장 기본적인 </a:t>
            </a:r>
            <a:r>
              <a:rPr lang="ko-KR" altLang="en-US" dirty="0" smtClean="0"/>
              <a:t>요소이다</a:t>
            </a:r>
            <a:r>
              <a:rPr lang="en-US" altLang="ko-KR" dirty="0"/>
              <a:t>.  </a:t>
            </a:r>
            <a:r>
              <a:rPr lang="ko-KR" altLang="en-US" dirty="0"/>
              <a:t>문화는 개인이 특정 사회에서 지속적으로 학습하는 </a:t>
            </a:r>
            <a:r>
              <a:rPr lang="ko-KR" altLang="en-US" dirty="0" smtClean="0"/>
              <a:t>기본적인 </a:t>
            </a:r>
            <a:r>
              <a:rPr lang="ko-KR" altLang="en-US" dirty="0"/>
              <a:t>가치관</a:t>
            </a:r>
            <a:r>
              <a:rPr lang="en-US" altLang="ko-KR" dirty="0"/>
              <a:t>, </a:t>
            </a:r>
            <a:r>
              <a:rPr lang="ko-KR" altLang="en-US" dirty="0"/>
              <a:t>지각</a:t>
            </a:r>
            <a:r>
              <a:rPr lang="en-US" altLang="ko-KR" dirty="0"/>
              <a:t>, </a:t>
            </a:r>
            <a:r>
              <a:rPr lang="ko-KR" altLang="en-US" dirty="0"/>
              <a:t>욕구 그리고 행동 등으로 구성된다</a:t>
            </a:r>
            <a:r>
              <a:rPr lang="en-US" altLang="ko-KR" dirty="0"/>
              <a:t>.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문화는 </a:t>
            </a:r>
            <a:r>
              <a:rPr lang="ko-KR" altLang="en-US" dirty="0"/>
              <a:t>우리들이 무엇을 먹고</a:t>
            </a:r>
            <a:r>
              <a:rPr lang="en-US" altLang="ko-KR" dirty="0"/>
              <a:t>, </a:t>
            </a:r>
            <a:r>
              <a:rPr lang="ko-KR" altLang="en-US" dirty="0"/>
              <a:t>어디를 어떻게 여행하며</a:t>
            </a:r>
            <a:r>
              <a:rPr lang="en-US" altLang="ko-KR" dirty="0"/>
              <a:t>, </a:t>
            </a:r>
            <a:r>
              <a:rPr lang="ko-KR" altLang="en-US" dirty="0"/>
              <a:t>어디서 </a:t>
            </a:r>
            <a:r>
              <a:rPr lang="ko-KR" altLang="en-US" dirty="0" smtClean="0"/>
              <a:t>살고 </a:t>
            </a:r>
            <a:r>
              <a:rPr lang="ko-KR" altLang="en-US" dirty="0"/>
              <a:t>있는가 등에 커다란 영향을 미친다</a:t>
            </a:r>
            <a:r>
              <a:rPr lang="en-US" altLang="ko-KR" dirty="0"/>
              <a:t>. </a:t>
            </a:r>
            <a:r>
              <a:rPr lang="ko-KR" altLang="en-US" dirty="0" smtClean="0"/>
              <a:t>문화는 </a:t>
            </a:r>
            <a:r>
              <a:rPr lang="ko-KR" altLang="en-US" dirty="0"/>
              <a:t>음식물</a:t>
            </a:r>
            <a:r>
              <a:rPr lang="en-US" altLang="ko-KR" dirty="0"/>
              <a:t>, </a:t>
            </a:r>
            <a:r>
              <a:rPr lang="ko-KR" altLang="en-US" dirty="0"/>
              <a:t>건물</a:t>
            </a:r>
            <a:r>
              <a:rPr lang="en-US" altLang="ko-KR" dirty="0"/>
              <a:t>, </a:t>
            </a:r>
            <a:r>
              <a:rPr lang="ko-KR" altLang="en-US" dirty="0"/>
              <a:t>의복</a:t>
            </a:r>
            <a:r>
              <a:rPr lang="en-US" altLang="ko-KR" dirty="0"/>
              <a:t>, </a:t>
            </a:r>
            <a:r>
              <a:rPr lang="ko-KR" altLang="en-US" dirty="0"/>
              <a:t>예술 등과 같은 </a:t>
            </a:r>
            <a:r>
              <a:rPr lang="ko-KR" altLang="en-US" dirty="0" err="1"/>
              <a:t>유형재를</a:t>
            </a:r>
            <a:r>
              <a:rPr lang="ko-KR" altLang="en-US" dirty="0"/>
              <a:t> 통하여 표현되기도 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환경적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834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44202"/>
            <a:ext cx="8622704" cy="5877273"/>
          </a:xfrm>
        </p:spPr>
        <p:txBody>
          <a:bodyPr>
            <a:normAutofit lnSpcReduction="10000"/>
          </a:bodyPr>
          <a:lstStyle/>
          <a:p>
            <a:r>
              <a:rPr lang="en-US" altLang="ko-KR" sz="2000" b="1" dirty="0" smtClean="0"/>
              <a:t>4) </a:t>
            </a:r>
            <a:r>
              <a:rPr lang="ko-KR" altLang="en-US" sz="2000" b="1" dirty="0" smtClean="0"/>
              <a:t>문화</a:t>
            </a:r>
            <a:endParaRPr lang="en-US" altLang="ko-KR" sz="2000" b="1" dirty="0" smtClean="0"/>
          </a:p>
          <a:p>
            <a:r>
              <a:rPr lang="en-US" altLang="ko-KR" b="1" dirty="0"/>
              <a:t>(2) </a:t>
            </a:r>
            <a:r>
              <a:rPr lang="ko-KR" altLang="en-US" b="1" dirty="0"/>
              <a:t>한국의 문화적 특성과 </a:t>
            </a:r>
            <a:r>
              <a:rPr lang="ko-KR" altLang="en-US" b="1" dirty="0" err="1" smtClean="0"/>
              <a:t>소비자행동</a:t>
            </a:r>
            <a:endParaRPr lang="ko-KR" altLang="en-US" b="1" dirty="0"/>
          </a:p>
          <a:p>
            <a:r>
              <a:rPr lang="ko-KR" altLang="en-US" sz="1900" dirty="0"/>
              <a:t>   </a:t>
            </a:r>
            <a:r>
              <a:rPr lang="ko-KR" altLang="en-US" dirty="0"/>
              <a:t>① 신분중시주의 </a:t>
            </a:r>
          </a:p>
          <a:p>
            <a:r>
              <a:rPr lang="ko-KR" altLang="en-US" dirty="0"/>
              <a:t>한국에서는 사회적 신분이나 권위를 상징하는 제품과 서비스에 대한 수요가 많은 편이다</a:t>
            </a:r>
            <a:r>
              <a:rPr lang="en-US" altLang="ko-KR" dirty="0" smtClean="0"/>
              <a:t>.</a:t>
            </a:r>
          </a:p>
          <a:p>
            <a:endParaRPr lang="en-US" altLang="ko-KR" sz="1100" dirty="0"/>
          </a:p>
          <a:p>
            <a:r>
              <a:rPr lang="en-US" altLang="ko-KR" dirty="0"/>
              <a:t> ② </a:t>
            </a:r>
            <a:r>
              <a:rPr lang="ko-KR" altLang="en-US" dirty="0" err="1"/>
              <a:t>타인지향적</a:t>
            </a:r>
            <a:r>
              <a:rPr lang="ko-KR" altLang="en-US" dirty="0"/>
              <a:t> 형식주의 </a:t>
            </a:r>
          </a:p>
          <a:p>
            <a:r>
              <a:rPr lang="ko-KR" altLang="en-US" dirty="0"/>
              <a:t>한국 사람들은 체면과 형식을 중요시하는 편이다</a:t>
            </a:r>
            <a:r>
              <a:rPr lang="en-US" altLang="ko-KR" dirty="0"/>
              <a:t>. </a:t>
            </a:r>
            <a:r>
              <a:rPr lang="ko-KR" altLang="en-US" dirty="0"/>
              <a:t>이 때문에 불필요한 구매행동이나 낭비적 </a:t>
            </a:r>
            <a:r>
              <a:rPr lang="ko-KR" altLang="en-US" dirty="0" err="1"/>
              <a:t>소비행동이</a:t>
            </a:r>
            <a:r>
              <a:rPr lang="ko-KR" altLang="en-US" dirty="0"/>
              <a:t> 문제가 되고 있다</a:t>
            </a:r>
            <a:r>
              <a:rPr lang="en-US" altLang="ko-KR" dirty="0" smtClean="0"/>
              <a:t>.</a:t>
            </a:r>
          </a:p>
          <a:p>
            <a:endParaRPr lang="en-US" altLang="ko-KR" sz="1100" dirty="0"/>
          </a:p>
          <a:p>
            <a:r>
              <a:rPr lang="en-US" altLang="ko-KR" dirty="0"/>
              <a:t>   ③ </a:t>
            </a:r>
            <a:r>
              <a:rPr lang="ko-KR" altLang="en-US" dirty="0"/>
              <a:t>사대주의적 사고 </a:t>
            </a:r>
          </a:p>
          <a:p>
            <a:r>
              <a:rPr lang="ko-KR" altLang="en-US" dirty="0"/>
              <a:t>비교적 외래문화를 숭상하는 경향이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한국에서는 외국제품이나 </a:t>
            </a:r>
            <a:r>
              <a:rPr lang="ko-KR" altLang="en-US" dirty="0" err="1"/>
              <a:t>외국상표와</a:t>
            </a:r>
            <a:r>
              <a:rPr lang="ko-KR" altLang="en-US" dirty="0"/>
              <a:t> 기술 제휴한 제품에 대한 선호도가 매우 높은 편이다</a:t>
            </a:r>
            <a:r>
              <a:rPr lang="en-US" altLang="ko-KR" dirty="0"/>
              <a:t>.</a:t>
            </a:r>
          </a:p>
          <a:p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환경적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866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44202"/>
            <a:ext cx="8622704" cy="5877273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4) </a:t>
            </a:r>
            <a:r>
              <a:rPr lang="ko-KR" altLang="en-US" sz="2000" b="1" dirty="0" smtClean="0"/>
              <a:t>문화</a:t>
            </a:r>
            <a:endParaRPr lang="en-US" altLang="ko-KR" sz="2000" b="1" dirty="0" smtClean="0"/>
          </a:p>
          <a:p>
            <a:r>
              <a:rPr lang="en-US" altLang="ko-KR" b="1" dirty="0"/>
              <a:t>(2) </a:t>
            </a:r>
            <a:r>
              <a:rPr lang="ko-KR" altLang="en-US" b="1" dirty="0"/>
              <a:t>한국의 문화적 특성과 </a:t>
            </a:r>
            <a:r>
              <a:rPr lang="ko-KR" altLang="en-US" b="1" dirty="0" err="1" smtClean="0"/>
              <a:t>소비자행동</a:t>
            </a:r>
            <a:endParaRPr lang="ko-KR" altLang="en-US" b="1" dirty="0"/>
          </a:p>
          <a:p>
            <a:r>
              <a:rPr lang="ko-KR" altLang="en-US" dirty="0" smtClean="0"/>
              <a:t>  ④</a:t>
            </a:r>
            <a:r>
              <a:rPr lang="ko-KR" altLang="en-US" dirty="0" err="1"/>
              <a:t>향락주의적</a:t>
            </a:r>
            <a:r>
              <a:rPr lang="ko-KR" altLang="en-US" dirty="0"/>
              <a:t> 사고 </a:t>
            </a:r>
          </a:p>
          <a:p>
            <a:r>
              <a:rPr lang="ko-KR" altLang="en-US" dirty="0"/>
              <a:t>지속적인 경제성장으로 인해 소득수준이 향상되자 소비자들의 라이프스타일이 서구화되면서 소비생활양식도 변해 가고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절약보다는 소비를</a:t>
            </a:r>
            <a:r>
              <a:rPr lang="en-US" altLang="ko-KR" dirty="0"/>
              <a:t>, </a:t>
            </a:r>
            <a:r>
              <a:rPr lang="ko-KR" altLang="en-US" dirty="0"/>
              <a:t>근면보다는 향락을 선호하는 경향이 뚜렷하게 나타나고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이로 인해 여가관련 상품</a:t>
            </a:r>
            <a:r>
              <a:rPr lang="en-US" altLang="ko-KR" dirty="0"/>
              <a:t>, </a:t>
            </a:r>
            <a:r>
              <a:rPr lang="ko-KR" altLang="en-US" dirty="0"/>
              <a:t>인스턴트 식품 등에 대한 수요가 급증하고 있으며</a:t>
            </a:r>
            <a:r>
              <a:rPr lang="en-US" altLang="ko-KR" dirty="0"/>
              <a:t>, </a:t>
            </a:r>
            <a:r>
              <a:rPr lang="ko-KR" altLang="en-US" dirty="0"/>
              <a:t>외식산업이 성장하고 있다고 볼 수 있다</a:t>
            </a:r>
            <a:r>
              <a:rPr lang="en-US" altLang="ko-KR" dirty="0"/>
              <a:t>.</a:t>
            </a:r>
          </a:p>
          <a:p>
            <a:endParaRPr lang="en-US" altLang="ko-KR" sz="1000" dirty="0"/>
          </a:p>
          <a:p>
            <a:r>
              <a:rPr lang="en-US" altLang="ko-KR" dirty="0"/>
              <a:t>   ⑤</a:t>
            </a:r>
            <a:r>
              <a:rPr lang="ko-KR" altLang="en-US" dirty="0"/>
              <a:t>자녀중심주의 </a:t>
            </a:r>
          </a:p>
          <a:p>
            <a:r>
              <a:rPr lang="ko-KR" altLang="en-US" dirty="0"/>
              <a:t>최근에 핵가족화되면서 더욱 </a:t>
            </a:r>
            <a:r>
              <a:rPr lang="ko-KR" altLang="en-US" dirty="0" err="1"/>
              <a:t>자녀중심적</a:t>
            </a:r>
            <a:r>
              <a:rPr lang="ko-KR" altLang="en-US" dirty="0"/>
              <a:t> 성향이 강해지고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한국에서는 아동용품 시장의 잠재력이 크고</a:t>
            </a:r>
            <a:r>
              <a:rPr lang="en-US" altLang="ko-KR" dirty="0"/>
              <a:t>, </a:t>
            </a:r>
            <a:r>
              <a:rPr lang="ko-KR" altLang="en-US" dirty="0"/>
              <a:t>꾸준히 성장하고 있는 것도 </a:t>
            </a:r>
            <a:r>
              <a:rPr lang="ko-KR" altLang="en-US" dirty="0" err="1"/>
              <a:t>자녀중심적</a:t>
            </a:r>
            <a:r>
              <a:rPr lang="ko-KR" altLang="en-US" dirty="0"/>
              <a:t> 문화 때문이라고 볼 수 있다</a:t>
            </a:r>
            <a:r>
              <a:rPr lang="en-US" altLang="ko-KR" dirty="0"/>
              <a:t>.</a:t>
            </a:r>
          </a:p>
          <a:p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38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환경적 영향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7217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44202"/>
            <a:ext cx="8622704" cy="587727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환경적 </a:t>
            </a:r>
            <a:r>
              <a:rPr lang="ko-KR" altLang="en-US" dirty="0"/>
              <a:t>요인과 소비자의 특성</a:t>
            </a:r>
            <a:r>
              <a:rPr lang="en-US" altLang="ko-KR" dirty="0"/>
              <a:t>, </a:t>
            </a:r>
            <a:r>
              <a:rPr lang="ko-KR" altLang="en-US" dirty="0" err="1"/>
              <a:t>제품특성이</a:t>
            </a:r>
            <a:r>
              <a:rPr lang="ko-KR" altLang="en-US" dirty="0"/>
              <a:t> 동일하더라도 소비자의 행동이 달라질 수 있는데 그 원인은 바로 상황으로 설명될 수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</a:t>
            </a:r>
            <a:r>
              <a:rPr lang="en-US" altLang="ko-KR" dirty="0"/>
              <a:t>)</a:t>
            </a:r>
            <a:r>
              <a:rPr lang="ko-KR" altLang="en-US" dirty="0"/>
              <a:t>무덥거나 시원한 날씨</a:t>
            </a:r>
            <a:r>
              <a:rPr lang="en-US" altLang="ko-KR" dirty="0"/>
              <a:t>, </a:t>
            </a:r>
            <a:r>
              <a:rPr lang="ko-KR" altLang="en-US" dirty="0"/>
              <a:t>쇼핑 중 자녀의 동반 여부 등의 상황적 특성이 소비자의 지각</a:t>
            </a:r>
            <a:r>
              <a:rPr lang="en-US" altLang="ko-KR" dirty="0"/>
              <a:t>, </a:t>
            </a:r>
            <a:r>
              <a:rPr lang="ko-KR" altLang="en-US" dirty="0"/>
              <a:t>선호</a:t>
            </a:r>
            <a:r>
              <a:rPr lang="en-US" altLang="ko-KR" dirty="0"/>
              <a:t>, </a:t>
            </a:r>
            <a:r>
              <a:rPr lang="ko-KR" altLang="en-US" dirty="0"/>
              <a:t>구매 행동에 영향을 미치는 것은 당연하므로 </a:t>
            </a:r>
            <a:r>
              <a:rPr lang="ko-KR" altLang="en-US" dirty="0" err="1"/>
              <a:t>마케터는</a:t>
            </a:r>
            <a:r>
              <a:rPr lang="ko-KR" altLang="en-US" dirty="0"/>
              <a:t> 소비자가 당면한 상황적 요인을 고려하여 전략을 개발해야 한다</a:t>
            </a:r>
            <a:r>
              <a:rPr lang="en-US" altLang="ko-KR" dirty="0" smtClean="0"/>
              <a:t>.</a:t>
            </a:r>
          </a:p>
          <a:p>
            <a:endParaRPr lang="en-US" altLang="ko-KR" sz="1000" dirty="0"/>
          </a:p>
          <a:p>
            <a:r>
              <a:rPr lang="en-US" altLang="ko-KR" b="1" dirty="0" smtClean="0"/>
              <a:t>1) </a:t>
            </a:r>
            <a:r>
              <a:rPr lang="ko-KR" altLang="en-US" b="1" dirty="0" err="1" smtClean="0"/>
              <a:t>상황요인의</a:t>
            </a:r>
            <a:r>
              <a:rPr lang="ko-KR" altLang="en-US" b="1" dirty="0" smtClean="0"/>
              <a:t> 본질</a:t>
            </a:r>
            <a:r>
              <a:rPr lang="en-US" altLang="ko-KR" b="1" dirty="0" smtClean="0"/>
              <a:t> </a:t>
            </a:r>
            <a:endParaRPr lang="en-US" altLang="ko-KR" b="1" dirty="0"/>
          </a:p>
          <a:p>
            <a:r>
              <a:rPr lang="ko-KR" altLang="en-US" dirty="0"/>
              <a:t>상황의 </a:t>
            </a:r>
            <a:r>
              <a:rPr lang="ko-KR" altLang="en-US" dirty="0" smtClean="0"/>
              <a:t>정의란</a:t>
            </a:r>
            <a:r>
              <a:rPr lang="en-US" altLang="ko-KR" dirty="0" smtClean="0"/>
              <a:t>&gt;? </a:t>
            </a:r>
            <a:r>
              <a:rPr lang="ko-KR" altLang="en-US" dirty="0" smtClean="0"/>
              <a:t> </a:t>
            </a:r>
            <a:r>
              <a:rPr lang="ko-KR" altLang="en-US" dirty="0"/>
              <a:t>‘개인적 특성과 선택 대안의 특성으로부터 당연히 도출될 수는 없으나 현재의 행동에 논증가능하고 체계적인 영향을 미치는 관측의 시간과 장소에 대하여 독특한 모든 </a:t>
            </a:r>
            <a:r>
              <a:rPr lang="ko-KR" altLang="en-US" dirty="0" err="1"/>
              <a:t>요인’이다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상황이란 소비자가 당면하는 선택대안의 특성뿐만 아니라 개별소비자의 특성 이외의 모든 영향요인들의 집합이다</a:t>
            </a:r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상황적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413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/>
              <a:t>소비자행동의 </a:t>
            </a:r>
            <a:r>
              <a:rPr lang="ko-KR" altLang="en-US" dirty="0" smtClean="0"/>
              <a:t>특성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62437"/>
            <a:ext cx="8622704" cy="5859038"/>
          </a:xfrm>
        </p:spPr>
        <p:txBody>
          <a:bodyPr>
            <a:normAutofit fontScale="92500"/>
          </a:bodyPr>
          <a:lstStyle/>
          <a:p>
            <a:pPr latinLnBrk="0"/>
            <a:r>
              <a:rPr lang="ko-KR" altLang="en-US" sz="2000" b="1" dirty="0">
                <a:solidFill>
                  <a:srgbClr val="C00000"/>
                </a:solidFill>
              </a:rPr>
              <a:t>첫째</a:t>
            </a:r>
            <a:r>
              <a:rPr lang="en-US" altLang="ko-KR" sz="2000" b="1" dirty="0">
                <a:solidFill>
                  <a:srgbClr val="C00000"/>
                </a:solidFill>
              </a:rPr>
              <a:t>, </a:t>
            </a:r>
            <a:r>
              <a:rPr lang="ko-KR" altLang="en-US" sz="2000" b="1" dirty="0">
                <a:solidFill>
                  <a:srgbClr val="C00000"/>
                </a:solidFill>
              </a:rPr>
              <a:t>소비자행동은 </a:t>
            </a:r>
            <a:r>
              <a:rPr lang="ko-KR" altLang="en-US" sz="2000" b="1" dirty="0" err="1">
                <a:solidFill>
                  <a:srgbClr val="C00000"/>
                </a:solidFill>
              </a:rPr>
              <a:t>목표지향적이며</a:t>
            </a:r>
            <a:r>
              <a:rPr lang="ko-KR" altLang="en-US" sz="2000" b="1" dirty="0">
                <a:solidFill>
                  <a:srgbClr val="C00000"/>
                </a:solidFill>
              </a:rPr>
              <a:t> 의도적이다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</a:p>
          <a:p>
            <a:pPr lvl="1" latinLnBrk="0"/>
            <a:r>
              <a:rPr lang="ko-KR" altLang="en-US" sz="2000" dirty="0"/>
              <a:t>소비자행동은 우연히 발생하는 임의적인 무작위행동이 아니며</a:t>
            </a:r>
            <a:r>
              <a:rPr lang="en-US" altLang="ko-KR" sz="2000" dirty="0"/>
              <a:t>, </a:t>
            </a:r>
            <a:r>
              <a:rPr lang="ko-KR" altLang="en-US" sz="2000" dirty="0"/>
              <a:t>특별한 목적을 위해 수행되는 의도적인 행동이다</a:t>
            </a:r>
            <a:r>
              <a:rPr lang="en-US" altLang="ko-KR" sz="2000" dirty="0"/>
              <a:t>. </a:t>
            </a:r>
          </a:p>
          <a:p>
            <a:pPr lvl="1" latinLnBrk="0"/>
            <a:r>
              <a:rPr lang="ko-KR" altLang="en-US" sz="2000" dirty="0"/>
              <a:t>소비자행동에는 반드시 어떤 동기가 있으며</a:t>
            </a:r>
            <a:r>
              <a:rPr lang="en-US" altLang="ko-KR" sz="2000" dirty="0"/>
              <a:t>, </a:t>
            </a:r>
            <a:r>
              <a:rPr lang="ko-KR" altLang="en-US" sz="2000" dirty="0"/>
              <a:t>특정 목적을 달성하기 위한 수단으로 수행된다</a:t>
            </a:r>
            <a:r>
              <a:rPr lang="en-US" altLang="ko-KR" sz="2000" dirty="0"/>
              <a:t>.</a:t>
            </a:r>
          </a:p>
          <a:p>
            <a:pPr latinLnBrk="0"/>
            <a:r>
              <a:rPr lang="ko-KR" altLang="en-US" sz="2000" b="1" dirty="0">
                <a:solidFill>
                  <a:srgbClr val="C00000"/>
                </a:solidFill>
              </a:rPr>
              <a:t>둘째</a:t>
            </a:r>
            <a:r>
              <a:rPr lang="en-US" altLang="ko-KR" sz="2000" b="1" dirty="0">
                <a:solidFill>
                  <a:srgbClr val="C00000"/>
                </a:solidFill>
              </a:rPr>
              <a:t>, </a:t>
            </a:r>
            <a:r>
              <a:rPr lang="ko-KR" altLang="en-US" sz="2000" b="1" dirty="0">
                <a:solidFill>
                  <a:srgbClr val="C00000"/>
                </a:solidFill>
              </a:rPr>
              <a:t>소비자행동은 다양한 형태의 수 많은 활동을 포함한다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</a:p>
          <a:p>
            <a:pPr lvl="1" latinLnBrk="0"/>
            <a:r>
              <a:rPr lang="ko-KR" altLang="en-US" sz="2000" dirty="0"/>
              <a:t>직접적인 </a:t>
            </a:r>
            <a:r>
              <a:rPr lang="ko-KR" altLang="en-US" sz="2000" dirty="0" err="1"/>
              <a:t>구매행동</a:t>
            </a:r>
            <a:r>
              <a:rPr lang="en-US" altLang="ko-KR" sz="2000" dirty="0"/>
              <a:t>(actual purchase)</a:t>
            </a:r>
            <a:r>
              <a:rPr lang="ko-KR" altLang="en-US" sz="2000" dirty="0"/>
              <a:t>은 물론이고 구매 전 활동</a:t>
            </a:r>
            <a:r>
              <a:rPr lang="en-US" altLang="ko-KR" sz="2000" dirty="0"/>
              <a:t>(</a:t>
            </a:r>
            <a:r>
              <a:rPr lang="en-US" altLang="ko-KR" sz="2000" dirty="0" err="1"/>
              <a:t>prepurchase</a:t>
            </a:r>
            <a:r>
              <a:rPr lang="en-US" altLang="ko-KR" sz="2000" dirty="0"/>
              <a:t> activities)</a:t>
            </a:r>
            <a:r>
              <a:rPr lang="ko-KR" altLang="en-US" sz="2000" dirty="0"/>
              <a:t>과 구매 후 활동</a:t>
            </a:r>
            <a:r>
              <a:rPr lang="en-US" altLang="ko-KR" sz="2000" dirty="0"/>
              <a:t>(</a:t>
            </a:r>
            <a:r>
              <a:rPr lang="en-US" altLang="ko-KR" sz="2000" dirty="0" err="1"/>
              <a:t>postpurchase</a:t>
            </a:r>
            <a:r>
              <a:rPr lang="en-US" altLang="ko-KR" sz="2000" dirty="0"/>
              <a:t> activities)</a:t>
            </a:r>
            <a:r>
              <a:rPr lang="ko-KR" altLang="en-US" sz="2000" dirty="0"/>
              <a:t>을 포함하기 때문에 매우 다양하고 포괄적인 성격을 가진다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latinLnBrk="0"/>
            <a:r>
              <a:rPr lang="ko-KR" altLang="en-US" sz="2000" b="1" dirty="0">
                <a:solidFill>
                  <a:srgbClr val="C00000"/>
                </a:solidFill>
              </a:rPr>
              <a:t>셋째</a:t>
            </a:r>
            <a:r>
              <a:rPr lang="en-US" altLang="ko-KR" sz="2000" b="1" dirty="0">
                <a:solidFill>
                  <a:srgbClr val="C00000"/>
                </a:solidFill>
              </a:rPr>
              <a:t>, </a:t>
            </a:r>
            <a:r>
              <a:rPr lang="ko-KR" altLang="en-US" sz="2000" b="1" dirty="0">
                <a:solidFill>
                  <a:srgbClr val="C00000"/>
                </a:solidFill>
              </a:rPr>
              <a:t>소비자행동은 개인 외적 요인에 의해서 영향을 받는다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</a:p>
          <a:p>
            <a:pPr lvl="1" latinLnBrk="0"/>
            <a:r>
              <a:rPr lang="ko-KR" altLang="en-US" sz="2000" dirty="0"/>
              <a:t>환경적 요인은 소비자의 구매의사결정 과정에서 소비자행동에 상당한 영향을 줄 수 있다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7056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44202"/>
            <a:ext cx="8622704" cy="5877273"/>
          </a:xfrm>
        </p:spPr>
        <p:txBody>
          <a:bodyPr>
            <a:norm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상황의 요인</a:t>
            </a:r>
            <a:endParaRPr lang="en-US" altLang="ko-KR" b="1" dirty="0" smtClean="0"/>
          </a:p>
          <a:p>
            <a:r>
              <a:rPr lang="ko-KR" altLang="en-US" dirty="0"/>
              <a:t>① </a:t>
            </a:r>
            <a:r>
              <a:rPr lang="ko-KR" altLang="en-US" dirty="0" err="1"/>
              <a:t>소비상황</a:t>
            </a:r>
            <a:endParaRPr lang="ko-KR" altLang="en-US" dirty="0"/>
          </a:p>
          <a:p>
            <a:r>
              <a:rPr lang="ko-KR" altLang="en-US" dirty="0"/>
              <a:t>제품에 대하여 예상되는 </a:t>
            </a:r>
            <a:r>
              <a:rPr lang="ko-KR" altLang="en-US" dirty="0" err="1"/>
              <a:t>사용계기나</a:t>
            </a:r>
            <a:r>
              <a:rPr lang="ko-KR" altLang="en-US" dirty="0"/>
              <a:t> 목적</a:t>
            </a:r>
            <a:r>
              <a:rPr lang="en-US" altLang="ko-KR" dirty="0"/>
              <a:t>, </a:t>
            </a:r>
            <a:r>
              <a:rPr lang="ko-KR" altLang="en-US" dirty="0"/>
              <a:t>장소 등의 상황요인들을 </a:t>
            </a:r>
            <a:r>
              <a:rPr lang="ko-KR" altLang="en-US" dirty="0" smtClean="0"/>
              <a:t>포함</a:t>
            </a:r>
            <a:endParaRPr lang="en-US" altLang="ko-KR" dirty="0"/>
          </a:p>
          <a:p>
            <a:r>
              <a:rPr lang="ko-KR" altLang="en-US" dirty="0"/>
              <a:t>② </a:t>
            </a:r>
            <a:r>
              <a:rPr lang="ko-KR" altLang="en-US" dirty="0" err="1"/>
              <a:t>구매상황</a:t>
            </a:r>
            <a:endParaRPr lang="ko-KR" altLang="en-US" dirty="0"/>
          </a:p>
          <a:p>
            <a:r>
              <a:rPr lang="ko-KR" altLang="en-US" dirty="0"/>
              <a:t>점포 내의 환경적 특성이나 시장여건의 변화 등의 상황요인들을 </a:t>
            </a:r>
            <a:r>
              <a:rPr lang="ko-KR" altLang="en-US" dirty="0" smtClean="0"/>
              <a:t>포함</a:t>
            </a:r>
            <a:endParaRPr lang="en-US" altLang="ko-KR" dirty="0"/>
          </a:p>
          <a:p>
            <a:r>
              <a:rPr lang="ko-KR" altLang="en-US" dirty="0"/>
              <a:t>③ 커뮤니케이션상황</a:t>
            </a:r>
          </a:p>
          <a:p>
            <a:r>
              <a:rPr lang="ko-KR" altLang="en-US" dirty="0"/>
              <a:t>광고물의 노출</a:t>
            </a:r>
            <a:r>
              <a:rPr lang="en-US" altLang="ko-KR" dirty="0"/>
              <a:t>, </a:t>
            </a:r>
            <a:r>
              <a:rPr lang="ko-KR" altLang="en-US" dirty="0" err="1"/>
              <a:t>주의해석</a:t>
            </a:r>
            <a:r>
              <a:rPr lang="en-US" altLang="ko-KR" dirty="0"/>
              <a:t>, </a:t>
            </a:r>
            <a:r>
              <a:rPr lang="ko-KR" altLang="en-US" dirty="0"/>
              <a:t>기억에 영향을 미친다</a:t>
            </a:r>
            <a:r>
              <a:rPr lang="en-US" altLang="ko-KR" dirty="0"/>
              <a:t>. </a:t>
            </a:r>
          </a:p>
          <a:p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216620"/>
            <a:ext cx="79746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상황적 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360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/>
              <a:t>소비자행동의 </a:t>
            </a:r>
            <a:r>
              <a:rPr lang="ko-KR" altLang="en-US" dirty="0" smtClean="0"/>
              <a:t>특성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62437"/>
            <a:ext cx="8622704" cy="5859038"/>
          </a:xfrm>
        </p:spPr>
        <p:txBody>
          <a:bodyPr>
            <a:normAutofit/>
          </a:bodyPr>
          <a:lstStyle/>
          <a:p>
            <a:pPr latinLnBrk="0"/>
            <a:r>
              <a:rPr lang="ko-KR" altLang="en-US" sz="2000" b="1" dirty="0">
                <a:solidFill>
                  <a:srgbClr val="C00000"/>
                </a:solidFill>
              </a:rPr>
              <a:t>넷째</a:t>
            </a:r>
            <a:r>
              <a:rPr lang="en-US" altLang="ko-KR" sz="2000" b="1" dirty="0">
                <a:solidFill>
                  <a:srgbClr val="C00000"/>
                </a:solidFill>
              </a:rPr>
              <a:t>, </a:t>
            </a:r>
            <a:r>
              <a:rPr lang="ko-KR" altLang="en-US" sz="2000" b="1" dirty="0">
                <a:solidFill>
                  <a:srgbClr val="C00000"/>
                </a:solidFill>
              </a:rPr>
              <a:t>소비자행동은 </a:t>
            </a:r>
            <a:r>
              <a:rPr lang="ko-KR" altLang="en-US" sz="2000" b="1" dirty="0" err="1">
                <a:solidFill>
                  <a:srgbClr val="C00000"/>
                </a:solidFill>
              </a:rPr>
              <a:t>행동주체에</a:t>
            </a:r>
            <a:r>
              <a:rPr lang="ko-KR" altLang="en-US" sz="2000" b="1" dirty="0">
                <a:solidFill>
                  <a:srgbClr val="C00000"/>
                </a:solidFill>
              </a:rPr>
              <a:t> 따라 상이한 양상을 보인다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</a:p>
          <a:p>
            <a:pPr lvl="1" latinLnBrk="0"/>
            <a:r>
              <a:rPr lang="ko-KR" altLang="en-US" sz="2000" dirty="0"/>
              <a:t>어떤 소비자는 고가품만 선호하고 어떤 소비자는 </a:t>
            </a:r>
            <a:r>
              <a:rPr lang="ko-KR" altLang="en-US" sz="2000" dirty="0" err="1"/>
              <a:t>할인제품이</a:t>
            </a:r>
            <a:r>
              <a:rPr lang="ko-KR" altLang="en-US" sz="2000" dirty="0"/>
              <a:t> 아니면 구매하지 않으려고 한다</a:t>
            </a:r>
            <a:r>
              <a:rPr lang="en-US" altLang="ko-KR" sz="2000" dirty="0"/>
              <a:t>.</a:t>
            </a:r>
          </a:p>
          <a:p>
            <a:pPr lvl="1" latinLnBrk="0"/>
            <a:r>
              <a:rPr lang="ko-KR" altLang="en-US" sz="2000" dirty="0"/>
              <a:t>소비자행동은 똑같은 상황에서도 소비자 개개인에 따라 상이하게 나타나는 경우가 많다</a:t>
            </a:r>
            <a:r>
              <a:rPr lang="en-US" altLang="ko-KR" sz="2000" dirty="0" smtClean="0"/>
              <a:t>.</a:t>
            </a:r>
            <a:endParaRPr lang="ko-KR" altLang="en-US" sz="2200" dirty="0"/>
          </a:p>
          <a:p>
            <a:pPr latinLnBrk="0"/>
            <a:r>
              <a:rPr lang="ko-KR" altLang="en-US" sz="2000" b="1" dirty="0">
                <a:solidFill>
                  <a:srgbClr val="C00000"/>
                </a:solidFill>
              </a:rPr>
              <a:t>다섯째</a:t>
            </a:r>
            <a:r>
              <a:rPr lang="en-US" altLang="ko-KR" sz="2000" b="1" dirty="0">
                <a:solidFill>
                  <a:srgbClr val="C00000"/>
                </a:solidFill>
              </a:rPr>
              <a:t>, </a:t>
            </a:r>
            <a:r>
              <a:rPr lang="ko-KR" altLang="en-US" sz="2000" b="1" dirty="0">
                <a:solidFill>
                  <a:srgbClr val="C00000"/>
                </a:solidFill>
              </a:rPr>
              <a:t>소비자행동은 구매 또는 소비에 관한 의사결정 과정과 관련된 행동이라면 어떠한 행동도 포함된다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</a:p>
          <a:p>
            <a:pPr lvl="1" latinLnBrk="0"/>
            <a:r>
              <a:rPr lang="ko-KR" altLang="en-US" sz="2000" dirty="0"/>
              <a:t>어떤 사람이 제품에 대한 정보를 제공함으로써 타인의 구매결정에 영향을 주었다면</a:t>
            </a:r>
            <a:r>
              <a:rPr lang="en-US" altLang="ko-KR" sz="2000" dirty="0"/>
              <a:t>, </a:t>
            </a:r>
            <a:r>
              <a:rPr lang="ko-KR" altLang="en-US" sz="2000" dirty="0"/>
              <a:t>이 사람의 정보제공 행동도 중요한 소비자행동으로 보아야 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75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95536" y="2132856"/>
            <a:ext cx="8289749" cy="558438"/>
          </a:xfrm>
          <a:prstGeom prst="rect">
            <a:avLst/>
          </a:prstGeom>
          <a:noFill/>
        </p:spPr>
        <p:txBody>
          <a:bodyPr wrap="none" lIns="0" tIns="36000" rIns="0" bIns="0" rtlCol="0" anchor="ctr">
            <a:noAutofit/>
          </a:bodyPr>
          <a:lstStyle>
            <a:defPPr>
              <a:defRPr lang="ko-KR"/>
            </a:defPPr>
            <a:lvl1pPr algn="ctr">
              <a:defRPr sz="3200" b="1" spc="-60">
                <a:blipFill dpi="0" rotWithShape="1">
                  <a:blip r:embed="rId2"/>
                  <a:srcRect/>
                  <a:tile tx="0" ty="0" sx="20000" sy="20000" flip="none" algn="tl"/>
                </a:blipFill>
                <a:latin typeface="+mn-ea"/>
              </a:defRPr>
            </a:lvl1pPr>
          </a:lstStyle>
          <a:p>
            <a:r>
              <a:rPr lang="ko-KR" altLang="en-US" sz="3600" dirty="0" err="1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  <a:r>
              <a:rPr lang="en-US" altLang="ko-KR" sz="36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3600" dirty="0" smtClean="0">
                <a:solidFill>
                  <a:srgbClr val="FFFF00"/>
                </a:solidFill>
              </a:rPr>
              <a:t> 소비자 구매의사결정 과정</a:t>
            </a:r>
            <a:endParaRPr lang="en-US" altLang="ko-KR" sz="3600" dirty="0">
              <a:solidFill>
                <a:srgbClr val="FFFF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43508" y="6273316"/>
            <a:ext cx="1116124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0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구매의사 결정의 흐름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24743"/>
            <a:ext cx="4032448" cy="5596731"/>
          </a:xfrm>
        </p:spPr>
        <p:txBody>
          <a:bodyPr>
            <a:normAutofit/>
          </a:bodyPr>
          <a:lstStyle/>
          <a:p>
            <a:r>
              <a:rPr lang="ko-KR" altLang="en-US" b="1" dirty="0"/>
              <a:t>소비자들은 제품이나 서비스를 구매할 때 보통 다섯 단계의 </a:t>
            </a:r>
            <a:r>
              <a:rPr lang="ko-KR" altLang="en-US" b="1" dirty="0" smtClean="0"/>
              <a:t>구매의사결정 </a:t>
            </a:r>
            <a:r>
              <a:rPr lang="ko-KR" altLang="en-US" b="1" dirty="0"/>
              <a:t>과정을 거치게 됨</a:t>
            </a:r>
            <a:endParaRPr lang="en-US" altLang="ko-KR" b="1" dirty="0"/>
          </a:p>
          <a:p>
            <a:r>
              <a:rPr lang="ko-KR" altLang="en-US" b="1" dirty="0"/>
              <a:t>그러나 일상적인 구매에 있어서는 몇 가지 단계를 </a:t>
            </a:r>
            <a:r>
              <a:rPr lang="ko-KR" altLang="en-US" b="1" dirty="0" smtClean="0"/>
              <a:t>생략하는</a:t>
            </a:r>
            <a:r>
              <a:rPr lang="en-US" altLang="ko-KR" b="1" dirty="0" smtClean="0"/>
              <a:t> </a:t>
            </a:r>
            <a:r>
              <a:rPr lang="ko-KR" altLang="en-US" b="1" dirty="0"/>
              <a:t>과정을 거치게도 됨</a:t>
            </a:r>
            <a:r>
              <a:rPr lang="en-US" altLang="ko-KR" b="1" dirty="0" smtClean="0"/>
              <a:t>.</a:t>
            </a:r>
            <a:endParaRPr lang="en-US" altLang="ko-KR" b="1" dirty="0"/>
          </a:p>
          <a:p>
            <a:endParaRPr lang="ko-KR" altLang="en-US" sz="2000" b="1" dirty="0"/>
          </a:p>
          <a:p>
            <a:endParaRPr lang="ko-KR" altLang="en-US" dirty="0"/>
          </a:p>
          <a:p>
            <a:pPr latinLnBrk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7</a:t>
            </a:fld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427984" y="1124744"/>
            <a:ext cx="4258816" cy="5472608"/>
            <a:chOff x="5076056" y="2924944"/>
            <a:chExt cx="3168352" cy="3456384"/>
          </a:xfrm>
        </p:grpSpPr>
        <p:sp>
          <p:nvSpPr>
            <p:cNvPr id="6" name="사각형: 둥근 모서리 1">
              <a:extLst>
                <a:ext uri="{FF2B5EF4-FFF2-40B4-BE49-F238E27FC236}">
                  <a16:creationId xmlns:a16="http://schemas.microsoft.com/office/drawing/2014/main" id="{891578BD-DFDB-41A6-9197-F7AF5AA0BBA1}"/>
                </a:ext>
              </a:extLst>
            </p:cNvPr>
            <p:cNvSpPr/>
            <p:nvPr/>
          </p:nvSpPr>
          <p:spPr>
            <a:xfrm>
              <a:off x="5076056" y="2924944"/>
              <a:ext cx="3168352" cy="576064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문제인식</a:t>
              </a:r>
            </a:p>
          </p:txBody>
        </p:sp>
        <p:sp>
          <p:nvSpPr>
            <p:cNvPr id="7" name="사각형: 둥근 모서리 7">
              <a:extLst>
                <a:ext uri="{FF2B5EF4-FFF2-40B4-BE49-F238E27FC236}">
                  <a16:creationId xmlns:a16="http://schemas.microsoft.com/office/drawing/2014/main" id="{56EA2DB1-9DFF-4EB5-9F32-7A62324F2336}"/>
                </a:ext>
              </a:extLst>
            </p:cNvPr>
            <p:cNvSpPr/>
            <p:nvPr/>
          </p:nvSpPr>
          <p:spPr>
            <a:xfrm>
              <a:off x="5076056" y="3645024"/>
              <a:ext cx="3168352" cy="576064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정보탐색</a:t>
              </a:r>
            </a:p>
          </p:txBody>
        </p:sp>
        <p:sp>
          <p:nvSpPr>
            <p:cNvPr id="8" name="사각형: 둥근 모서리 8">
              <a:extLst>
                <a:ext uri="{FF2B5EF4-FFF2-40B4-BE49-F238E27FC236}">
                  <a16:creationId xmlns:a16="http://schemas.microsoft.com/office/drawing/2014/main" id="{CF8216FC-052A-4F74-AA1C-530E3B3616F7}"/>
                </a:ext>
              </a:extLst>
            </p:cNvPr>
            <p:cNvSpPr/>
            <p:nvPr/>
          </p:nvSpPr>
          <p:spPr>
            <a:xfrm>
              <a:off x="5076056" y="4365104"/>
              <a:ext cx="3168352" cy="576064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대안평가</a:t>
              </a:r>
            </a:p>
          </p:txBody>
        </p:sp>
        <p:sp>
          <p:nvSpPr>
            <p:cNvPr id="9" name="사각형: 둥근 모서리 9">
              <a:extLst>
                <a:ext uri="{FF2B5EF4-FFF2-40B4-BE49-F238E27FC236}">
                  <a16:creationId xmlns:a16="http://schemas.microsoft.com/office/drawing/2014/main" id="{1CB41C85-87F0-4E32-AFBB-332FA9855C2B}"/>
                </a:ext>
              </a:extLst>
            </p:cNvPr>
            <p:cNvSpPr/>
            <p:nvPr/>
          </p:nvSpPr>
          <p:spPr>
            <a:xfrm>
              <a:off x="5076056" y="5085184"/>
              <a:ext cx="3168352" cy="576064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구매행동</a:t>
              </a:r>
            </a:p>
          </p:txBody>
        </p:sp>
        <p:sp>
          <p:nvSpPr>
            <p:cNvPr id="10" name="사각형: 둥근 모서리 10">
              <a:extLst>
                <a:ext uri="{FF2B5EF4-FFF2-40B4-BE49-F238E27FC236}">
                  <a16:creationId xmlns:a16="http://schemas.microsoft.com/office/drawing/2014/main" id="{56FEC68E-D37C-4F6D-945F-75A52D760B95}"/>
                </a:ext>
              </a:extLst>
            </p:cNvPr>
            <p:cNvSpPr/>
            <p:nvPr/>
          </p:nvSpPr>
          <p:spPr>
            <a:xfrm>
              <a:off x="5076056" y="5805264"/>
              <a:ext cx="3168352" cy="576064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</a:rPr>
                <a:t>구매 후 평가</a:t>
              </a:r>
            </a:p>
          </p:txBody>
        </p:sp>
        <p:sp>
          <p:nvSpPr>
            <p:cNvPr id="11" name="화살표: 아래쪽 12">
              <a:extLst>
                <a:ext uri="{FF2B5EF4-FFF2-40B4-BE49-F238E27FC236}">
                  <a16:creationId xmlns:a16="http://schemas.microsoft.com/office/drawing/2014/main" id="{63991856-CED3-41FA-9BED-4CF4B756D46A}"/>
                </a:ext>
              </a:extLst>
            </p:cNvPr>
            <p:cNvSpPr/>
            <p:nvPr/>
          </p:nvSpPr>
          <p:spPr>
            <a:xfrm>
              <a:off x="6588224" y="3501008"/>
              <a:ext cx="216024" cy="216024"/>
            </a:xfrm>
            <a:prstGeom prst="downArrow">
              <a:avLst>
                <a:gd name="adj1" fmla="val 30403"/>
                <a:gd name="adj2" fmla="val 53919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화살표: 아래쪽 14">
              <a:extLst>
                <a:ext uri="{FF2B5EF4-FFF2-40B4-BE49-F238E27FC236}">
                  <a16:creationId xmlns:a16="http://schemas.microsoft.com/office/drawing/2014/main" id="{B0A64A23-ADE1-4A58-A2A6-AB24694A8785}"/>
                </a:ext>
              </a:extLst>
            </p:cNvPr>
            <p:cNvSpPr/>
            <p:nvPr/>
          </p:nvSpPr>
          <p:spPr>
            <a:xfrm>
              <a:off x="6588224" y="4221088"/>
              <a:ext cx="216024" cy="216024"/>
            </a:xfrm>
            <a:prstGeom prst="downArrow">
              <a:avLst>
                <a:gd name="adj1" fmla="val 30403"/>
                <a:gd name="adj2" fmla="val 53919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화살표: 아래쪽 15">
              <a:extLst>
                <a:ext uri="{FF2B5EF4-FFF2-40B4-BE49-F238E27FC236}">
                  <a16:creationId xmlns:a16="http://schemas.microsoft.com/office/drawing/2014/main" id="{EF888D7B-A559-4A10-BCE8-1BD0764BB0BE}"/>
                </a:ext>
              </a:extLst>
            </p:cNvPr>
            <p:cNvSpPr/>
            <p:nvPr/>
          </p:nvSpPr>
          <p:spPr>
            <a:xfrm>
              <a:off x="6588224" y="4941168"/>
              <a:ext cx="216024" cy="216024"/>
            </a:xfrm>
            <a:prstGeom prst="downArrow">
              <a:avLst>
                <a:gd name="adj1" fmla="val 30403"/>
                <a:gd name="adj2" fmla="val 53919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화살표: 아래쪽 16">
              <a:extLst>
                <a:ext uri="{FF2B5EF4-FFF2-40B4-BE49-F238E27FC236}">
                  <a16:creationId xmlns:a16="http://schemas.microsoft.com/office/drawing/2014/main" id="{5753297A-BA02-4B61-A70B-59377E89E4D1}"/>
                </a:ext>
              </a:extLst>
            </p:cNvPr>
            <p:cNvSpPr/>
            <p:nvPr/>
          </p:nvSpPr>
          <p:spPr>
            <a:xfrm>
              <a:off x="6588224" y="5661248"/>
              <a:ext cx="216024" cy="216024"/>
            </a:xfrm>
            <a:prstGeom prst="downArrow">
              <a:avLst>
                <a:gd name="adj1" fmla="val 30403"/>
                <a:gd name="adj2" fmla="val 53919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158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문제 인식</a:t>
            </a:r>
            <a:r>
              <a:rPr lang="en-US" altLang="ko-KR" dirty="0" smtClean="0"/>
              <a:t>(</a:t>
            </a:r>
            <a:r>
              <a:rPr lang="en-US" altLang="ko-KR" sz="2400" dirty="0"/>
              <a:t>problem </a:t>
            </a:r>
            <a:r>
              <a:rPr lang="en-US" altLang="ko-KR" sz="2400" dirty="0" smtClean="0"/>
              <a:t>recognition)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24743"/>
            <a:ext cx="8640960" cy="559673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rgbClr val="C00000"/>
                </a:solidFill>
              </a:rPr>
              <a:t>소비자가 </a:t>
            </a:r>
            <a:r>
              <a:rPr lang="ko-KR" altLang="en-US" b="1" dirty="0">
                <a:solidFill>
                  <a:srgbClr val="C00000"/>
                </a:solidFill>
              </a:rPr>
              <a:t>제품이나 서비스의 구매 필요성을 느끼게 되는 심리적 불안상태</a:t>
            </a:r>
            <a:r>
              <a:rPr lang="en-US" altLang="ko-KR" b="1" dirty="0">
                <a:solidFill>
                  <a:srgbClr val="C00000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 smtClean="0"/>
              <a:t>소비자는 </a:t>
            </a:r>
            <a:r>
              <a:rPr lang="ko-KR" altLang="en-US" b="1" dirty="0"/>
              <a:t>그가 기대하는 이상적인 상황</a:t>
            </a:r>
            <a:r>
              <a:rPr lang="en-US" altLang="ko-KR" b="1" dirty="0"/>
              <a:t>(the ideal state)</a:t>
            </a:r>
            <a:r>
              <a:rPr lang="ko-KR" altLang="en-US" b="1" dirty="0"/>
              <a:t>과 </a:t>
            </a:r>
            <a:r>
              <a:rPr lang="ko-KR" altLang="en-US" b="1" dirty="0" smtClean="0"/>
              <a:t>실제상황</a:t>
            </a:r>
            <a:r>
              <a:rPr lang="en-US" altLang="ko-KR" b="1" dirty="0"/>
              <a:t>(the actual state) </a:t>
            </a:r>
            <a:r>
              <a:rPr lang="ko-KR" altLang="en-US" b="1" dirty="0"/>
              <a:t>사이에 격차가 있음을 지각할 때 문제를 </a:t>
            </a:r>
            <a:r>
              <a:rPr lang="ko-KR" altLang="en-US" b="1" dirty="0" smtClean="0"/>
              <a:t>인식하게 </a:t>
            </a:r>
            <a:r>
              <a:rPr lang="ko-KR" altLang="en-US" b="1" dirty="0"/>
              <a:t>된다</a:t>
            </a:r>
            <a:r>
              <a:rPr lang="en-US" altLang="ko-KR" b="1" dirty="0"/>
              <a:t>. </a:t>
            </a:r>
            <a:endParaRPr lang="en-US" altLang="ko-KR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/>
              <a:t>구매 의사 결정 과정의 첫 단계로</a:t>
            </a:r>
            <a:r>
              <a:rPr lang="en-US" altLang="ko-KR" dirty="0"/>
              <a:t>, </a:t>
            </a:r>
            <a:r>
              <a:rPr lang="ko-KR" altLang="en-US" dirty="0"/>
              <a:t>소비자가 자신의 실제 상태와 바람직한 상태 간에 차이를 지각하여 상품을 구매하고 싶은 욕구와 필요성을 느끼는 단계이다</a:t>
            </a:r>
            <a:r>
              <a:rPr lang="en-US" altLang="ko-KR" dirty="0"/>
              <a:t>. </a:t>
            </a:r>
            <a:r>
              <a:rPr lang="ko-KR" altLang="en-US" dirty="0"/>
              <a:t>이 단계에서는 구매하고자 하는 상품이 꼭 필요한 것인지</a:t>
            </a:r>
            <a:r>
              <a:rPr lang="en-US" altLang="ko-KR" dirty="0"/>
              <a:t>, </a:t>
            </a:r>
            <a:r>
              <a:rPr lang="ko-KR" altLang="en-US" dirty="0"/>
              <a:t>필요하지는 않지만 가지고 싶은 것인지를 살펴 </a:t>
            </a:r>
            <a:r>
              <a:rPr lang="en-US" altLang="ko-KR" dirty="0"/>
              <a:t>'</a:t>
            </a:r>
            <a:r>
              <a:rPr lang="ko-KR" altLang="en-US" dirty="0"/>
              <a:t>필요</a:t>
            </a:r>
            <a:r>
              <a:rPr lang="en-US" altLang="ko-KR" dirty="0"/>
              <a:t>(needs)'</a:t>
            </a:r>
            <a:r>
              <a:rPr lang="ko-KR" altLang="en-US" dirty="0"/>
              <a:t>와 </a:t>
            </a:r>
            <a:r>
              <a:rPr lang="en-US" altLang="ko-KR" dirty="0"/>
              <a:t>'</a:t>
            </a:r>
            <a:r>
              <a:rPr lang="ko-KR" altLang="en-US" dirty="0"/>
              <a:t>욕구</a:t>
            </a:r>
            <a:r>
              <a:rPr lang="en-US" altLang="ko-KR" dirty="0"/>
              <a:t>(wants)'</a:t>
            </a:r>
            <a:r>
              <a:rPr lang="ko-KR" altLang="en-US" dirty="0"/>
              <a:t>를 구분하여야 한다</a:t>
            </a:r>
            <a:r>
              <a:rPr lang="en-US" altLang="ko-KR" dirty="0"/>
              <a:t>.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/>
              <a:t>문제 인식을 유발하는 </a:t>
            </a:r>
            <a:r>
              <a:rPr lang="en-US" altLang="ko-KR" dirty="0"/>
              <a:t>'</a:t>
            </a:r>
            <a:r>
              <a:rPr lang="ko-KR" altLang="en-US" dirty="0"/>
              <a:t>내적 요인</a:t>
            </a:r>
            <a:r>
              <a:rPr lang="en-US" altLang="ko-KR" dirty="0"/>
              <a:t>'</a:t>
            </a:r>
            <a:r>
              <a:rPr lang="ko-KR" altLang="en-US" dirty="0"/>
              <a:t>으로는 생리적 욕구의 발생</a:t>
            </a:r>
            <a:r>
              <a:rPr lang="en-US" altLang="ko-KR" dirty="0"/>
              <a:t>, </a:t>
            </a:r>
            <a:r>
              <a:rPr lang="ko-KR" altLang="en-US" dirty="0"/>
              <a:t>제품의 고갈이나 성능 저하로 인한 구매 욕구의 발생</a:t>
            </a:r>
            <a:r>
              <a:rPr lang="en-US" altLang="ko-KR" dirty="0"/>
              <a:t>, </a:t>
            </a:r>
            <a:r>
              <a:rPr lang="ko-KR" altLang="en-US" dirty="0"/>
              <a:t>상황적 변화 등이 있다</a:t>
            </a:r>
            <a:r>
              <a:rPr lang="en-US" altLang="ko-KR" dirty="0"/>
              <a:t>. '</a:t>
            </a:r>
            <a:r>
              <a:rPr lang="ko-KR" altLang="en-US" dirty="0"/>
              <a:t>외적 요인</a:t>
            </a:r>
            <a:r>
              <a:rPr lang="en-US" altLang="ko-KR" dirty="0"/>
              <a:t>'</a:t>
            </a:r>
            <a:r>
              <a:rPr lang="ko-KR" altLang="en-US" dirty="0"/>
              <a:t>으로는 가족 또는 준거 집단의 영향</a:t>
            </a:r>
            <a:r>
              <a:rPr lang="en-US" altLang="ko-KR" dirty="0"/>
              <a:t>, </a:t>
            </a:r>
            <a:r>
              <a:rPr lang="ko-KR" altLang="en-US" dirty="0"/>
              <a:t>광고나 판매원의 판촉 활동과 같은 마케팅 전략에 의한 영향</a:t>
            </a:r>
            <a:r>
              <a:rPr lang="en-US" altLang="ko-KR" dirty="0"/>
              <a:t>, </a:t>
            </a:r>
            <a:r>
              <a:rPr lang="ko-KR" altLang="en-US" dirty="0"/>
              <a:t>다른 구매 결정과 관련된 영향 등이 있다</a:t>
            </a:r>
            <a:r>
              <a:rPr lang="en-US" altLang="ko-KR" dirty="0" smtClean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/>
            </a:r>
            <a:br>
              <a:rPr lang="en-US" altLang="ko-KR" b="1" dirty="0" smtClean="0"/>
            </a:br>
            <a:endParaRPr lang="en-US" altLang="ko-KR" b="1" dirty="0"/>
          </a:p>
          <a:p>
            <a:endParaRPr lang="ko-KR" altLang="en-US" dirty="0"/>
          </a:p>
          <a:p>
            <a:pPr latinLnBrk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03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정보탐색</a:t>
            </a:r>
            <a:r>
              <a:rPr lang="en-US" altLang="ko-KR" sz="2400" dirty="0" smtClean="0"/>
              <a:t> (information search)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24743"/>
            <a:ext cx="8640960" cy="590465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 smtClean="0"/>
              <a:t>소비자가 구매의 필요성을 느낀 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제품이나 서비스에 대하여 적극적으로 정보를 수집하는 단계</a:t>
            </a:r>
            <a:r>
              <a:rPr lang="en-US" altLang="ko-KR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 smtClean="0"/>
              <a:t>소비자는 다양한 </a:t>
            </a:r>
            <a:r>
              <a:rPr lang="ko-KR" altLang="en-US" b="1" dirty="0" err="1" smtClean="0"/>
              <a:t>정보매체와</a:t>
            </a:r>
            <a:r>
              <a:rPr lang="ko-KR" altLang="en-US" b="1" dirty="0" smtClean="0"/>
              <a:t> 주변 사람들에 의해서 적극적으로 정보를 탐색하려는 경향을 보임</a:t>
            </a:r>
            <a:endParaRPr lang="en-US" altLang="ko-KR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/>
              <a:t>'</a:t>
            </a:r>
            <a:r>
              <a:rPr lang="ko-KR" altLang="en-US" dirty="0" smtClean="0"/>
              <a:t>내적 탐색</a:t>
            </a:r>
            <a:r>
              <a:rPr lang="en-US" altLang="ko-KR" dirty="0" smtClean="0"/>
              <a:t>'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'</a:t>
            </a:r>
            <a:r>
              <a:rPr lang="ko-KR" altLang="en-US" dirty="0" smtClean="0"/>
              <a:t>외적 탐색</a:t>
            </a:r>
            <a:r>
              <a:rPr lang="en-US" altLang="ko-KR" dirty="0" smtClean="0"/>
              <a:t>'</a:t>
            </a:r>
            <a:r>
              <a:rPr lang="ko-KR" altLang="en-US" dirty="0" smtClean="0"/>
              <a:t>으로 분류할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내적 탐색은 소비자의 기억 속에 있는 직접적인 경험이나 기업의 </a:t>
            </a:r>
            <a:r>
              <a:rPr lang="ko-KR" altLang="en-US" dirty="0" err="1" smtClean="0"/>
              <a:t>광고∙비영리</a:t>
            </a:r>
            <a:r>
              <a:rPr lang="ko-KR" altLang="en-US" dirty="0" smtClean="0"/>
              <a:t> 기관이나 언론 기관 등의 </a:t>
            </a:r>
            <a:r>
              <a:rPr lang="ko-KR" altLang="en-US" dirty="0" err="1" smtClean="0"/>
              <a:t>발간물∙또는</a:t>
            </a:r>
            <a:r>
              <a:rPr lang="ko-KR" altLang="en-US" dirty="0" smtClean="0"/>
              <a:t> 타인에 의해 수집된 정보 등을 자연스럽게 회상하는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이때 의사 결정을 할 만큼 충분한 정보가 저장되어 있는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만족스러운 대안을 그 안에서 찾을 수 있는 경우 구매가 이루어진다</a:t>
            </a:r>
            <a:r>
              <a:rPr lang="en-US" altLang="ko-KR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/>
              <a:t>그러나 이러한 내적 탐색으로 충분치 않은 경우는 추가적인 정보 수집으로 </a:t>
            </a:r>
            <a:r>
              <a:rPr lang="en-US" altLang="ko-KR" dirty="0" smtClean="0"/>
              <a:t>'</a:t>
            </a:r>
            <a:r>
              <a:rPr lang="ko-KR" altLang="en-US" dirty="0" smtClean="0"/>
              <a:t>외적 탐색</a:t>
            </a:r>
            <a:r>
              <a:rPr lang="en-US" altLang="ko-KR" dirty="0" smtClean="0"/>
              <a:t>'</a:t>
            </a:r>
            <a:r>
              <a:rPr lang="ko-KR" altLang="en-US" dirty="0" smtClean="0"/>
              <a:t>을 하게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외적 탐색은 소비자가 현재 가지고 있는 지식만으로는 정보가 충분하지 못하다고 느껴 추가로 외부 환경에서 정부를 수집하고 탐색하는 과정이다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어떤 상품을 처음 구매할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동안 알던 것을 잊어버렸을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새로운 상품이 시장이 나왔을 때 주로 이루어지게 된다</a:t>
            </a:r>
            <a:endParaRPr lang="ko-KR" altLang="en-US" b="1" dirty="0" smtClean="0"/>
          </a:p>
          <a:p>
            <a:endParaRPr lang="ko-KR" altLang="en-US" dirty="0" smtClean="0"/>
          </a:p>
          <a:p>
            <a:pPr latinLnBrk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893B-7E76-47FC-932F-5D8F1CA843F6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771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3099</Words>
  <Application>Microsoft Office PowerPoint</Application>
  <PresentationFormat>화면 슬라이드 쇼(4:3)</PresentationFormat>
  <Paragraphs>270</Paragraphs>
  <Slides>40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8" baseType="lpstr">
      <vt:lpstr>나눔고딕</vt:lpstr>
      <vt:lpstr>Dotum</vt:lpstr>
      <vt:lpstr>맑은 고딕</vt:lpstr>
      <vt:lpstr>Arial</vt:lpstr>
      <vt:lpstr>Times New Roman</vt:lpstr>
      <vt:lpstr>Wingdings</vt:lpstr>
      <vt:lpstr>Office 테마</vt:lpstr>
      <vt:lpstr>차트</vt:lpstr>
      <vt:lpstr>   Chapter 18  외식산업의 소비자 행동</vt:lpstr>
      <vt:lpstr>PowerPoint 프레젠테이션</vt:lpstr>
      <vt:lpstr>1. 소비자행동의 의의</vt:lpstr>
      <vt:lpstr>2. 소비자행동의 특성</vt:lpstr>
      <vt:lpstr>2. 소비자행동의 특성</vt:lpstr>
      <vt:lpstr>PowerPoint 프레젠테이션</vt:lpstr>
      <vt:lpstr>구매의사 결정의 흐름</vt:lpstr>
      <vt:lpstr>1. 문제 인식(problem recognition)</vt:lpstr>
      <vt:lpstr>2. 정보탐색 (information search)</vt:lpstr>
      <vt:lpstr>3. 대안평가(evaluation of alternatives)</vt:lpstr>
      <vt:lpstr>4. 구매행동(purchase)</vt:lpstr>
      <vt:lpstr>5. 구매 후 평가</vt:lpstr>
      <vt:lpstr>PowerPoint 프레젠테이션</vt:lpstr>
      <vt:lpstr>[소비자 행동의 모델]</vt:lpstr>
      <vt:lpstr>1. 개인적 영향 요인</vt:lpstr>
      <vt:lpstr>* 매슬로우의 욕구계층이론을 레스토랑에 적용*</vt:lpstr>
      <vt:lpstr>*매슬로우의 욕구계층이론*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음식의 원가 관리</dc:title>
  <dc:creator>user</dc:creator>
  <cp:lastModifiedBy>user</cp:lastModifiedBy>
  <cp:revision>38</cp:revision>
  <dcterms:created xsi:type="dcterms:W3CDTF">2020-03-28T06:36:35Z</dcterms:created>
  <dcterms:modified xsi:type="dcterms:W3CDTF">2024-06-07T03:18:20Z</dcterms:modified>
</cp:coreProperties>
</file>