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74" r:id="rId3"/>
    <p:sldId id="272" r:id="rId4"/>
    <p:sldId id="269" r:id="rId5"/>
    <p:sldId id="271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1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926FE-9F2A-4385-94A6-E654855B28CA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4BED2-3A53-4DE1-91D9-920787D5040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71804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249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869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877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7254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110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54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725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26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74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783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2FB7F-83F0-4DA0-8E36-7B9AB9CAF971}" type="datetimeFigureOut">
              <a:rPr lang="ko-KR" altLang="en-US" smtClean="0"/>
              <a:t>2019-08-07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DC604-E8DD-4AAA-8752-652EB0BDF6C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5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k.go.kr/cyberedu/main.d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현장실습인턴십 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제출서류 및 진행방법 안내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912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8.</a:t>
            </a:r>
            <a:r>
              <a:rPr lang="ko-KR" altLang="en-US" dirty="0" smtClean="0"/>
              <a:t>종합보고서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제출문</a:t>
            </a:r>
            <a:r>
              <a:rPr lang="en-US" altLang="ko-KR" dirty="0" smtClean="0"/>
              <a:t>, </a:t>
            </a:r>
            <a:r>
              <a:rPr lang="ko-KR" altLang="en-US" dirty="0" smtClean="0"/>
              <a:t>요약문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과정 구분하여 체크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제출문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+ </a:t>
            </a:r>
            <a:r>
              <a:rPr lang="ko-KR" altLang="en-US" sz="1900" dirty="0" smtClean="0"/>
              <a:t>요약문 함께 제출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요약문</a:t>
            </a:r>
            <a:r>
              <a:rPr lang="en-US" altLang="ko-KR" sz="1900" dirty="0" smtClean="0"/>
              <a:t> : </a:t>
            </a:r>
            <a:r>
              <a:rPr lang="ko-KR" altLang="en-US" sz="1900" dirty="0" err="1" smtClean="0"/>
              <a:t>소감문</a:t>
            </a:r>
            <a:r>
              <a:rPr lang="ko-KR" altLang="en-US" sz="1900" dirty="0" smtClean="0"/>
              <a:t> 형태로 사진을 첨부하여 </a:t>
            </a:r>
            <a:r>
              <a:rPr lang="en-US" altLang="ko-KR" sz="1900" u="sng" dirty="0" smtClean="0"/>
              <a:t>20</a:t>
            </a:r>
            <a:r>
              <a:rPr lang="ko-KR" altLang="en-US" sz="1900" u="sng" dirty="0" smtClean="0"/>
              <a:t>매 내외로 작성</a:t>
            </a:r>
            <a:endParaRPr lang="en-US" altLang="ko-KR" sz="1900" u="sng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223901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9.</a:t>
            </a:r>
            <a:r>
              <a:rPr lang="ko-KR" altLang="en-US" dirty="0" err="1" smtClean="0"/>
              <a:t>근태상황부</a:t>
            </a:r>
            <a:r>
              <a:rPr lang="en-US" altLang="ko-KR" dirty="0" smtClean="0"/>
              <a:t>(</a:t>
            </a:r>
            <a:r>
              <a:rPr lang="ko-KR" altLang="en-US" dirty="0" smtClean="0"/>
              <a:t>출석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기업 담당자 확인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출석부를 통해 인턴십 기간 확인 가능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계절제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(4</a:t>
            </a:r>
            <a:r>
              <a:rPr lang="ko-KR" altLang="en-US" sz="1900" dirty="0" smtClean="0"/>
              <a:t>주 이상 </a:t>
            </a:r>
            <a:r>
              <a:rPr lang="en-US" altLang="ko-KR" sz="1900" dirty="0" smtClean="0"/>
              <a:t>160</a:t>
            </a:r>
            <a:r>
              <a:rPr lang="ko-KR" altLang="en-US" sz="1900" dirty="0" smtClean="0"/>
              <a:t>시간이상 </a:t>
            </a:r>
            <a:r>
              <a:rPr lang="en-US" altLang="ko-KR" sz="1900" dirty="0" smtClean="0"/>
              <a:t>3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학기제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: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(15</a:t>
            </a:r>
            <a:r>
              <a:rPr lang="ko-KR" altLang="en-US" sz="1900" dirty="0" smtClean="0"/>
              <a:t>주 </a:t>
            </a:r>
            <a:r>
              <a:rPr lang="en-US" altLang="ko-KR" sz="1900" dirty="0" smtClean="0"/>
              <a:t>600</a:t>
            </a:r>
            <a:r>
              <a:rPr lang="ko-KR" altLang="en-US" sz="1900" dirty="0" smtClean="0"/>
              <a:t>시간 </a:t>
            </a:r>
            <a:r>
              <a:rPr lang="en-US" altLang="ko-KR" sz="1900" dirty="0" smtClean="0"/>
              <a:t>15</a:t>
            </a:r>
            <a:r>
              <a:rPr lang="ko-KR" altLang="en-US" sz="1900" dirty="0" smtClean="0"/>
              <a:t>학점 인정</a:t>
            </a:r>
            <a:r>
              <a:rPr lang="en-US" altLang="ko-KR" sz="1900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/>
              <a:t>5</a:t>
            </a:r>
            <a:r>
              <a:rPr lang="en-US" altLang="ko-KR" sz="1900" dirty="0" smtClean="0"/>
              <a:t>) </a:t>
            </a:r>
            <a:r>
              <a:rPr lang="ko-KR" altLang="en-US" sz="1900" dirty="0" smtClean="0"/>
              <a:t>결과보고서 제출 시 함께 제출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621959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10.</a:t>
            </a:r>
            <a:r>
              <a:rPr lang="ko-KR" altLang="en-US" dirty="0" smtClean="0"/>
              <a:t>인턴십 현장방문 </a:t>
            </a:r>
            <a:r>
              <a:rPr lang="ko-KR" altLang="en-US" dirty="0" err="1" smtClean="0"/>
              <a:t>지도보고서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기업 현장방문 → 지도 보고서 작성 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err="1" smtClean="0"/>
              <a:t>실습환경</a:t>
            </a:r>
            <a:r>
              <a:rPr lang="en-US" altLang="ko-KR" sz="1900" dirty="0"/>
              <a:t> </a:t>
            </a:r>
            <a:r>
              <a:rPr lang="ko-KR" altLang="en-US" sz="1900" dirty="0" smtClean="0"/>
              <a:t>및 </a:t>
            </a:r>
            <a:r>
              <a:rPr lang="ko-KR" altLang="en-US" sz="1900" dirty="0" err="1" smtClean="0"/>
              <a:t>근무상태</a:t>
            </a:r>
            <a:r>
              <a:rPr lang="ko-KR" altLang="en-US" sz="1900" dirty="0" smtClean="0"/>
              <a:t> 평가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740041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11.</a:t>
            </a:r>
            <a:r>
              <a:rPr lang="ko-KR" altLang="en-US" dirty="0" smtClean="0"/>
              <a:t>인턴십 </a:t>
            </a:r>
            <a:r>
              <a:rPr lang="ko-KR" altLang="en-US" dirty="0" err="1" smtClean="0"/>
              <a:t>연수기관</a:t>
            </a:r>
            <a:r>
              <a:rPr lang="ko-KR" altLang="en-US" dirty="0" smtClean="0"/>
              <a:t> 평가서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작성</a:t>
            </a:r>
            <a:r>
              <a:rPr lang="en-US" altLang="ko-KR" sz="1900" dirty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</a:t>
            </a:r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담당교수 또는 실습생 관리자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소속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학번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성명 기재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457200" indent="-457200">
              <a:buAutoNum type="arabicParenR"/>
            </a:pPr>
            <a:r>
              <a:rPr lang="ko-KR" altLang="en-US" sz="1900" dirty="0" smtClean="0"/>
              <a:t>결과보고서 제출시 함께 제출 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</p:txBody>
      </p:sp>
    </p:spTree>
    <p:extLst>
      <p:ext uri="{BB962C8B-B14F-4D97-AF65-F5344CB8AC3E}">
        <p14:creationId xmlns:p14="http://schemas.microsoft.com/office/powerpoint/2010/main" val="1328605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12.</a:t>
            </a:r>
            <a:r>
              <a:rPr lang="ko-KR" altLang="en-US" dirty="0" smtClean="0"/>
              <a:t>인턴십 성적평가조서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연수생 서명 필수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성적은 </a:t>
            </a:r>
            <a:r>
              <a:rPr lang="en-US" altLang="ko-KR" sz="1900" dirty="0" smtClean="0"/>
              <a:t>F/P </a:t>
            </a:r>
            <a:r>
              <a:rPr lang="ko-KR" altLang="en-US" sz="1900" dirty="0" smtClean="0"/>
              <a:t>로 작성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성명과 서명 필수 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err="1" smtClean="0"/>
              <a:t>교과목명</a:t>
            </a:r>
            <a:r>
              <a:rPr lang="ko-KR" altLang="en-US" sz="1900" dirty="0" smtClean="0"/>
              <a:t> 기재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국내계절제인턴십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국내학기제인턴십</a:t>
            </a:r>
            <a:r>
              <a:rPr lang="en-US" altLang="ko-KR" sz="1900" dirty="0" smtClean="0"/>
              <a:t>) 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5) </a:t>
            </a:r>
            <a:r>
              <a:rPr lang="ko-KR" altLang="en-US" sz="1900" dirty="0" smtClean="0"/>
              <a:t>결과보고서 제출시 함께 제출  </a:t>
            </a:r>
            <a:endParaRPr lang="ko-KR" altLang="en-US" sz="1900" dirty="0"/>
          </a:p>
        </p:txBody>
      </p:sp>
    </p:spTree>
    <p:extLst>
      <p:ext uri="{BB962C8B-B14F-4D97-AF65-F5344CB8AC3E}">
        <p14:creationId xmlns:p14="http://schemas.microsoft.com/office/powerpoint/2010/main" val="113918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13.</a:t>
            </a:r>
            <a:r>
              <a:rPr lang="ko-KR" altLang="en-US" dirty="0" smtClean="0"/>
              <a:t>인턴십 수료 증명서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err="1" smtClean="0"/>
              <a:t>책임교수</a:t>
            </a:r>
            <a:r>
              <a:rPr lang="ko-KR" altLang="en-US" sz="1900" dirty="0" smtClean="0"/>
              <a:t> 작성</a:t>
            </a:r>
            <a:endParaRPr lang="en-US" altLang="ko-KR" sz="1900" dirty="0" smtClean="0"/>
          </a:p>
          <a:p>
            <a:pPr marL="457200" indent="-457200">
              <a:buAutoNum type="arabicParenR"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err="1" smtClean="0"/>
              <a:t>연수기관명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과정별 </a:t>
            </a:r>
            <a:r>
              <a:rPr lang="en-US" altLang="ko-KR" sz="1900" dirty="0" smtClean="0"/>
              <a:t>/ </a:t>
            </a:r>
            <a:r>
              <a:rPr lang="ko-KR" altLang="en-US" sz="1900" dirty="0" smtClean="0"/>
              <a:t>연수기간 명확히 작성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 </a:t>
            </a:r>
          </a:p>
          <a:p>
            <a:pPr marL="514350" indent="-514350">
              <a:buAutoNum type="arabicParenR"/>
            </a:pPr>
            <a:endParaRPr lang="en-US" altLang="ko-KR" dirty="0"/>
          </a:p>
          <a:p>
            <a:pPr marL="514350" indent="-514350">
              <a:buAutoNum type="arabicParenR"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16687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14195"/>
            <a:ext cx="10515600" cy="435133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AutoNum type="arabicPeriod"/>
            </a:pPr>
            <a:r>
              <a:rPr lang="ko-KR" altLang="en-US" sz="3800" dirty="0" err="1" smtClean="0"/>
              <a:t>계절제</a:t>
            </a:r>
            <a:r>
              <a:rPr lang="ko-KR" altLang="en-US" sz="3800" dirty="0" smtClean="0"/>
              <a:t> </a:t>
            </a:r>
            <a:r>
              <a:rPr lang="en-US" altLang="ko-KR" sz="3800" dirty="0" smtClean="0"/>
              <a:t>/ </a:t>
            </a:r>
            <a:r>
              <a:rPr lang="ko-KR" altLang="en-US" sz="3800" dirty="0" err="1" smtClean="0"/>
              <a:t>학기제</a:t>
            </a:r>
            <a:r>
              <a:rPr lang="ko-KR" altLang="en-US" sz="3800" dirty="0" smtClean="0"/>
              <a:t> 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제출서류확인표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신청서</a:t>
            </a:r>
            <a:r>
              <a:rPr lang="en-US" altLang="ko-KR" sz="3800" dirty="0" smtClean="0"/>
              <a:t>,</a:t>
            </a:r>
            <a:r>
              <a:rPr lang="ko-KR" altLang="en-US" sz="3800" dirty="0" smtClean="0"/>
              <a:t>개인정보동의서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온라인직무교육 수료증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협약서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약정서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주간 보고서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주간 메모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종합보고서</a:t>
            </a:r>
            <a:r>
              <a:rPr lang="en-US" altLang="ko-KR" sz="3800" dirty="0" smtClean="0"/>
              <a:t>(</a:t>
            </a:r>
            <a:r>
              <a:rPr lang="ko-KR" altLang="en-US" sz="3800" dirty="0" err="1" smtClean="0"/>
              <a:t>제출문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요약문</a:t>
            </a:r>
            <a:r>
              <a:rPr lang="en-US" altLang="ko-KR" sz="3800" dirty="0" smtClean="0"/>
              <a:t>)</a:t>
            </a:r>
          </a:p>
          <a:p>
            <a:pPr marL="514350" indent="-514350">
              <a:buAutoNum type="arabicPeriod"/>
            </a:pPr>
            <a:r>
              <a:rPr lang="ko-KR" altLang="en-US" sz="3800" dirty="0" smtClean="0"/>
              <a:t>근태 </a:t>
            </a:r>
            <a:r>
              <a:rPr lang="ko-KR" altLang="en-US" sz="3800" dirty="0" err="1" smtClean="0"/>
              <a:t>상황부</a:t>
            </a:r>
            <a:endParaRPr lang="en-US" altLang="ko-KR" sz="3800" dirty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인턴십현장방문지도보고서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인턴십연수기관평가서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인턴십성적평가조서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r>
              <a:rPr lang="ko-KR" altLang="en-US" sz="3800" dirty="0" smtClean="0"/>
              <a:t>인턴십수료증명서</a:t>
            </a:r>
            <a:endParaRPr lang="en-US" altLang="ko-KR" sz="3800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en-US" altLang="ko-KR" dirty="0" smtClean="0"/>
          </a:p>
          <a:p>
            <a:pPr marL="514350" indent="-514350">
              <a:buAutoNum type="arabicPeriod"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357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</a:t>
            </a:r>
            <a:r>
              <a:rPr lang="ko-KR" altLang="en-US" dirty="0" err="1" smtClean="0"/>
              <a:t>계절제</a:t>
            </a:r>
            <a:r>
              <a:rPr lang="en-US" altLang="ko-KR" dirty="0"/>
              <a:t>/</a:t>
            </a:r>
            <a:r>
              <a:rPr lang="ko-KR" altLang="en-US" dirty="0" err="1"/>
              <a:t>학기제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ko-KR" altLang="en-US" sz="2000" dirty="0" err="1" smtClean="0"/>
              <a:t>계절제</a:t>
            </a:r>
            <a:endParaRPr lang="ko-KR" altLang="en-US" sz="20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ko-KR" altLang="en-US" sz="2000" dirty="0" err="1" smtClean="0"/>
              <a:t>학기제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730858"/>
              </p:ext>
            </p:extLst>
          </p:nvPr>
        </p:nvGraphicFramePr>
        <p:xfrm>
          <a:off x="1048067" y="2940685"/>
          <a:ext cx="4411345" cy="286512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35063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3276282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</a:tblGrid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국내계절제인턴십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2~4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 160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다음학기수강신청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571183"/>
              </p:ext>
            </p:extLst>
          </p:nvPr>
        </p:nvGraphicFramePr>
        <p:xfrm>
          <a:off x="6548755" y="2940684"/>
          <a:ext cx="4447540" cy="28651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965597115"/>
                    </a:ext>
                  </a:extLst>
                </a:gridCol>
                <a:gridCol w="1854039">
                  <a:extLst>
                    <a:ext uri="{9D8B030D-6E8A-4147-A177-3AD203B41FA5}">
                      <a16:colId xmlns:a16="http://schemas.microsoft.com/office/drawing/2014/main" val="1501659184"/>
                    </a:ext>
                  </a:extLst>
                </a:gridCol>
                <a:gridCol w="1472726">
                  <a:extLst>
                    <a:ext uri="{9D8B030D-6E8A-4147-A177-3AD203B41FA5}">
                      <a16:colId xmlns:a16="http://schemas.microsoft.com/office/drawing/2014/main" val="41078137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과목명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국내학기제인턴십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9882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대상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재학생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학년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(6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학기 이수한 자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530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실습기준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 8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lang="ko-KR" altLang="en-US" baseline="0" dirty="0" smtClean="0"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baseline="0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27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실습일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법정공휴일제외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544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7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학점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2368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실습시간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3~4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(10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~14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4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개월</a:t>
                      </a:r>
                      <a:endParaRPr lang="en-US" altLang="ko-KR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(15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주</a:t>
                      </a:r>
                      <a:r>
                        <a:rPr lang="en-US" altLang="ko-KR" dirty="0" smtClean="0">
                          <a:latin typeface="+mn-ea"/>
                          <a:ea typeface="+mn-ea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493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>
                          <a:latin typeface="+mn-ea"/>
                          <a:ea typeface="+mn-ea"/>
                        </a:rPr>
                        <a:t>해당학기</a:t>
                      </a:r>
                      <a:r>
                        <a:rPr lang="ko-KR" altLang="en-US" dirty="0" smtClean="0">
                          <a:latin typeface="+mn-ea"/>
                          <a:ea typeface="+mn-ea"/>
                        </a:rPr>
                        <a:t> 수강신청</a:t>
                      </a:r>
                      <a:endParaRPr lang="ko-KR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190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249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2.</a:t>
            </a:r>
            <a:r>
              <a:rPr lang="ko-KR" altLang="en-US" dirty="0" smtClean="0"/>
              <a:t>제출서류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학과제출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825625"/>
            <a:ext cx="483108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ko-KR" sz="2000" dirty="0" smtClean="0"/>
          </a:p>
          <a:p>
            <a:pPr marL="0" indent="0" algn="ctr"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시작 전 제출 서류</a:t>
            </a:r>
            <a:r>
              <a:rPr lang="en-US" altLang="ko-KR" sz="2000" dirty="0" smtClean="0"/>
              <a:t>]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신청서 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  (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자격증 사본</a:t>
            </a:r>
            <a:r>
              <a:rPr lang="en-US" altLang="ko-KR" sz="1900" dirty="0"/>
              <a:t>)</a:t>
            </a:r>
            <a:r>
              <a:rPr lang="en-US" altLang="ko-KR" sz="1900" dirty="0" smtClean="0"/>
              <a:t> 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개인정보동의서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900" dirty="0" smtClean="0"/>
              <a:t>온라인 직무교육 수료증 </a:t>
            </a:r>
            <a:endParaRPr lang="en-US" altLang="ko-KR" sz="1900" dirty="0"/>
          </a:p>
          <a:p>
            <a:pPr>
              <a:buFontTx/>
              <a:buChar char="-"/>
            </a:pPr>
            <a:r>
              <a:rPr lang="ko-KR" altLang="en-US" sz="1800" dirty="0" smtClean="0"/>
              <a:t>약정서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협약서</a:t>
            </a:r>
            <a:r>
              <a:rPr lang="en-US" altLang="ko-KR" sz="1800" dirty="0" smtClean="0"/>
              <a:t>(</a:t>
            </a:r>
            <a:r>
              <a:rPr lang="ko-KR" altLang="en-US" sz="1800" dirty="0" smtClean="0"/>
              <a:t>총장 직인 필수</a:t>
            </a:r>
            <a:r>
              <a:rPr lang="en-US" altLang="ko-KR" sz="1800" dirty="0" smtClean="0"/>
              <a:t>) </a:t>
            </a:r>
            <a:r>
              <a:rPr lang="ko-KR" altLang="en-US" sz="1800" dirty="0" smtClean="0"/>
              <a:t>학과 보관</a:t>
            </a:r>
            <a:endParaRPr lang="en-US" altLang="ko-KR" sz="1800" dirty="0" smtClean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191250" y="1825625"/>
            <a:ext cx="51625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en-US" altLang="ko-KR" sz="2000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2000" dirty="0" smtClean="0"/>
              <a:t>[</a:t>
            </a:r>
            <a:r>
              <a:rPr lang="ko-KR" altLang="en-US" sz="2000" dirty="0" smtClean="0"/>
              <a:t>종료 후 제출 서류</a:t>
            </a:r>
            <a:r>
              <a:rPr lang="en-US" altLang="ko-KR" sz="2000" dirty="0" smtClean="0"/>
              <a:t>]</a:t>
            </a:r>
            <a:r>
              <a:rPr lang="ko-KR" altLang="en-US" sz="2000" dirty="0" smtClean="0"/>
              <a:t>  </a:t>
            </a:r>
            <a:endParaRPr lang="en-US" altLang="ko-KR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주간 메모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보고서 </a:t>
            </a:r>
            <a:r>
              <a:rPr lang="en-US" altLang="ko-KR" sz="19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종합보고서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제출문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요약문 </a:t>
            </a:r>
            <a:r>
              <a:rPr lang="en-US" altLang="ko-KR" sz="1900" dirty="0" smtClean="0"/>
              <a:t>20</a:t>
            </a:r>
            <a:r>
              <a:rPr lang="ko-KR" altLang="en-US" sz="1900" dirty="0" smtClean="0"/>
              <a:t>매 내외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endParaRPr lang="en-US" altLang="ko-KR" sz="19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근태 </a:t>
            </a:r>
            <a:r>
              <a:rPr lang="ko-KR" altLang="en-US" sz="1900" dirty="0" err="1" smtClean="0"/>
              <a:t>상황부</a:t>
            </a:r>
            <a:r>
              <a:rPr lang="ko-KR" altLang="en-US" sz="1900" dirty="0" smtClean="0"/>
              <a:t>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기업담당자</a:t>
            </a:r>
            <a:r>
              <a:rPr lang="en-US" altLang="ko-KR" sz="1900" dirty="0" smtClean="0"/>
              <a:t>)</a:t>
            </a:r>
            <a:endParaRPr lang="en-US" altLang="ko-KR" sz="19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</a:t>
            </a:r>
            <a:r>
              <a:rPr lang="ko-KR" altLang="en-US" sz="1900" dirty="0" smtClean="0"/>
              <a:t> 현장방문지도보고서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ko-KR" sz="1900" dirty="0" smtClean="0"/>
              <a:t>- </a:t>
            </a:r>
            <a:r>
              <a:rPr lang="ko-KR" altLang="en-US" sz="1900" dirty="0" smtClean="0"/>
              <a:t>연수 기관 평가서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</a:p>
          <a:p>
            <a:pPr>
              <a:buFontTx/>
              <a:buChar char="-"/>
            </a:pPr>
            <a:r>
              <a:rPr lang="ko-KR" altLang="en-US" sz="1900" dirty="0" smtClean="0"/>
              <a:t>성적평가조서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 </a:t>
            </a:r>
            <a:endParaRPr lang="en-US" altLang="ko-KR" sz="1900" dirty="0" smtClean="0"/>
          </a:p>
          <a:p>
            <a:pPr>
              <a:buFontTx/>
              <a:buChar char="-"/>
            </a:pPr>
            <a:r>
              <a:rPr lang="ko-KR" altLang="en-US" sz="1900" dirty="0" smtClean="0"/>
              <a:t>인턴십수료증명서 </a:t>
            </a:r>
            <a:r>
              <a:rPr lang="en-US" altLang="ko-KR" sz="1900" dirty="0" smtClean="0"/>
              <a:t>(</a:t>
            </a:r>
            <a:r>
              <a:rPr lang="ko-KR" altLang="en-US" sz="1900" dirty="0" err="1" smtClean="0"/>
              <a:t>책임교수</a:t>
            </a:r>
            <a:r>
              <a:rPr lang="en-US" altLang="ko-KR" sz="1900" dirty="0" smtClean="0"/>
              <a:t>)</a:t>
            </a:r>
            <a:endParaRPr lang="en-US" altLang="ko-KR" sz="1900" dirty="0"/>
          </a:p>
        </p:txBody>
      </p:sp>
      <p:sp>
        <p:nvSpPr>
          <p:cNvPr id="7" name="오른쪽 화살표 6"/>
          <p:cNvSpPr/>
          <p:nvPr/>
        </p:nvSpPr>
        <p:spPr>
          <a:xfrm>
            <a:off x="5415915" y="2143125"/>
            <a:ext cx="838200" cy="58293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모서리가 둥근 직사각형 7"/>
          <p:cNvSpPr/>
          <p:nvPr/>
        </p:nvSpPr>
        <p:spPr>
          <a:xfrm>
            <a:off x="2019300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538085" y="2143125"/>
            <a:ext cx="2468880" cy="480060"/>
          </a:xfrm>
          <a:prstGeom prst="roundRect">
            <a:avLst/>
          </a:prstGeom>
          <a:noFill/>
          <a:ln w="381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113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3.</a:t>
            </a:r>
            <a:r>
              <a:rPr lang="ko-KR" altLang="en-US" dirty="0" smtClean="0"/>
              <a:t>제출서류확인표</a:t>
            </a:r>
            <a:r>
              <a:rPr lang="en-US" altLang="ko-KR" dirty="0" smtClean="0"/>
              <a:t>(</a:t>
            </a:r>
            <a:r>
              <a:rPr lang="ko-KR" altLang="en-US" dirty="0" smtClean="0"/>
              <a:t>제출 전 확인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2340428"/>
              </p:ext>
            </p:extLst>
          </p:nvPr>
        </p:nvGraphicFramePr>
        <p:xfrm>
          <a:off x="838200" y="1690688"/>
          <a:ext cx="10515599" cy="406908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093470">
                  <a:extLst>
                    <a:ext uri="{9D8B030D-6E8A-4147-A177-3AD203B41FA5}">
                      <a16:colId xmlns:a16="http://schemas.microsoft.com/office/drawing/2014/main" val="471342725"/>
                    </a:ext>
                  </a:extLst>
                </a:gridCol>
                <a:gridCol w="4537710">
                  <a:extLst>
                    <a:ext uri="{9D8B030D-6E8A-4147-A177-3AD203B41FA5}">
                      <a16:colId xmlns:a16="http://schemas.microsoft.com/office/drawing/2014/main" val="4211122369"/>
                    </a:ext>
                  </a:extLst>
                </a:gridCol>
                <a:gridCol w="3051810">
                  <a:extLst>
                    <a:ext uri="{9D8B030D-6E8A-4147-A177-3AD203B41FA5}">
                      <a16:colId xmlns:a16="http://schemas.microsoft.com/office/drawing/2014/main" val="206515249"/>
                    </a:ext>
                  </a:extLst>
                </a:gridCol>
                <a:gridCol w="1832609">
                  <a:extLst>
                    <a:ext uri="{9D8B030D-6E8A-4147-A177-3AD203B41FA5}">
                      <a16:colId xmlns:a16="http://schemas.microsoft.com/office/drawing/2014/main" val="28088064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순번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제출서류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작성자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확인란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616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latinLnBrk="1">
                        <a:buNone/>
                      </a:pPr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latinLnBrk="1">
                        <a:buNone/>
                      </a:pPr>
                      <a:r>
                        <a:rPr lang="ko-KR" altLang="en-US" dirty="0" smtClean="0"/>
                        <a:t>참여 신청서</a:t>
                      </a:r>
                      <a:endParaRPr lang="en-US" altLang="ko-K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28293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개인정보동의서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32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협약서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약정서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학과</a:t>
                      </a:r>
                      <a:r>
                        <a:rPr lang="ko-KR" altLang="en-US" baseline="0" dirty="0" smtClean="0"/>
                        <a:t>에서 진행 </a:t>
                      </a:r>
                      <a:r>
                        <a:rPr lang="en-US" altLang="ko-KR" baseline="0" dirty="0" smtClean="0"/>
                        <a:t>(</a:t>
                      </a:r>
                      <a:r>
                        <a:rPr lang="ko-KR" altLang="en-US" baseline="0" dirty="0" smtClean="0"/>
                        <a:t>총장직인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332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주간 메모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주간 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3208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종합보고서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err="1" smtClean="0"/>
                        <a:t>제출문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요약문</a:t>
                      </a:r>
                      <a:r>
                        <a:rPr lang="en-US" altLang="ko-KR" baseline="0" dirty="0" smtClean="0"/>
                        <a:t> 20</a:t>
                      </a:r>
                      <a:r>
                        <a:rPr lang="ko-KR" altLang="en-US" baseline="0" dirty="0" smtClean="0"/>
                        <a:t>매 내외</a:t>
                      </a:r>
                      <a:r>
                        <a:rPr lang="en-US" altLang="ko-KR" baseline="0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실습생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521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근태 </a:t>
                      </a:r>
                      <a:r>
                        <a:rPr lang="ko-KR" altLang="en-US" dirty="0" err="1" smtClean="0"/>
                        <a:t>상황부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843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현장방문지도보고서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연수기관평가서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r>
                        <a:rPr lang="en-US" altLang="ko-KR" dirty="0" smtClean="0"/>
                        <a:t>or </a:t>
                      </a:r>
                      <a:r>
                        <a:rPr lang="ko-KR" altLang="en-US" dirty="0" smtClean="0"/>
                        <a:t>기업 담당자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570709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성적평가조서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09263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인턴십</a:t>
                      </a:r>
                      <a:r>
                        <a:rPr lang="ko-KR" altLang="en-US" baseline="0" dirty="0" smtClean="0"/>
                        <a:t> 수료 증명서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latinLnBrk="1"/>
                      <a:r>
                        <a:rPr lang="ko-KR" altLang="en-US" dirty="0" smtClean="0"/>
                        <a:t>책임 교수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27499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200" y="5852160"/>
            <a:ext cx="8787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※ </a:t>
            </a:r>
            <a:r>
              <a:rPr lang="ko-KR" altLang="en-US" dirty="0" smtClean="0"/>
              <a:t>모든 제출 서류는 인턴십을 마치고 책임교수님께 확인 후 학과로 제출 바랍니다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9399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4.</a:t>
            </a:r>
            <a:r>
              <a:rPr lang="ko-KR" altLang="en-US" dirty="0" smtClean="0"/>
              <a:t>신청서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개인정보동의서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학과사무실 공문 확인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신청서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개인정보동의서 작성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ko-KR" altLang="en-US" sz="1900" dirty="0" smtClean="0"/>
              <a:t>   </a:t>
            </a:r>
            <a:r>
              <a:rPr lang="en-US" altLang="ko-KR" sz="1900" dirty="0" smtClean="0"/>
              <a:t>- </a:t>
            </a:r>
            <a:r>
              <a:rPr lang="ko-KR" altLang="en-US" sz="1900" dirty="0" smtClean="0"/>
              <a:t>재학증명서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성적증명서</a:t>
            </a:r>
            <a:r>
              <a:rPr lang="en-US" altLang="ko-KR" sz="1900" dirty="0" smtClean="0"/>
              <a:t>, </a:t>
            </a:r>
            <a:r>
              <a:rPr lang="ko-KR" altLang="en-US" sz="1900" dirty="0" err="1" smtClean="0"/>
              <a:t>자격증사본</a:t>
            </a:r>
            <a:r>
              <a:rPr lang="ko-KR" altLang="en-US" sz="1900" dirty="0"/>
              <a:t> </a:t>
            </a:r>
            <a:r>
              <a:rPr lang="ko-KR" altLang="en-US" sz="1900" dirty="0" smtClean="0"/>
              <a:t>첨부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학과사무실 제출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 smtClean="0"/>
              <a:t>학과사무실 → 현장실습지원센터 공문 제출</a:t>
            </a: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3569949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5.</a:t>
            </a:r>
            <a:r>
              <a:rPr lang="ko-KR" altLang="en-US" dirty="0" smtClean="0"/>
              <a:t>온라인직무교육 수료증 제출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ea typeface="+mj-ea"/>
              </a:rPr>
              <a:t>1) </a:t>
            </a:r>
            <a:r>
              <a:rPr lang="ko-KR" altLang="en-US" sz="2000" dirty="0" smtClean="0">
                <a:ea typeface="+mj-ea"/>
              </a:rPr>
              <a:t>참여 학생 대상으로 </a:t>
            </a:r>
            <a:r>
              <a:rPr lang="ko-KR" altLang="en-US" sz="2000" dirty="0" err="1" smtClean="0">
                <a:ea typeface="+mj-ea"/>
              </a:rPr>
              <a:t>인턴실습</a:t>
            </a:r>
            <a:r>
              <a:rPr lang="ko-KR" altLang="en-US" sz="2000" dirty="0" smtClean="0">
                <a:ea typeface="+mj-ea"/>
              </a:rPr>
              <a:t> 전 </a:t>
            </a:r>
            <a:r>
              <a:rPr lang="ko-KR" altLang="en-US" sz="2000" dirty="0" err="1" smtClean="0">
                <a:ea typeface="+mj-ea"/>
              </a:rPr>
              <a:t>기본매너와</a:t>
            </a:r>
            <a:r>
              <a:rPr lang="ko-KR" altLang="en-US" sz="2000" dirty="0" smtClean="0">
                <a:ea typeface="+mj-ea"/>
              </a:rPr>
              <a:t> 대인관계 및 안전 교육을 위함입니다</a:t>
            </a:r>
            <a:r>
              <a:rPr lang="en-US" altLang="ko-KR" sz="2000" dirty="0" smtClean="0">
                <a:ea typeface="+mj-ea"/>
              </a:rPr>
              <a:t>.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2) </a:t>
            </a:r>
            <a:r>
              <a:rPr lang="ko-KR" altLang="en-US" sz="2000" kern="0" dirty="0" smtClean="0">
                <a:ea typeface="+mj-ea"/>
              </a:rPr>
              <a:t>온라인 </a:t>
            </a:r>
            <a:r>
              <a:rPr lang="ko-KR" altLang="en-US" sz="2000" kern="0" dirty="0">
                <a:ea typeface="+mj-ea"/>
              </a:rPr>
              <a:t>직무교육 홈페이지 </a:t>
            </a:r>
            <a:r>
              <a:rPr lang="en-US" altLang="ko-KR" sz="2000" kern="0" dirty="0">
                <a:ea typeface="+mj-ea"/>
              </a:rPr>
              <a:t>: </a:t>
            </a:r>
            <a:r>
              <a:rPr lang="en-US" altLang="ko-KR" sz="2000" u="sng" dirty="0">
                <a:ea typeface="+mj-ea"/>
                <a:hlinkClick r:id="rId2"/>
              </a:rPr>
              <a:t>http://</a:t>
            </a:r>
            <a:r>
              <a:rPr lang="en-US" altLang="ko-KR" sz="2000" u="sng" dirty="0" smtClean="0">
                <a:ea typeface="+mj-ea"/>
                <a:hlinkClick r:id="rId2"/>
              </a:rPr>
              <a:t>www.work.go.kr/cyberedu/main.do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3) </a:t>
            </a:r>
            <a:r>
              <a:rPr lang="ko-KR" altLang="en-US" sz="2000" dirty="0" smtClean="0">
                <a:ea typeface="+mj-ea"/>
              </a:rPr>
              <a:t>방법 </a:t>
            </a:r>
            <a:r>
              <a:rPr lang="en-US" altLang="ko-KR" sz="2000" dirty="0" smtClean="0">
                <a:ea typeface="+mj-ea"/>
              </a:rPr>
              <a:t>: </a:t>
            </a:r>
            <a:r>
              <a:rPr lang="ko-KR" altLang="en-US" sz="2000" dirty="0" smtClean="0">
                <a:ea typeface="+mj-ea"/>
              </a:rPr>
              <a:t>홈페이지가입 </a:t>
            </a:r>
            <a:r>
              <a:rPr lang="ko-KR" altLang="en-US" sz="2000" dirty="0">
                <a:ea typeface="+mj-ea"/>
              </a:rPr>
              <a:t>후 </a:t>
            </a:r>
            <a:r>
              <a:rPr lang="en-US" altLang="ko-KR" sz="2000" dirty="0">
                <a:ea typeface="+mj-ea"/>
              </a:rPr>
              <a:t>- </a:t>
            </a:r>
            <a:r>
              <a:rPr lang="ko-KR" altLang="en-US" sz="2000" dirty="0">
                <a:ea typeface="+mj-ea"/>
              </a:rPr>
              <a:t>화면 중앙 “온라인 교육 안내” → 두 가지 과정 이수 후 수료증 출력</a:t>
            </a:r>
            <a:endParaRPr lang="en-US" altLang="ko-KR" sz="2000" dirty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 smtClean="0">
                <a:ea typeface="+mj-ea"/>
              </a:rPr>
              <a:t>4) </a:t>
            </a:r>
            <a:r>
              <a:rPr lang="ko-KR" altLang="en-US" sz="2000" dirty="0" smtClean="0">
                <a:ea typeface="+mj-ea"/>
              </a:rPr>
              <a:t>총 </a:t>
            </a:r>
            <a:r>
              <a:rPr lang="en-US" altLang="ko-KR" sz="2000" dirty="0" smtClean="0">
                <a:ea typeface="+mj-ea"/>
              </a:rPr>
              <a:t>8</a:t>
            </a:r>
            <a:r>
              <a:rPr lang="ko-KR" altLang="en-US" sz="2000" dirty="0" smtClean="0">
                <a:ea typeface="+mj-ea"/>
              </a:rPr>
              <a:t>시간 수료 → 수료증 </a:t>
            </a:r>
            <a:r>
              <a:rPr lang="en-US" altLang="ko-KR" sz="2000" dirty="0" smtClean="0">
                <a:ea typeface="+mj-ea"/>
              </a:rPr>
              <a:t>2</a:t>
            </a:r>
            <a:r>
              <a:rPr lang="ko-KR" altLang="en-US" sz="2000" dirty="0" smtClean="0">
                <a:ea typeface="+mj-ea"/>
              </a:rPr>
              <a:t>장 제출 </a:t>
            </a:r>
            <a:endParaRPr lang="en-US" altLang="ko-KR" sz="200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 </a:t>
            </a:r>
            <a:r>
              <a:rPr lang="ko-KR" altLang="en-US" sz="2000" dirty="0" smtClean="0">
                <a:ea typeface="+mj-ea"/>
              </a:rPr>
              <a:t>필수①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공통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2000" dirty="0">
                <a:ea typeface="+mj-ea"/>
              </a:rPr>
              <a:t> </a:t>
            </a:r>
            <a:r>
              <a:rPr lang="en-US" altLang="ko-KR" sz="2000" dirty="0" smtClean="0">
                <a:ea typeface="+mj-ea"/>
              </a:rPr>
              <a:t>  -</a:t>
            </a:r>
            <a:r>
              <a:rPr lang="ko-KR" altLang="en-US" sz="2000" dirty="0">
                <a:ea typeface="+mj-ea"/>
              </a:rPr>
              <a:t> </a:t>
            </a:r>
            <a:r>
              <a:rPr lang="ko-KR" altLang="en-US" sz="2000" dirty="0" smtClean="0">
                <a:ea typeface="+mj-ea"/>
              </a:rPr>
              <a:t>선택② 중소기업 청년취업 </a:t>
            </a:r>
            <a:r>
              <a:rPr lang="ko-KR" altLang="en-US" sz="2000" dirty="0" err="1" smtClean="0">
                <a:ea typeface="+mj-ea"/>
              </a:rPr>
              <a:t>인턴제</a:t>
            </a:r>
            <a:r>
              <a:rPr lang="ko-KR" altLang="en-US" sz="2000" dirty="0" smtClean="0">
                <a:ea typeface="+mj-ea"/>
              </a:rPr>
              <a:t> 사이버직무훈련 기술분야 </a:t>
            </a:r>
            <a:r>
              <a:rPr lang="en-US" altLang="ko-KR" sz="2000" dirty="0" smtClean="0">
                <a:ea typeface="+mj-ea"/>
              </a:rPr>
              <a:t>or </a:t>
            </a:r>
            <a:r>
              <a:rPr lang="ko-KR" altLang="en-US" sz="2000" dirty="0" err="1" smtClean="0">
                <a:ea typeface="+mj-ea"/>
              </a:rPr>
              <a:t>사무분야</a:t>
            </a:r>
            <a:r>
              <a:rPr lang="ko-KR" altLang="en-US" sz="2000" dirty="0" smtClean="0">
                <a:ea typeface="+mj-ea"/>
              </a:rPr>
              <a:t> 중 선택</a:t>
            </a:r>
            <a:r>
              <a:rPr lang="en-US" altLang="ko-KR" sz="2000" dirty="0" smtClean="0">
                <a:ea typeface="+mj-ea"/>
              </a:rPr>
              <a:t>(</a:t>
            </a:r>
            <a:r>
              <a:rPr lang="ko-KR" altLang="en-US" sz="2000" dirty="0" smtClean="0">
                <a:ea typeface="+mj-ea"/>
              </a:rPr>
              <a:t>선택</a:t>
            </a:r>
            <a:r>
              <a:rPr lang="en-US" altLang="ko-KR" sz="2000" dirty="0" smtClean="0">
                <a:ea typeface="+mj-ea"/>
              </a:rPr>
              <a:t>4</a:t>
            </a:r>
            <a:r>
              <a:rPr lang="ko-KR" altLang="en-US" sz="2000" dirty="0" smtClean="0">
                <a:ea typeface="+mj-ea"/>
              </a:rPr>
              <a:t>시간</a:t>
            </a:r>
            <a:r>
              <a:rPr lang="en-US" altLang="ko-KR" sz="2000" dirty="0" smtClean="0">
                <a:ea typeface="+mj-ea"/>
              </a:rPr>
              <a:t>)</a:t>
            </a: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 smtClean="0">
                <a:ea typeface="+mj-ea"/>
              </a:rPr>
              <a:t>       ※ </a:t>
            </a:r>
            <a:r>
              <a:rPr lang="ko-KR" altLang="en-US" sz="1700" kern="0" dirty="0" smtClean="0">
                <a:ea typeface="+mj-ea"/>
              </a:rPr>
              <a:t>필수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</a:t>
            </a:r>
            <a:r>
              <a:rPr lang="en-US" altLang="ko-KR" sz="1700" kern="0" dirty="0" smtClean="0">
                <a:ea typeface="+mj-ea"/>
              </a:rPr>
              <a:t>+ </a:t>
            </a:r>
            <a:r>
              <a:rPr lang="ko-KR" altLang="en-US" sz="1700" kern="0" dirty="0" smtClean="0">
                <a:ea typeface="+mj-ea"/>
              </a:rPr>
              <a:t>선택 </a:t>
            </a:r>
            <a:r>
              <a:rPr lang="en-US" altLang="ko-KR" sz="1700" kern="0" dirty="0" smtClean="0">
                <a:ea typeface="+mj-ea"/>
              </a:rPr>
              <a:t>4</a:t>
            </a:r>
            <a:r>
              <a:rPr lang="ko-KR" altLang="en-US" sz="1700" kern="0" dirty="0" smtClean="0">
                <a:ea typeface="+mj-ea"/>
              </a:rPr>
              <a:t>시간 이수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총 </a:t>
            </a:r>
            <a:r>
              <a:rPr lang="en-US" altLang="ko-KR" sz="1700" kern="0" dirty="0" smtClean="0">
                <a:ea typeface="+mj-ea"/>
              </a:rPr>
              <a:t>8</a:t>
            </a:r>
            <a:r>
              <a:rPr lang="ko-KR" altLang="en-US" sz="1700" kern="0" dirty="0" smtClean="0">
                <a:ea typeface="+mj-ea"/>
              </a:rPr>
              <a:t>시간을 듣고 수료증 학과사무실로 제출</a:t>
            </a:r>
            <a:endParaRPr lang="en-US" altLang="ko-KR" sz="1700" kern="0" dirty="0" smtClean="0">
              <a:ea typeface="+mj-ea"/>
            </a:endParaRPr>
          </a:p>
          <a:p>
            <a:pPr marL="0" indent="0">
              <a:lnSpc>
                <a:spcPct val="150000"/>
              </a:lnSpc>
              <a:buNone/>
              <a:defRPr/>
            </a:pPr>
            <a:r>
              <a:rPr lang="en-US" altLang="ko-KR" sz="1700" kern="0" dirty="0">
                <a:ea typeface="+mj-ea"/>
              </a:rPr>
              <a:t> </a:t>
            </a:r>
            <a:r>
              <a:rPr lang="en-US" altLang="ko-KR" sz="1700" kern="0" dirty="0" smtClean="0">
                <a:ea typeface="+mj-ea"/>
              </a:rPr>
              <a:t>          - </a:t>
            </a:r>
            <a:r>
              <a:rPr lang="ko-KR" altLang="en-US" sz="1700" kern="0" dirty="0" smtClean="0">
                <a:ea typeface="+mj-ea"/>
              </a:rPr>
              <a:t>이전에 수료했던 학생은 수강하지 않은 분야를 선택하여 제출 </a:t>
            </a:r>
            <a:r>
              <a:rPr lang="en-US" altLang="ko-KR" sz="1700" kern="0" dirty="0" smtClean="0">
                <a:ea typeface="+mj-ea"/>
              </a:rPr>
              <a:t>        </a:t>
            </a:r>
            <a:endParaRPr lang="en-US" altLang="ko-KR" sz="1700" kern="0" dirty="0"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1312695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6.</a:t>
            </a:r>
            <a:r>
              <a:rPr lang="ko-KR" altLang="en-US" dirty="0" smtClean="0"/>
              <a:t>협약서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약정서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ko-KR" altLang="en-US" sz="1900" dirty="0" smtClean="0"/>
              <a:t>인턴십 협력 협약서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인턴십 연수 교육과정 약정서 원본 </a:t>
            </a:r>
            <a:r>
              <a:rPr lang="en-US" altLang="ko-KR" sz="1900" dirty="0" smtClean="0"/>
              <a:t>2</a:t>
            </a:r>
            <a:r>
              <a:rPr lang="ko-KR" altLang="en-US" sz="1900" dirty="0" smtClean="0"/>
              <a:t>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학과에서 협약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약정 진행 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품의 ▶ 총장직인</a:t>
            </a:r>
            <a:r>
              <a:rPr lang="en-US" altLang="ko-KR" sz="1900" dirty="0" smtClean="0"/>
              <a:t>)</a:t>
            </a:r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기업과 학과에 </a:t>
            </a:r>
            <a:r>
              <a:rPr lang="en-US" altLang="ko-KR" sz="1900" dirty="0" smtClean="0"/>
              <a:t>1</a:t>
            </a:r>
            <a:r>
              <a:rPr lang="ko-KR" altLang="en-US" sz="1900" dirty="0" smtClean="0"/>
              <a:t>부씩 보관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r>
              <a:rPr lang="ko-KR" altLang="en-US" sz="1900" dirty="0" smtClean="0"/>
              <a:t>결과보고서 제출시 함께 제출</a:t>
            </a: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/>
              <a:t> </a:t>
            </a:r>
            <a:r>
              <a:rPr lang="en-US" altLang="ko-KR" sz="1900" dirty="0" smtClean="0"/>
              <a:t>     </a:t>
            </a:r>
            <a:r>
              <a:rPr lang="en-US" altLang="ko-KR" sz="1600" dirty="0" smtClean="0">
                <a:solidFill>
                  <a:srgbClr val="FF0000"/>
                </a:solidFill>
              </a:rPr>
              <a:t>※ </a:t>
            </a:r>
            <a:r>
              <a:rPr lang="ko-KR" altLang="en-US" sz="1600" dirty="0" smtClean="0">
                <a:solidFill>
                  <a:srgbClr val="FF0000"/>
                </a:solidFill>
              </a:rPr>
              <a:t>인턴십 시작 전 협약</a:t>
            </a:r>
            <a:r>
              <a:rPr lang="en-US" altLang="ko-KR" sz="1600" dirty="0" smtClean="0">
                <a:solidFill>
                  <a:srgbClr val="FF0000"/>
                </a:solidFill>
              </a:rPr>
              <a:t>, </a:t>
            </a:r>
            <a:r>
              <a:rPr lang="ko-KR" altLang="en-US" sz="1600" dirty="0" smtClean="0">
                <a:solidFill>
                  <a:srgbClr val="FF0000"/>
                </a:solidFill>
              </a:rPr>
              <a:t>약정 진행 바랍니다</a:t>
            </a:r>
            <a:r>
              <a:rPr lang="en-US" altLang="ko-KR" sz="1600" dirty="0" smtClean="0">
                <a:solidFill>
                  <a:srgbClr val="FF0000"/>
                </a:solidFill>
              </a:rPr>
              <a:t>.</a:t>
            </a:r>
            <a:r>
              <a:rPr lang="en-US" altLang="ko-KR" sz="1600" dirty="0" smtClean="0"/>
              <a:t> </a:t>
            </a:r>
          </a:p>
          <a:p>
            <a:pPr marL="0" indent="0">
              <a:buNone/>
            </a:pPr>
            <a:r>
              <a:rPr lang="ko-KR" altLang="en-US" sz="1600" dirty="0" smtClean="0"/>
              <a:t> </a:t>
            </a:r>
            <a:endParaRPr lang="en-US" altLang="ko-KR" sz="1600" dirty="0" smtClean="0"/>
          </a:p>
          <a:p>
            <a:pPr marL="0" indent="0">
              <a:buNone/>
            </a:pP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2191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7.</a:t>
            </a:r>
            <a:r>
              <a:rPr lang="ko-KR" altLang="en-US" dirty="0" err="1" smtClean="0"/>
              <a:t>주간보고서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주간메모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900" dirty="0" smtClean="0"/>
              <a:t>1) </a:t>
            </a:r>
            <a:r>
              <a:rPr lang="ko-KR" altLang="en-US" sz="1900" dirty="0" smtClean="0"/>
              <a:t>주간 보고서</a:t>
            </a:r>
            <a:r>
              <a:rPr lang="en-US" altLang="ko-KR" sz="1900" dirty="0" smtClean="0"/>
              <a:t>, </a:t>
            </a:r>
            <a:r>
              <a:rPr lang="ko-KR" altLang="en-US" sz="1900" dirty="0" smtClean="0"/>
              <a:t>주간 메모 학생이 작성</a:t>
            </a:r>
            <a:endParaRPr lang="en-US" altLang="ko-KR" sz="1900" dirty="0" smtClean="0"/>
          </a:p>
          <a:p>
            <a:pPr marL="514350" indent="-514350">
              <a:buAutoNum type="arabicParenR"/>
            </a:pPr>
            <a:endParaRPr lang="en-US" altLang="ko-KR" sz="1900" dirty="0" smtClean="0"/>
          </a:p>
          <a:p>
            <a:pPr marL="0" indent="0">
              <a:buNone/>
            </a:pPr>
            <a:r>
              <a:rPr lang="en-US" altLang="ko-KR" sz="1900" dirty="0" smtClean="0"/>
              <a:t>2) </a:t>
            </a:r>
            <a:r>
              <a:rPr lang="ko-KR" altLang="en-US" sz="1900" dirty="0" smtClean="0"/>
              <a:t>실습 및 업무활동 내용</a:t>
            </a:r>
            <a:endParaRPr lang="en-US" altLang="ko-KR" sz="1900" dirty="0"/>
          </a:p>
          <a:p>
            <a:pPr marL="0" indent="0">
              <a:buNone/>
            </a:pPr>
            <a:r>
              <a:rPr lang="en-US" altLang="ko-KR" sz="1600" dirty="0" smtClean="0"/>
              <a:t>    </a:t>
            </a:r>
            <a:r>
              <a:rPr lang="en-US" altLang="ko-KR" sz="1600" u="sng" dirty="0" smtClean="0"/>
              <a:t>※ </a:t>
            </a:r>
            <a:r>
              <a:rPr lang="ko-KR" altLang="en-US" sz="1600" u="sng" dirty="0" smtClean="0"/>
              <a:t>짧은 내용으로 기재 시 학점인정 어려움</a:t>
            </a:r>
            <a:r>
              <a:rPr lang="en-US" altLang="ko-KR" sz="1600" u="sng" dirty="0"/>
              <a:t> </a:t>
            </a:r>
            <a:r>
              <a:rPr lang="en-US" altLang="ko-KR" sz="1600" u="sng" dirty="0" smtClean="0"/>
              <a:t>(</a:t>
            </a:r>
            <a:r>
              <a:rPr lang="ko-KR" altLang="en-US" sz="1600" u="sng" dirty="0" smtClean="0"/>
              <a:t>상세히 기록</a:t>
            </a:r>
            <a:r>
              <a:rPr lang="en-US" altLang="ko-KR" sz="1600" u="sng" dirty="0" smtClean="0"/>
              <a:t>)</a:t>
            </a:r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3) </a:t>
            </a:r>
            <a:r>
              <a:rPr lang="ko-KR" altLang="en-US" sz="1900" dirty="0" smtClean="0"/>
              <a:t>종료일까지 작성 후 전문가 담당교수</a:t>
            </a:r>
            <a:r>
              <a:rPr lang="en-US" altLang="ko-KR" sz="1900" dirty="0" smtClean="0"/>
              <a:t>(</a:t>
            </a:r>
            <a:r>
              <a:rPr lang="ko-KR" altLang="en-US" sz="1900" dirty="0" smtClean="0"/>
              <a:t>책임 교수</a:t>
            </a:r>
            <a:r>
              <a:rPr lang="en-US" altLang="ko-KR" sz="1900" dirty="0" smtClean="0"/>
              <a:t>)</a:t>
            </a:r>
            <a:r>
              <a:rPr lang="ko-KR" altLang="en-US" sz="1900" dirty="0" smtClean="0"/>
              <a:t>확인 서명 </a:t>
            </a:r>
            <a:endParaRPr lang="en-US" altLang="ko-KR" sz="1900" dirty="0" smtClean="0"/>
          </a:p>
          <a:p>
            <a:pPr marL="0" indent="0">
              <a:buNone/>
            </a:pPr>
            <a:endParaRPr lang="en-US" altLang="ko-KR" sz="1900" dirty="0"/>
          </a:p>
          <a:p>
            <a:pPr marL="0" indent="0">
              <a:buNone/>
            </a:pPr>
            <a:r>
              <a:rPr lang="en-US" altLang="ko-KR" sz="1900" dirty="0" smtClean="0"/>
              <a:t>4) </a:t>
            </a:r>
            <a:r>
              <a:rPr lang="ko-KR" altLang="en-US" sz="1900" dirty="0"/>
              <a:t>결과보고서 제출시 함께 제출</a:t>
            </a:r>
            <a:endParaRPr lang="en-US" altLang="ko-KR" sz="1900" dirty="0"/>
          </a:p>
          <a:p>
            <a:pPr marL="0" indent="0">
              <a:buNone/>
            </a:pPr>
            <a:endParaRPr lang="en-US" altLang="ko-KR" sz="1900" dirty="0" smtClean="0"/>
          </a:p>
        </p:txBody>
      </p:sp>
    </p:spTree>
    <p:extLst>
      <p:ext uri="{BB962C8B-B14F-4D97-AF65-F5344CB8AC3E}">
        <p14:creationId xmlns:p14="http://schemas.microsoft.com/office/powerpoint/2010/main" val="4167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674</Words>
  <Application>Microsoft Office PowerPoint</Application>
  <PresentationFormat>와이드스크린</PresentationFormat>
  <Paragraphs>207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8" baseType="lpstr">
      <vt:lpstr>맑은 고딕</vt:lpstr>
      <vt:lpstr>Arial</vt:lpstr>
      <vt:lpstr>Office 테마</vt:lpstr>
      <vt:lpstr>현장실습인턴십 </vt:lpstr>
      <vt:lpstr>목차</vt:lpstr>
      <vt:lpstr>1.계절제/학기제</vt:lpstr>
      <vt:lpstr>2.제출서류(학과제출)</vt:lpstr>
      <vt:lpstr>3.제출서류확인표(제출 전 확인) </vt:lpstr>
      <vt:lpstr>4.신청서, 개인정보동의서</vt:lpstr>
      <vt:lpstr>5.온라인직무교육 수료증 제출</vt:lpstr>
      <vt:lpstr>6.협약서, 약정서 </vt:lpstr>
      <vt:lpstr>7.주간보고서, 주간메모</vt:lpstr>
      <vt:lpstr>8.종합보고서(제출문, 요약문)</vt:lpstr>
      <vt:lpstr>9.근태상황부(출석)</vt:lpstr>
      <vt:lpstr>10.인턴십 현장방문 지도보고서</vt:lpstr>
      <vt:lpstr>11.인턴십 연수기관 평가서</vt:lpstr>
      <vt:lpstr>12.인턴십 성적평가조서</vt:lpstr>
      <vt:lpstr>13.인턴십 수료 증명서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28</cp:revision>
  <cp:lastPrinted>2019-07-19T04:51:13Z</cp:lastPrinted>
  <dcterms:created xsi:type="dcterms:W3CDTF">2019-06-27T01:48:55Z</dcterms:created>
  <dcterms:modified xsi:type="dcterms:W3CDTF">2019-08-07T02:04:09Z</dcterms:modified>
</cp:coreProperties>
</file>