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  <p:sldId id="275" r:id="rId1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k.go.kr/cyberedu/main.do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err="1" smtClean="0"/>
              <a:t>학점형</a:t>
            </a:r>
            <a:r>
              <a:rPr lang="ko-KR" altLang="en-US" dirty="0" smtClean="0"/>
              <a:t> 현장실습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제출서류 및 진행방법 안내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최소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3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~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20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내외</a:t>
            </a:r>
            <a:r>
              <a:rPr lang="ko-KR" altLang="en-US" sz="1900" u="sng" dirty="0" smtClean="0"/>
              <a:t>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인턴십 현장방문 </a:t>
            </a:r>
            <a:r>
              <a:rPr lang="ko-KR" altLang="en-US" dirty="0" err="1" smtClean="0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지도 보고서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 smtClean="0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smtClean="0"/>
              <a:t>인턴십 </a:t>
            </a:r>
            <a:r>
              <a:rPr lang="ko-KR" altLang="en-US" dirty="0" err="1" smtClean="0"/>
              <a:t>연수기관</a:t>
            </a:r>
            <a:r>
              <a:rPr lang="ko-KR" altLang="en-US" dirty="0" smtClean="0"/>
              <a:t> 평가서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작성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</a:t>
            </a:r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담당교수 또는 실습생 관리자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소속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학번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성명 기재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 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수료 증명서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작성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연수기관명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과정별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연수기간 명확히 작성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 err="1" smtClean="0"/>
              <a:t>ㆍ</a:t>
            </a:r>
            <a:r>
              <a:rPr lang="ko-KR" altLang="en-US" sz="1900" dirty="0" err="1" smtClean="0"/>
              <a:t>문의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목원대학교 현장실습지원센터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dirty="0" err="1" smtClean="0"/>
              <a:t>ㆍ</a:t>
            </a:r>
            <a:r>
              <a:rPr lang="ko-KR" altLang="en-US" sz="1900" dirty="0" err="1" smtClean="0"/>
              <a:t>전화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 </a:t>
            </a:r>
            <a:r>
              <a:rPr lang="ko-KR" altLang="en-US" sz="1900" dirty="0" smtClean="0"/>
              <a:t>☎</a:t>
            </a:r>
            <a:r>
              <a:rPr lang="en-US" altLang="ko-KR" sz="1900" dirty="0" smtClean="0"/>
              <a:t>7153 , 042)829-7153</a:t>
            </a:r>
          </a:p>
          <a:p>
            <a:pPr marL="0" indent="0">
              <a:buNone/>
            </a:pPr>
            <a:r>
              <a:rPr lang="ko-KR" altLang="en-US" dirty="0" err="1" smtClean="0"/>
              <a:t>ㆍ</a:t>
            </a:r>
            <a:r>
              <a:rPr lang="ko-KR" altLang="en-US" sz="1900" dirty="0" err="1" smtClean="0"/>
              <a:t>메일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 delayfive@mokwon.ac.kr</a:t>
            </a: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819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0426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smtClean="0"/>
              <a:t>근태 </a:t>
            </a:r>
            <a:r>
              <a:rPr lang="ko-KR" altLang="en-US" sz="3800" dirty="0" err="1" smtClean="0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인턴십현장방문지도보고서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인턴십연수기관평가서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인턴십수료증명서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234814"/>
              </p:ext>
            </p:extLst>
          </p:nvPr>
        </p:nvGraphicFramePr>
        <p:xfrm>
          <a:off x="1048067" y="2940685"/>
          <a:ext cx="4411345" cy="306541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dirty="0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다음학기 졸업예정자 </a:t>
                      </a:r>
                      <a:r>
                        <a:rPr lang="ko-KR" altLang="en-US" sz="1600" dirty="0" err="1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신청불가</a:t>
                      </a:r>
                      <a:r>
                        <a:rPr lang="en-US" altLang="ko-KR" sz="1600" dirty="0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다음학기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865194"/>
              </p:ext>
            </p:extLst>
          </p:nvPr>
        </p:nvGraphicFramePr>
        <p:xfrm>
          <a:off x="6548755" y="2940685"/>
          <a:ext cx="4447540" cy="309589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(6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이수한 자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916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28059" y="6184805"/>
            <a:ext cx="8603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*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학기제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계절제</a:t>
            </a:r>
            <a:r>
              <a:rPr lang="ko-KR" altLang="en-US" sz="1600" dirty="0" smtClean="0">
                <a:solidFill>
                  <a:srgbClr val="FF0000"/>
                </a:solidFill>
              </a:rPr>
              <a:t> 포함 최대 </a:t>
            </a:r>
            <a:r>
              <a:rPr lang="en-US" altLang="ko-KR" sz="1600" dirty="0" smtClean="0">
                <a:solidFill>
                  <a:srgbClr val="FF0000"/>
                </a:solidFill>
              </a:rPr>
              <a:t>24</a:t>
            </a:r>
            <a:r>
              <a:rPr lang="ko-KR" altLang="en-US" sz="1600" dirty="0" smtClean="0">
                <a:solidFill>
                  <a:srgbClr val="FF0000"/>
                </a:solidFill>
              </a:rPr>
              <a:t>학점 까지 이수 가능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r>
              <a:rPr lang="en-US" altLang="ko-KR" sz="1900" dirty="0" smtClean="0"/>
              <a:t>) 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 smtClean="0"/>
              <a:t>온라인 직무교육 수료증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약정서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 </a:t>
            </a:r>
            <a:r>
              <a:rPr lang="en-US" altLang="ko-KR" sz="1800" dirty="0" smtClean="0"/>
              <a:t>   *</a:t>
            </a:r>
            <a:r>
              <a:rPr lang="ko-KR" altLang="en-US" sz="1800" dirty="0" smtClean="0"/>
              <a:t>협약서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약정서는 센터에 제출 </a:t>
            </a:r>
            <a:r>
              <a:rPr lang="en-US" altLang="ko-KR" sz="1800" dirty="0" smtClean="0"/>
              <a:t>,</a:t>
            </a:r>
          </a:p>
          <a:p>
            <a:pPr marL="0" indent="0">
              <a:buNone/>
            </a:pPr>
            <a:r>
              <a:rPr lang="ko-KR" altLang="en-US" sz="1800" dirty="0" smtClean="0"/>
              <a:t>      기업과 체결 맺은 후 학과에 발송 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</a:t>
            </a:r>
            <a:r>
              <a:rPr lang="ko-KR" altLang="en-US" sz="1800" dirty="0" smtClean="0"/>
              <a:t>학과 보관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근태 </a:t>
            </a:r>
            <a:r>
              <a:rPr lang="ko-KR" altLang="en-US" sz="1900" dirty="0" err="1" smtClean="0"/>
              <a:t>상황부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</a:t>
            </a:r>
            <a:r>
              <a:rPr lang="ko-KR" altLang="en-US" sz="1900" dirty="0" smtClean="0"/>
              <a:t> 현장방문지도보고서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연수 기관 평가서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인턴십수료증명서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endParaRPr lang="en-US" altLang="ko-KR" sz="1900" dirty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873573"/>
              </p:ext>
            </p:extLst>
          </p:nvPr>
        </p:nvGraphicFramePr>
        <p:xfrm>
          <a:off x="838200" y="1690688"/>
          <a:ext cx="10515599" cy="40690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근태 </a:t>
                      </a:r>
                      <a:r>
                        <a:rPr lang="ko-KR" altLang="en-US" dirty="0" err="1" smtClean="0"/>
                        <a:t>상황부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현장방문지도보고서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연수기관평가서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r>
                        <a:rPr lang="en-US" altLang="ko-KR" dirty="0" smtClean="0"/>
                        <a:t>or </a:t>
                      </a:r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인턴십</a:t>
                      </a:r>
                      <a:r>
                        <a:rPr lang="ko-KR" altLang="en-US" baseline="0" dirty="0" smtClean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제출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</a:t>
            </a:r>
            <a:r>
              <a:rPr lang="ko-KR" altLang="en-US" dirty="0" smtClean="0"/>
              <a:t>온라인직무교육 수료증 제출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ea typeface="+mj-ea"/>
              </a:rPr>
              <a:t>1) </a:t>
            </a:r>
            <a:r>
              <a:rPr lang="ko-KR" altLang="en-US" sz="2000" dirty="0" smtClean="0">
                <a:ea typeface="+mj-ea"/>
              </a:rPr>
              <a:t>참여 학생 대상으로 </a:t>
            </a:r>
            <a:r>
              <a:rPr lang="ko-KR" altLang="en-US" sz="2000" dirty="0" err="1" smtClean="0">
                <a:ea typeface="+mj-ea"/>
              </a:rPr>
              <a:t>인턴실습</a:t>
            </a:r>
            <a:r>
              <a:rPr lang="ko-KR" altLang="en-US" sz="2000" dirty="0" smtClean="0">
                <a:ea typeface="+mj-ea"/>
              </a:rPr>
              <a:t>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위함입니다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2) </a:t>
            </a:r>
            <a:r>
              <a:rPr lang="ko-KR" altLang="en-US" sz="2000" kern="0" dirty="0" smtClean="0">
                <a:ea typeface="+mj-ea"/>
              </a:rPr>
              <a:t>온라인 </a:t>
            </a:r>
            <a:r>
              <a:rPr lang="ko-KR" altLang="en-US" sz="2000" kern="0" dirty="0">
                <a:ea typeface="+mj-ea"/>
              </a:rPr>
              <a:t>직무교육 홈페이지 </a:t>
            </a:r>
            <a:r>
              <a:rPr lang="en-US" altLang="ko-KR" sz="2000" kern="0" dirty="0">
                <a:ea typeface="+mj-ea"/>
              </a:rPr>
              <a:t>: </a:t>
            </a:r>
            <a:r>
              <a:rPr lang="en-US" altLang="ko-KR" sz="2000" u="sng" dirty="0">
                <a:ea typeface="+mj-ea"/>
                <a:hlinkClick r:id="rId2"/>
              </a:rPr>
              <a:t>http://</a:t>
            </a:r>
            <a:r>
              <a:rPr lang="en-US" altLang="ko-KR" sz="2000" u="sng" dirty="0" smtClean="0">
                <a:ea typeface="+mj-ea"/>
                <a:hlinkClick r:id="rId2"/>
              </a:rPr>
              <a:t>www.work.go.kr/cyberedu/main.do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3) </a:t>
            </a:r>
            <a:r>
              <a:rPr lang="ko-KR" altLang="en-US" sz="2000" dirty="0" smtClean="0">
                <a:ea typeface="+mj-ea"/>
              </a:rPr>
              <a:t>방법 </a:t>
            </a:r>
            <a:r>
              <a:rPr lang="en-US" altLang="ko-KR" sz="2000" dirty="0" smtClean="0">
                <a:ea typeface="+mj-ea"/>
              </a:rPr>
              <a:t>: </a:t>
            </a:r>
            <a:r>
              <a:rPr lang="ko-KR" altLang="en-US" sz="2000" dirty="0" smtClean="0">
                <a:ea typeface="+mj-ea"/>
              </a:rPr>
              <a:t>홈페이지가입 </a:t>
            </a:r>
            <a:r>
              <a:rPr lang="ko-KR" altLang="en-US" sz="2000" dirty="0">
                <a:ea typeface="+mj-ea"/>
              </a:rPr>
              <a:t>후 </a:t>
            </a:r>
            <a:r>
              <a:rPr lang="en-US" altLang="ko-KR" sz="2000" dirty="0">
                <a:ea typeface="+mj-ea"/>
              </a:rPr>
              <a:t>- </a:t>
            </a:r>
            <a:r>
              <a:rPr lang="ko-KR" altLang="en-US" sz="2000" dirty="0">
                <a:ea typeface="+mj-ea"/>
              </a:rPr>
              <a:t>화면 중앙 “온라인 교육 안내” → 두 가지 과정 이수 후 수료증 출력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4) </a:t>
            </a:r>
            <a:r>
              <a:rPr lang="ko-KR" altLang="en-US" sz="2000" dirty="0" smtClean="0">
                <a:ea typeface="+mj-ea"/>
              </a:rPr>
              <a:t>총 </a:t>
            </a:r>
            <a:r>
              <a:rPr lang="en-US" altLang="ko-KR" sz="2000" dirty="0" smtClean="0">
                <a:ea typeface="+mj-ea"/>
              </a:rPr>
              <a:t>8</a:t>
            </a:r>
            <a:r>
              <a:rPr lang="ko-KR" altLang="en-US" sz="2000" dirty="0" smtClean="0">
                <a:ea typeface="+mj-ea"/>
              </a:rPr>
              <a:t>시간 수료 → 수료증 </a:t>
            </a:r>
            <a:r>
              <a:rPr lang="en-US" altLang="ko-KR" sz="2000" dirty="0" smtClean="0">
                <a:ea typeface="+mj-ea"/>
              </a:rPr>
              <a:t>2</a:t>
            </a:r>
            <a:r>
              <a:rPr lang="ko-KR" altLang="en-US" sz="2000" dirty="0" smtClean="0">
                <a:ea typeface="+mj-ea"/>
              </a:rPr>
              <a:t>장 제출 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 </a:t>
            </a:r>
            <a:r>
              <a:rPr lang="ko-KR" altLang="en-US" sz="2000" dirty="0" smtClean="0">
                <a:ea typeface="+mj-ea"/>
              </a:rPr>
              <a:t>필수①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공통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</a:t>
            </a:r>
            <a:r>
              <a:rPr lang="ko-KR" altLang="en-US" sz="2000" dirty="0">
                <a:ea typeface="+mj-ea"/>
              </a:rPr>
              <a:t> </a:t>
            </a:r>
            <a:r>
              <a:rPr lang="ko-KR" altLang="en-US" sz="2000" dirty="0" smtClean="0">
                <a:ea typeface="+mj-ea"/>
              </a:rPr>
              <a:t>선택②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 기술분야 </a:t>
            </a:r>
            <a:r>
              <a:rPr lang="en-US" altLang="ko-KR" sz="2000" dirty="0" smtClean="0">
                <a:ea typeface="+mj-ea"/>
              </a:rPr>
              <a:t>or </a:t>
            </a:r>
            <a:r>
              <a:rPr lang="ko-KR" altLang="en-US" sz="2000" dirty="0" err="1" smtClean="0">
                <a:ea typeface="+mj-ea"/>
              </a:rPr>
              <a:t>사무분야</a:t>
            </a:r>
            <a:r>
              <a:rPr lang="ko-KR" altLang="en-US" sz="2000" dirty="0" smtClean="0">
                <a:ea typeface="+mj-ea"/>
              </a:rPr>
              <a:t> 중 선택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선택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 smtClean="0">
                <a:ea typeface="+mj-ea"/>
              </a:rPr>
              <a:t>       ※ </a:t>
            </a:r>
            <a:r>
              <a:rPr lang="ko-KR" altLang="en-US" sz="1700" kern="0" dirty="0" smtClean="0">
                <a:ea typeface="+mj-ea"/>
              </a:rPr>
              <a:t>필수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</a:t>
            </a:r>
            <a:r>
              <a:rPr lang="en-US" altLang="ko-KR" sz="1700" kern="0" dirty="0" smtClean="0">
                <a:ea typeface="+mj-ea"/>
              </a:rPr>
              <a:t>+ </a:t>
            </a:r>
            <a:r>
              <a:rPr lang="ko-KR" altLang="en-US" sz="1700" kern="0" dirty="0" smtClean="0">
                <a:ea typeface="+mj-ea"/>
              </a:rPr>
              <a:t>선택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이수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총 </a:t>
            </a:r>
            <a:r>
              <a:rPr lang="en-US" altLang="ko-KR" sz="1700" kern="0" dirty="0" smtClean="0">
                <a:ea typeface="+mj-ea"/>
              </a:rPr>
              <a:t>8</a:t>
            </a:r>
            <a:r>
              <a:rPr lang="ko-KR" altLang="en-US" sz="1700" kern="0" dirty="0" smtClean="0">
                <a:ea typeface="+mj-ea"/>
              </a:rPr>
              <a:t>시간을 듣고 수료증 학과사무실로 제출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이전에 수료했던 학생은 수강하지 않은 분야를 선택하여 제출 </a:t>
            </a:r>
            <a:r>
              <a:rPr lang="en-US" altLang="ko-KR" sz="1700" kern="0" dirty="0" smtClean="0">
                <a:ea typeface="+mj-ea"/>
              </a:rPr>
              <a:t>        </a:t>
            </a:r>
            <a:endParaRPr lang="en-US" altLang="ko-KR" sz="1700" kern="0" dirty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협약서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약정서 </a:t>
            </a:r>
            <a:r>
              <a:rPr lang="en-US" altLang="ko-KR" sz="1600" dirty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</a:t>
            </a:r>
            <a:r>
              <a:rPr lang="ko-KR" altLang="en-US" sz="1600" dirty="0" smtClean="0">
                <a:solidFill>
                  <a:srgbClr val="FF0000"/>
                </a:solidFill>
              </a:rPr>
              <a:t>진행</a:t>
            </a:r>
            <a:endParaRPr lang="ko-KR" altLang="en-US" sz="1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smtClean="0"/>
              <a:t>인턴십 협력 협약서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인턴십 연수 교육과정 약정서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   </a:t>
            </a:r>
            <a:r>
              <a:rPr lang="ko-KR" altLang="en-US" sz="1900" dirty="0" smtClean="0"/>
              <a:t>학과에서 협약서 </a:t>
            </a:r>
            <a:r>
              <a:rPr lang="ko-KR" altLang="en-US" sz="1900" dirty="0"/>
              <a:t>약정서 </a:t>
            </a:r>
            <a:r>
              <a:rPr lang="ko-KR" altLang="en-US" sz="1900" dirty="0" smtClean="0"/>
              <a:t>학생 작성 </a:t>
            </a:r>
            <a:r>
              <a:rPr lang="ko-KR" altLang="en-US" sz="1900" dirty="0"/>
              <a:t>후 센터로 </a:t>
            </a:r>
            <a:r>
              <a:rPr lang="ko-KR" altLang="en-US" sz="1900" dirty="0" smtClean="0"/>
              <a:t>제출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협약서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약정서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  <a:p>
            <a:pPr marL="457200" indent="-457200">
              <a:buAutoNum type="arabicParenR" startAt="4"/>
            </a:pPr>
            <a:r>
              <a:rPr lang="ko-KR" altLang="en-US" sz="1900" dirty="0" smtClean="0"/>
              <a:t>센터에서 </a:t>
            </a:r>
            <a:r>
              <a:rPr lang="ko-KR" altLang="en-US" sz="1900" dirty="0"/>
              <a:t>기업과 협약 체결 후 </a:t>
            </a:r>
            <a:r>
              <a:rPr lang="ko-KR" altLang="en-US" sz="1900" dirty="0" smtClean="0"/>
              <a:t>학과 및 기업에 발송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</a:rPr>
              <a:t>                                    </a:t>
            </a:r>
            <a:r>
              <a:rPr lang="en-US" altLang="ko-KR" sz="1400" b="1" dirty="0"/>
              <a:t>(</a:t>
            </a:r>
            <a:r>
              <a:rPr lang="ko-KR" altLang="en-US" sz="1600" dirty="0" smtClean="0"/>
              <a:t>기업과 </a:t>
            </a:r>
            <a:r>
              <a:rPr lang="ko-KR" altLang="en-US" sz="1600" dirty="0"/>
              <a:t>학과에서 </a:t>
            </a:r>
            <a:r>
              <a:rPr lang="en-US" altLang="ko-KR" sz="1600" dirty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 smtClean="0"/>
              <a:t>5)    </a:t>
            </a:r>
            <a:r>
              <a:rPr lang="ko-KR" altLang="en-US" sz="1900" dirty="0"/>
              <a:t>결과보고서 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      *</a:t>
            </a:r>
            <a:r>
              <a:rPr lang="ko-KR" altLang="en-US" sz="1600" dirty="0" smtClean="0">
                <a:solidFill>
                  <a:srgbClr val="FF0000"/>
                </a:solidFill>
              </a:rPr>
              <a:t>협약서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smtClean="0">
                <a:solidFill>
                  <a:srgbClr val="FF0000"/>
                </a:solidFill>
              </a:rPr>
              <a:t>약정서 내용 기업과 학생 모두 숙지 바람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753</Words>
  <Application>Microsoft Office PowerPoint</Application>
  <PresentationFormat>와이드스크린</PresentationFormat>
  <Paragraphs>214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맑은 고딕</vt:lpstr>
      <vt:lpstr>Arial</vt:lpstr>
      <vt:lpstr>Office 테마</vt:lpstr>
      <vt:lpstr>학점형 현장실습 </vt:lpstr>
      <vt:lpstr>목차</vt:lpstr>
      <vt:lpstr>1.계절제/학기제</vt:lpstr>
      <vt:lpstr>2.제출서류(학과제출)</vt:lpstr>
      <vt:lpstr>3.제출서류확인표(제출 전 확인) </vt:lpstr>
      <vt:lpstr>4.신청서, 개인정보동의서</vt:lpstr>
      <vt:lpstr>5.온라인직무교육 수료증 제출</vt:lpstr>
      <vt:lpstr>6.협약서, 약정서 ※ 인턴십 시작 전 협약, 약정 진행</vt:lpstr>
      <vt:lpstr>7.주간보고서, 주간메모</vt:lpstr>
      <vt:lpstr>8.종합보고서(제출문, 요약문)</vt:lpstr>
      <vt:lpstr>9.근태상황부(출석)</vt:lpstr>
      <vt:lpstr>10.인턴십 현장방문 지도보고서</vt:lpstr>
      <vt:lpstr>11.인턴십 연수기관 평가서</vt:lpstr>
      <vt:lpstr>12.인턴십 성적평가조서</vt:lpstr>
      <vt:lpstr>13.인턴십 수료 증명서</vt:lpstr>
      <vt:lpstr>13.기타사항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산학협력단</cp:lastModifiedBy>
  <cp:revision>51</cp:revision>
  <cp:lastPrinted>2019-07-19T04:51:13Z</cp:lastPrinted>
  <dcterms:created xsi:type="dcterms:W3CDTF">2019-06-27T01:48:55Z</dcterms:created>
  <dcterms:modified xsi:type="dcterms:W3CDTF">2020-02-06T08:25:57Z</dcterms:modified>
</cp:coreProperties>
</file>