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8"/>
  </p:handoutMasterIdLst>
  <p:sldIdLst>
    <p:sldId id="256" r:id="rId2"/>
    <p:sldId id="274" r:id="rId3"/>
    <p:sldId id="272" r:id="rId4"/>
    <p:sldId id="269" r:id="rId5"/>
    <p:sldId id="271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73" r:id="rId16"/>
    <p:sldId id="275" r:id="rId17"/>
  </p:sldIdLst>
  <p:sldSz cx="12192000" cy="6858000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밝은 스타일 3 - 강조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밝은 스타일 3 - 강조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6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1926FE-9F2A-4385-94A6-E654855B28CA}" type="datetimeFigureOut">
              <a:rPr lang="ko-KR" altLang="en-US" smtClean="0"/>
              <a:t>2020-10-27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64BED2-3A53-4DE1-91D9-920787D5040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071804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2020-10-27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22495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2020-10-27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7869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2020-10-27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48775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2020-10-27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57254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2020-10-27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6110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2020-10-27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54544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2020-10-27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8129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2020-10-27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0725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2020-10-27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22269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2020-10-27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52749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2020-10-27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3783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52FB7F-83F0-4DA0-8E36-7B9AB9CAF971}" type="datetimeFigureOut">
              <a:rPr lang="ko-KR" altLang="en-US" smtClean="0"/>
              <a:t>2020-10-27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351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mokwon.jobstart.co.kr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타원 3"/>
          <p:cNvSpPr/>
          <p:nvPr/>
        </p:nvSpPr>
        <p:spPr>
          <a:xfrm>
            <a:off x="2169621" y="2177935"/>
            <a:ext cx="7730836" cy="1695796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/>
              <a:t>현장실습인턴십 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341716"/>
            <a:ext cx="9008225" cy="1730577"/>
          </a:xfrm>
        </p:spPr>
        <p:txBody>
          <a:bodyPr/>
          <a:lstStyle/>
          <a:p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&lt;</a:t>
            </a:r>
            <a:r>
              <a:rPr lang="ko-KR" altLang="en-US" dirty="0" smtClean="0"/>
              <a:t>제출서류 </a:t>
            </a:r>
            <a:r>
              <a:rPr lang="ko-KR" altLang="en-US" dirty="0" smtClean="0"/>
              <a:t>및 진행방법 </a:t>
            </a:r>
            <a:r>
              <a:rPr lang="ko-KR" altLang="en-US" dirty="0" smtClean="0"/>
              <a:t>안내</a:t>
            </a:r>
            <a:r>
              <a:rPr lang="en-US" altLang="ko-KR" dirty="0" smtClean="0"/>
              <a:t>&gt;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89123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8.</a:t>
            </a:r>
            <a:r>
              <a:rPr lang="ko-KR" altLang="en-US" dirty="0" smtClean="0"/>
              <a:t>종합보고서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제출문</a:t>
            </a:r>
            <a:r>
              <a:rPr lang="en-US" altLang="ko-KR" dirty="0" smtClean="0"/>
              <a:t>, </a:t>
            </a:r>
            <a:r>
              <a:rPr lang="ko-KR" altLang="en-US" dirty="0" smtClean="0"/>
              <a:t>요약문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과정 구분하여 체크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연수생 서명 필수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err="1" smtClean="0"/>
              <a:t>제출문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+ </a:t>
            </a:r>
            <a:r>
              <a:rPr lang="ko-KR" altLang="en-US" sz="1900" dirty="0" smtClean="0"/>
              <a:t>요약문 함께 제출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4) </a:t>
            </a:r>
            <a:r>
              <a:rPr lang="ko-KR" altLang="en-US" sz="1900" dirty="0" smtClean="0"/>
              <a:t>요약문</a:t>
            </a:r>
            <a:r>
              <a:rPr lang="en-US" altLang="ko-KR" sz="1900" dirty="0" smtClean="0"/>
              <a:t> : </a:t>
            </a:r>
            <a:r>
              <a:rPr lang="ko-KR" altLang="en-US" sz="1900" dirty="0" err="1" smtClean="0"/>
              <a:t>소감문</a:t>
            </a:r>
            <a:r>
              <a:rPr lang="ko-KR" altLang="en-US" sz="1900" dirty="0" smtClean="0"/>
              <a:t> 형태로 사진을 첨부하여 </a:t>
            </a:r>
            <a:r>
              <a:rPr lang="ko-KR" altLang="en-US" sz="1900" u="sng" dirty="0" smtClean="0">
                <a:solidFill>
                  <a:srgbClr val="FF0000"/>
                </a:solidFill>
              </a:rPr>
              <a:t>최소 </a:t>
            </a:r>
            <a:r>
              <a:rPr lang="en-US" altLang="ko-KR" sz="1900" u="sng" dirty="0" smtClean="0">
                <a:solidFill>
                  <a:srgbClr val="FF0000"/>
                </a:solidFill>
              </a:rPr>
              <a:t>3</a:t>
            </a:r>
            <a:r>
              <a:rPr lang="ko-KR" altLang="en-US" sz="1900" u="sng" dirty="0" smtClean="0">
                <a:solidFill>
                  <a:srgbClr val="FF0000"/>
                </a:solidFill>
              </a:rPr>
              <a:t>매 </a:t>
            </a:r>
            <a:r>
              <a:rPr lang="en-US" altLang="ko-KR" sz="1900" u="sng" dirty="0" smtClean="0">
                <a:solidFill>
                  <a:srgbClr val="FF0000"/>
                </a:solidFill>
              </a:rPr>
              <a:t>~</a:t>
            </a:r>
            <a:r>
              <a:rPr lang="ko-KR" altLang="en-US" sz="1900" u="sng" dirty="0" smtClean="0">
                <a:solidFill>
                  <a:srgbClr val="FF0000"/>
                </a:solidFill>
              </a:rPr>
              <a:t> </a:t>
            </a:r>
            <a:r>
              <a:rPr lang="en-US" altLang="ko-KR" sz="1900" u="sng" dirty="0" smtClean="0">
                <a:solidFill>
                  <a:srgbClr val="FF0000"/>
                </a:solidFill>
              </a:rPr>
              <a:t>20</a:t>
            </a:r>
            <a:r>
              <a:rPr lang="ko-KR" altLang="en-US" sz="1900" u="sng" dirty="0" smtClean="0">
                <a:solidFill>
                  <a:srgbClr val="FF0000"/>
                </a:solidFill>
              </a:rPr>
              <a:t>매 내외</a:t>
            </a:r>
            <a:r>
              <a:rPr lang="ko-KR" altLang="en-US" sz="1900" u="sng" dirty="0" smtClean="0"/>
              <a:t>로 작성</a:t>
            </a:r>
            <a:endParaRPr lang="en-US" altLang="ko-KR" sz="1900" u="sng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5) </a:t>
            </a:r>
            <a:r>
              <a:rPr lang="ko-KR" altLang="en-US" sz="1900" dirty="0"/>
              <a:t>결과보고서 제출시 함께 제출</a:t>
            </a:r>
            <a:endParaRPr lang="en-US" altLang="ko-KR" sz="1900" dirty="0"/>
          </a:p>
          <a:p>
            <a:pPr marL="0" indent="0">
              <a:buNone/>
            </a:pP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endParaRPr lang="ko-KR" altLang="en-US" sz="1900" dirty="0"/>
          </a:p>
        </p:txBody>
      </p:sp>
    </p:spTree>
    <p:extLst>
      <p:ext uri="{BB962C8B-B14F-4D97-AF65-F5344CB8AC3E}">
        <p14:creationId xmlns:p14="http://schemas.microsoft.com/office/powerpoint/2010/main" val="2239010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9.</a:t>
            </a:r>
            <a:r>
              <a:rPr lang="ko-KR" altLang="en-US" dirty="0" err="1" smtClean="0"/>
              <a:t>근태상황부</a:t>
            </a:r>
            <a:r>
              <a:rPr lang="en-US" altLang="ko-KR" dirty="0" smtClean="0"/>
              <a:t>(</a:t>
            </a:r>
            <a:r>
              <a:rPr lang="ko-KR" altLang="en-US" dirty="0" smtClean="0"/>
              <a:t>출석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기업 담당자 확인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출석부를 통해 인턴십 기간 확인 가능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err="1" smtClean="0"/>
              <a:t>계절제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: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(4</a:t>
            </a:r>
            <a:r>
              <a:rPr lang="ko-KR" altLang="en-US" sz="1900" dirty="0" smtClean="0"/>
              <a:t>주 이상 </a:t>
            </a:r>
            <a:r>
              <a:rPr lang="en-US" altLang="ko-KR" sz="1900" dirty="0" smtClean="0"/>
              <a:t>160</a:t>
            </a:r>
            <a:r>
              <a:rPr lang="ko-KR" altLang="en-US" sz="1900" dirty="0" smtClean="0"/>
              <a:t>시간이상 </a:t>
            </a:r>
            <a:r>
              <a:rPr lang="en-US" altLang="ko-KR" sz="1900" dirty="0" smtClean="0"/>
              <a:t>3</a:t>
            </a:r>
            <a:r>
              <a:rPr lang="ko-KR" altLang="en-US" sz="1900" dirty="0" smtClean="0"/>
              <a:t>학점 인정</a:t>
            </a:r>
            <a:r>
              <a:rPr lang="en-US" altLang="ko-KR" sz="1900" dirty="0" smtClean="0"/>
              <a:t>) </a:t>
            </a:r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4) </a:t>
            </a:r>
            <a:r>
              <a:rPr lang="ko-KR" altLang="en-US" sz="1900" dirty="0" err="1" smtClean="0"/>
              <a:t>학기제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: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(15</a:t>
            </a:r>
            <a:r>
              <a:rPr lang="ko-KR" altLang="en-US" sz="1900" dirty="0" smtClean="0"/>
              <a:t>주 </a:t>
            </a:r>
            <a:r>
              <a:rPr lang="en-US" altLang="ko-KR" sz="1900" dirty="0" smtClean="0"/>
              <a:t>600</a:t>
            </a:r>
            <a:r>
              <a:rPr lang="ko-KR" altLang="en-US" sz="1900" dirty="0" smtClean="0"/>
              <a:t>시간 </a:t>
            </a:r>
            <a:r>
              <a:rPr lang="en-US" altLang="ko-KR" sz="1900" dirty="0" smtClean="0"/>
              <a:t>15</a:t>
            </a:r>
            <a:r>
              <a:rPr lang="ko-KR" altLang="en-US" sz="1900" dirty="0" smtClean="0"/>
              <a:t>학점 인정</a:t>
            </a:r>
            <a:r>
              <a:rPr lang="en-US" altLang="ko-KR" sz="1900" dirty="0" smtClean="0"/>
              <a:t>)</a:t>
            </a:r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/>
              <a:t>5</a:t>
            </a:r>
            <a:r>
              <a:rPr lang="en-US" altLang="ko-KR" sz="1900" dirty="0" smtClean="0"/>
              <a:t>) </a:t>
            </a:r>
            <a:r>
              <a:rPr lang="ko-KR" altLang="en-US" sz="1900" dirty="0" smtClean="0"/>
              <a:t>결과보고서 제출 시 함께 제출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 </a:t>
            </a:r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endParaRPr lang="en-US" altLang="ko-KR" sz="1900" dirty="0" smtClean="0"/>
          </a:p>
        </p:txBody>
      </p:sp>
    </p:spTree>
    <p:extLst>
      <p:ext uri="{BB962C8B-B14F-4D97-AF65-F5344CB8AC3E}">
        <p14:creationId xmlns:p14="http://schemas.microsoft.com/office/powerpoint/2010/main" val="36219598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10.</a:t>
            </a:r>
            <a:r>
              <a:rPr lang="ko-KR" altLang="en-US" dirty="0" smtClean="0"/>
              <a:t>인턴십 현장방문 </a:t>
            </a:r>
            <a:r>
              <a:rPr lang="ko-KR" altLang="en-US" dirty="0" err="1" smtClean="0"/>
              <a:t>지도보고서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arenR"/>
            </a:pPr>
            <a:r>
              <a:rPr lang="ko-KR" altLang="en-US" sz="1900" dirty="0" err="1" smtClean="0"/>
              <a:t>책임교수</a:t>
            </a:r>
            <a:r>
              <a:rPr lang="ko-KR" altLang="en-US" sz="1900" dirty="0" smtClean="0"/>
              <a:t> 기업 현장방문 → 지도 보고서 작성 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r>
              <a:rPr lang="ko-KR" altLang="en-US" sz="1900" dirty="0" err="1" smtClean="0"/>
              <a:t>실습환경</a:t>
            </a:r>
            <a:r>
              <a:rPr lang="en-US" altLang="ko-KR" sz="1900" dirty="0"/>
              <a:t> </a:t>
            </a:r>
            <a:r>
              <a:rPr lang="ko-KR" altLang="en-US" sz="1900" dirty="0" smtClean="0"/>
              <a:t>및 </a:t>
            </a:r>
            <a:r>
              <a:rPr lang="ko-KR" altLang="en-US" sz="1900" dirty="0" err="1" smtClean="0"/>
              <a:t>근무상태</a:t>
            </a:r>
            <a:r>
              <a:rPr lang="ko-KR" altLang="en-US" sz="1900" dirty="0" smtClean="0"/>
              <a:t> 평가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r>
              <a:rPr lang="ko-KR" altLang="en-US" sz="1900" dirty="0" smtClean="0"/>
              <a:t>결과보고서 제출시 함께 제출</a:t>
            </a:r>
            <a:endParaRPr lang="en-US" altLang="ko-KR" sz="1900" dirty="0"/>
          </a:p>
          <a:p>
            <a:pPr marL="0" indent="0">
              <a:buNone/>
            </a:pP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endParaRPr lang="ko-KR" altLang="en-US" sz="1900" dirty="0"/>
          </a:p>
        </p:txBody>
      </p:sp>
    </p:spTree>
    <p:extLst>
      <p:ext uri="{BB962C8B-B14F-4D97-AF65-F5344CB8AC3E}">
        <p14:creationId xmlns:p14="http://schemas.microsoft.com/office/powerpoint/2010/main" val="7400416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11.</a:t>
            </a:r>
            <a:r>
              <a:rPr lang="ko-KR" altLang="en-US" dirty="0" smtClean="0"/>
              <a:t>인턴십 </a:t>
            </a:r>
            <a:r>
              <a:rPr lang="ko-KR" altLang="en-US" dirty="0" err="1" smtClean="0"/>
              <a:t>연수기관</a:t>
            </a:r>
            <a:r>
              <a:rPr lang="ko-KR" altLang="en-US" dirty="0" smtClean="0"/>
              <a:t> 평가서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arenR"/>
            </a:pPr>
            <a:r>
              <a:rPr lang="ko-KR" altLang="en-US" sz="1900" dirty="0" err="1" smtClean="0"/>
              <a:t>교과목명</a:t>
            </a:r>
            <a:r>
              <a:rPr lang="ko-KR" altLang="en-US" sz="1900" dirty="0" smtClean="0"/>
              <a:t> 작성</a:t>
            </a:r>
            <a:r>
              <a:rPr lang="en-US" altLang="ko-KR" sz="1900" dirty="0"/>
              <a:t> </a:t>
            </a:r>
            <a:r>
              <a:rPr lang="en-US" altLang="ko-KR" sz="1900" dirty="0" smtClean="0"/>
              <a:t>(</a:t>
            </a:r>
            <a:r>
              <a:rPr lang="ko-KR" altLang="en-US" sz="1900" dirty="0" smtClean="0"/>
              <a:t>국내계절제인턴십 </a:t>
            </a:r>
            <a:r>
              <a:rPr lang="en-US" altLang="ko-KR" sz="1900" dirty="0" smtClean="0"/>
              <a:t>/ </a:t>
            </a:r>
            <a:r>
              <a:rPr lang="ko-KR" altLang="en-US" sz="1900" dirty="0" smtClean="0"/>
              <a:t>국내학기제인턴십</a:t>
            </a:r>
            <a:r>
              <a:rPr lang="en-US" altLang="ko-KR" sz="1900" dirty="0" smtClean="0"/>
              <a:t>)</a:t>
            </a:r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r>
              <a:rPr lang="ko-KR" altLang="en-US" sz="1900" dirty="0" smtClean="0"/>
              <a:t>담당교수 또는 실습생 관리자 작성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r>
              <a:rPr lang="ko-KR" altLang="en-US" sz="1900" dirty="0" smtClean="0"/>
              <a:t>소속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학번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성명 기재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r>
              <a:rPr lang="ko-KR" altLang="en-US" sz="1900" dirty="0" smtClean="0"/>
              <a:t>결과보고서 제출시 함께 제출 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/>
          </a:p>
        </p:txBody>
      </p:sp>
    </p:spTree>
    <p:extLst>
      <p:ext uri="{BB962C8B-B14F-4D97-AF65-F5344CB8AC3E}">
        <p14:creationId xmlns:p14="http://schemas.microsoft.com/office/powerpoint/2010/main" val="13286058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12.</a:t>
            </a:r>
            <a:r>
              <a:rPr lang="ko-KR" altLang="en-US" dirty="0" smtClean="0"/>
              <a:t>인턴십 성적평가조서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연수생 서명 필수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성적은 </a:t>
            </a:r>
            <a:r>
              <a:rPr lang="en-US" altLang="ko-KR" sz="1900" dirty="0" smtClean="0">
                <a:solidFill>
                  <a:srgbClr val="FF0000"/>
                </a:solidFill>
              </a:rPr>
              <a:t>F/P</a:t>
            </a:r>
            <a:r>
              <a:rPr lang="en-US" altLang="ko-KR" sz="1900" dirty="0" smtClean="0"/>
              <a:t> </a:t>
            </a:r>
            <a:r>
              <a:rPr lang="ko-KR" altLang="en-US" sz="1900" dirty="0" smtClean="0"/>
              <a:t>로 작성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err="1" smtClean="0"/>
              <a:t>책임교수</a:t>
            </a:r>
            <a:r>
              <a:rPr lang="ko-KR" altLang="en-US" sz="1900" dirty="0" smtClean="0"/>
              <a:t> 성명과 서명 필수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4) </a:t>
            </a:r>
            <a:r>
              <a:rPr lang="ko-KR" altLang="en-US" sz="1900" dirty="0" err="1" smtClean="0"/>
              <a:t>교과목명</a:t>
            </a:r>
            <a:r>
              <a:rPr lang="ko-KR" altLang="en-US" sz="1900" dirty="0" smtClean="0"/>
              <a:t> 기재 </a:t>
            </a:r>
            <a:r>
              <a:rPr lang="en-US" altLang="ko-KR" sz="1900" dirty="0" smtClean="0"/>
              <a:t>(</a:t>
            </a:r>
            <a:r>
              <a:rPr lang="ko-KR" altLang="en-US" sz="1900" dirty="0" smtClean="0"/>
              <a:t>국내계절제인턴십 </a:t>
            </a:r>
            <a:r>
              <a:rPr lang="en-US" altLang="ko-KR" sz="1900" dirty="0" smtClean="0"/>
              <a:t>/ </a:t>
            </a:r>
            <a:r>
              <a:rPr lang="ko-KR" altLang="en-US" sz="1900" dirty="0" smtClean="0"/>
              <a:t>국내학기제인턴십</a:t>
            </a:r>
            <a:r>
              <a:rPr lang="en-US" altLang="ko-KR" sz="1900" dirty="0" smtClean="0"/>
              <a:t>) </a:t>
            </a:r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5) </a:t>
            </a:r>
            <a:r>
              <a:rPr lang="ko-KR" altLang="en-US" sz="1900" dirty="0" smtClean="0"/>
              <a:t>결과보고서 제출시 함께 제출  </a:t>
            </a:r>
            <a:endParaRPr lang="ko-KR" altLang="en-US" sz="1900" dirty="0"/>
          </a:p>
        </p:txBody>
      </p:sp>
    </p:spTree>
    <p:extLst>
      <p:ext uri="{BB962C8B-B14F-4D97-AF65-F5344CB8AC3E}">
        <p14:creationId xmlns:p14="http://schemas.microsoft.com/office/powerpoint/2010/main" val="1139185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13.</a:t>
            </a:r>
            <a:r>
              <a:rPr lang="ko-KR" altLang="en-US" dirty="0" smtClean="0"/>
              <a:t>인턴십 수료 증명서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err="1" smtClean="0"/>
              <a:t>책임교수</a:t>
            </a:r>
            <a:r>
              <a:rPr lang="ko-KR" altLang="en-US" sz="1900" dirty="0" smtClean="0"/>
              <a:t> 작성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err="1" smtClean="0"/>
              <a:t>연수기관명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/ </a:t>
            </a:r>
            <a:r>
              <a:rPr lang="ko-KR" altLang="en-US" sz="1900" dirty="0" smtClean="0"/>
              <a:t>과정별 </a:t>
            </a:r>
            <a:r>
              <a:rPr lang="en-US" altLang="ko-KR" sz="1900" dirty="0" smtClean="0"/>
              <a:t>/ </a:t>
            </a:r>
            <a:r>
              <a:rPr lang="ko-KR" altLang="en-US" sz="1900" dirty="0" smtClean="0"/>
              <a:t>연수기간 명확히 작성 </a:t>
            </a: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   </a:t>
            </a:r>
          </a:p>
          <a:p>
            <a:pPr marL="514350" indent="-514350">
              <a:buAutoNum type="arabicParenR"/>
            </a:pPr>
            <a:endParaRPr lang="en-US" altLang="ko-KR" dirty="0"/>
          </a:p>
          <a:p>
            <a:pPr marL="514350" indent="-514350">
              <a:buAutoNum type="arabicParenR"/>
            </a:pP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9166870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13.</a:t>
            </a:r>
            <a:r>
              <a:rPr lang="ko-KR" altLang="en-US" dirty="0" smtClean="0"/>
              <a:t>기타사항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 smtClean="0"/>
              <a:t>1)</a:t>
            </a:r>
            <a:r>
              <a:rPr lang="ko-KR" altLang="en-US" sz="2000" dirty="0" smtClean="0"/>
              <a:t>문의 </a:t>
            </a:r>
            <a:r>
              <a:rPr lang="en-US" altLang="ko-KR" sz="2000" dirty="0" smtClean="0"/>
              <a:t>:</a:t>
            </a:r>
            <a:r>
              <a:rPr lang="ko-KR" altLang="en-US" sz="2000" dirty="0" smtClean="0"/>
              <a:t> 목원대학교 현장실습지원센터</a:t>
            </a:r>
            <a:endParaRPr lang="en-US" altLang="ko-KR" sz="2000" dirty="0" smtClean="0"/>
          </a:p>
          <a:p>
            <a:pPr marL="0" indent="0">
              <a:buNone/>
            </a:pPr>
            <a:endParaRPr lang="en-US" altLang="ko-KR" sz="2000" dirty="0" smtClean="0"/>
          </a:p>
          <a:p>
            <a:pPr marL="0" indent="0">
              <a:buNone/>
            </a:pPr>
            <a:r>
              <a:rPr lang="en-US" altLang="ko-KR" sz="2000" dirty="0" smtClean="0"/>
              <a:t>2)</a:t>
            </a:r>
            <a:r>
              <a:rPr lang="ko-KR" altLang="en-US" sz="2000" dirty="0" smtClean="0"/>
              <a:t>전화 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☎</a:t>
            </a:r>
            <a:r>
              <a:rPr lang="en-US" altLang="ko-KR" sz="2000" dirty="0" smtClean="0"/>
              <a:t>7153 , 042)829-7153</a:t>
            </a:r>
          </a:p>
          <a:p>
            <a:pPr marL="0" indent="0">
              <a:buNone/>
            </a:pPr>
            <a:endParaRPr lang="en-US" altLang="ko-KR" sz="2000" dirty="0" smtClean="0"/>
          </a:p>
          <a:p>
            <a:pPr marL="0" indent="0">
              <a:buNone/>
            </a:pPr>
            <a:r>
              <a:rPr lang="en-US" altLang="ko-KR" sz="2000" dirty="0" smtClean="0"/>
              <a:t>3)</a:t>
            </a:r>
            <a:r>
              <a:rPr lang="ko-KR" altLang="en-US" sz="2000" dirty="0" smtClean="0"/>
              <a:t>메일 </a:t>
            </a:r>
            <a:r>
              <a:rPr lang="en-US" altLang="ko-KR" sz="2000" dirty="0" smtClean="0"/>
              <a:t>: delayfive@mokwon.ac.kr</a:t>
            </a:r>
            <a:endParaRPr lang="en-US" altLang="ko-KR" sz="2000" dirty="0"/>
          </a:p>
          <a:p>
            <a:pPr marL="514350" indent="-514350">
              <a:buAutoNum type="arabicParenR"/>
            </a:pP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781944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목차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5004261"/>
          </a:xfrm>
        </p:spPr>
        <p:txBody>
          <a:bodyPr>
            <a:normAutofit fontScale="55000" lnSpcReduction="20000"/>
          </a:bodyPr>
          <a:lstStyle/>
          <a:p>
            <a:pPr marL="514350" indent="-514350">
              <a:buAutoNum type="arabicPeriod"/>
            </a:pPr>
            <a:r>
              <a:rPr lang="ko-KR" altLang="en-US" sz="3800" dirty="0" err="1" smtClean="0"/>
              <a:t>계절제</a:t>
            </a:r>
            <a:r>
              <a:rPr lang="ko-KR" altLang="en-US" sz="3800" dirty="0" smtClean="0"/>
              <a:t> </a:t>
            </a:r>
            <a:r>
              <a:rPr lang="en-US" altLang="ko-KR" sz="3800" dirty="0" smtClean="0"/>
              <a:t>/ </a:t>
            </a:r>
            <a:r>
              <a:rPr lang="ko-KR" altLang="en-US" sz="3800" dirty="0" err="1" smtClean="0"/>
              <a:t>학기제</a:t>
            </a:r>
            <a:r>
              <a:rPr lang="ko-KR" altLang="en-US" sz="3800" dirty="0" smtClean="0"/>
              <a:t> 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제출서류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제출서류확인표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신청서</a:t>
            </a:r>
            <a:r>
              <a:rPr lang="en-US" altLang="ko-KR" sz="3800" dirty="0" smtClean="0"/>
              <a:t>,</a:t>
            </a:r>
            <a:r>
              <a:rPr lang="ko-KR" altLang="en-US" sz="3800" dirty="0" smtClean="0"/>
              <a:t>개인정보동의서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온라인직무교육 수료증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협약서</a:t>
            </a:r>
            <a:r>
              <a:rPr lang="en-US" altLang="ko-KR" sz="3800" dirty="0" smtClean="0"/>
              <a:t>, </a:t>
            </a:r>
            <a:r>
              <a:rPr lang="ko-KR" altLang="en-US" sz="3800" dirty="0" smtClean="0"/>
              <a:t>약정서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주간 보고서</a:t>
            </a:r>
            <a:r>
              <a:rPr lang="en-US" altLang="ko-KR" sz="3800" dirty="0" smtClean="0"/>
              <a:t>, </a:t>
            </a:r>
            <a:r>
              <a:rPr lang="ko-KR" altLang="en-US" sz="3800" dirty="0" smtClean="0"/>
              <a:t>주간 메모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종합보고서</a:t>
            </a:r>
            <a:r>
              <a:rPr lang="en-US" altLang="ko-KR" sz="3800" dirty="0" smtClean="0"/>
              <a:t>(</a:t>
            </a:r>
            <a:r>
              <a:rPr lang="ko-KR" altLang="en-US" sz="3800" dirty="0" err="1" smtClean="0"/>
              <a:t>제출문</a:t>
            </a:r>
            <a:r>
              <a:rPr lang="en-US" altLang="ko-KR" sz="3800" dirty="0" smtClean="0"/>
              <a:t>, </a:t>
            </a:r>
            <a:r>
              <a:rPr lang="ko-KR" altLang="en-US" sz="3800" dirty="0" smtClean="0"/>
              <a:t>요약문</a:t>
            </a:r>
            <a:r>
              <a:rPr lang="en-US" altLang="ko-KR" sz="3800" dirty="0" smtClean="0"/>
              <a:t>)</a:t>
            </a:r>
          </a:p>
          <a:p>
            <a:pPr marL="514350" indent="-514350">
              <a:buAutoNum type="arabicPeriod"/>
            </a:pPr>
            <a:r>
              <a:rPr lang="ko-KR" altLang="en-US" sz="3800" dirty="0" smtClean="0"/>
              <a:t>근태 </a:t>
            </a:r>
            <a:r>
              <a:rPr lang="ko-KR" altLang="en-US" sz="3800" dirty="0" err="1" smtClean="0"/>
              <a:t>상황부</a:t>
            </a:r>
            <a:endParaRPr lang="en-US" altLang="ko-KR" sz="3800" dirty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인턴십현장방문지도보고서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인턴십연수기관평가서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인턴십성적평가조서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인턴십수료증명서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기타사항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endParaRPr lang="en-US" altLang="ko-KR" dirty="0" smtClean="0"/>
          </a:p>
          <a:p>
            <a:pPr marL="514350" indent="-514350">
              <a:buAutoNum type="arabicPeriod"/>
            </a:pPr>
            <a:endParaRPr lang="en-US" altLang="ko-KR" dirty="0" smtClean="0"/>
          </a:p>
          <a:p>
            <a:pPr marL="514350" indent="-514350">
              <a:buAutoNum type="arabicPeriod"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63570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모서리가 둥근 직사각형 8"/>
          <p:cNvSpPr/>
          <p:nvPr/>
        </p:nvSpPr>
        <p:spPr>
          <a:xfrm>
            <a:off x="7538085" y="2143125"/>
            <a:ext cx="2468880" cy="48006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모서리가 둥근 직사각형 7"/>
          <p:cNvSpPr/>
          <p:nvPr/>
        </p:nvSpPr>
        <p:spPr>
          <a:xfrm>
            <a:off x="2019300" y="2143125"/>
            <a:ext cx="2468880" cy="48006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1.</a:t>
            </a:r>
            <a:r>
              <a:rPr lang="ko-KR" altLang="en-US" dirty="0" err="1" smtClean="0"/>
              <a:t>계절제</a:t>
            </a:r>
            <a:r>
              <a:rPr lang="en-US" altLang="ko-KR" dirty="0"/>
              <a:t>/</a:t>
            </a:r>
            <a:r>
              <a:rPr lang="ko-KR" altLang="en-US" dirty="0" err="1"/>
              <a:t>학기제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825625"/>
            <a:ext cx="483108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altLang="ko-KR" sz="2000" dirty="0" smtClean="0"/>
          </a:p>
          <a:p>
            <a:pPr marL="0" indent="0" algn="ctr">
              <a:buNone/>
            </a:pPr>
            <a:r>
              <a:rPr lang="ko-KR" altLang="en-US" sz="2000" dirty="0" err="1" smtClean="0"/>
              <a:t>계절제</a:t>
            </a:r>
            <a:endParaRPr lang="ko-KR" altLang="en-US" sz="2000" dirty="0" smtClean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>
          <a:xfrm>
            <a:off x="6191250" y="1825625"/>
            <a:ext cx="51625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en-US" altLang="ko-KR" sz="2000" dirty="0" smtClean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ko-KR" altLang="en-US" sz="2000" dirty="0" err="1" smtClean="0"/>
              <a:t>학기제</a:t>
            </a:r>
            <a:r>
              <a:rPr lang="en-US" altLang="ko-KR" sz="1900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ko-KR" sz="1900" dirty="0"/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4946730"/>
              </p:ext>
            </p:extLst>
          </p:nvPr>
        </p:nvGraphicFramePr>
        <p:xfrm>
          <a:off x="1048067" y="2940685"/>
          <a:ext cx="4411345" cy="2865121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135063">
                  <a:extLst>
                    <a:ext uri="{9D8B030D-6E8A-4147-A177-3AD203B41FA5}">
                      <a16:colId xmlns:a16="http://schemas.microsoft.com/office/drawing/2014/main" val="965597115"/>
                    </a:ext>
                  </a:extLst>
                </a:gridCol>
                <a:gridCol w="3276282">
                  <a:extLst>
                    <a:ext uri="{9D8B030D-6E8A-4147-A177-3AD203B41FA5}">
                      <a16:colId xmlns:a16="http://schemas.microsoft.com/office/drawing/2014/main" val="1501659184"/>
                    </a:ext>
                  </a:extLst>
                </a:gridCol>
              </a:tblGrid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과목명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국내계절제인턴십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9882385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대상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재학생 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2~4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학년</a:t>
                      </a:r>
                      <a:endParaRPr lang="en-US" altLang="ko-KR" dirty="0" smtClean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2530462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실습기준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 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일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 8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시간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40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시간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6277910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실습일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월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~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금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법정공휴일제외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2544483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3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1236854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실습시간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개월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(4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 160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시간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9493917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수강신청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해당학기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 수강신청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190232"/>
                  </a:ext>
                </a:extLst>
              </a:tr>
            </a:tbl>
          </a:graphicData>
        </a:graphic>
      </p:graphicFrame>
      <p:graphicFrame>
        <p:nvGraphicFramePr>
          <p:cNvPr id="11" name="표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2865194"/>
              </p:ext>
            </p:extLst>
          </p:nvPr>
        </p:nvGraphicFramePr>
        <p:xfrm>
          <a:off x="6548755" y="2940685"/>
          <a:ext cx="4447540" cy="3095897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120775">
                  <a:extLst>
                    <a:ext uri="{9D8B030D-6E8A-4147-A177-3AD203B41FA5}">
                      <a16:colId xmlns:a16="http://schemas.microsoft.com/office/drawing/2014/main" val="965597115"/>
                    </a:ext>
                  </a:extLst>
                </a:gridCol>
                <a:gridCol w="1854039">
                  <a:extLst>
                    <a:ext uri="{9D8B030D-6E8A-4147-A177-3AD203B41FA5}">
                      <a16:colId xmlns:a16="http://schemas.microsoft.com/office/drawing/2014/main" val="1501659184"/>
                    </a:ext>
                  </a:extLst>
                </a:gridCol>
                <a:gridCol w="1472726">
                  <a:extLst>
                    <a:ext uri="{9D8B030D-6E8A-4147-A177-3AD203B41FA5}">
                      <a16:colId xmlns:a16="http://schemas.microsoft.com/office/drawing/2014/main" val="4107813784"/>
                    </a:ext>
                  </a:extLst>
                </a:gridCol>
              </a:tblGrid>
              <a:tr h="40071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과목명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국내학기제인턴십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9882385"/>
                  </a:ext>
                </a:extLst>
              </a:tr>
              <a:tr h="40071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대상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재학생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4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학년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(6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학기 이수한 자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2530462"/>
                  </a:ext>
                </a:extLst>
              </a:tr>
              <a:tr h="40071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실습기준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 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일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 8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시간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40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시간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6277910"/>
                  </a:ext>
                </a:extLst>
              </a:tr>
              <a:tr h="40071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실습일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월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~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금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법정공휴일제외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2544483"/>
                  </a:ext>
                </a:extLst>
              </a:tr>
              <a:tr h="40071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7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15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1236854"/>
                  </a:ext>
                </a:extLst>
              </a:tr>
              <a:tr h="69163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실습시간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3~4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개월</a:t>
                      </a:r>
                      <a:endParaRPr lang="en-US" altLang="ko-KR" dirty="0" smtClean="0">
                        <a:latin typeface="+mn-ea"/>
                        <a:ea typeface="+mn-ea"/>
                      </a:endParaRPr>
                    </a:p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(10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~14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4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개월</a:t>
                      </a:r>
                      <a:endParaRPr lang="en-US" altLang="ko-KR" dirty="0" smtClean="0">
                        <a:latin typeface="+mn-ea"/>
                        <a:ea typeface="+mn-ea"/>
                      </a:endParaRPr>
                    </a:p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(15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9493917"/>
                  </a:ext>
                </a:extLst>
              </a:tr>
              <a:tr h="40071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수강신청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해당학기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 수강신청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190232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528059" y="6184805"/>
            <a:ext cx="86036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solidFill>
                  <a:srgbClr val="FF0000"/>
                </a:solidFill>
              </a:rPr>
              <a:t>*</a:t>
            </a:r>
            <a:r>
              <a:rPr lang="ko-KR" altLang="en-US" sz="1600" dirty="0" err="1" smtClean="0">
                <a:solidFill>
                  <a:srgbClr val="FF0000"/>
                </a:solidFill>
              </a:rPr>
              <a:t>학기제</a:t>
            </a:r>
            <a:r>
              <a:rPr lang="en-US" altLang="ko-KR" sz="1600" dirty="0" smtClean="0">
                <a:solidFill>
                  <a:srgbClr val="FF0000"/>
                </a:solidFill>
              </a:rPr>
              <a:t>, </a:t>
            </a:r>
            <a:r>
              <a:rPr lang="ko-KR" altLang="en-US" sz="1600" dirty="0" err="1" smtClean="0">
                <a:solidFill>
                  <a:srgbClr val="FF0000"/>
                </a:solidFill>
              </a:rPr>
              <a:t>계절제</a:t>
            </a:r>
            <a:r>
              <a:rPr lang="ko-KR" altLang="en-US" sz="1600" dirty="0" smtClean="0">
                <a:solidFill>
                  <a:srgbClr val="FF0000"/>
                </a:solidFill>
              </a:rPr>
              <a:t> 포함 최대 </a:t>
            </a:r>
            <a:r>
              <a:rPr lang="en-US" altLang="ko-KR" sz="1600" dirty="0" smtClean="0">
                <a:solidFill>
                  <a:srgbClr val="FF0000"/>
                </a:solidFill>
              </a:rPr>
              <a:t>24</a:t>
            </a:r>
            <a:r>
              <a:rPr lang="ko-KR" altLang="en-US" sz="1600" dirty="0" smtClean="0">
                <a:solidFill>
                  <a:srgbClr val="FF0000"/>
                </a:solidFill>
              </a:rPr>
              <a:t>학점 까지 이수 가능</a:t>
            </a:r>
            <a:endParaRPr lang="ko-KR" alt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02494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2.</a:t>
            </a:r>
            <a:r>
              <a:rPr lang="ko-KR" altLang="en-US" dirty="0" smtClean="0"/>
              <a:t>제출서류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학과제출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825625"/>
            <a:ext cx="483108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altLang="ko-KR" sz="2000" dirty="0" smtClean="0"/>
          </a:p>
          <a:p>
            <a:pPr marL="0" indent="0" algn="ctr">
              <a:buNone/>
            </a:pPr>
            <a:r>
              <a:rPr lang="en-US" altLang="ko-KR" sz="2000" dirty="0" smtClean="0"/>
              <a:t>[</a:t>
            </a:r>
            <a:r>
              <a:rPr lang="ko-KR" altLang="en-US" sz="2000" dirty="0" smtClean="0"/>
              <a:t>시작 전 제출 서류</a:t>
            </a:r>
            <a:r>
              <a:rPr lang="en-US" altLang="ko-KR" sz="2000" dirty="0" smtClean="0"/>
              <a:t>]</a:t>
            </a:r>
            <a:endParaRPr lang="en-US" altLang="ko-KR" sz="2000" dirty="0"/>
          </a:p>
          <a:p>
            <a:pPr marL="0" indent="0">
              <a:buNone/>
            </a:pPr>
            <a:endParaRPr lang="en-US" altLang="ko-KR" sz="1900" dirty="0" smtClean="0"/>
          </a:p>
          <a:p>
            <a:pPr>
              <a:buFontTx/>
              <a:buChar char="-"/>
            </a:pPr>
            <a:r>
              <a:rPr lang="ko-KR" altLang="en-US" sz="1900" dirty="0" smtClean="0"/>
              <a:t>신청서 </a:t>
            </a:r>
            <a:r>
              <a:rPr lang="en-US" altLang="ko-KR" sz="1900" dirty="0" smtClean="0"/>
              <a:t>(</a:t>
            </a:r>
            <a:r>
              <a:rPr lang="ko-KR" altLang="en-US" sz="1900" dirty="0" smtClean="0"/>
              <a:t>재학증명서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성적증명서 첨부</a:t>
            </a:r>
            <a:r>
              <a:rPr lang="en-US" altLang="ko-KR" sz="1900" dirty="0" smtClean="0"/>
              <a:t>) </a:t>
            </a:r>
          </a:p>
          <a:p>
            <a:pPr>
              <a:buFontTx/>
              <a:buChar char="-"/>
            </a:pPr>
            <a:r>
              <a:rPr lang="ko-KR" altLang="en-US" sz="1900" dirty="0" smtClean="0"/>
              <a:t>개인정보동의서</a:t>
            </a:r>
            <a:endParaRPr lang="en-US" altLang="ko-KR" sz="1900" dirty="0"/>
          </a:p>
          <a:p>
            <a:pPr>
              <a:buFontTx/>
              <a:buChar char="-"/>
            </a:pPr>
            <a:r>
              <a:rPr lang="ko-KR" altLang="en-US" sz="1900" dirty="0" smtClean="0"/>
              <a:t>온라인 직무교육 수료증 </a:t>
            </a:r>
            <a:endParaRPr lang="en-US" altLang="ko-KR" sz="1900" dirty="0"/>
          </a:p>
          <a:p>
            <a:pPr>
              <a:buFontTx/>
              <a:buChar char="-"/>
            </a:pPr>
            <a:r>
              <a:rPr lang="ko-KR" altLang="en-US" sz="1800" dirty="0" smtClean="0"/>
              <a:t>약정서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협약서 </a:t>
            </a:r>
            <a:endParaRPr lang="en-US" altLang="ko-KR" sz="1800" dirty="0" smtClean="0"/>
          </a:p>
          <a:p>
            <a:pPr marL="0" indent="0">
              <a:buNone/>
            </a:pPr>
            <a:r>
              <a:rPr lang="en-US" altLang="ko-KR" sz="1800" dirty="0"/>
              <a:t> </a:t>
            </a:r>
            <a:r>
              <a:rPr lang="en-US" altLang="ko-KR" sz="1800" dirty="0" smtClean="0"/>
              <a:t> *</a:t>
            </a:r>
            <a:r>
              <a:rPr lang="ko-KR" altLang="en-US" sz="1800" dirty="0" smtClean="0"/>
              <a:t>협약서</a:t>
            </a:r>
            <a:r>
              <a:rPr lang="en-US" altLang="ko-KR" sz="1800" dirty="0" smtClean="0"/>
              <a:t>,</a:t>
            </a:r>
            <a:r>
              <a:rPr lang="ko-KR" altLang="en-US" sz="1800" dirty="0" smtClean="0"/>
              <a:t>약정서는 </a:t>
            </a:r>
            <a:r>
              <a:rPr lang="ko-KR" altLang="en-US" sz="1800" dirty="0" err="1" smtClean="0"/>
              <a:t>학생사인</a:t>
            </a:r>
            <a:r>
              <a:rPr lang="ko-KR" altLang="en-US" sz="1800" dirty="0" smtClean="0"/>
              <a:t> 후 센터에 제출 </a:t>
            </a:r>
            <a:r>
              <a:rPr lang="en-US" altLang="ko-KR" sz="1800" dirty="0" smtClean="0"/>
              <a:t>,</a:t>
            </a:r>
          </a:p>
          <a:p>
            <a:pPr marL="0" indent="0">
              <a:buNone/>
            </a:pPr>
            <a:r>
              <a:rPr lang="ko-KR" altLang="en-US" sz="1800" dirty="0" smtClean="0"/>
              <a:t>   기업과 체결 맺은 후 학과에 발송 시 </a:t>
            </a:r>
            <a:endParaRPr lang="en-US" altLang="ko-KR" sz="1800" dirty="0" smtClean="0"/>
          </a:p>
          <a:p>
            <a:pPr marL="0" indent="0">
              <a:buNone/>
            </a:pPr>
            <a:r>
              <a:rPr lang="en-US" altLang="ko-KR" sz="1800" dirty="0"/>
              <a:t> </a:t>
            </a:r>
            <a:r>
              <a:rPr lang="en-US" altLang="ko-KR" sz="1800" dirty="0" smtClean="0"/>
              <a:t>  </a:t>
            </a:r>
            <a:r>
              <a:rPr lang="ko-KR" altLang="en-US" sz="1800" dirty="0" smtClean="0"/>
              <a:t>학과 보관 </a:t>
            </a:r>
            <a:endParaRPr lang="en-US" altLang="ko-KR" sz="1800" dirty="0" smtClean="0"/>
          </a:p>
          <a:p>
            <a:pPr marL="0" indent="0">
              <a:buNone/>
            </a:pPr>
            <a:r>
              <a:rPr lang="en-US" altLang="ko-KR" sz="1800" dirty="0"/>
              <a:t> </a:t>
            </a:r>
            <a:r>
              <a:rPr lang="en-US" altLang="ko-KR" sz="1800" dirty="0" smtClean="0"/>
              <a:t>    </a:t>
            </a:r>
          </a:p>
        </p:txBody>
      </p:sp>
      <p:sp>
        <p:nvSpPr>
          <p:cNvPr id="5" name="내용 개체 틀 2"/>
          <p:cNvSpPr txBox="1">
            <a:spLocks/>
          </p:cNvSpPr>
          <p:nvPr/>
        </p:nvSpPr>
        <p:spPr>
          <a:xfrm>
            <a:off x="6191250" y="1825625"/>
            <a:ext cx="51625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en-US" altLang="ko-KR" sz="2000" dirty="0" smtClean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altLang="ko-KR" sz="2000" dirty="0" smtClean="0"/>
              <a:t>[</a:t>
            </a:r>
            <a:r>
              <a:rPr lang="ko-KR" altLang="en-US" sz="2000" dirty="0" smtClean="0"/>
              <a:t>종료 후 제출 서류</a:t>
            </a:r>
            <a:r>
              <a:rPr lang="en-US" altLang="ko-KR" sz="2000" dirty="0" smtClean="0"/>
              <a:t>]</a:t>
            </a:r>
            <a:r>
              <a:rPr lang="ko-KR" altLang="en-US" sz="2000" dirty="0" smtClean="0"/>
              <a:t>  </a:t>
            </a:r>
            <a:endParaRPr lang="en-US" altLang="ko-KR" sz="20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- </a:t>
            </a:r>
            <a:r>
              <a:rPr lang="ko-KR" altLang="en-US" sz="1900" dirty="0" smtClean="0"/>
              <a:t>주간 메모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주간 보고서 </a:t>
            </a:r>
            <a:r>
              <a:rPr lang="en-US" altLang="ko-KR" sz="1900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- </a:t>
            </a:r>
            <a:r>
              <a:rPr lang="ko-KR" altLang="en-US" sz="1900" dirty="0" smtClean="0"/>
              <a:t>종합보고서</a:t>
            </a:r>
            <a:r>
              <a:rPr lang="en-US" altLang="ko-KR" sz="1900" dirty="0" smtClean="0"/>
              <a:t>(</a:t>
            </a:r>
            <a:r>
              <a:rPr lang="ko-KR" altLang="en-US" sz="1900" dirty="0" err="1" smtClean="0"/>
              <a:t>제출문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요약문 </a:t>
            </a:r>
            <a:r>
              <a:rPr lang="en-US" altLang="ko-KR" sz="1900" dirty="0" smtClean="0"/>
              <a:t>20</a:t>
            </a:r>
            <a:r>
              <a:rPr lang="ko-KR" altLang="en-US" sz="1900" dirty="0" smtClean="0"/>
              <a:t>매 내외</a:t>
            </a:r>
            <a:r>
              <a:rPr lang="en-US" altLang="ko-KR" sz="1900" dirty="0" smtClean="0"/>
              <a:t>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- </a:t>
            </a:r>
            <a:r>
              <a:rPr lang="ko-KR" altLang="en-US" sz="1900" dirty="0" smtClean="0"/>
              <a:t>근태 </a:t>
            </a:r>
            <a:r>
              <a:rPr lang="ko-KR" altLang="en-US" sz="1900" dirty="0" err="1" smtClean="0"/>
              <a:t>상황부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(</a:t>
            </a:r>
            <a:r>
              <a:rPr lang="ko-KR" altLang="en-US" sz="1900" dirty="0" err="1" smtClean="0"/>
              <a:t>기업담당자</a:t>
            </a:r>
            <a:r>
              <a:rPr lang="en-US" altLang="ko-KR" sz="1900" dirty="0" smtClean="0"/>
              <a:t>)</a:t>
            </a:r>
            <a:endParaRPr lang="en-US" altLang="ko-KR" sz="19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-</a:t>
            </a:r>
            <a:r>
              <a:rPr lang="ko-KR" altLang="en-US" sz="1900" dirty="0" smtClean="0"/>
              <a:t> 현장방문지도보고서 </a:t>
            </a:r>
            <a:r>
              <a:rPr lang="en-US" altLang="ko-KR" sz="1900" dirty="0" smtClean="0"/>
              <a:t>(</a:t>
            </a:r>
            <a:r>
              <a:rPr lang="ko-KR" altLang="en-US" sz="1900" dirty="0" err="1" smtClean="0"/>
              <a:t>책임교수</a:t>
            </a:r>
            <a:r>
              <a:rPr lang="en-US" altLang="ko-KR" sz="1900" dirty="0" smtClean="0"/>
              <a:t>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- </a:t>
            </a:r>
            <a:r>
              <a:rPr lang="ko-KR" altLang="en-US" sz="1900" dirty="0" smtClean="0"/>
              <a:t>연수 기관 평가서 </a:t>
            </a:r>
            <a:r>
              <a:rPr lang="en-US" altLang="ko-KR" sz="1900" dirty="0" smtClean="0"/>
              <a:t>(</a:t>
            </a:r>
            <a:r>
              <a:rPr lang="ko-KR" altLang="en-US" sz="1900" dirty="0" err="1" smtClean="0"/>
              <a:t>책임교수</a:t>
            </a:r>
            <a:r>
              <a:rPr lang="en-US" altLang="ko-KR" sz="1900" dirty="0" smtClean="0"/>
              <a:t>)</a:t>
            </a:r>
          </a:p>
          <a:p>
            <a:pPr>
              <a:buFontTx/>
              <a:buChar char="-"/>
            </a:pPr>
            <a:r>
              <a:rPr lang="ko-KR" altLang="en-US" sz="1900" dirty="0" smtClean="0"/>
              <a:t>성적평가조서 </a:t>
            </a:r>
            <a:r>
              <a:rPr lang="en-US" altLang="ko-KR" sz="1900" dirty="0" smtClean="0"/>
              <a:t>(</a:t>
            </a:r>
            <a:r>
              <a:rPr lang="ko-KR" altLang="en-US" sz="1900" dirty="0" err="1" smtClean="0"/>
              <a:t>책임교수</a:t>
            </a:r>
            <a:r>
              <a:rPr lang="en-US" altLang="ko-KR" sz="1900" dirty="0" smtClean="0"/>
              <a:t>)</a:t>
            </a:r>
            <a:r>
              <a:rPr lang="ko-KR" altLang="en-US" sz="1900" dirty="0" smtClean="0"/>
              <a:t> </a:t>
            </a:r>
            <a:endParaRPr lang="en-US" altLang="ko-KR" sz="1900" dirty="0" smtClean="0"/>
          </a:p>
          <a:p>
            <a:pPr>
              <a:buFontTx/>
              <a:buChar char="-"/>
            </a:pPr>
            <a:r>
              <a:rPr lang="ko-KR" altLang="en-US" sz="1900" dirty="0" smtClean="0"/>
              <a:t>인턴십수료증명서 </a:t>
            </a:r>
            <a:r>
              <a:rPr lang="en-US" altLang="ko-KR" sz="1900" dirty="0" smtClean="0"/>
              <a:t>(</a:t>
            </a:r>
            <a:r>
              <a:rPr lang="ko-KR" altLang="en-US" sz="1900" dirty="0" err="1" smtClean="0"/>
              <a:t>책임교수</a:t>
            </a:r>
            <a:r>
              <a:rPr lang="en-US" altLang="ko-KR" sz="1900" dirty="0" smtClean="0"/>
              <a:t>)</a:t>
            </a:r>
            <a:endParaRPr lang="en-US" altLang="ko-KR" sz="1900" dirty="0"/>
          </a:p>
        </p:txBody>
      </p:sp>
      <p:sp>
        <p:nvSpPr>
          <p:cNvPr id="7" name="오른쪽 화살표 6"/>
          <p:cNvSpPr/>
          <p:nvPr/>
        </p:nvSpPr>
        <p:spPr>
          <a:xfrm>
            <a:off x="5415915" y="2143125"/>
            <a:ext cx="838200" cy="582930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모서리가 둥근 직사각형 7"/>
          <p:cNvSpPr/>
          <p:nvPr/>
        </p:nvSpPr>
        <p:spPr>
          <a:xfrm>
            <a:off x="2019300" y="2143125"/>
            <a:ext cx="2468880" cy="480060"/>
          </a:xfrm>
          <a:prstGeom prst="round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모서리가 둥근 직사각형 8"/>
          <p:cNvSpPr/>
          <p:nvPr/>
        </p:nvSpPr>
        <p:spPr>
          <a:xfrm>
            <a:off x="7538085" y="2143125"/>
            <a:ext cx="2468880" cy="480060"/>
          </a:xfrm>
          <a:prstGeom prst="round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91134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3.</a:t>
            </a:r>
            <a:r>
              <a:rPr lang="ko-KR" altLang="en-US" dirty="0" smtClean="0"/>
              <a:t>제출서류확인표</a:t>
            </a:r>
            <a:r>
              <a:rPr lang="en-US" altLang="ko-KR" dirty="0" smtClean="0"/>
              <a:t>(</a:t>
            </a:r>
            <a:r>
              <a:rPr lang="ko-KR" altLang="en-US" dirty="0" smtClean="0"/>
              <a:t>제출 전 확인</a:t>
            </a:r>
            <a:r>
              <a:rPr lang="en-US" altLang="ko-KR" dirty="0" smtClean="0"/>
              <a:t>)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1873573"/>
              </p:ext>
            </p:extLst>
          </p:nvPr>
        </p:nvGraphicFramePr>
        <p:xfrm>
          <a:off x="838200" y="1690688"/>
          <a:ext cx="10515599" cy="406908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093470">
                  <a:extLst>
                    <a:ext uri="{9D8B030D-6E8A-4147-A177-3AD203B41FA5}">
                      <a16:colId xmlns:a16="http://schemas.microsoft.com/office/drawing/2014/main" val="471342725"/>
                    </a:ext>
                  </a:extLst>
                </a:gridCol>
                <a:gridCol w="4537710">
                  <a:extLst>
                    <a:ext uri="{9D8B030D-6E8A-4147-A177-3AD203B41FA5}">
                      <a16:colId xmlns:a16="http://schemas.microsoft.com/office/drawing/2014/main" val="4211122369"/>
                    </a:ext>
                  </a:extLst>
                </a:gridCol>
                <a:gridCol w="3051810">
                  <a:extLst>
                    <a:ext uri="{9D8B030D-6E8A-4147-A177-3AD203B41FA5}">
                      <a16:colId xmlns:a16="http://schemas.microsoft.com/office/drawing/2014/main" val="206515249"/>
                    </a:ext>
                  </a:extLst>
                </a:gridCol>
                <a:gridCol w="1832609">
                  <a:extLst>
                    <a:ext uri="{9D8B030D-6E8A-4147-A177-3AD203B41FA5}">
                      <a16:colId xmlns:a16="http://schemas.microsoft.com/office/drawing/2014/main" val="28088064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순번</a:t>
                      </a:r>
                      <a:endParaRPr lang="en-US" altLang="ko-K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제출서류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작성자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확인란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6616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 latinLnBrk="1">
                        <a:buNone/>
                      </a:pPr>
                      <a:r>
                        <a:rPr lang="en-US" altLang="ko-KR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 latinLnBrk="1">
                        <a:buNone/>
                      </a:pPr>
                      <a:r>
                        <a:rPr lang="ko-KR" altLang="en-US" dirty="0" smtClean="0"/>
                        <a:t>참여 신청서</a:t>
                      </a:r>
                      <a:endParaRPr lang="en-US" altLang="ko-K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실습생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28293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개인정보동의서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실습생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1326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협약서</a:t>
                      </a:r>
                      <a:r>
                        <a:rPr lang="en-US" altLang="ko-KR" dirty="0" smtClean="0"/>
                        <a:t>,</a:t>
                      </a:r>
                      <a:r>
                        <a:rPr lang="ko-KR" altLang="en-US" dirty="0" smtClean="0"/>
                        <a:t>약정서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학생 작성 후 센터로 제출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93329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주간 메모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주간 보고서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실습생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43208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5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종합보고서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ko-KR" altLang="en-US" dirty="0" err="1" smtClean="0"/>
                        <a:t>제출문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요약문</a:t>
                      </a:r>
                      <a:r>
                        <a:rPr lang="en-US" altLang="ko-KR" baseline="0" dirty="0" smtClean="0"/>
                        <a:t> 20</a:t>
                      </a:r>
                      <a:r>
                        <a:rPr lang="ko-KR" altLang="en-US" baseline="0" dirty="0" smtClean="0"/>
                        <a:t>매 내외</a:t>
                      </a:r>
                      <a:r>
                        <a:rPr lang="en-US" altLang="ko-KR" baseline="0" dirty="0" smtClean="0"/>
                        <a:t>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실습생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25217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6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근태 </a:t>
                      </a:r>
                      <a:r>
                        <a:rPr lang="ko-KR" altLang="en-US" dirty="0" err="1" smtClean="0"/>
                        <a:t>상황부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기업 담당자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8437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7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현장방문지도보고서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책임 교수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631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8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연수기관평가서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책임 교수 </a:t>
                      </a:r>
                      <a:r>
                        <a:rPr lang="en-US" altLang="ko-KR" dirty="0" smtClean="0"/>
                        <a:t>or </a:t>
                      </a:r>
                      <a:r>
                        <a:rPr lang="ko-KR" altLang="en-US" dirty="0" smtClean="0"/>
                        <a:t>기업 담당자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9570709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9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성적평가조서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책임 교수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0092632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인턴십</a:t>
                      </a:r>
                      <a:r>
                        <a:rPr lang="ko-KR" altLang="en-US" baseline="0" dirty="0" smtClean="0"/>
                        <a:t> 수료 증명서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책임 교수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6274995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38200" y="5852160"/>
            <a:ext cx="8787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※ </a:t>
            </a:r>
            <a:r>
              <a:rPr lang="ko-KR" altLang="en-US" dirty="0" smtClean="0"/>
              <a:t>모든 제출 서류는 인턴십을 마치고 책임교수님께 확인 후 학과로 제출 바랍니다</a:t>
            </a:r>
            <a:r>
              <a:rPr lang="en-US" altLang="ko-KR" dirty="0" smtClean="0"/>
              <a:t>.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93990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4.</a:t>
            </a:r>
            <a:r>
              <a:rPr lang="ko-KR" altLang="en-US" dirty="0" smtClean="0"/>
              <a:t>신청서</a:t>
            </a:r>
            <a:r>
              <a:rPr lang="en-US" altLang="ko-KR" dirty="0" smtClean="0"/>
              <a:t>, </a:t>
            </a:r>
            <a:r>
              <a:rPr lang="ko-KR" altLang="en-US" dirty="0" smtClean="0"/>
              <a:t>개인정보동의서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학과사무실 인턴십 신청안내 공문 확인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신청서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개인정보동의서 작성</a:t>
            </a:r>
            <a:endParaRPr lang="en-US" altLang="ko-KR" sz="1900" dirty="0" smtClean="0"/>
          </a:p>
          <a:p>
            <a:pPr marL="0" indent="0">
              <a:buNone/>
            </a:pPr>
            <a:r>
              <a:rPr lang="ko-KR" altLang="en-US" sz="1900" dirty="0" smtClean="0"/>
              <a:t>   </a:t>
            </a:r>
            <a:r>
              <a:rPr lang="en-US" altLang="ko-KR" sz="1900" dirty="0" smtClean="0"/>
              <a:t>- </a:t>
            </a:r>
            <a:r>
              <a:rPr lang="ko-KR" altLang="en-US" sz="1900" dirty="0" smtClean="0"/>
              <a:t>재학증명서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성적증명서 첨부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smtClean="0"/>
              <a:t>학과사무실 → 현장실습지원센터 공문 제출</a:t>
            </a:r>
            <a:endParaRPr lang="en-US" altLang="ko-KR" sz="1900" dirty="0" smtClean="0"/>
          </a:p>
        </p:txBody>
      </p:sp>
    </p:spTree>
    <p:extLst>
      <p:ext uri="{BB962C8B-B14F-4D97-AF65-F5344CB8AC3E}">
        <p14:creationId xmlns:p14="http://schemas.microsoft.com/office/powerpoint/2010/main" val="35699499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5.</a:t>
            </a:r>
            <a:r>
              <a:rPr lang="ko-KR" altLang="en-US" dirty="0" smtClean="0"/>
              <a:t>온라인직무교육 수료증 제출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sz="2000" dirty="0" smtClean="0">
                <a:ea typeface="+mj-ea"/>
              </a:rPr>
              <a:t>1) </a:t>
            </a:r>
            <a:r>
              <a:rPr lang="ko-KR" altLang="en-US" sz="2000" dirty="0" smtClean="0">
                <a:ea typeface="+mj-ea"/>
              </a:rPr>
              <a:t>참여 학생 대상으로 </a:t>
            </a:r>
            <a:r>
              <a:rPr lang="ko-KR" altLang="en-US" sz="2000" dirty="0" smtClean="0">
                <a:ea typeface="+mj-ea"/>
              </a:rPr>
              <a:t>인턴 실습 </a:t>
            </a:r>
            <a:r>
              <a:rPr lang="ko-KR" altLang="en-US" sz="2000" dirty="0" smtClean="0">
                <a:ea typeface="+mj-ea"/>
              </a:rPr>
              <a:t>전 </a:t>
            </a:r>
            <a:r>
              <a:rPr lang="ko-KR" altLang="en-US" sz="2000" dirty="0" err="1" smtClean="0">
                <a:ea typeface="+mj-ea"/>
              </a:rPr>
              <a:t>기본매너와</a:t>
            </a:r>
            <a:r>
              <a:rPr lang="ko-KR" altLang="en-US" sz="2000" dirty="0" smtClean="0">
                <a:ea typeface="+mj-ea"/>
              </a:rPr>
              <a:t> 대인관계 및 안전 교육을 위함</a:t>
            </a:r>
            <a:r>
              <a:rPr lang="en-US" altLang="ko-KR" sz="2000" dirty="0" smtClean="0">
                <a:ea typeface="+mj-ea"/>
              </a:rPr>
              <a:t>.</a:t>
            </a: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US" altLang="ko-KR" sz="2000" dirty="0" smtClean="0">
                <a:ea typeface="+mj-ea"/>
              </a:rPr>
              <a:t>2) </a:t>
            </a:r>
            <a:r>
              <a:rPr lang="ko-KR" altLang="en-US" sz="2000" kern="0" dirty="0" smtClean="0">
                <a:ea typeface="+mj-ea"/>
              </a:rPr>
              <a:t>온라인 </a:t>
            </a:r>
            <a:r>
              <a:rPr lang="ko-KR" altLang="en-US" sz="2000" kern="0" dirty="0">
                <a:ea typeface="+mj-ea"/>
              </a:rPr>
              <a:t>직무교육 홈페이지 </a:t>
            </a:r>
            <a:r>
              <a:rPr lang="en-US" altLang="ko-KR" sz="2000" kern="0" dirty="0">
                <a:ea typeface="+mj-ea"/>
              </a:rPr>
              <a:t>: </a:t>
            </a:r>
            <a:r>
              <a:rPr lang="en-US" altLang="ko-KR" sz="2000" dirty="0">
                <a:latin typeface="굴림" panose="020B0600000101010101" pitchFamily="50" charset="-127"/>
                <a:ea typeface="굴림" panose="020B0600000101010101" pitchFamily="50" charset="-127"/>
                <a:hlinkClick r:id="rId2"/>
              </a:rPr>
              <a:t>http://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  <a:hlinkClick r:id="rId2"/>
              </a:rPr>
              <a:t>mokwon.jobstart.co.kr</a:t>
            </a:r>
            <a:endParaRPr lang="en-US" altLang="ko-KR" sz="2000" kern="0" dirty="0" smtClean="0">
              <a:ea typeface="+mj-ea"/>
            </a:endParaRP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US" altLang="ko-KR" sz="2000" dirty="0" smtClean="0">
                <a:ea typeface="+mj-ea"/>
              </a:rPr>
              <a:t>3</a:t>
            </a:r>
            <a:r>
              <a:rPr lang="en-US" altLang="ko-KR" sz="2000" dirty="0" smtClean="0">
                <a:ea typeface="+mj-ea"/>
              </a:rPr>
              <a:t>) </a:t>
            </a:r>
            <a:r>
              <a:rPr lang="ko-KR" altLang="en-US" sz="2000" dirty="0" smtClean="0">
                <a:ea typeface="+mj-ea"/>
              </a:rPr>
              <a:t>방법 </a:t>
            </a:r>
            <a:endParaRPr lang="en-US" altLang="ko-KR" sz="2000" dirty="0">
              <a:ea typeface="+mj-ea"/>
            </a:endParaRP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ko-KR" altLang="en-US" sz="2000" dirty="0" smtClean="0">
                <a:ea typeface="+mj-ea"/>
              </a:rPr>
              <a:t>  홈페이지 로그인 후</a:t>
            </a:r>
            <a:r>
              <a:rPr lang="en-US" altLang="ko-KR" sz="2000" dirty="0">
                <a:latin typeface="굴림" panose="020B0600000101010101" pitchFamily="50" charset="-127"/>
                <a:ea typeface="굴림" panose="020B0600000101010101" pitchFamily="50" charset="-127"/>
              </a:rPr>
              <a:t> (ID: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학번 </a:t>
            </a:r>
            <a:r>
              <a:rPr lang="en-US" altLang="ko-KR" sz="2000" dirty="0">
                <a:latin typeface="굴림" panose="020B0600000101010101" pitchFamily="50" charset="-127"/>
                <a:ea typeface="굴림" panose="020B0600000101010101" pitchFamily="50" charset="-127"/>
              </a:rPr>
              <a:t>/ PW: 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생년월일</a:t>
            </a:r>
            <a:r>
              <a:rPr lang="en-US" altLang="ko-KR" sz="2000" dirty="0">
                <a:latin typeface="굴림" panose="020B0600000101010101" pitchFamily="50" charset="-127"/>
                <a:ea typeface="굴림" panose="020B0600000101010101" pitchFamily="50" charset="-127"/>
              </a:rPr>
              <a:t>8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자리</a:t>
            </a:r>
            <a:r>
              <a:rPr lang="en-US" altLang="ko-KR" sz="2000" dirty="0">
                <a:latin typeface="굴림" panose="020B0600000101010101" pitchFamily="50" charset="-127"/>
                <a:ea typeface="굴림" panose="020B0600000101010101" pitchFamily="50" charset="-127"/>
              </a:rPr>
              <a:t>)</a:t>
            </a:r>
            <a:r>
              <a:rPr lang="ko-KR" altLang="en-US" sz="2000" dirty="0" smtClean="0">
                <a:ea typeface="+mj-ea"/>
              </a:rPr>
              <a:t> </a:t>
            </a:r>
            <a:r>
              <a:rPr lang="en-US" altLang="ko-KR" sz="2000" dirty="0">
                <a:ea typeface="+mj-ea"/>
              </a:rPr>
              <a:t>- </a:t>
            </a:r>
            <a:r>
              <a:rPr lang="ko-KR" altLang="en-US" sz="2000" dirty="0">
                <a:ea typeface="+mj-ea"/>
              </a:rPr>
              <a:t>화면 </a:t>
            </a:r>
            <a:r>
              <a:rPr lang="ko-KR" altLang="en-US" sz="2000" dirty="0" smtClean="0">
                <a:ea typeface="+mj-ea"/>
              </a:rPr>
              <a:t>상단</a:t>
            </a:r>
            <a:r>
              <a:rPr lang="ko-KR" altLang="en-US" sz="2000" dirty="0">
                <a:ea typeface="+mj-ea"/>
              </a:rPr>
              <a:t> “온라인 </a:t>
            </a:r>
            <a:r>
              <a:rPr lang="ko-KR" altLang="en-US" sz="2000" dirty="0" smtClean="0">
                <a:ea typeface="+mj-ea"/>
              </a:rPr>
              <a:t>교육” </a:t>
            </a:r>
            <a:endParaRPr lang="en-US" altLang="ko-KR" sz="2000" dirty="0" smtClean="0">
              <a:ea typeface="+mj-ea"/>
            </a:endParaRP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US" altLang="ko-KR" sz="2000" dirty="0" smtClean="0">
                <a:ea typeface="+mj-ea"/>
              </a:rPr>
              <a:t>   </a:t>
            </a:r>
            <a:r>
              <a:rPr lang="ko-KR" altLang="en-US" sz="2000" dirty="0" smtClean="0">
                <a:ea typeface="+mj-ea"/>
              </a:rPr>
              <a:t>→ 수강신청 </a:t>
            </a:r>
            <a:r>
              <a:rPr lang="ko-KR" altLang="en-US" sz="2000" dirty="0">
                <a:ea typeface="+mj-ea"/>
              </a:rPr>
              <a:t>후 </a:t>
            </a:r>
            <a:r>
              <a:rPr lang="ko-KR" altLang="en-US" sz="2000" dirty="0" smtClean="0">
                <a:ea typeface="+mj-ea"/>
              </a:rPr>
              <a:t>강의 이수</a:t>
            </a:r>
            <a:endParaRPr lang="en-US" altLang="ko-KR" sz="2000" dirty="0">
              <a:ea typeface="+mj-ea"/>
            </a:endParaRP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US" altLang="ko-KR" sz="2000" dirty="0" smtClean="0">
                <a:ea typeface="+mj-ea"/>
              </a:rPr>
              <a:t>4) </a:t>
            </a:r>
            <a:r>
              <a:rPr lang="ko-KR" altLang="en-US" sz="2000" dirty="0" smtClean="0">
                <a:ea typeface="+mj-ea"/>
              </a:rPr>
              <a:t>총 </a:t>
            </a:r>
            <a:r>
              <a:rPr lang="en-US" altLang="ko-KR" sz="2000" dirty="0" smtClean="0">
                <a:ea typeface="+mj-ea"/>
              </a:rPr>
              <a:t>8</a:t>
            </a:r>
            <a:r>
              <a:rPr lang="ko-KR" altLang="en-US" sz="2000" dirty="0" smtClean="0">
                <a:ea typeface="+mj-ea"/>
              </a:rPr>
              <a:t>시간 수료 → 수료증 </a:t>
            </a:r>
            <a:r>
              <a:rPr lang="en-US" altLang="ko-KR" sz="2000" dirty="0" smtClean="0">
                <a:ea typeface="+mj-ea"/>
              </a:rPr>
              <a:t>2</a:t>
            </a:r>
            <a:r>
              <a:rPr lang="ko-KR" altLang="en-US" sz="2000" dirty="0" smtClean="0">
                <a:ea typeface="+mj-ea"/>
              </a:rPr>
              <a:t>장 학과 </a:t>
            </a:r>
            <a:r>
              <a:rPr lang="ko-KR" altLang="en-US" sz="2000" dirty="0" smtClean="0">
                <a:ea typeface="+mj-ea"/>
              </a:rPr>
              <a:t>제출 </a:t>
            </a:r>
            <a:endParaRPr lang="en-US" altLang="ko-KR" sz="2000" dirty="0" smtClean="0">
              <a:ea typeface="+mj-ea"/>
            </a:endParaRP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US" altLang="ko-KR" sz="2000" dirty="0">
                <a:ea typeface="+mj-ea"/>
              </a:rPr>
              <a:t> </a:t>
            </a:r>
            <a:r>
              <a:rPr lang="en-US" altLang="ko-KR" sz="2000" dirty="0" smtClean="0">
                <a:ea typeface="+mj-ea"/>
              </a:rPr>
              <a:t>  - </a:t>
            </a:r>
            <a:r>
              <a:rPr lang="ko-KR" altLang="en-US" sz="2000" dirty="0" smtClean="0">
                <a:ea typeface="+mj-ea"/>
              </a:rPr>
              <a:t>강의</a:t>
            </a:r>
            <a:r>
              <a:rPr lang="ko-KR" altLang="en-US" sz="2000" dirty="0" smtClean="0">
                <a:ea typeface="+mj-ea"/>
              </a:rPr>
              <a:t>① </a:t>
            </a:r>
            <a:r>
              <a:rPr lang="ko-KR" altLang="en-US" sz="2000" dirty="0" smtClean="0">
                <a:solidFill>
                  <a:srgbClr val="0070C0"/>
                </a:solidFill>
                <a:ea typeface="+mj-ea"/>
              </a:rPr>
              <a:t>인턴십 이해와 활용</a:t>
            </a:r>
            <a:r>
              <a:rPr lang="en-US" altLang="ko-KR" sz="2000" dirty="0" smtClean="0">
                <a:solidFill>
                  <a:srgbClr val="0070C0"/>
                </a:solidFill>
                <a:ea typeface="+mj-ea"/>
              </a:rPr>
              <a:t>(4</a:t>
            </a:r>
            <a:r>
              <a:rPr lang="ko-KR" altLang="en-US" sz="2000" dirty="0" smtClean="0">
                <a:solidFill>
                  <a:srgbClr val="0070C0"/>
                </a:solidFill>
                <a:ea typeface="+mj-ea"/>
              </a:rPr>
              <a:t>시간</a:t>
            </a:r>
            <a:r>
              <a:rPr lang="en-US" altLang="ko-KR" sz="2000" dirty="0" smtClean="0">
                <a:solidFill>
                  <a:srgbClr val="0070C0"/>
                </a:solidFill>
                <a:ea typeface="+mj-ea"/>
              </a:rPr>
              <a:t>)</a:t>
            </a: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US" altLang="ko-KR" sz="2000" dirty="0" smtClean="0">
                <a:ea typeface="+mj-ea"/>
              </a:rPr>
              <a:t>   - </a:t>
            </a:r>
            <a:r>
              <a:rPr lang="ko-KR" altLang="en-US" sz="2000" dirty="0" smtClean="0">
                <a:ea typeface="+mj-ea"/>
              </a:rPr>
              <a:t>강의② </a:t>
            </a:r>
            <a:r>
              <a:rPr lang="ko-KR" altLang="en-US" sz="2000" dirty="0" err="1" smtClean="0">
                <a:solidFill>
                  <a:srgbClr val="0070C0"/>
                </a:solidFill>
                <a:ea typeface="+mj-ea"/>
              </a:rPr>
              <a:t>누구나알면</a:t>
            </a:r>
            <a:r>
              <a:rPr lang="ko-KR" altLang="en-US" sz="2000" dirty="0" smtClean="0">
                <a:solidFill>
                  <a:srgbClr val="0070C0"/>
                </a:solidFill>
                <a:ea typeface="+mj-ea"/>
              </a:rPr>
              <a:t> 좋은 노동법 상식</a:t>
            </a:r>
            <a:r>
              <a:rPr lang="en-US" altLang="ko-KR" sz="2000" dirty="0" smtClean="0">
                <a:solidFill>
                  <a:srgbClr val="0070C0"/>
                </a:solidFill>
                <a:ea typeface="+mj-ea"/>
              </a:rPr>
              <a:t>(4</a:t>
            </a:r>
            <a:r>
              <a:rPr lang="ko-KR" altLang="en-US" sz="2000" dirty="0" smtClean="0">
                <a:solidFill>
                  <a:srgbClr val="0070C0"/>
                </a:solidFill>
                <a:ea typeface="+mj-ea"/>
              </a:rPr>
              <a:t>시간</a:t>
            </a:r>
            <a:r>
              <a:rPr lang="en-US" altLang="ko-KR" sz="2000" dirty="0" smtClean="0">
                <a:solidFill>
                  <a:srgbClr val="0070C0"/>
                </a:solidFill>
                <a:ea typeface="+mj-ea"/>
              </a:rPr>
              <a:t>)</a:t>
            </a: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US" altLang="ko-KR" sz="2000" kern="0" dirty="0">
                <a:ea typeface="+mj-ea"/>
              </a:rPr>
              <a:t> </a:t>
            </a:r>
            <a:r>
              <a:rPr lang="en-US" altLang="ko-KR" sz="2000" kern="0" dirty="0" smtClean="0">
                <a:ea typeface="+mj-ea"/>
              </a:rPr>
              <a:t>       </a:t>
            </a:r>
            <a:r>
              <a:rPr lang="en-US" altLang="ko-KR" sz="1700" kern="0" dirty="0" smtClean="0">
                <a:ea typeface="+mj-ea"/>
              </a:rPr>
              <a:t> </a:t>
            </a:r>
            <a:r>
              <a:rPr lang="en-US" altLang="ko-KR" sz="1700" kern="0" dirty="0" smtClean="0">
                <a:ea typeface="+mj-ea"/>
              </a:rPr>
              <a:t>- </a:t>
            </a:r>
            <a:r>
              <a:rPr lang="ko-KR" altLang="en-US" sz="1700" kern="0" dirty="0" smtClean="0">
                <a:ea typeface="+mj-ea"/>
              </a:rPr>
              <a:t>총 </a:t>
            </a:r>
            <a:r>
              <a:rPr lang="en-US" altLang="ko-KR" sz="1700" kern="0" dirty="0" smtClean="0">
                <a:ea typeface="+mj-ea"/>
              </a:rPr>
              <a:t>8</a:t>
            </a:r>
            <a:r>
              <a:rPr lang="ko-KR" altLang="en-US" sz="1700" kern="0" dirty="0" smtClean="0">
                <a:ea typeface="+mj-ea"/>
              </a:rPr>
              <a:t>시간을 듣고 수료증 학과사무실로 </a:t>
            </a:r>
            <a:r>
              <a:rPr lang="ko-KR" altLang="en-US" sz="1700" kern="0" dirty="0" smtClean="0">
                <a:ea typeface="+mj-ea"/>
              </a:rPr>
              <a:t>제출 </a:t>
            </a:r>
            <a:r>
              <a:rPr lang="en-US" altLang="ko-KR" sz="1700" kern="0" dirty="0" smtClean="0">
                <a:ea typeface="+mj-ea"/>
              </a:rPr>
              <a:t>– </a:t>
            </a:r>
            <a:r>
              <a:rPr lang="ko-KR" altLang="en-US" sz="1700" kern="0" dirty="0" smtClean="0">
                <a:ea typeface="+mj-ea"/>
              </a:rPr>
              <a:t>학과 </a:t>
            </a:r>
            <a:r>
              <a:rPr lang="en-US" altLang="ko-KR" sz="1700" kern="0" dirty="0" smtClean="0">
                <a:ea typeface="+mj-ea"/>
              </a:rPr>
              <a:t>: </a:t>
            </a:r>
            <a:r>
              <a:rPr lang="ko-KR" altLang="en-US" sz="1700" kern="0" dirty="0" smtClean="0">
                <a:ea typeface="+mj-ea"/>
              </a:rPr>
              <a:t>수료증 </a:t>
            </a:r>
            <a:r>
              <a:rPr lang="ko-KR" altLang="en-US" sz="1700" kern="0" dirty="0" smtClean="0">
                <a:ea typeface="+mj-ea"/>
              </a:rPr>
              <a:t>그룹웨어 제출</a:t>
            </a:r>
            <a:endParaRPr lang="en-US" altLang="ko-KR" sz="1700" kern="0" dirty="0" smtClean="0"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1312695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6.</a:t>
            </a:r>
            <a:r>
              <a:rPr lang="ko-KR" altLang="en-US" dirty="0" smtClean="0"/>
              <a:t>협약서</a:t>
            </a:r>
            <a:r>
              <a:rPr lang="en-US" altLang="ko-KR" dirty="0" smtClean="0"/>
              <a:t>, </a:t>
            </a:r>
            <a:r>
              <a:rPr lang="ko-KR" altLang="en-US" dirty="0" smtClean="0"/>
              <a:t>약정서 </a:t>
            </a:r>
            <a:r>
              <a:rPr lang="en-US" altLang="ko-KR" sz="1600" dirty="0">
                <a:solidFill>
                  <a:srgbClr val="FF0000"/>
                </a:solidFill>
              </a:rPr>
              <a:t>※ </a:t>
            </a:r>
            <a:r>
              <a:rPr lang="ko-KR" altLang="en-US" sz="1600" dirty="0">
                <a:solidFill>
                  <a:srgbClr val="FF0000"/>
                </a:solidFill>
              </a:rPr>
              <a:t>인턴십 시작 전 협약</a:t>
            </a:r>
            <a:r>
              <a:rPr lang="en-US" altLang="ko-KR" sz="1600" dirty="0">
                <a:solidFill>
                  <a:srgbClr val="FF0000"/>
                </a:solidFill>
              </a:rPr>
              <a:t>, </a:t>
            </a:r>
            <a:r>
              <a:rPr lang="ko-KR" altLang="en-US" sz="1600" dirty="0">
                <a:solidFill>
                  <a:srgbClr val="FF0000"/>
                </a:solidFill>
              </a:rPr>
              <a:t>약정 </a:t>
            </a:r>
            <a:r>
              <a:rPr lang="ko-KR" altLang="en-US" sz="1600" dirty="0" smtClean="0">
                <a:solidFill>
                  <a:srgbClr val="FF0000"/>
                </a:solidFill>
              </a:rPr>
              <a:t>진행</a:t>
            </a:r>
            <a:endParaRPr lang="ko-KR" altLang="en-US" sz="16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773815"/>
            <a:ext cx="10515600" cy="4351338"/>
          </a:xfrm>
        </p:spPr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ko-KR" altLang="en-US" sz="1900" dirty="0" smtClean="0"/>
              <a:t>인턴십 협력 협약서 원본 </a:t>
            </a:r>
            <a:r>
              <a:rPr lang="en-US" altLang="ko-KR" sz="1900" dirty="0" smtClean="0"/>
              <a:t>2</a:t>
            </a:r>
            <a:r>
              <a:rPr lang="ko-KR" altLang="en-US" sz="1900" dirty="0" smtClean="0"/>
              <a:t>부</a:t>
            </a:r>
            <a:endParaRPr lang="en-US" altLang="ko-KR" sz="1900" dirty="0" smtClean="0"/>
          </a:p>
          <a:p>
            <a:pPr marL="514350" indent="-514350">
              <a:buAutoNum type="arabicParenR"/>
            </a:pPr>
            <a:endParaRPr lang="en-US" altLang="ko-KR" sz="1900" dirty="0" smtClean="0"/>
          </a:p>
          <a:p>
            <a:pPr marL="514350" indent="-514350">
              <a:buAutoNum type="arabicParenR"/>
            </a:pPr>
            <a:r>
              <a:rPr lang="ko-KR" altLang="en-US" sz="1900" dirty="0" smtClean="0"/>
              <a:t>인턴십 연수 교육과정 약정서 원본 </a:t>
            </a:r>
            <a:r>
              <a:rPr lang="en-US" altLang="ko-KR" sz="1900" dirty="0"/>
              <a:t>3</a:t>
            </a:r>
            <a:r>
              <a:rPr lang="ko-KR" altLang="en-US" sz="1900" dirty="0" smtClean="0"/>
              <a:t>부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457200" indent="-457200">
              <a:buAutoNum type="arabicParenR" startAt="3"/>
            </a:pPr>
            <a:r>
              <a:rPr lang="ko-KR" altLang="en-US" sz="1900" dirty="0" smtClean="0"/>
              <a:t>학과에서 </a:t>
            </a:r>
            <a:r>
              <a:rPr lang="ko-KR" altLang="en-US" sz="1900" dirty="0" smtClean="0"/>
              <a:t>협약서 </a:t>
            </a:r>
            <a:r>
              <a:rPr lang="ko-KR" altLang="en-US" sz="1900" dirty="0"/>
              <a:t>약정서 </a:t>
            </a:r>
            <a:r>
              <a:rPr lang="ko-KR" altLang="en-US" sz="1900" dirty="0" smtClean="0"/>
              <a:t>작성 </a:t>
            </a:r>
            <a:r>
              <a:rPr lang="ko-KR" altLang="en-US" sz="1900" dirty="0"/>
              <a:t>후 </a:t>
            </a:r>
            <a:r>
              <a:rPr lang="ko-KR" altLang="en-US" sz="1900" dirty="0">
                <a:solidFill>
                  <a:srgbClr val="FF0000"/>
                </a:solidFill>
              </a:rPr>
              <a:t>센터로 </a:t>
            </a:r>
            <a:r>
              <a:rPr lang="ko-KR" altLang="en-US" sz="1900" dirty="0" smtClean="0">
                <a:solidFill>
                  <a:srgbClr val="FF0000"/>
                </a:solidFill>
              </a:rPr>
              <a:t>제출</a:t>
            </a:r>
            <a:r>
              <a:rPr lang="en-US" altLang="ko-KR" sz="1900" dirty="0" smtClean="0">
                <a:solidFill>
                  <a:srgbClr val="FF0000"/>
                </a:solidFill>
              </a:rPr>
              <a:t>(</a:t>
            </a:r>
            <a:r>
              <a:rPr lang="ko-KR" altLang="en-US" sz="1900" dirty="0" smtClean="0">
                <a:solidFill>
                  <a:srgbClr val="FF0000"/>
                </a:solidFill>
              </a:rPr>
              <a:t>협약서 </a:t>
            </a:r>
            <a:r>
              <a:rPr lang="en-US" altLang="ko-KR" sz="1900" dirty="0" smtClean="0">
                <a:solidFill>
                  <a:srgbClr val="FF0000"/>
                </a:solidFill>
              </a:rPr>
              <a:t>2</a:t>
            </a:r>
            <a:r>
              <a:rPr lang="ko-KR" altLang="en-US" sz="1900" dirty="0" smtClean="0">
                <a:solidFill>
                  <a:srgbClr val="FF0000"/>
                </a:solidFill>
              </a:rPr>
              <a:t>부</a:t>
            </a:r>
            <a:r>
              <a:rPr lang="en-US" altLang="ko-KR" sz="1900" dirty="0" smtClean="0">
                <a:solidFill>
                  <a:srgbClr val="FF0000"/>
                </a:solidFill>
              </a:rPr>
              <a:t>, </a:t>
            </a:r>
            <a:r>
              <a:rPr lang="ko-KR" altLang="en-US" sz="1900" dirty="0" smtClean="0">
                <a:solidFill>
                  <a:srgbClr val="FF0000"/>
                </a:solidFill>
              </a:rPr>
              <a:t>약정서 </a:t>
            </a:r>
            <a:r>
              <a:rPr lang="en-US" altLang="ko-KR" sz="1900" dirty="0">
                <a:solidFill>
                  <a:srgbClr val="FF0000"/>
                </a:solidFill>
              </a:rPr>
              <a:t>3</a:t>
            </a:r>
            <a:r>
              <a:rPr lang="ko-KR" altLang="en-US" sz="1900" dirty="0" smtClean="0">
                <a:solidFill>
                  <a:srgbClr val="FF0000"/>
                </a:solidFill>
              </a:rPr>
              <a:t>부</a:t>
            </a:r>
            <a:r>
              <a:rPr lang="en-US" altLang="ko-KR" sz="1900" dirty="0" smtClean="0">
                <a:solidFill>
                  <a:srgbClr val="FF0000"/>
                </a:solidFill>
              </a:rPr>
              <a:t>) </a:t>
            </a:r>
            <a:r>
              <a:rPr lang="en-US" altLang="ko-KR" sz="1600" dirty="0" smtClean="0">
                <a:solidFill>
                  <a:srgbClr val="0070C0"/>
                </a:solidFill>
              </a:rPr>
              <a:t>*</a:t>
            </a:r>
            <a:r>
              <a:rPr lang="ko-KR" altLang="en-US" sz="1600" dirty="0" smtClean="0">
                <a:solidFill>
                  <a:srgbClr val="0070C0"/>
                </a:solidFill>
              </a:rPr>
              <a:t>서명란 확인</a:t>
            </a:r>
            <a:endParaRPr lang="en-US" altLang="ko-KR" sz="1600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altLang="ko-KR" sz="1900" dirty="0"/>
          </a:p>
          <a:p>
            <a:pPr marL="457200" indent="-457200">
              <a:buAutoNum type="arabicParenR" startAt="4"/>
            </a:pPr>
            <a:r>
              <a:rPr lang="ko-KR" altLang="en-US" sz="1900" dirty="0" smtClean="0"/>
              <a:t>센터 내 협약 </a:t>
            </a:r>
            <a:r>
              <a:rPr lang="ko-KR" altLang="en-US" sz="1900" dirty="0"/>
              <a:t>체결 후 </a:t>
            </a:r>
            <a:r>
              <a:rPr lang="ko-KR" altLang="en-US" sz="1900" dirty="0" smtClean="0"/>
              <a:t>학과 및 기업에 </a:t>
            </a:r>
            <a:r>
              <a:rPr lang="ko-KR" altLang="en-US" sz="1900" dirty="0" smtClean="0"/>
              <a:t>발송</a:t>
            </a:r>
            <a:r>
              <a:rPr lang="en-US" altLang="ko-KR" sz="1900" dirty="0"/>
              <a:t> </a:t>
            </a:r>
            <a:r>
              <a:rPr lang="en-US" altLang="ko-KR" sz="1400" b="1" dirty="0" smtClean="0"/>
              <a:t>(</a:t>
            </a:r>
            <a:r>
              <a:rPr lang="ko-KR" altLang="en-US" sz="1600" dirty="0" smtClean="0"/>
              <a:t>기업과 </a:t>
            </a:r>
            <a:r>
              <a:rPr lang="ko-KR" altLang="en-US" sz="1600" dirty="0"/>
              <a:t>학과에서 </a:t>
            </a:r>
            <a:r>
              <a:rPr lang="en-US" altLang="ko-KR" sz="1600" dirty="0"/>
              <a:t>1</a:t>
            </a:r>
            <a:r>
              <a:rPr lang="ko-KR" altLang="en-US" sz="1600" dirty="0"/>
              <a:t>부씩 </a:t>
            </a:r>
            <a:r>
              <a:rPr lang="ko-KR" altLang="en-US" sz="1600" dirty="0" smtClean="0"/>
              <a:t>보관</a:t>
            </a:r>
            <a:r>
              <a:rPr lang="en-US" altLang="ko-KR" sz="1600" dirty="0" smtClean="0"/>
              <a:t>)</a:t>
            </a:r>
          </a:p>
          <a:p>
            <a:pPr marL="457200" indent="-457200">
              <a:buAutoNum type="arabicParenR" startAt="4"/>
            </a:pPr>
            <a:endParaRPr lang="en-US" altLang="ko-KR" sz="1600" dirty="0" smtClean="0"/>
          </a:p>
          <a:p>
            <a:pPr marL="0" indent="0">
              <a:buNone/>
            </a:pPr>
            <a:r>
              <a:rPr lang="en-US" altLang="ko-KR" sz="1900" dirty="0" smtClean="0"/>
              <a:t>5)    </a:t>
            </a:r>
            <a:r>
              <a:rPr lang="ko-KR" altLang="en-US" sz="1900" dirty="0"/>
              <a:t>결과보고서 제출시 </a:t>
            </a:r>
            <a:r>
              <a:rPr lang="ko-KR" altLang="en-US" sz="1900" dirty="0" smtClean="0"/>
              <a:t>스캔 후 함께 </a:t>
            </a:r>
            <a:r>
              <a:rPr lang="ko-KR" altLang="en-US" sz="1900" dirty="0"/>
              <a:t>제출</a:t>
            </a:r>
            <a:endParaRPr lang="en-US" altLang="ko-KR" sz="1900" dirty="0"/>
          </a:p>
          <a:p>
            <a:pPr marL="0" indent="0">
              <a:buNone/>
            </a:pPr>
            <a:r>
              <a:rPr lang="en-US" altLang="ko-KR" sz="1600" dirty="0" smtClean="0">
                <a:solidFill>
                  <a:srgbClr val="FF0000"/>
                </a:solidFill>
              </a:rPr>
              <a:t>                *</a:t>
            </a:r>
            <a:r>
              <a:rPr lang="ko-KR" altLang="en-US" sz="1600" dirty="0" smtClean="0">
                <a:solidFill>
                  <a:srgbClr val="FF0000"/>
                </a:solidFill>
              </a:rPr>
              <a:t>협약서</a:t>
            </a:r>
            <a:r>
              <a:rPr lang="en-US" altLang="ko-KR" sz="1600" dirty="0" smtClean="0">
                <a:solidFill>
                  <a:srgbClr val="FF0000"/>
                </a:solidFill>
              </a:rPr>
              <a:t>, </a:t>
            </a:r>
            <a:r>
              <a:rPr lang="ko-KR" altLang="en-US" sz="1600" dirty="0" smtClean="0">
                <a:solidFill>
                  <a:srgbClr val="FF0000"/>
                </a:solidFill>
              </a:rPr>
              <a:t>약정서 내용 기업과 학생 모두 숙지 바람</a:t>
            </a:r>
            <a:endParaRPr lang="en-US" altLang="ko-KR" sz="1900" dirty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219163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7.</a:t>
            </a:r>
            <a:r>
              <a:rPr lang="ko-KR" altLang="en-US" dirty="0" err="1" smtClean="0"/>
              <a:t>주간보고서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주간메모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주간 보고서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주간 메모 학생이 작성</a:t>
            </a:r>
            <a:endParaRPr lang="en-US" altLang="ko-KR" sz="1900" dirty="0" smtClean="0"/>
          </a:p>
          <a:p>
            <a:pPr marL="514350" indent="-514350">
              <a:buAutoNum type="arabicParenR"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실습 및 업무활동 내용</a:t>
            </a:r>
            <a:endParaRPr lang="en-US" altLang="ko-KR" sz="1900" dirty="0"/>
          </a:p>
          <a:p>
            <a:pPr marL="0" indent="0">
              <a:buNone/>
            </a:pPr>
            <a:r>
              <a:rPr lang="en-US" altLang="ko-KR" sz="1600" dirty="0" smtClean="0"/>
              <a:t>    </a:t>
            </a:r>
            <a:r>
              <a:rPr lang="en-US" altLang="ko-KR" sz="1600" u="sng" dirty="0" smtClean="0"/>
              <a:t>※ </a:t>
            </a:r>
            <a:r>
              <a:rPr lang="ko-KR" altLang="en-US" sz="1600" u="sng" dirty="0" smtClean="0"/>
              <a:t>짧은 내용으로 기재 시 학점인정 어려움</a:t>
            </a:r>
            <a:r>
              <a:rPr lang="en-US" altLang="ko-KR" sz="1600" u="sng" dirty="0"/>
              <a:t> </a:t>
            </a:r>
            <a:r>
              <a:rPr lang="en-US" altLang="ko-KR" sz="1600" u="sng" dirty="0" smtClean="0"/>
              <a:t>(</a:t>
            </a:r>
            <a:r>
              <a:rPr lang="ko-KR" altLang="en-US" sz="1600" u="sng" dirty="0" smtClean="0"/>
              <a:t>상세히 기록</a:t>
            </a:r>
            <a:r>
              <a:rPr lang="en-US" altLang="ko-KR" sz="1600" u="sng" dirty="0" smtClean="0"/>
              <a:t>)</a:t>
            </a:r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smtClean="0"/>
              <a:t>종료일까지 작성 후 전문가 담당교수</a:t>
            </a:r>
            <a:r>
              <a:rPr lang="en-US" altLang="ko-KR" sz="1900" dirty="0" smtClean="0"/>
              <a:t>(</a:t>
            </a:r>
            <a:r>
              <a:rPr lang="ko-KR" altLang="en-US" sz="1900" dirty="0" smtClean="0"/>
              <a:t>책임 교수</a:t>
            </a:r>
            <a:r>
              <a:rPr lang="en-US" altLang="ko-KR" sz="1900" dirty="0" smtClean="0"/>
              <a:t>)</a:t>
            </a:r>
            <a:r>
              <a:rPr lang="ko-KR" altLang="en-US" sz="1900" dirty="0" smtClean="0"/>
              <a:t>확인 서명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4) </a:t>
            </a:r>
            <a:r>
              <a:rPr lang="ko-KR" altLang="en-US" sz="1900" dirty="0"/>
              <a:t>결과보고서 제출시 함께 제출</a:t>
            </a:r>
            <a:endParaRPr lang="en-US" altLang="ko-KR" sz="1900" dirty="0"/>
          </a:p>
          <a:p>
            <a:pPr marL="0" indent="0">
              <a:buNone/>
            </a:pPr>
            <a:endParaRPr lang="en-US" altLang="ko-KR" sz="1900" dirty="0" smtClean="0"/>
          </a:p>
        </p:txBody>
      </p:sp>
    </p:spTree>
    <p:extLst>
      <p:ext uri="{BB962C8B-B14F-4D97-AF65-F5344CB8AC3E}">
        <p14:creationId xmlns:p14="http://schemas.microsoft.com/office/powerpoint/2010/main" val="41677902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>
            <a:solidFill>
              <a:srgbClr val="FF0000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760</TotalTime>
  <Words>767</Words>
  <Application>Microsoft Office PowerPoint</Application>
  <PresentationFormat>와이드스크린</PresentationFormat>
  <Paragraphs>213</Paragraphs>
  <Slides>16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20" baseType="lpstr">
      <vt:lpstr>굴림</vt:lpstr>
      <vt:lpstr>맑은 고딕</vt:lpstr>
      <vt:lpstr>Arial</vt:lpstr>
      <vt:lpstr>Office 테마</vt:lpstr>
      <vt:lpstr>현장실습인턴십 </vt:lpstr>
      <vt:lpstr>목차</vt:lpstr>
      <vt:lpstr>1.계절제/학기제</vt:lpstr>
      <vt:lpstr>2.제출서류(학과제출)</vt:lpstr>
      <vt:lpstr>3.제출서류확인표(제출 전 확인) </vt:lpstr>
      <vt:lpstr>4.신청서, 개인정보동의서</vt:lpstr>
      <vt:lpstr>5.온라인직무교육 수료증 제출</vt:lpstr>
      <vt:lpstr>6.협약서, 약정서 ※ 인턴십 시작 전 협약, 약정 진행</vt:lpstr>
      <vt:lpstr>7.주간보고서, 주간메모</vt:lpstr>
      <vt:lpstr>8.종합보고서(제출문, 요약문)</vt:lpstr>
      <vt:lpstr>9.근태상황부(출석)</vt:lpstr>
      <vt:lpstr>10.인턴십 현장방문 지도보고서</vt:lpstr>
      <vt:lpstr>11.인턴십 연수기관 평가서</vt:lpstr>
      <vt:lpstr>12.인턴십 성적평가조서</vt:lpstr>
      <vt:lpstr>13.인턴십 수료 증명서</vt:lpstr>
      <vt:lpstr>13.기타사항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63</cp:revision>
  <cp:lastPrinted>2019-07-19T04:51:13Z</cp:lastPrinted>
  <dcterms:created xsi:type="dcterms:W3CDTF">2019-06-27T01:48:55Z</dcterms:created>
  <dcterms:modified xsi:type="dcterms:W3CDTF">2020-10-27T05:47:11Z</dcterms:modified>
</cp:coreProperties>
</file>