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0"/>
  </p:handoutMasterIdLst>
  <p:sldIdLst>
    <p:sldId id="256" r:id="rId2"/>
    <p:sldId id="274" r:id="rId3"/>
    <p:sldId id="272" r:id="rId4"/>
    <p:sldId id="275" r:id="rId5"/>
    <p:sldId id="269" r:id="rId6"/>
    <p:sldId id="271" r:id="rId7"/>
    <p:sldId id="257" r:id="rId8"/>
    <p:sldId id="258" r:id="rId9"/>
    <p:sldId id="259" r:id="rId10"/>
    <p:sldId id="278" r:id="rId11"/>
    <p:sldId id="276" r:id="rId12"/>
    <p:sldId id="260" r:id="rId13"/>
    <p:sldId id="261" r:id="rId14"/>
    <p:sldId id="262" r:id="rId15"/>
    <p:sldId id="263" r:id="rId16"/>
    <p:sldId id="265" r:id="rId17"/>
    <p:sldId id="273" r:id="rId18"/>
    <p:sldId id="277" r:id="rId19"/>
  </p:sldIdLst>
  <p:sldSz cx="12192000" cy="6858000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fld id="{F41926FE-9F2A-4385-94A6-E654855B28CA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DB64BED2-3A53-4DE1-91D9-920787D504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71804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2495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7869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8775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7254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6110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454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8129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0725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2269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2749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3783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2FB7F-83F0-4DA0-8E36-7B9AB9CAF971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5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obdaejeon.or.kr/main/index.do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new7718@mokwon.ac.k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ork.go.kr/cyberedu/main.do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대전형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코업</a:t>
            </a:r>
            <a:r>
              <a:rPr lang="en-US" altLang="ko-KR" dirty="0" smtClean="0"/>
              <a:t>(co-op) </a:t>
            </a:r>
            <a:r>
              <a:rPr lang="ko-KR" altLang="en-US" dirty="0" smtClean="0"/>
              <a:t>청년 </a:t>
            </a:r>
            <a:r>
              <a:rPr lang="ko-KR" altLang="en-US" dirty="0" err="1" smtClean="0"/>
              <a:t>뉴리더</a:t>
            </a:r>
            <a:r>
              <a:rPr lang="ko-KR" altLang="en-US" dirty="0" smtClean="0"/>
              <a:t> 양성 사업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제출서류 및 진행방법 안내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891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7.</a:t>
            </a:r>
            <a:r>
              <a:rPr lang="ko-KR" altLang="en-US" dirty="0" smtClean="0"/>
              <a:t>대전일자리시스템 </a:t>
            </a:r>
            <a:r>
              <a:rPr lang="ko-KR" altLang="en-US" dirty="0" err="1" smtClean="0"/>
              <a:t>사용안내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1) </a:t>
            </a:r>
            <a:r>
              <a:rPr lang="ko-KR" altLang="en-US" dirty="0" smtClean="0"/>
              <a:t>실습 진행이 확정된 </a:t>
            </a:r>
            <a:r>
              <a:rPr lang="ko-KR" altLang="en-US" dirty="0"/>
              <a:t>학생은 대전일자리시스템을 활용하여 </a:t>
            </a:r>
            <a:r>
              <a:rPr lang="ko-KR" altLang="en-US" dirty="0" smtClean="0"/>
              <a:t>목           </a:t>
            </a:r>
            <a:r>
              <a:rPr lang="ko-KR" altLang="en-US" dirty="0" err="1" smtClean="0"/>
              <a:t>원대학교에</a:t>
            </a:r>
            <a:r>
              <a:rPr lang="ko-KR" altLang="en-US" dirty="0" smtClean="0"/>
              <a:t> </a:t>
            </a:r>
            <a:r>
              <a:rPr lang="ko-KR" altLang="en-US" dirty="0"/>
              <a:t>참여 </a:t>
            </a:r>
            <a:r>
              <a:rPr lang="ko-KR" altLang="en-US" dirty="0" smtClean="0"/>
              <a:t>신청</a:t>
            </a:r>
            <a:endParaRPr lang="en-US" altLang="ko-KR" dirty="0" smtClean="0"/>
          </a:p>
          <a:p>
            <a:endParaRPr lang="ko-KR" altLang="en-US" dirty="0"/>
          </a:p>
          <a:p>
            <a:pPr marL="0" indent="0">
              <a:buNone/>
            </a:pPr>
            <a:r>
              <a:rPr lang="en-US" altLang="ko-KR" dirty="0" smtClean="0"/>
              <a:t>2) </a:t>
            </a:r>
            <a:r>
              <a:rPr lang="ko-KR" altLang="en-US" dirty="0" smtClean="0"/>
              <a:t>일자리 시스템 홈페이지 </a:t>
            </a:r>
            <a:r>
              <a:rPr lang="en-US" altLang="ko-KR" dirty="0"/>
              <a:t>: </a:t>
            </a:r>
            <a:r>
              <a:rPr lang="en-US" altLang="ko-KR" dirty="0" smtClean="0"/>
              <a:t>      </a:t>
            </a:r>
            <a:r>
              <a:rPr lang="en-US" altLang="ko-KR" dirty="0" smtClean="0">
                <a:hlinkClick r:id="rId2"/>
              </a:rPr>
              <a:t>http</a:t>
            </a:r>
            <a:r>
              <a:rPr lang="en-US" altLang="ko-KR" dirty="0">
                <a:hlinkClick r:id="rId2"/>
              </a:rPr>
              <a:t>://</a:t>
            </a:r>
            <a:r>
              <a:rPr lang="en-US" altLang="ko-KR" dirty="0" smtClean="0">
                <a:hlinkClick r:id="rId2"/>
              </a:rPr>
              <a:t>www.jobdaejeon.or.kr/main/index.do</a:t>
            </a:r>
            <a:endParaRPr lang="en-US" altLang="ko-KR" dirty="0" smtClean="0"/>
          </a:p>
          <a:p>
            <a:endParaRPr lang="en-US" altLang="ko-KR" dirty="0"/>
          </a:p>
          <a:p>
            <a:pPr marL="0" indent="0">
              <a:buNone/>
            </a:pPr>
            <a:r>
              <a:rPr lang="en-US" altLang="ko-KR" dirty="0" smtClean="0"/>
              <a:t>3) </a:t>
            </a:r>
            <a:r>
              <a:rPr lang="ko-KR" altLang="en-US" dirty="0" err="1" smtClean="0"/>
              <a:t>직무체험비</a:t>
            </a:r>
            <a:r>
              <a:rPr lang="ko-KR" altLang="en-US" dirty="0" smtClean="0"/>
              <a:t> 산정을 위해 학습일지를 매일 일자리시스템에 작성 등록</a:t>
            </a: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4750508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8</a:t>
            </a:r>
            <a:r>
              <a:rPr lang="en-US" altLang="ko-KR" dirty="0" smtClean="0"/>
              <a:t>.</a:t>
            </a:r>
            <a:r>
              <a:rPr lang="ko-KR" altLang="en-US" dirty="0" smtClean="0"/>
              <a:t>소통의 장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ko-KR" altLang="en-US" dirty="0" smtClean="0"/>
              <a:t>소통의 장이란 </a:t>
            </a:r>
            <a:r>
              <a:rPr lang="ko-KR" altLang="en-US" dirty="0" err="1" smtClean="0"/>
              <a:t>코업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뉴리더</a:t>
            </a:r>
            <a:r>
              <a:rPr lang="ko-KR" altLang="en-US" dirty="0" smtClean="0"/>
              <a:t> 사업 안내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소감 및 정보 교류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애로사항 및 의견 나눔의 시간</a:t>
            </a:r>
            <a:endParaRPr lang="en-US" altLang="ko-KR" dirty="0" smtClean="0"/>
          </a:p>
          <a:p>
            <a:pPr marL="514350" indent="-514350">
              <a:buAutoNum type="arabicParenR"/>
            </a:pPr>
            <a:endParaRPr lang="en-US" altLang="ko-KR" dirty="0" smtClean="0"/>
          </a:p>
          <a:p>
            <a:pPr marL="514350" indent="-514350">
              <a:buAutoNum type="arabicParenR"/>
            </a:pPr>
            <a:r>
              <a:rPr lang="ko-KR" altLang="en-US" dirty="0" err="1" smtClean="0"/>
              <a:t>대전형</a:t>
            </a:r>
            <a:r>
              <a:rPr lang="ko-KR" altLang="en-US" dirty="0" smtClean="0"/>
              <a:t> </a:t>
            </a:r>
            <a:r>
              <a:rPr lang="en-US" altLang="ko-KR" dirty="0" smtClean="0"/>
              <a:t>co-op </a:t>
            </a:r>
            <a:r>
              <a:rPr lang="ko-KR" altLang="en-US" dirty="0" smtClean="0"/>
              <a:t>사업 </a:t>
            </a:r>
            <a:r>
              <a:rPr lang="ko-KR" altLang="en-US" dirty="0" err="1" smtClean="0"/>
              <a:t>참여학생은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체험기간</a:t>
            </a:r>
            <a:r>
              <a:rPr lang="ko-KR" altLang="en-US" dirty="0" smtClean="0"/>
              <a:t> 동안 최소 </a:t>
            </a:r>
            <a:r>
              <a:rPr lang="en-US" altLang="ko-KR" dirty="0" smtClean="0"/>
              <a:t>1</a:t>
            </a:r>
            <a:r>
              <a:rPr lang="ko-KR" altLang="en-US" dirty="0" smtClean="0"/>
              <a:t>회 이상 참여</a:t>
            </a:r>
            <a:r>
              <a:rPr lang="en-US" altLang="ko-KR" dirty="0" smtClean="0"/>
              <a:t>(</a:t>
            </a:r>
            <a:r>
              <a:rPr lang="ko-KR" altLang="en-US" dirty="0" smtClean="0"/>
              <a:t>지침상 필수</a:t>
            </a:r>
            <a:r>
              <a:rPr lang="en-US" altLang="ko-KR" dirty="0" smtClean="0"/>
              <a:t>)</a:t>
            </a:r>
          </a:p>
          <a:p>
            <a:pPr marL="514350" indent="-514350">
              <a:buAutoNum type="arabicParenR"/>
            </a:pPr>
            <a:endParaRPr lang="en-US" altLang="ko-KR" dirty="0" smtClean="0"/>
          </a:p>
          <a:p>
            <a:pPr marL="514350" indent="-514350">
              <a:buAutoNum type="arabicParenR"/>
            </a:pPr>
            <a:r>
              <a:rPr lang="ko-KR" altLang="en-US" dirty="0" smtClean="0"/>
              <a:t>소통의 장 </a:t>
            </a:r>
            <a:r>
              <a:rPr lang="ko-KR" altLang="en-US" dirty="0" err="1" smtClean="0"/>
              <a:t>참여시간</a:t>
            </a:r>
            <a:r>
              <a:rPr lang="en-US" altLang="ko-KR" dirty="0"/>
              <a:t> </a:t>
            </a:r>
            <a:r>
              <a:rPr lang="en-US" altLang="ko-KR" dirty="0" smtClean="0"/>
              <a:t>     </a:t>
            </a:r>
            <a:r>
              <a:rPr lang="ko-KR" altLang="en-US" dirty="0" smtClean="0"/>
              <a:t>실습시간으로 인정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4) </a:t>
            </a:r>
            <a:r>
              <a:rPr lang="ko-KR" altLang="en-US" dirty="0" smtClean="0"/>
              <a:t>소통의 장 일정은 </a:t>
            </a:r>
            <a:r>
              <a:rPr lang="ko-KR" altLang="en-US" dirty="0" err="1" smtClean="0"/>
              <a:t>참여기간</a:t>
            </a:r>
            <a:r>
              <a:rPr lang="ko-KR" altLang="en-US" dirty="0" smtClean="0"/>
              <a:t> 중 안내</a:t>
            </a:r>
            <a:endParaRPr lang="en-US" altLang="ko-KR" dirty="0"/>
          </a:p>
        </p:txBody>
      </p:sp>
      <p:sp>
        <p:nvSpPr>
          <p:cNvPr id="4" name="오른쪽 화살표 3"/>
          <p:cNvSpPr/>
          <p:nvPr/>
        </p:nvSpPr>
        <p:spPr>
          <a:xfrm>
            <a:off x="4663440" y="4763192"/>
            <a:ext cx="540000" cy="180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90405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9.</a:t>
            </a:r>
            <a:r>
              <a:rPr lang="ko-KR" altLang="en-US" dirty="0" err="1" smtClean="0"/>
              <a:t>주간보고서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주간메모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주간 보고서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주간 메모 학생이 작성</a:t>
            </a: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실습 및 업무활동 내용</a:t>
            </a:r>
            <a:endParaRPr lang="en-US" altLang="ko-KR" sz="1900" dirty="0"/>
          </a:p>
          <a:p>
            <a:pPr marL="0" indent="0">
              <a:buNone/>
            </a:pPr>
            <a:r>
              <a:rPr lang="en-US" altLang="ko-KR" sz="1600" dirty="0" smtClean="0"/>
              <a:t>    </a:t>
            </a:r>
            <a:r>
              <a:rPr lang="en-US" altLang="ko-KR" sz="1600" u="sng" dirty="0" smtClean="0"/>
              <a:t>※ </a:t>
            </a:r>
            <a:r>
              <a:rPr lang="ko-KR" altLang="en-US" sz="1600" u="sng" dirty="0" smtClean="0"/>
              <a:t>짧은 내용으로 기재 시 학점인정 어려움</a:t>
            </a:r>
            <a:r>
              <a:rPr lang="en-US" altLang="ko-KR" sz="1600" u="sng" dirty="0"/>
              <a:t> </a:t>
            </a:r>
            <a:r>
              <a:rPr lang="en-US" altLang="ko-KR" sz="1600" u="sng" dirty="0" smtClean="0"/>
              <a:t>(</a:t>
            </a:r>
            <a:r>
              <a:rPr lang="ko-KR" altLang="en-US" sz="1600" u="sng" dirty="0" smtClean="0"/>
              <a:t>상세히 기록</a:t>
            </a:r>
            <a:r>
              <a:rPr lang="en-US" altLang="ko-KR" sz="1600" u="sng" dirty="0" smtClean="0"/>
              <a:t>)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smtClean="0"/>
              <a:t>종료일까지 작성 후 전문가 담당교수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책임 교수</a:t>
            </a:r>
            <a:r>
              <a:rPr lang="en-US" altLang="ko-KR" sz="1900" dirty="0" smtClean="0"/>
              <a:t>)</a:t>
            </a:r>
            <a:r>
              <a:rPr lang="ko-KR" altLang="en-US" sz="1900" dirty="0" smtClean="0"/>
              <a:t>확인 서명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41677902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10.</a:t>
            </a:r>
            <a:r>
              <a:rPr lang="ko-KR" altLang="en-US" dirty="0" smtClean="0"/>
              <a:t>종합보고서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제출문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요약문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과정 구분하여 체크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연수생 서명 필수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제출문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+ </a:t>
            </a:r>
            <a:r>
              <a:rPr lang="ko-KR" altLang="en-US" sz="1900" dirty="0" smtClean="0"/>
              <a:t>요약문 함께 제출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smtClean="0"/>
              <a:t>요약문</a:t>
            </a:r>
            <a:r>
              <a:rPr lang="en-US" altLang="ko-KR" sz="1900" dirty="0" smtClean="0"/>
              <a:t> : </a:t>
            </a:r>
            <a:r>
              <a:rPr lang="ko-KR" altLang="en-US" sz="1900" dirty="0" err="1" smtClean="0"/>
              <a:t>소감문</a:t>
            </a:r>
            <a:r>
              <a:rPr lang="ko-KR" altLang="en-US" sz="1900" dirty="0" smtClean="0"/>
              <a:t> 형태로 사진을 첨부하여 </a:t>
            </a:r>
            <a:r>
              <a:rPr lang="en-US" altLang="ko-KR" sz="1900" dirty="0" smtClean="0"/>
              <a:t>3</a:t>
            </a:r>
            <a:r>
              <a:rPr lang="ko-KR" altLang="en-US" sz="1900" dirty="0" smtClean="0"/>
              <a:t>매 이상 </a:t>
            </a:r>
            <a:r>
              <a:rPr lang="en-US" altLang="ko-KR" sz="1900" u="sng" dirty="0" smtClean="0"/>
              <a:t>20</a:t>
            </a:r>
            <a:r>
              <a:rPr lang="ko-KR" altLang="en-US" sz="1900" u="sng" dirty="0" smtClean="0"/>
              <a:t>매 내외로 작성</a:t>
            </a:r>
            <a:endParaRPr lang="en-US" altLang="ko-KR" sz="1900" u="sng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2239010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11.</a:t>
            </a:r>
            <a:r>
              <a:rPr lang="ko-KR" altLang="en-US" dirty="0" err="1" smtClean="0"/>
              <a:t>근태상황부</a:t>
            </a:r>
            <a:r>
              <a:rPr lang="en-US" altLang="ko-KR" dirty="0" smtClean="0"/>
              <a:t>(</a:t>
            </a:r>
            <a:r>
              <a:rPr lang="ko-KR" altLang="en-US" dirty="0" smtClean="0"/>
              <a:t>출석부</a:t>
            </a:r>
            <a:r>
              <a:rPr lang="en-US" altLang="ko-KR" dirty="0" smtClean="0"/>
              <a:t>) </a:t>
            </a:r>
            <a:r>
              <a:rPr lang="ko-KR" altLang="en-US" dirty="0" smtClean="0"/>
              <a:t>및 지원금신청서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기업 담당자 확인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출석부를 통해 인턴십 기간 확인 가능 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err="1" smtClean="0"/>
              <a:t>계절제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: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(4</a:t>
            </a:r>
            <a:r>
              <a:rPr lang="ko-KR" altLang="en-US" sz="1900" dirty="0" smtClean="0"/>
              <a:t>주 이상 </a:t>
            </a:r>
            <a:r>
              <a:rPr lang="en-US" altLang="ko-KR" sz="1900" dirty="0" smtClean="0"/>
              <a:t>160</a:t>
            </a:r>
            <a:r>
              <a:rPr lang="ko-KR" altLang="en-US" sz="1900" dirty="0" smtClean="0"/>
              <a:t>시간이상 </a:t>
            </a:r>
            <a:r>
              <a:rPr lang="en-US" altLang="ko-KR" sz="1900" dirty="0" smtClean="0"/>
              <a:t>3</a:t>
            </a:r>
            <a:r>
              <a:rPr lang="ko-KR" altLang="en-US" sz="1900" dirty="0" smtClean="0"/>
              <a:t>학점 인정</a:t>
            </a:r>
            <a:r>
              <a:rPr lang="en-US" altLang="ko-KR" sz="1900" dirty="0" smtClean="0"/>
              <a:t>) </a:t>
            </a:r>
          </a:p>
          <a:p>
            <a:pPr marL="0" indent="0">
              <a:buNone/>
            </a:pPr>
            <a:r>
              <a:rPr lang="en-US" altLang="ko-KR" sz="1900" dirty="0"/>
              <a:t>-</a:t>
            </a:r>
            <a:r>
              <a:rPr lang="en-US" altLang="ko-KR" sz="1900" dirty="0" smtClean="0"/>
              <a:t> </a:t>
            </a:r>
            <a:r>
              <a:rPr lang="ko-KR" altLang="en-US" sz="1900" dirty="0" err="1" smtClean="0"/>
              <a:t>학기제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: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(15</a:t>
            </a:r>
            <a:r>
              <a:rPr lang="ko-KR" altLang="en-US" sz="1900" dirty="0" smtClean="0"/>
              <a:t>주 </a:t>
            </a:r>
            <a:r>
              <a:rPr lang="en-US" altLang="ko-KR" sz="1900" dirty="0" smtClean="0"/>
              <a:t>600</a:t>
            </a:r>
            <a:r>
              <a:rPr lang="ko-KR" altLang="en-US" sz="1900" dirty="0" smtClean="0"/>
              <a:t>시간 </a:t>
            </a:r>
            <a:r>
              <a:rPr lang="en-US" altLang="ko-KR" sz="1900" dirty="0" smtClean="0"/>
              <a:t>15</a:t>
            </a:r>
            <a:r>
              <a:rPr lang="ko-KR" altLang="en-US" sz="1900" dirty="0" smtClean="0"/>
              <a:t>학점 인정</a:t>
            </a:r>
            <a:r>
              <a:rPr lang="en-US" altLang="ko-KR" sz="1900" dirty="0" smtClean="0"/>
              <a:t>)</a:t>
            </a:r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연수비</a:t>
            </a:r>
            <a:r>
              <a:rPr lang="ko-KR" altLang="en-US" sz="1900" dirty="0" smtClean="0"/>
              <a:t> 지급을 위해 매월 센터에서 기업으로 요청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smtClean="0"/>
              <a:t>센터에서 </a:t>
            </a:r>
            <a:r>
              <a:rPr lang="ko-KR" altLang="en-US" sz="1900" dirty="0" err="1" smtClean="0"/>
              <a:t>추합하여</a:t>
            </a:r>
            <a:r>
              <a:rPr lang="ko-KR" altLang="en-US" sz="1900" dirty="0" smtClean="0"/>
              <a:t> </a:t>
            </a:r>
            <a:r>
              <a:rPr lang="en-US" altLang="ko-KR" sz="1900" dirty="0" err="1" smtClean="0"/>
              <a:t>ezMessenger</a:t>
            </a:r>
            <a:r>
              <a:rPr lang="ko-KR" altLang="en-US" sz="1900" dirty="0" smtClean="0"/>
              <a:t>로 학과에 전달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/>
              <a:t>5</a:t>
            </a:r>
            <a:r>
              <a:rPr lang="en-US" altLang="ko-KR" sz="1900" dirty="0" smtClean="0"/>
              <a:t>) </a:t>
            </a:r>
            <a:r>
              <a:rPr lang="ko-KR" altLang="en-US" sz="1900" dirty="0" smtClean="0"/>
              <a:t>결과보고서 제출 시 함께 제출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 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36219598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12.</a:t>
            </a:r>
            <a:r>
              <a:rPr lang="ko-KR" altLang="en-US" dirty="0" smtClean="0"/>
              <a:t>현장모니터링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현장 모니터링 출장 안내 참고하여 </a:t>
            </a: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</a:t>
            </a:r>
            <a:r>
              <a:rPr lang="ko-KR" altLang="en-US" sz="1900" dirty="0" err="1" smtClean="0"/>
              <a:t>출장신청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       -</a:t>
            </a:r>
            <a:r>
              <a:rPr lang="ko-KR" altLang="en-US" sz="1900" dirty="0" err="1" smtClean="0"/>
              <a:t>출장신청시</a:t>
            </a:r>
            <a:r>
              <a:rPr lang="ko-KR" altLang="en-US" sz="1900" dirty="0" smtClean="0"/>
              <a:t> </a:t>
            </a:r>
            <a:r>
              <a:rPr lang="ko-KR" altLang="en-US" sz="1900" dirty="0" err="1" smtClean="0"/>
              <a:t>결재라인에</a:t>
            </a:r>
            <a:r>
              <a:rPr lang="ko-KR" altLang="en-US" sz="1900" dirty="0" smtClean="0"/>
              <a:t> 현장실습지원센터 신지현 협조 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기업 현장방문 → 모니터링 </a:t>
            </a:r>
            <a:r>
              <a:rPr lang="ko-KR" altLang="en-US" sz="1900" dirty="0" err="1" smtClean="0"/>
              <a:t>점검표</a:t>
            </a:r>
            <a:r>
              <a:rPr lang="ko-KR" altLang="en-US" sz="1900" dirty="0" smtClean="0"/>
              <a:t> 작성 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실습환경</a:t>
            </a:r>
            <a:r>
              <a:rPr lang="en-US" altLang="ko-KR" sz="1900" dirty="0" smtClean="0"/>
              <a:t> </a:t>
            </a:r>
            <a:r>
              <a:rPr lang="ko-KR" altLang="en-US" sz="1900" dirty="0" smtClean="0"/>
              <a:t>및 </a:t>
            </a:r>
            <a:r>
              <a:rPr lang="ko-KR" altLang="en-US" sz="1900" dirty="0" err="1" smtClean="0"/>
              <a:t>근무상태</a:t>
            </a:r>
            <a:r>
              <a:rPr lang="ko-KR" altLang="en-US" sz="1900" dirty="0" smtClean="0"/>
              <a:t> 평가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err="1" smtClean="0"/>
              <a:t>출장보고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 smtClean="0"/>
              <a:t>출장비 지급을 원하는 경우 관련 서류 센터로 제출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서면제출</a:t>
            </a:r>
            <a:r>
              <a:rPr lang="en-US" altLang="ko-KR" sz="1900" dirty="0"/>
              <a:t> </a:t>
            </a:r>
            <a:r>
              <a:rPr lang="ko-KR" altLang="en-US" sz="1900" dirty="0" smtClean="0"/>
              <a:t>또는</a:t>
            </a:r>
            <a:r>
              <a:rPr lang="en-US" altLang="ko-KR" sz="1900" dirty="0" smtClean="0"/>
              <a:t> </a:t>
            </a:r>
            <a:r>
              <a:rPr lang="en-US" altLang="ko-KR" sz="1900" dirty="0" err="1" smtClean="0"/>
              <a:t>ezMessenger</a:t>
            </a:r>
            <a:r>
              <a:rPr lang="ko-KR" altLang="en-US" sz="1900" dirty="0" smtClean="0"/>
              <a:t>제출 </a:t>
            </a:r>
            <a:r>
              <a:rPr lang="ko-KR" altLang="en-US" sz="1900" dirty="0" err="1" smtClean="0"/>
              <a:t>택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1) </a:t>
            </a:r>
          </a:p>
          <a:p>
            <a:pPr marL="0" indent="0">
              <a:buNone/>
            </a:pPr>
            <a:r>
              <a:rPr lang="en-US" altLang="ko-KR" sz="1900" dirty="0"/>
              <a:t> </a:t>
            </a:r>
            <a:r>
              <a:rPr lang="en-US" altLang="ko-KR" sz="1900" dirty="0" smtClean="0"/>
              <a:t>    -</a:t>
            </a:r>
            <a:r>
              <a:rPr lang="ko-KR" altLang="en-US" sz="1900" dirty="0" err="1" smtClean="0"/>
              <a:t>출장신청서</a:t>
            </a:r>
            <a:r>
              <a:rPr lang="en-US" altLang="ko-KR" sz="1900" dirty="0" smtClean="0"/>
              <a:t>, </a:t>
            </a:r>
            <a:r>
              <a:rPr lang="ko-KR" altLang="en-US" sz="1900" dirty="0" err="1" smtClean="0"/>
              <a:t>출장보고서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출장비 지출결의서 내역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모니터링 </a:t>
            </a:r>
            <a:r>
              <a:rPr lang="ko-KR" altLang="en-US" sz="1900" dirty="0" err="1" smtClean="0"/>
              <a:t>점검표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7400416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13.</a:t>
            </a:r>
            <a:r>
              <a:rPr lang="ko-KR" altLang="en-US" dirty="0" smtClean="0"/>
              <a:t>인턴십 성적평가조서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연수생 서명 필수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성적은 </a:t>
            </a:r>
            <a:r>
              <a:rPr lang="en-US" altLang="ko-KR" sz="1900" dirty="0" smtClean="0">
                <a:solidFill>
                  <a:srgbClr val="FF0000"/>
                </a:solidFill>
              </a:rPr>
              <a:t>F/P</a:t>
            </a:r>
            <a:r>
              <a:rPr lang="en-US" altLang="ko-KR" sz="1900" dirty="0" smtClean="0"/>
              <a:t> </a:t>
            </a:r>
            <a:r>
              <a:rPr lang="ko-KR" altLang="en-US" sz="1900" dirty="0" smtClean="0"/>
              <a:t>로 작성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성명과 서명 필수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err="1" smtClean="0"/>
              <a:t>교과목명</a:t>
            </a:r>
            <a:r>
              <a:rPr lang="ko-KR" altLang="en-US" sz="1900" dirty="0" smtClean="0"/>
              <a:t> 기재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국내계절제인턴십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국내학기제인턴십</a:t>
            </a:r>
            <a:r>
              <a:rPr lang="en-US" altLang="ko-KR" sz="1900" dirty="0" smtClean="0"/>
              <a:t>) 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 smtClean="0"/>
              <a:t>결과보고서 제출시 함께 제출  </a:t>
            </a: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1139185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14.</a:t>
            </a:r>
            <a:r>
              <a:rPr lang="ko-KR" altLang="en-US" dirty="0" err="1" smtClean="0"/>
              <a:t>대전형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코업</a:t>
            </a:r>
            <a:r>
              <a:rPr lang="en-US" altLang="ko-KR" dirty="0" smtClean="0"/>
              <a:t>(co-op) </a:t>
            </a:r>
            <a:r>
              <a:rPr lang="ko-KR" altLang="en-US" dirty="0" err="1" smtClean="0"/>
              <a:t>참여확인서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일자리시스템에서 학생 신청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현장실습지원센터에서 확인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smtClean="0"/>
              <a:t>총장님 직인을 위한 품의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smtClean="0"/>
              <a:t>관인 후 해당학생에게 발급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메일 또는 센터 방문 </a:t>
            </a:r>
            <a:r>
              <a:rPr lang="ko-KR" altLang="en-US" sz="1900" dirty="0" err="1" smtClean="0"/>
              <a:t>택</a:t>
            </a:r>
            <a:r>
              <a:rPr lang="en-US" altLang="ko-KR" sz="1900" dirty="0" smtClean="0"/>
              <a:t>1)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/>
              <a:t>센터에서 </a:t>
            </a:r>
            <a:r>
              <a:rPr lang="ko-KR" altLang="en-US" sz="1900" dirty="0" err="1"/>
              <a:t>추합하여</a:t>
            </a:r>
            <a:r>
              <a:rPr lang="ko-KR" altLang="en-US" sz="1900" dirty="0"/>
              <a:t> </a:t>
            </a:r>
            <a:r>
              <a:rPr lang="en-US" altLang="ko-KR" sz="1900" dirty="0" err="1"/>
              <a:t>ezMessenger</a:t>
            </a:r>
            <a:r>
              <a:rPr lang="ko-KR" altLang="en-US" sz="1900" dirty="0"/>
              <a:t>로 학과에 전달 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   </a:t>
            </a:r>
          </a:p>
          <a:p>
            <a:pPr marL="514350" indent="-514350">
              <a:buAutoNum type="arabicParenR"/>
            </a:pPr>
            <a:endParaRPr lang="en-US" altLang="ko-KR" dirty="0"/>
          </a:p>
          <a:p>
            <a:pPr marL="514350" indent="-514350">
              <a:buAutoNum type="arabicParenR"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166870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15.</a:t>
            </a:r>
            <a:r>
              <a:rPr lang="ko-KR" altLang="en-US" dirty="0" smtClean="0"/>
              <a:t>기타사항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ko-KR" altLang="en-US" dirty="0" smtClean="0"/>
              <a:t>문의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목원대학교 현장실습지원센터</a:t>
            </a:r>
            <a:endParaRPr lang="en-US" altLang="ko-KR" dirty="0" smtClean="0"/>
          </a:p>
          <a:p>
            <a:pPr marL="514350" indent="-514350">
              <a:buAutoNum type="arabicParenR"/>
            </a:pPr>
            <a:r>
              <a:rPr lang="ko-KR" altLang="en-US" dirty="0" smtClean="0"/>
              <a:t>전화 </a:t>
            </a:r>
            <a:r>
              <a:rPr lang="en-US" altLang="ko-KR" dirty="0" smtClean="0"/>
              <a:t>: 042-829-7154</a:t>
            </a:r>
          </a:p>
          <a:p>
            <a:pPr marL="514350" indent="-514350">
              <a:buAutoNum type="arabicParenR"/>
            </a:pPr>
            <a:r>
              <a:rPr lang="ko-KR" altLang="en-US" dirty="0" smtClean="0"/>
              <a:t>메일 </a:t>
            </a:r>
            <a:r>
              <a:rPr lang="en-US" altLang="ko-KR" dirty="0" smtClean="0"/>
              <a:t>: </a:t>
            </a:r>
            <a:r>
              <a:rPr lang="en-US" altLang="ko-KR" dirty="0" smtClean="0">
                <a:hlinkClick r:id="rId2"/>
              </a:rPr>
              <a:t>new7718@mokwon.ac.kr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4255026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63385" y="1690688"/>
            <a:ext cx="10515600" cy="4965904"/>
          </a:xfrm>
        </p:spPr>
        <p:txBody>
          <a:bodyPr>
            <a:normAutofit fontScale="47500" lnSpcReduction="20000"/>
          </a:bodyPr>
          <a:lstStyle/>
          <a:p>
            <a:pPr marL="514350" indent="-514350">
              <a:buAutoNum type="arabicPeriod"/>
            </a:pPr>
            <a:r>
              <a:rPr lang="ko-KR" altLang="en-US" sz="3800" dirty="0" smtClean="0"/>
              <a:t>교과</a:t>
            </a:r>
            <a:r>
              <a:rPr lang="en-US" altLang="ko-KR" sz="3800" dirty="0"/>
              <a:t>(</a:t>
            </a:r>
            <a:r>
              <a:rPr lang="ko-KR" altLang="en-US" sz="3800" dirty="0" err="1" smtClean="0"/>
              <a:t>계절제</a:t>
            </a:r>
            <a:r>
              <a:rPr lang="ko-KR" altLang="en-US" sz="3800" dirty="0" smtClean="0"/>
              <a:t> </a:t>
            </a:r>
            <a:r>
              <a:rPr lang="en-US" altLang="ko-KR" sz="3800" dirty="0" smtClean="0"/>
              <a:t>/ </a:t>
            </a:r>
            <a:r>
              <a:rPr lang="ko-KR" altLang="en-US" sz="3800" dirty="0" err="1" smtClean="0"/>
              <a:t>학기제</a:t>
            </a:r>
            <a:r>
              <a:rPr lang="en-US" altLang="ko-KR" sz="3800" dirty="0" smtClean="0"/>
              <a:t>) / </a:t>
            </a:r>
            <a:r>
              <a:rPr lang="ko-KR" altLang="en-US" sz="3800" dirty="0" err="1" smtClean="0"/>
              <a:t>비교과</a:t>
            </a:r>
            <a:r>
              <a:rPr lang="ko-KR" altLang="en-US" sz="3800" dirty="0" smtClean="0"/>
              <a:t> 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제출서류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제출서류확인표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신청서</a:t>
            </a:r>
            <a:r>
              <a:rPr lang="en-US" altLang="ko-KR" sz="3800" dirty="0" smtClean="0"/>
              <a:t>,</a:t>
            </a:r>
            <a:r>
              <a:rPr lang="ko-KR" altLang="en-US" sz="3800" dirty="0" smtClean="0"/>
              <a:t>개인정보동의서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온라인사전직무교육 수료증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협약서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약정서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일자리시스템 </a:t>
            </a:r>
            <a:r>
              <a:rPr lang="ko-KR" altLang="en-US" sz="3800" dirty="0" err="1" smtClean="0"/>
              <a:t>사용안내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소통의 장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주간 보고서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주간 메모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종합보고서</a:t>
            </a:r>
            <a:r>
              <a:rPr lang="en-US" altLang="ko-KR" sz="3800" dirty="0" smtClean="0"/>
              <a:t>(</a:t>
            </a:r>
            <a:r>
              <a:rPr lang="ko-KR" altLang="en-US" sz="3800" dirty="0" err="1" smtClean="0"/>
              <a:t>제출문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요약문</a:t>
            </a:r>
            <a:r>
              <a:rPr lang="en-US" altLang="ko-KR" sz="3800" dirty="0" smtClean="0"/>
              <a:t>)</a:t>
            </a:r>
          </a:p>
          <a:p>
            <a:pPr marL="514350" indent="-514350">
              <a:buAutoNum type="arabicPeriod"/>
            </a:pPr>
            <a:r>
              <a:rPr lang="ko-KR" altLang="en-US" sz="3800" dirty="0" err="1" smtClean="0"/>
              <a:t>근태상황부</a:t>
            </a:r>
            <a:r>
              <a:rPr lang="ko-KR" altLang="en-US" sz="3800" dirty="0" smtClean="0"/>
              <a:t> 및 지원금신청서</a:t>
            </a:r>
            <a:endParaRPr lang="en-US" altLang="ko-KR" sz="3800" dirty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현장모니터링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인턴십성적평가조서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err="1" smtClean="0"/>
              <a:t>참여확인서</a:t>
            </a:r>
            <a:endParaRPr lang="en-US" altLang="ko-KR" sz="3800" dirty="0"/>
          </a:p>
          <a:p>
            <a:pPr marL="0" indent="0">
              <a:buNone/>
            </a:pPr>
            <a:r>
              <a:rPr lang="en-US" altLang="ko-KR" sz="3800" dirty="0" smtClean="0"/>
              <a:t>15.   </a:t>
            </a:r>
            <a:r>
              <a:rPr lang="ko-KR" altLang="en-US" sz="3800" dirty="0" smtClean="0"/>
              <a:t>기타사항</a:t>
            </a:r>
            <a:endParaRPr lang="en-US" altLang="ko-KR" sz="3800" dirty="0" smtClean="0"/>
          </a:p>
          <a:p>
            <a:pPr marL="0" indent="0">
              <a:buNone/>
            </a:pPr>
            <a:endParaRPr lang="en-US" altLang="ko-KR" sz="3800" dirty="0"/>
          </a:p>
          <a:p>
            <a:pPr marL="0" indent="0">
              <a:buNone/>
            </a:pPr>
            <a:endParaRPr lang="en-US" altLang="ko-KR" sz="3800" dirty="0" smtClean="0"/>
          </a:p>
          <a:p>
            <a:pPr marL="0" indent="0">
              <a:buNone/>
            </a:pPr>
            <a:endParaRPr lang="en-US" altLang="ko-KR" sz="3800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6357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모서리가 둥근 직사각형 8"/>
          <p:cNvSpPr/>
          <p:nvPr/>
        </p:nvSpPr>
        <p:spPr>
          <a:xfrm>
            <a:off x="7538085" y="2143125"/>
            <a:ext cx="2468880" cy="4800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2019300" y="2143125"/>
            <a:ext cx="2468880" cy="4800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</a:t>
            </a:r>
            <a:r>
              <a:rPr lang="ko-KR" altLang="en-US" dirty="0" smtClean="0"/>
              <a:t>교과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계절제</a:t>
            </a:r>
            <a:r>
              <a:rPr lang="en-US" altLang="ko-KR" dirty="0"/>
              <a:t>/</a:t>
            </a:r>
            <a:r>
              <a:rPr lang="ko-KR" altLang="en-US" dirty="0" err="1" smtClean="0"/>
              <a:t>학기제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483108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ko-KR" sz="2000" dirty="0" smtClean="0"/>
          </a:p>
          <a:p>
            <a:pPr marL="0" indent="0" algn="ctr">
              <a:buNone/>
            </a:pPr>
            <a:r>
              <a:rPr lang="ko-KR" altLang="en-US" sz="2000" dirty="0" err="1" smtClean="0"/>
              <a:t>계절제</a:t>
            </a:r>
            <a:endParaRPr lang="ko-KR" altLang="en-US" sz="2000" dirty="0" smtClean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6191250" y="1825625"/>
            <a:ext cx="51625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altLang="ko-KR" sz="2000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ko-KR" altLang="en-US" sz="2000" dirty="0" err="1" smtClean="0"/>
              <a:t>학기제</a:t>
            </a: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1900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236388"/>
              </p:ext>
            </p:extLst>
          </p:nvPr>
        </p:nvGraphicFramePr>
        <p:xfrm>
          <a:off x="1048067" y="2940685"/>
          <a:ext cx="4411345" cy="300445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35063">
                  <a:extLst>
                    <a:ext uri="{9D8B030D-6E8A-4147-A177-3AD203B41FA5}">
                      <a16:colId xmlns:a16="http://schemas.microsoft.com/office/drawing/2014/main" val="965597115"/>
                    </a:ext>
                  </a:extLst>
                </a:gridCol>
                <a:gridCol w="3276282">
                  <a:extLst>
                    <a:ext uri="{9D8B030D-6E8A-4147-A177-3AD203B41FA5}">
                      <a16:colId xmlns:a16="http://schemas.microsoft.com/office/drawing/2014/main" val="1501659184"/>
                    </a:ext>
                  </a:extLst>
                </a:gridCol>
              </a:tblGrid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과목명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국내계절제인턴십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882385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대상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dirty="0" smtClean="0">
                          <a:latin typeface="+mn-ea"/>
                          <a:ea typeface="+mn-ea"/>
                        </a:rPr>
                        <a:t>재학생 </a:t>
                      </a:r>
                      <a:r>
                        <a:rPr lang="en-US" altLang="ko-KR" sz="1500" dirty="0" smtClean="0">
                          <a:latin typeface="+mn-ea"/>
                          <a:ea typeface="+mn-ea"/>
                        </a:rPr>
                        <a:t>2~4</a:t>
                      </a:r>
                      <a:r>
                        <a:rPr lang="ko-KR" altLang="en-US" sz="1500" dirty="0" smtClean="0">
                          <a:latin typeface="+mn-ea"/>
                          <a:ea typeface="+mn-ea"/>
                        </a:rPr>
                        <a:t>학년</a:t>
                      </a:r>
                      <a:endParaRPr lang="en-US" altLang="ko-KR" sz="1500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sz="15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5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ea"/>
                          <a:ea typeface="+mn-ea"/>
                        </a:rPr>
                        <a:t>다음학기 졸업예정자</a:t>
                      </a:r>
                      <a:r>
                        <a:rPr lang="ko-KR" altLang="en-US" sz="15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ea"/>
                          <a:ea typeface="+mn-ea"/>
                        </a:rPr>
                        <a:t> 신청 불가</a:t>
                      </a:r>
                      <a:r>
                        <a:rPr lang="en-US" altLang="ko-KR" sz="15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15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30462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실습기준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 8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27791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실습일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법정공휴일제외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544483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36854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 160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493917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다음학기수강신청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90232"/>
                  </a:ext>
                </a:extLst>
              </a:tr>
            </a:tbl>
          </a:graphicData>
        </a:graphic>
      </p:graphicFrame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1149774"/>
              </p:ext>
            </p:extLst>
          </p:nvPr>
        </p:nvGraphicFramePr>
        <p:xfrm>
          <a:off x="6548755" y="2940684"/>
          <a:ext cx="4447540" cy="286512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20775">
                  <a:extLst>
                    <a:ext uri="{9D8B030D-6E8A-4147-A177-3AD203B41FA5}">
                      <a16:colId xmlns:a16="http://schemas.microsoft.com/office/drawing/2014/main" val="965597115"/>
                    </a:ext>
                  </a:extLst>
                </a:gridCol>
                <a:gridCol w="1854039">
                  <a:extLst>
                    <a:ext uri="{9D8B030D-6E8A-4147-A177-3AD203B41FA5}">
                      <a16:colId xmlns:a16="http://schemas.microsoft.com/office/drawing/2014/main" val="1501659184"/>
                    </a:ext>
                  </a:extLst>
                </a:gridCol>
                <a:gridCol w="1472726">
                  <a:extLst>
                    <a:ext uri="{9D8B030D-6E8A-4147-A177-3AD203B41FA5}">
                      <a16:colId xmlns:a16="http://schemas.microsoft.com/office/drawing/2014/main" val="41078137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과목명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국내학기제인턴십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882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대상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재학생 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2~4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30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실습기준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 8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277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실습일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법정공휴일제외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5444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7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15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3685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3~4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(10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~14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(15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493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해당학기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90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024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</a:t>
            </a:r>
            <a:r>
              <a:rPr lang="en-US" altLang="ko-KR" dirty="0" smtClean="0"/>
              <a:t>.</a:t>
            </a:r>
            <a:r>
              <a:rPr lang="ko-KR" altLang="en-US" dirty="0" err="1" smtClean="0"/>
              <a:t>비교과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 smtClean="0"/>
              <a:t>비교과</a:t>
            </a:r>
            <a:r>
              <a:rPr lang="ko-KR" altLang="en-US" dirty="0" smtClean="0"/>
              <a:t> 학점 부여</a:t>
            </a:r>
            <a:r>
              <a:rPr lang="en-US" altLang="ko-KR" dirty="0" smtClean="0"/>
              <a:t>X, </a:t>
            </a:r>
            <a:r>
              <a:rPr lang="ko-KR" altLang="en-US" dirty="0" err="1" smtClean="0"/>
              <a:t>연수비</a:t>
            </a:r>
            <a:r>
              <a:rPr lang="ko-KR" altLang="en-US" dirty="0" smtClean="0"/>
              <a:t> 지급 </a:t>
            </a:r>
            <a:r>
              <a:rPr lang="en-US" altLang="ko-KR" dirty="0" smtClean="0"/>
              <a:t>O</a:t>
            </a:r>
          </a:p>
          <a:p>
            <a:pPr marL="0" indent="0">
              <a:buNone/>
            </a:pPr>
            <a:endParaRPr lang="ko-KR" altLang="en-US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7941724"/>
              </p:ext>
            </p:extLst>
          </p:nvPr>
        </p:nvGraphicFramePr>
        <p:xfrm>
          <a:off x="943325" y="2381994"/>
          <a:ext cx="4411345" cy="1867989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35063">
                  <a:extLst>
                    <a:ext uri="{9D8B030D-6E8A-4147-A177-3AD203B41FA5}">
                      <a16:colId xmlns:a16="http://schemas.microsoft.com/office/drawing/2014/main" val="965597115"/>
                    </a:ext>
                  </a:extLst>
                </a:gridCol>
                <a:gridCol w="3276282">
                  <a:extLst>
                    <a:ext uri="{9D8B030D-6E8A-4147-A177-3AD203B41FA5}">
                      <a16:colId xmlns:a16="http://schemas.microsoft.com/office/drawing/2014/main" val="1501659184"/>
                    </a:ext>
                  </a:extLst>
                </a:gridCol>
              </a:tblGrid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0" dirty="0" smtClean="0">
                          <a:latin typeface="+mn-ea"/>
                          <a:ea typeface="+mn-ea"/>
                        </a:rPr>
                        <a:t>대상</a:t>
                      </a:r>
                      <a:endParaRPr lang="ko-KR" altLang="en-US" b="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0" dirty="0" smtClean="0">
                          <a:latin typeface="+mn-ea"/>
                          <a:ea typeface="+mn-ea"/>
                        </a:rPr>
                        <a:t>재학생 </a:t>
                      </a:r>
                      <a:r>
                        <a:rPr lang="en-US" altLang="ko-KR" b="0" dirty="0" smtClean="0">
                          <a:latin typeface="+mn-ea"/>
                          <a:ea typeface="+mn-ea"/>
                        </a:rPr>
                        <a:t>2~4</a:t>
                      </a:r>
                      <a:r>
                        <a:rPr lang="ko-KR" altLang="en-US" b="0" dirty="0" smtClean="0">
                          <a:latin typeface="+mn-ea"/>
                          <a:ea typeface="+mn-ea"/>
                        </a:rPr>
                        <a:t>학년</a:t>
                      </a:r>
                      <a:endParaRPr lang="ko-KR" altLang="en-US" b="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30462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실습기준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 4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 이상 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8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 이하</a:t>
                      </a:r>
                      <a:endParaRPr lang="en-US" altLang="ko-KR" baseline="0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27791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실습일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법정공휴일제외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544483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 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X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36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392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</a:t>
            </a:r>
            <a:r>
              <a:rPr lang="ko-KR" altLang="en-US" dirty="0" smtClean="0"/>
              <a:t>제출서류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학과제출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483108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ko-KR" sz="2000" dirty="0" smtClean="0"/>
          </a:p>
          <a:p>
            <a:pPr marL="0" indent="0" algn="ctr">
              <a:buNone/>
            </a:pPr>
            <a:r>
              <a:rPr lang="en-US" altLang="ko-KR" sz="2000" dirty="0" smtClean="0"/>
              <a:t>[</a:t>
            </a:r>
            <a:r>
              <a:rPr lang="ko-KR" altLang="en-US" sz="2000" dirty="0" smtClean="0"/>
              <a:t>시작 전 제출 서류</a:t>
            </a:r>
            <a:r>
              <a:rPr lang="en-US" altLang="ko-KR" sz="2000" dirty="0" smtClean="0"/>
              <a:t>]</a:t>
            </a:r>
            <a:endParaRPr lang="en-US" altLang="ko-KR" sz="2000" dirty="0"/>
          </a:p>
          <a:p>
            <a:pPr marL="0" indent="0">
              <a:buNone/>
            </a:pPr>
            <a:endParaRPr lang="en-US" altLang="ko-KR" sz="1900" dirty="0" smtClean="0"/>
          </a:p>
          <a:p>
            <a:pPr>
              <a:buFontTx/>
              <a:buChar char="-"/>
            </a:pPr>
            <a:r>
              <a:rPr lang="ko-KR" altLang="en-US" sz="1900" dirty="0" smtClean="0"/>
              <a:t>신청서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재학증명서 첨부</a:t>
            </a:r>
            <a:r>
              <a:rPr lang="en-US" altLang="ko-KR" sz="1900" dirty="0" smtClean="0"/>
              <a:t>)</a:t>
            </a:r>
          </a:p>
          <a:p>
            <a:pPr>
              <a:buFontTx/>
              <a:buChar char="-"/>
            </a:pPr>
            <a:r>
              <a:rPr lang="ko-KR" altLang="en-US" sz="1900" dirty="0" smtClean="0"/>
              <a:t>개인정보동의서</a:t>
            </a:r>
            <a:endParaRPr lang="en-US" altLang="ko-KR" sz="1900" dirty="0"/>
          </a:p>
          <a:p>
            <a:pPr>
              <a:buFontTx/>
              <a:buChar char="-"/>
            </a:pPr>
            <a:r>
              <a:rPr lang="ko-KR" altLang="en-US" sz="1900" dirty="0" smtClean="0"/>
              <a:t>온라인사전직무교육 수료증  </a:t>
            </a:r>
            <a:endParaRPr lang="en-US" altLang="ko-KR" sz="1900" dirty="0"/>
          </a:p>
          <a:p>
            <a:pPr>
              <a:buFontTx/>
              <a:buChar char="-"/>
            </a:pPr>
            <a:r>
              <a:rPr lang="ko-KR" altLang="en-US" sz="1800" dirty="0" smtClean="0"/>
              <a:t>약정서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협약서 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/>
              <a:t>  </a:t>
            </a:r>
            <a:r>
              <a:rPr lang="en-US" altLang="ko-KR" sz="1800" dirty="0" smtClean="0"/>
              <a:t>   *</a:t>
            </a:r>
            <a:r>
              <a:rPr lang="ko-KR" altLang="en-US" sz="1800" dirty="0" smtClean="0"/>
              <a:t>협약서</a:t>
            </a:r>
            <a:r>
              <a:rPr lang="en-US" altLang="ko-KR" sz="1800" dirty="0" smtClean="0"/>
              <a:t>,</a:t>
            </a:r>
            <a:r>
              <a:rPr lang="ko-KR" altLang="en-US" sz="1800" dirty="0" smtClean="0"/>
              <a:t>약정서는 센터에 제출 </a:t>
            </a:r>
            <a:r>
              <a:rPr lang="en-US" altLang="ko-KR" sz="1800" dirty="0" smtClean="0"/>
              <a:t>,</a:t>
            </a:r>
          </a:p>
          <a:p>
            <a:pPr marL="0" indent="0">
              <a:buNone/>
            </a:pPr>
            <a:r>
              <a:rPr lang="ko-KR" altLang="en-US" sz="1800" dirty="0" smtClean="0"/>
              <a:t>      기업과 체결 맺은 후 학과에 발송 시 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    </a:t>
            </a:r>
            <a:r>
              <a:rPr lang="ko-KR" altLang="en-US" sz="1800" dirty="0" smtClean="0"/>
              <a:t>학과 보관 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   </a:t>
            </a:r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6191250" y="1825625"/>
            <a:ext cx="51625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altLang="ko-KR" sz="2000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altLang="ko-KR" sz="2000" dirty="0" smtClean="0"/>
              <a:t>[</a:t>
            </a:r>
            <a:r>
              <a:rPr lang="ko-KR" altLang="en-US" sz="2000" dirty="0" smtClean="0"/>
              <a:t>종료 후 제출 서류</a:t>
            </a:r>
            <a:r>
              <a:rPr lang="en-US" altLang="ko-KR" sz="2000" dirty="0" smtClean="0"/>
              <a:t>]</a:t>
            </a:r>
            <a:r>
              <a:rPr lang="ko-KR" altLang="en-US" sz="2000" dirty="0" smtClean="0"/>
              <a:t>  </a:t>
            </a:r>
            <a:endParaRPr lang="en-US" altLang="ko-KR" sz="2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1.</a:t>
            </a:r>
            <a:r>
              <a:rPr lang="ko-KR" altLang="en-US" sz="1900" dirty="0" smtClean="0"/>
              <a:t>주간 메모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주간 보고서 </a:t>
            </a: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2.</a:t>
            </a:r>
            <a:r>
              <a:rPr lang="ko-KR" altLang="en-US" sz="1900" dirty="0" smtClean="0"/>
              <a:t>종합보고서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제출문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요약문 </a:t>
            </a:r>
            <a:r>
              <a:rPr lang="en-US" altLang="ko-KR" sz="1900" dirty="0" smtClean="0"/>
              <a:t>20</a:t>
            </a:r>
            <a:r>
              <a:rPr lang="ko-KR" altLang="en-US" sz="1900" dirty="0" smtClean="0"/>
              <a:t>매 내외</a:t>
            </a:r>
            <a:r>
              <a:rPr lang="en-US" altLang="ko-KR" sz="1900" dirty="0" smtClean="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3.</a:t>
            </a:r>
            <a:r>
              <a:rPr lang="ko-KR" altLang="en-US" sz="1900" dirty="0" err="1" smtClean="0"/>
              <a:t>근태상황부</a:t>
            </a:r>
            <a:r>
              <a:rPr lang="ko-KR" altLang="en-US" sz="1900" dirty="0" smtClean="0"/>
              <a:t> 및 지원금신청서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기업담당자</a:t>
            </a:r>
            <a:r>
              <a:rPr lang="en-US" altLang="ko-KR" sz="1900" dirty="0" smtClean="0"/>
              <a:t>)</a:t>
            </a:r>
            <a:endParaRPr lang="en-US" altLang="ko-KR" sz="19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4.</a:t>
            </a:r>
            <a:r>
              <a:rPr lang="ko-KR" altLang="en-US" sz="1900" dirty="0" smtClean="0"/>
              <a:t>현장모니터링점검표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</a:p>
          <a:p>
            <a:pPr marL="0" indent="0">
              <a:buNone/>
            </a:pPr>
            <a:r>
              <a:rPr lang="en-US" altLang="ko-KR" sz="1900" dirty="0"/>
              <a:t>5</a:t>
            </a:r>
            <a:r>
              <a:rPr lang="en-US" altLang="ko-KR" sz="1900" dirty="0" smtClean="0"/>
              <a:t>.</a:t>
            </a:r>
            <a:r>
              <a:rPr lang="ko-KR" altLang="en-US" sz="1900" dirty="0" smtClean="0"/>
              <a:t>성적평가조서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  <a:r>
              <a:rPr lang="ko-KR" altLang="en-US" sz="1900" dirty="0" smtClean="0"/>
              <a:t> </a:t>
            </a: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/>
              <a:t>6</a:t>
            </a:r>
            <a:r>
              <a:rPr lang="en-US" altLang="ko-KR" sz="1900" dirty="0" smtClean="0"/>
              <a:t>.</a:t>
            </a:r>
            <a:r>
              <a:rPr lang="ko-KR" altLang="en-US" sz="1900" dirty="0" err="1" smtClean="0"/>
              <a:t>참여확인서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현장실습지원센터</a:t>
            </a:r>
            <a:r>
              <a:rPr lang="en-US" altLang="ko-KR" sz="1900" dirty="0" smtClean="0"/>
              <a:t>)</a:t>
            </a:r>
          </a:p>
          <a:p>
            <a:pPr marL="0" indent="0">
              <a:buNone/>
            </a:pPr>
            <a:r>
              <a:rPr lang="en-US" altLang="ko-KR" sz="1900" dirty="0" smtClean="0"/>
              <a:t>    *3, 6</a:t>
            </a:r>
            <a:r>
              <a:rPr lang="ko-KR" altLang="en-US" sz="1900" dirty="0" smtClean="0"/>
              <a:t>번은 센터에서 학과로 전달</a:t>
            </a:r>
            <a:r>
              <a:rPr lang="en-US" altLang="ko-KR" sz="1900" dirty="0" smtClean="0"/>
              <a:t>. </a:t>
            </a:r>
          </a:p>
          <a:p>
            <a:pPr marL="0" indent="0">
              <a:buNone/>
            </a:pPr>
            <a:r>
              <a:rPr lang="ko-KR" altLang="en-US" sz="1900" dirty="0" smtClean="0"/>
              <a:t>     결과보고서 제출시 포함하여 제출 </a:t>
            </a:r>
            <a:endParaRPr lang="en-US" altLang="ko-KR" sz="1900" dirty="0" smtClean="0"/>
          </a:p>
        </p:txBody>
      </p:sp>
      <p:sp>
        <p:nvSpPr>
          <p:cNvPr id="7" name="오른쪽 화살표 6"/>
          <p:cNvSpPr/>
          <p:nvPr/>
        </p:nvSpPr>
        <p:spPr>
          <a:xfrm>
            <a:off x="5415915" y="2143125"/>
            <a:ext cx="838200" cy="582930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2019300" y="2143125"/>
            <a:ext cx="2468880" cy="48006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7538085" y="2143125"/>
            <a:ext cx="2468880" cy="48006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113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</a:t>
            </a:r>
            <a:r>
              <a:rPr lang="ko-KR" altLang="en-US" dirty="0" smtClean="0"/>
              <a:t>제출서류확인표</a:t>
            </a:r>
            <a:r>
              <a:rPr lang="en-US" altLang="ko-KR" dirty="0" smtClean="0"/>
              <a:t>(</a:t>
            </a:r>
            <a:r>
              <a:rPr lang="ko-KR" altLang="en-US" dirty="0" smtClean="0"/>
              <a:t>제출 전 확인</a:t>
            </a:r>
            <a:r>
              <a:rPr lang="en-US" altLang="ko-KR" dirty="0" smtClean="0"/>
              <a:t>)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5641028"/>
              </p:ext>
            </p:extLst>
          </p:nvPr>
        </p:nvGraphicFramePr>
        <p:xfrm>
          <a:off x="838200" y="1690688"/>
          <a:ext cx="10515599" cy="370332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093470">
                  <a:extLst>
                    <a:ext uri="{9D8B030D-6E8A-4147-A177-3AD203B41FA5}">
                      <a16:colId xmlns:a16="http://schemas.microsoft.com/office/drawing/2014/main" val="471342725"/>
                    </a:ext>
                  </a:extLst>
                </a:gridCol>
                <a:gridCol w="4537710">
                  <a:extLst>
                    <a:ext uri="{9D8B030D-6E8A-4147-A177-3AD203B41FA5}">
                      <a16:colId xmlns:a16="http://schemas.microsoft.com/office/drawing/2014/main" val="4211122369"/>
                    </a:ext>
                  </a:extLst>
                </a:gridCol>
                <a:gridCol w="3051810">
                  <a:extLst>
                    <a:ext uri="{9D8B030D-6E8A-4147-A177-3AD203B41FA5}">
                      <a16:colId xmlns:a16="http://schemas.microsoft.com/office/drawing/2014/main" val="206515249"/>
                    </a:ext>
                  </a:extLst>
                </a:gridCol>
                <a:gridCol w="1832609">
                  <a:extLst>
                    <a:ext uri="{9D8B030D-6E8A-4147-A177-3AD203B41FA5}">
                      <a16:colId xmlns:a16="http://schemas.microsoft.com/office/drawing/2014/main" val="28088064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순번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제출서류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작성자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확인란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6616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 latinLnBrk="1">
                        <a:buNone/>
                      </a:pPr>
                      <a:r>
                        <a:rPr lang="en-US" altLang="ko-KR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latinLnBrk="1">
                        <a:buNone/>
                      </a:pPr>
                      <a:r>
                        <a:rPr lang="ko-KR" altLang="en-US" dirty="0" smtClean="0"/>
                        <a:t>참여 신청서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2829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개인정보동의서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132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협약서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약정서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학생 작성 후 센터로 제출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332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주간 메모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주간 보고서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4320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종합보고서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err="1" smtClean="0"/>
                        <a:t>제출문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요약문</a:t>
                      </a:r>
                      <a:r>
                        <a:rPr lang="en-US" altLang="ko-KR" baseline="0" dirty="0" smtClean="0"/>
                        <a:t> 20</a:t>
                      </a:r>
                      <a:r>
                        <a:rPr lang="ko-KR" altLang="en-US" baseline="0" dirty="0" smtClean="0"/>
                        <a:t>매 내외</a:t>
                      </a:r>
                      <a:r>
                        <a:rPr lang="en-US" altLang="ko-KR" baseline="0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2521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err="1" smtClean="0"/>
                        <a:t>근태상황부</a:t>
                      </a:r>
                      <a:r>
                        <a:rPr lang="ko-KR" altLang="en-US" dirty="0" smtClean="0"/>
                        <a:t> 및 지원금신청서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기업 담당자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843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현장모니터링점검표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31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8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성적평가조서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57070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9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err="1" smtClean="0"/>
                        <a:t>참여확인서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현장실습지원센터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009263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5852160"/>
            <a:ext cx="8787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※ </a:t>
            </a:r>
            <a:r>
              <a:rPr lang="ko-KR" altLang="en-US" dirty="0" smtClean="0"/>
              <a:t>모든 제출 서류는 인턴십을 마치고 책임교수님께 확인 후 학과로 제출 바랍니다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9399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</a:t>
            </a:r>
            <a:r>
              <a:rPr lang="ko-KR" altLang="en-US" dirty="0" smtClean="0"/>
              <a:t>신청서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개인정보동의서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학과사무실 공문 확인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신청서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개인정보동의서 작성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ko-KR" altLang="en-US" sz="1900" dirty="0" smtClean="0"/>
              <a:t>   </a:t>
            </a:r>
            <a:r>
              <a:rPr lang="en-US" altLang="ko-KR" sz="1900" dirty="0" smtClean="0"/>
              <a:t>- </a:t>
            </a:r>
            <a:r>
              <a:rPr lang="ko-KR" altLang="en-US" sz="1900" smtClean="0"/>
              <a:t>재학증명서 </a:t>
            </a:r>
            <a:r>
              <a:rPr lang="ko-KR" altLang="en-US" sz="1900" dirty="0" smtClean="0"/>
              <a:t>첨부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smtClean="0"/>
              <a:t>학과사무실 제출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smtClean="0"/>
              <a:t>학과사무실 → 현장실습지원센터 공문 제출</a:t>
            </a: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356994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5.</a:t>
            </a:r>
            <a:r>
              <a:rPr lang="ko-KR" altLang="en-US" dirty="0" smtClean="0"/>
              <a:t>온라인직무교육 수료증 제출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ea typeface="+mj-ea"/>
              </a:rPr>
              <a:t>1) </a:t>
            </a:r>
            <a:r>
              <a:rPr lang="ko-KR" altLang="en-US" sz="2000" dirty="0" smtClean="0">
                <a:ea typeface="+mj-ea"/>
              </a:rPr>
              <a:t>참여 학생 대상으로 </a:t>
            </a:r>
            <a:r>
              <a:rPr lang="ko-KR" altLang="en-US" sz="2000" dirty="0" err="1" smtClean="0">
                <a:ea typeface="+mj-ea"/>
              </a:rPr>
              <a:t>인턴실습</a:t>
            </a:r>
            <a:r>
              <a:rPr lang="ko-KR" altLang="en-US" sz="2000" dirty="0" smtClean="0">
                <a:ea typeface="+mj-ea"/>
              </a:rPr>
              <a:t> 전 </a:t>
            </a:r>
            <a:r>
              <a:rPr lang="ko-KR" altLang="en-US" sz="2000" dirty="0" err="1" smtClean="0">
                <a:ea typeface="+mj-ea"/>
              </a:rPr>
              <a:t>기본매너와</a:t>
            </a:r>
            <a:r>
              <a:rPr lang="ko-KR" altLang="en-US" sz="2000" dirty="0" smtClean="0">
                <a:ea typeface="+mj-ea"/>
              </a:rPr>
              <a:t> 대인관계 및 안전 교육을 위함입니다</a:t>
            </a:r>
            <a:r>
              <a:rPr lang="en-US" altLang="ko-KR" sz="2000" dirty="0" smtClean="0">
                <a:ea typeface="+mj-ea"/>
              </a:rPr>
              <a:t>.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 smtClean="0">
                <a:ea typeface="+mj-ea"/>
              </a:rPr>
              <a:t>2) </a:t>
            </a:r>
            <a:r>
              <a:rPr lang="ko-KR" altLang="en-US" sz="2000" kern="0" dirty="0" smtClean="0">
                <a:ea typeface="+mj-ea"/>
              </a:rPr>
              <a:t>온라인 </a:t>
            </a:r>
            <a:r>
              <a:rPr lang="ko-KR" altLang="en-US" sz="2000" kern="0" dirty="0">
                <a:ea typeface="+mj-ea"/>
              </a:rPr>
              <a:t>직무교육 홈페이지 </a:t>
            </a:r>
            <a:r>
              <a:rPr lang="en-US" altLang="ko-KR" sz="2000" kern="0" dirty="0">
                <a:ea typeface="+mj-ea"/>
              </a:rPr>
              <a:t>: </a:t>
            </a:r>
            <a:r>
              <a:rPr lang="en-US" altLang="ko-KR" sz="2000" u="sng" dirty="0">
                <a:ea typeface="+mj-ea"/>
                <a:hlinkClick r:id="rId2"/>
              </a:rPr>
              <a:t>http://</a:t>
            </a:r>
            <a:r>
              <a:rPr lang="en-US" altLang="ko-KR" sz="2000" u="sng" dirty="0" smtClean="0">
                <a:ea typeface="+mj-ea"/>
                <a:hlinkClick r:id="rId2"/>
              </a:rPr>
              <a:t>www.work.go.kr/cyberedu/main.do</a:t>
            </a:r>
            <a:endParaRPr lang="en-US" altLang="ko-KR" sz="200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 smtClean="0">
                <a:ea typeface="+mj-ea"/>
              </a:rPr>
              <a:t>3) </a:t>
            </a:r>
            <a:r>
              <a:rPr lang="ko-KR" altLang="en-US" sz="2000" dirty="0" smtClean="0">
                <a:ea typeface="+mj-ea"/>
              </a:rPr>
              <a:t>방법 </a:t>
            </a:r>
            <a:r>
              <a:rPr lang="en-US" altLang="ko-KR" sz="2000" dirty="0" smtClean="0">
                <a:ea typeface="+mj-ea"/>
              </a:rPr>
              <a:t>: </a:t>
            </a:r>
            <a:r>
              <a:rPr lang="ko-KR" altLang="en-US" sz="2000" dirty="0" smtClean="0">
                <a:ea typeface="+mj-ea"/>
              </a:rPr>
              <a:t>홈페이지가입 </a:t>
            </a:r>
            <a:r>
              <a:rPr lang="ko-KR" altLang="en-US" sz="2000" dirty="0">
                <a:ea typeface="+mj-ea"/>
              </a:rPr>
              <a:t>후 </a:t>
            </a:r>
            <a:r>
              <a:rPr lang="en-US" altLang="ko-KR" sz="2000" dirty="0">
                <a:ea typeface="+mj-ea"/>
              </a:rPr>
              <a:t>- </a:t>
            </a:r>
            <a:r>
              <a:rPr lang="ko-KR" altLang="en-US" sz="2000" dirty="0">
                <a:ea typeface="+mj-ea"/>
              </a:rPr>
              <a:t>화면 중앙 “온라인 교육 안내” → 두 가지 과정 이수 후 수료증 출력</a:t>
            </a:r>
            <a:endParaRPr lang="en-US" altLang="ko-KR" sz="2000" dirty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 smtClean="0">
                <a:ea typeface="+mj-ea"/>
              </a:rPr>
              <a:t>4) </a:t>
            </a:r>
            <a:r>
              <a:rPr lang="ko-KR" altLang="en-US" sz="2000" dirty="0" smtClean="0">
                <a:ea typeface="+mj-ea"/>
              </a:rPr>
              <a:t>총 </a:t>
            </a:r>
            <a:r>
              <a:rPr lang="en-US" altLang="ko-KR" sz="2000" dirty="0" smtClean="0">
                <a:ea typeface="+mj-ea"/>
              </a:rPr>
              <a:t>8</a:t>
            </a:r>
            <a:r>
              <a:rPr lang="ko-KR" altLang="en-US" sz="2000" dirty="0" smtClean="0">
                <a:ea typeface="+mj-ea"/>
              </a:rPr>
              <a:t>시간 수료 → 수료증 </a:t>
            </a:r>
            <a:r>
              <a:rPr lang="en-US" altLang="ko-KR" sz="2000" dirty="0" smtClean="0">
                <a:ea typeface="+mj-ea"/>
              </a:rPr>
              <a:t>2</a:t>
            </a:r>
            <a:r>
              <a:rPr lang="ko-KR" altLang="en-US" sz="2000" dirty="0" smtClean="0">
                <a:ea typeface="+mj-ea"/>
              </a:rPr>
              <a:t>장 제출 </a:t>
            </a:r>
            <a:endParaRPr lang="en-US" altLang="ko-KR" sz="200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>
                <a:ea typeface="+mj-ea"/>
              </a:rPr>
              <a:t> </a:t>
            </a:r>
            <a:r>
              <a:rPr lang="en-US" altLang="ko-KR" sz="2000" dirty="0" smtClean="0">
                <a:ea typeface="+mj-ea"/>
              </a:rPr>
              <a:t>  - </a:t>
            </a:r>
            <a:r>
              <a:rPr lang="ko-KR" altLang="en-US" sz="2000" dirty="0" smtClean="0">
                <a:ea typeface="+mj-ea"/>
              </a:rPr>
              <a:t>필수① 중소기업 청년취업 </a:t>
            </a:r>
            <a:r>
              <a:rPr lang="ko-KR" altLang="en-US" sz="2000" dirty="0" err="1" smtClean="0">
                <a:ea typeface="+mj-ea"/>
              </a:rPr>
              <a:t>인턴제</a:t>
            </a:r>
            <a:r>
              <a:rPr lang="ko-KR" altLang="en-US" sz="2000" dirty="0" smtClean="0">
                <a:ea typeface="+mj-ea"/>
              </a:rPr>
              <a:t> 사이버직무훈련</a:t>
            </a:r>
            <a:r>
              <a:rPr lang="en-US" altLang="ko-KR" sz="2000" dirty="0" smtClean="0">
                <a:ea typeface="+mj-ea"/>
              </a:rPr>
              <a:t>(</a:t>
            </a:r>
            <a:r>
              <a:rPr lang="ko-KR" altLang="en-US" sz="2000" dirty="0" smtClean="0">
                <a:ea typeface="+mj-ea"/>
              </a:rPr>
              <a:t>공통</a:t>
            </a:r>
            <a:r>
              <a:rPr lang="en-US" altLang="ko-KR" sz="2000" dirty="0" smtClean="0">
                <a:ea typeface="+mj-ea"/>
              </a:rPr>
              <a:t>4</a:t>
            </a:r>
            <a:r>
              <a:rPr lang="ko-KR" altLang="en-US" sz="2000" dirty="0" smtClean="0">
                <a:ea typeface="+mj-ea"/>
              </a:rPr>
              <a:t>시간</a:t>
            </a:r>
            <a:r>
              <a:rPr lang="en-US" altLang="ko-KR" sz="2000" dirty="0" smtClean="0">
                <a:ea typeface="+mj-ea"/>
              </a:rPr>
              <a:t>)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>
                <a:ea typeface="+mj-ea"/>
              </a:rPr>
              <a:t> </a:t>
            </a:r>
            <a:r>
              <a:rPr lang="en-US" altLang="ko-KR" sz="2000" dirty="0" smtClean="0">
                <a:ea typeface="+mj-ea"/>
              </a:rPr>
              <a:t>  -</a:t>
            </a:r>
            <a:r>
              <a:rPr lang="ko-KR" altLang="en-US" sz="2000" dirty="0">
                <a:ea typeface="+mj-ea"/>
              </a:rPr>
              <a:t> </a:t>
            </a:r>
            <a:r>
              <a:rPr lang="ko-KR" altLang="en-US" sz="2000" dirty="0" smtClean="0">
                <a:ea typeface="+mj-ea"/>
              </a:rPr>
              <a:t>선택② 중소기업 청년취업 </a:t>
            </a:r>
            <a:r>
              <a:rPr lang="ko-KR" altLang="en-US" sz="2000" dirty="0" err="1" smtClean="0">
                <a:ea typeface="+mj-ea"/>
              </a:rPr>
              <a:t>인턴제</a:t>
            </a:r>
            <a:r>
              <a:rPr lang="ko-KR" altLang="en-US" sz="2000" dirty="0" smtClean="0">
                <a:ea typeface="+mj-ea"/>
              </a:rPr>
              <a:t> 사이버직무훈련 기술분야 </a:t>
            </a:r>
            <a:r>
              <a:rPr lang="en-US" altLang="ko-KR" sz="2000" dirty="0" smtClean="0">
                <a:ea typeface="+mj-ea"/>
              </a:rPr>
              <a:t>or </a:t>
            </a:r>
            <a:r>
              <a:rPr lang="ko-KR" altLang="en-US" sz="2000" dirty="0" err="1" smtClean="0">
                <a:ea typeface="+mj-ea"/>
              </a:rPr>
              <a:t>사무분야</a:t>
            </a:r>
            <a:r>
              <a:rPr lang="ko-KR" altLang="en-US" sz="2000" dirty="0" smtClean="0">
                <a:ea typeface="+mj-ea"/>
              </a:rPr>
              <a:t> 중 선택</a:t>
            </a:r>
            <a:r>
              <a:rPr lang="en-US" altLang="ko-KR" sz="2000" dirty="0" smtClean="0">
                <a:ea typeface="+mj-ea"/>
              </a:rPr>
              <a:t>(</a:t>
            </a:r>
            <a:r>
              <a:rPr lang="ko-KR" altLang="en-US" sz="2000" dirty="0" smtClean="0">
                <a:ea typeface="+mj-ea"/>
              </a:rPr>
              <a:t>선택</a:t>
            </a:r>
            <a:r>
              <a:rPr lang="en-US" altLang="ko-KR" sz="2000" dirty="0" smtClean="0">
                <a:ea typeface="+mj-ea"/>
              </a:rPr>
              <a:t>4</a:t>
            </a:r>
            <a:r>
              <a:rPr lang="ko-KR" altLang="en-US" sz="2000" dirty="0" smtClean="0">
                <a:ea typeface="+mj-ea"/>
              </a:rPr>
              <a:t>시간</a:t>
            </a:r>
            <a:r>
              <a:rPr lang="en-US" altLang="ko-KR" sz="2000" dirty="0" smtClean="0">
                <a:ea typeface="+mj-ea"/>
              </a:rPr>
              <a:t>)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1700" kern="0" dirty="0" smtClean="0">
                <a:ea typeface="+mj-ea"/>
              </a:rPr>
              <a:t>       ※ </a:t>
            </a:r>
            <a:r>
              <a:rPr lang="ko-KR" altLang="en-US" sz="1700" kern="0" dirty="0" smtClean="0">
                <a:ea typeface="+mj-ea"/>
              </a:rPr>
              <a:t>필수 </a:t>
            </a:r>
            <a:r>
              <a:rPr lang="en-US" altLang="ko-KR" sz="1700" kern="0" dirty="0" smtClean="0">
                <a:ea typeface="+mj-ea"/>
              </a:rPr>
              <a:t>4</a:t>
            </a:r>
            <a:r>
              <a:rPr lang="ko-KR" altLang="en-US" sz="1700" kern="0" dirty="0" smtClean="0">
                <a:ea typeface="+mj-ea"/>
              </a:rPr>
              <a:t>시간 </a:t>
            </a:r>
            <a:r>
              <a:rPr lang="en-US" altLang="ko-KR" sz="1700" kern="0" dirty="0" smtClean="0">
                <a:ea typeface="+mj-ea"/>
              </a:rPr>
              <a:t>+ </a:t>
            </a:r>
            <a:r>
              <a:rPr lang="ko-KR" altLang="en-US" sz="1700" kern="0" dirty="0" smtClean="0">
                <a:ea typeface="+mj-ea"/>
              </a:rPr>
              <a:t>선택 </a:t>
            </a:r>
            <a:r>
              <a:rPr lang="en-US" altLang="ko-KR" sz="1700" kern="0" dirty="0" smtClean="0">
                <a:ea typeface="+mj-ea"/>
              </a:rPr>
              <a:t>4</a:t>
            </a:r>
            <a:r>
              <a:rPr lang="ko-KR" altLang="en-US" sz="1700" kern="0" dirty="0" smtClean="0">
                <a:ea typeface="+mj-ea"/>
              </a:rPr>
              <a:t>시간 이수</a:t>
            </a:r>
            <a:endParaRPr lang="en-US" altLang="ko-KR" sz="1700" kern="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1700" kern="0" dirty="0">
                <a:ea typeface="+mj-ea"/>
              </a:rPr>
              <a:t> </a:t>
            </a:r>
            <a:r>
              <a:rPr lang="en-US" altLang="ko-KR" sz="1700" kern="0" dirty="0" smtClean="0">
                <a:ea typeface="+mj-ea"/>
              </a:rPr>
              <a:t>          - </a:t>
            </a:r>
            <a:r>
              <a:rPr lang="ko-KR" altLang="en-US" sz="1700" kern="0" dirty="0" smtClean="0">
                <a:ea typeface="+mj-ea"/>
              </a:rPr>
              <a:t>총 </a:t>
            </a:r>
            <a:r>
              <a:rPr lang="en-US" altLang="ko-KR" sz="1700" kern="0" dirty="0" smtClean="0">
                <a:ea typeface="+mj-ea"/>
              </a:rPr>
              <a:t>8</a:t>
            </a:r>
            <a:r>
              <a:rPr lang="ko-KR" altLang="en-US" sz="1700" kern="0" dirty="0" smtClean="0">
                <a:ea typeface="+mj-ea"/>
              </a:rPr>
              <a:t>시간을 듣고 수료증 학과사무실로 제출</a:t>
            </a:r>
            <a:endParaRPr lang="en-US" altLang="ko-KR" sz="1700" kern="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1700" kern="0" dirty="0">
                <a:ea typeface="+mj-ea"/>
              </a:rPr>
              <a:t> </a:t>
            </a:r>
            <a:r>
              <a:rPr lang="en-US" altLang="ko-KR" sz="1700" kern="0" dirty="0" smtClean="0">
                <a:ea typeface="+mj-ea"/>
              </a:rPr>
              <a:t>          - </a:t>
            </a:r>
            <a:r>
              <a:rPr lang="ko-KR" altLang="en-US" sz="1700" kern="0" dirty="0" smtClean="0">
                <a:ea typeface="+mj-ea"/>
              </a:rPr>
              <a:t>이전에 수료했던 학생은 수강하지 않은 분야를 선택하여 제출 </a:t>
            </a:r>
            <a:r>
              <a:rPr lang="en-US" altLang="ko-KR" sz="1700" kern="0" dirty="0" smtClean="0">
                <a:ea typeface="+mj-ea"/>
              </a:rPr>
              <a:t>        </a:t>
            </a:r>
            <a:endParaRPr lang="en-US" altLang="ko-KR" sz="1700" kern="0" dirty="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131269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6.</a:t>
            </a:r>
            <a:r>
              <a:rPr lang="ko-KR" altLang="en-US" dirty="0" smtClean="0"/>
              <a:t>협약서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약정서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773815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ko-KR" altLang="en-US" sz="1900" dirty="0" err="1"/>
              <a:t>대전형</a:t>
            </a:r>
            <a:r>
              <a:rPr lang="ko-KR" altLang="en-US" sz="1900" dirty="0"/>
              <a:t> </a:t>
            </a:r>
            <a:r>
              <a:rPr lang="ko-KR" altLang="en-US" sz="1900" dirty="0" err="1"/>
              <a:t>코업</a:t>
            </a:r>
            <a:r>
              <a:rPr lang="en-US" altLang="ko-KR" sz="1900" dirty="0"/>
              <a:t>(co-op) </a:t>
            </a:r>
            <a:r>
              <a:rPr lang="ko-KR" altLang="en-US" sz="1900" dirty="0"/>
              <a:t>청년 </a:t>
            </a:r>
            <a:r>
              <a:rPr lang="ko-KR" altLang="en-US" sz="1900" dirty="0" err="1"/>
              <a:t>뉴리더</a:t>
            </a:r>
            <a:r>
              <a:rPr lang="ko-KR" altLang="en-US" sz="1900" dirty="0"/>
              <a:t> </a:t>
            </a:r>
            <a:r>
              <a:rPr lang="ko-KR" altLang="en-US" sz="1900" dirty="0" smtClean="0"/>
              <a:t>양성 </a:t>
            </a:r>
            <a:r>
              <a:rPr lang="ko-KR" altLang="en-US" sz="1900" dirty="0" err="1" smtClean="0"/>
              <a:t>표준협약서</a:t>
            </a:r>
            <a:r>
              <a:rPr lang="ko-KR" altLang="en-US" sz="1900" dirty="0" smtClean="0"/>
              <a:t> 원본 </a:t>
            </a:r>
            <a:r>
              <a:rPr lang="en-US" altLang="ko-KR" sz="1900" dirty="0"/>
              <a:t>3</a:t>
            </a:r>
            <a:r>
              <a:rPr lang="ko-KR" altLang="en-US" sz="1900" dirty="0" smtClean="0"/>
              <a:t>부</a:t>
            </a: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sz="1900" dirty="0" smtClean="0"/>
          </a:p>
          <a:p>
            <a:pPr marL="514350" indent="-514350">
              <a:buAutoNum type="arabicParenR"/>
            </a:pPr>
            <a:r>
              <a:rPr lang="ko-KR" altLang="en-US" sz="1900" dirty="0" err="1" smtClean="0"/>
              <a:t>대전형</a:t>
            </a:r>
            <a:r>
              <a:rPr lang="ko-KR" altLang="en-US" sz="1900" dirty="0" smtClean="0"/>
              <a:t> </a:t>
            </a:r>
            <a:r>
              <a:rPr lang="ko-KR" altLang="en-US" sz="1900" dirty="0" err="1" smtClean="0"/>
              <a:t>코업</a:t>
            </a:r>
            <a:r>
              <a:rPr lang="en-US" altLang="ko-KR" sz="1900" dirty="0" smtClean="0"/>
              <a:t>(co-op) </a:t>
            </a:r>
            <a:r>
              <a:rPr lang="ko-KR" altLang="en-US" sz="1900" dirty="0" smtClean="0"/>
              <a:t>청년 </a:t>
            </a:r>
            <a:r>
              <a:rPr lang="ko-KR" altLang="en-US" sz="1900" dirty="0" err="1" smtClean="0"/>
              <a:t>뉴리더</a:t>
            </a:r>
            <a:r>
              <a:rPr lang="ko-KR" altLang="en-US" sz="1900" dirty="0" smtClean="0"/>
              <a:t> 양성 지원 약정서 원본 </a:t>
            </a:r>
            <a:r>
              <a:rPr lang="en-US" altLang="ko-KR" sz="1900" dirty="0" smtClean="0"/>
              <a:t>2</a:t>
            </a:r>
            <a:r>
              <a:rPr lang="ko-KR" altLang="en-US" sz="1900" dirty="0" smtClean="0"/>
              <a:t>부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3)    </a:t>
            </a:r>
            <a:r>
              <a:rPr lang="ko-KR" altLang="en-US" sz="1900" dirty="0" smtClean="0"/>
              <a:t>학과에서 협약서 </a:t>
            </a:r>
            <a:r>
              <a:rPr lang="ko-KR" altLang="en-US" sz="1900" dirty="0"/>
              <a:t>약정서 </a:t>
            </a:r>
            <a:r>
              <a:rPr lang="ko-KR" altLang="en-US" sz="1900" dirty="0" smtClean="0"/>
              <a:t>학생 작성 </a:t>
            </a:r>
            <a:r>
              <a:rPr lang="ko-KR" altLang="en-US" sz="1900" dirty="0"/>
              <a:t>후 센터로 </a:t>
            </a:r>
            <a:r>
              <a:rPr lang="ko-KR" altLang="en-US" sz="1900" dirty="0" smtClean="0"/>
              <a:t>제출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협약서 </a:t>
            </a:r>
            <a:r>
              <a:rPr lang="en-US" altLang="ko-KR" sz="1900" dirty="0"/>
              <a:t>3</a:t>
            </a:r>
            <a:r>
              <a:rPr lang="ko-KR" altLang="en-US" sz="1900" dirty="0" smtClean="0"/>
              <a:t>부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약정서 </a:t>
            </a:r>
            <a:r>
              <a:rPr lang="en-US" altLang="ko-KR" sz="1900" dirty="0" smtClean="0"/>
              <a:t>2</a:t>
            </a:r>
            <a:r>
              <a:rPr lang="ko-KR" altLang="en-US" sz="1900" dirty="0" smtClean="0"/>
              <a:t>부</a:t>
            </a:r>
            <a:r>
              <a:rPr lang="en-US" altLang="ko-KR" sz="1900" dirty="0" smtClean="0"/>
              <a:t>)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/>
          </a:p>
          <a:p>
            <a:pPr marL="457200" indent="-457200">
              <a:buAutoNum type="arabicParenR" startAt="4"/>
            </a:pPr>
            <a:r>
              <a:rPr lang="ko-KR" altLang="en-US" sz="1900" dirty="0" smtClean="0"/>
              <a:t>센터에서 </a:t>
            </a:r>
            <a:r>
              <a:rPr lang="ko-KR" altLang="en-US" sz="1900" dirty="0"/>
              <a:t>기업과 협약 체결 후 </a:t>
            </a:r>
            <a:r>
              <a:rPr lang="ko-KR" altLang="en-US" sz="1900" dirty="0" smtClean="0"/>
              <a:t>학과 및 기업에 발송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</a:rPr>
              <a:t>                                    </a:t>
            </a:r>
            <a:r>
              <a:rPr lang="en-US" altLang="ko-KR" sz="1400" b="1" dirty="0" smtClean="0"/>
              <a:t>(</a:t>
            </a:r>
            <a:r>
              <a:rPr lang="ko-KR" altLang="en-US" sz="1600" dirty="0" smtClean="0"/>
              <a:t>원본은</a:t>
            </a:r>
            <a:r>
              <a:rPr lang="ko-KR" altLang="en-US" sz="1400" dirty="0" smtClean="0"/>
              <a:t> </a:t>
            </a:r>
            <a:r>
              <a:rPr lang="ko-KR" altLang="en-US" sz="1600" dirty="0" smtClean="0"/>
              <a:t>기업</a:t>
            </a:r>
            <a:r>
              <a:rPr lang="en-US" altLang="ko-KR" sz="1600" dirty="0" smtClean="0"/>
              <a:t>,</a:t>
            </a:r>
            <a:r>
              <a:rPr lang="ko-KR" altLang="en-US" sz="1600" dirty="0" smtClean="0"/>
              <a:t> 학생</a:t>
            </a:r>
            <a:r>
              <a:rPr lang="en-US" altLang="ko-KR" sz="1600" dirty="0" smtClean="0"/>
              <a:t>,</a:t>
            </a:r>
            <a:r>
              <a:rPr lang="ko-KR" altLang="en-US" sz="1600" dirty="0" smtClean="0"/>
              <a:t> 센터 </a:t>
            </a:r>
            <a:r>
              <a:rPr lang="en-US" altLang="ko-KR" sz="1600" dirty="0" smtClean="0"/>
              <a:t>1</a:t>
            </a:r>
            <a:r>
              <a:rPr lang="ko-KR" altLang="en-US" sz="1600" dirty="0"/>
              <a:t>부씩 </a:t>
            </a:r>
            <a:r>
              <a:rPr lang="ko-KR" altLang="en-US" sz="1600" dirty="0" smtClean="0"/>
              <a:t>보관</a:t>
            </a:r>
            <a:r>
              <a:rPr lang="en-US" altLang="ko-KR" sz="1600" dirty="0" smtClean="0"/>
              <a:t>)</a:t>
            </a:r>
          </a:p>
          <a:p>
            <a:pPr marL="0" indent="0">
              <a:buNone/>
            </a:pPr>
            <a:r>
              <a:rPr lang="en-US" altLang="ko-KR" sz="1900" dirty="0" smtClean="0"/>
              <a:t>5)    </a:t>
            </a:r>
            <a:r>
              <a:rPr lang="ko-KR" altLang="en-US" sz="1900" dirty="0"/>
              <a:t>결과보고서 제출시 </a:t>
            </a:r>
            <a:r>
              <a:rPr lang="ko-KR" altLang="en-US" sz="1900" dirty="0" smtClean="0"/>
              <a:t>스캔 후 함께 </a:t>
            </a:r>
            <a:r>
              <a:rPr lang="ko-KR" altLang="en-US" sz="1900" dirty="0"/>
              <a:t>제출</a:t>
            </a: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/>
              <a:t>         </a:t>
            </a:r>
            <a:r>
              <a:rPr lang="en-US" altLang="ko-KR" sz="1600" dirty="0">
                <a:solidFill>
                  <a:srgbClr val="FF0000"/>
                </a:solidFill>
              </a:rPr>
              <a:t>※ </a:t>
            </a:r>
            <a:r>
              <a:rPr lang="ko-KR" altLang="en-US" sz="1600" dirty="0">
                <a:solidFill>
                  <a:srgbClr val="FF0000"/>
                </a:solidFill>
              </a:rPr>
              <a:t>인턴십 시작 전 협약</a:t>
            </a:r>
            <a:r>
              <a:rPr lang="en-US" altLang="ko-KR" sz="1600" dirty="0">
                <a:solidFill>
                  <a:srgbClr val="FF0000"/>
                </a:solidFill>
              </a:rPr>
              <a:t>, </a:t>
            </a:r>
            <a:r>
              <a:rPr lang="ko-KR" altLang="en-US" sz="1600" dirty="0">
                <a:solidFill>
                  <a:srgbClr val="FF0000"/>
                </a:solidFill>
              </a:rPr>
              <a:t>약정 진행 바랍니다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dirty="0" smtClean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21916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974</TotalTime>
  <Words>950</Words>
  <Application>Microsoft Office PowerPoint</Application>
  <PresentationFormat>와이드스크린</PresentationFormat>
  <Paragraphs>248</Paragraphs>
  <Slides>18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1" baseType="lpstr">
      <vt:lpstr>맑은 고딕</vt:lpstr>
      <vt:lpstr>Arial</vt:lpstr>
      <vt:lpstr>Office 테마</vt:lpstr>
      <vt:lpstr>대전형 코업(co-op) 청년 뉴리더 양성 사업</vt:lpstr>
      <vt:lpstr>목차</vt:lpstr>
      <vt:lpstr>1.교과(계절제/학기제)</vt:lpstr>
      <vt:lpstr>1.비교과</vt:lpstr>
      <vt:lpstr>2.제출서류(학과제출)</vt:lpstr>
      <vt:lpstr>3.제출서류확인표(제출 전 확인) </vt:lpstr>
      <vt:lpstr>4.신청서, 개인정보동의서</vt:lpstr>
      <vt:lpstr>5.온라인직무교육 수료증 제출</vt:lpstr>
      <vt:lpstr>6.협약서, 약정서 </vt:lpstr>
      <vt:lpstr>7.대전일자리시스템 사용안내</vt:lpstr>
      <vt:lpstr>8.소통의 장</vt:lpstr>
      <vt:lpstr>9.주간보고서, 주간메모</vt:lpstr>
      <vt:lpstr>10.종합보고서(제출문, 요약문)</vt:lpstr>
      <vt:lpstr>11.근태상황부(출석부) 및 지원금신청서</vt:lpstr>
      <vt:lpstr>12.현장모니터링</vt:lpstr>
      <vt:lpstr>13.인턴십 성적평가조서</vt:lpstr>
      <vt:lpstr>14.대전형 코업(co-op) 참여확인서</vt:lpstr>
      <vt:lpstr>15.기타사항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산학협력단</cp:lastModifiedBy>
  <cp:revision>63</cp:revision>
  <cp:lastPrinted>2020-02-06T06:28:06Z</cp:lastPrinted>
  <dcterms:created xsi:type="dcterms:W3CDTF">2019-06-27T01:48:55Z</dcterms:created>
  <dcterms:modified xsi:type="dcterms:W3CDTF">2020-02-06T07:17:15Z</dcterms:modified>
</cp:coreProperties>
</file>