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2" r:id="rId2"/>
    <p:sldId id="258" r:id="rId3"/>
    <p:sldId id="323" r:id="rId4"/>
    <p:sldId id="325" r:id="rId5"/>
    <p:sldId id="326" r:id="rId6"/>
    <p:sldId id="327" r:id="rId7"/>
    <p:sldId id="329" r:id="rId8"/>
    <p:sldId id="330" r:id="rId9"/>
    <p:sldId id="331" r:id="rId10"/>
    <p:sldId id="332" r:id="rId11"/>
    <p:sldId id="334" r:id="rId12"/>
    <p:sldId id="335" r:id="rId13"/>
    <p:sldId id="295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41735"/>
    <a:srgbClr val="1D385F"/>
    <a:srgbClr val="A52B43"/>
    <a:srgbClr val="00519F"/>
    <a:srgbClr val="0074B4"/>
    <a:srgbClr val="A31938"/>
    <a:srgbClr val="524898"/>
    <a:srgbClr val="293959"/>
    <a:srgbClr val="9D2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0" autoAdjust="0"/>
    <p:restoredTop sz="94589" autoAdjust="0"/>
  </p:normalViewPr>
  <p:slideViewPr>
    <p:cSldViewPr>
      <p:cViewPr>
        <p:scale>
          <a:sx n="125" d="100"/>
          <a:sy n="125" d="100"/>
        </p:scale>
        <p:origin x="204" y="-2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413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ECE1B-7726-44AB-B68E-C11CE166C321}" type="datetimeFigureOut">
              <a:rPr lang="ko-KR" altLang="en-US" smtClean="0"/>
              <a:pPr/>
              <a:t>2024-10-21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ECAE5-0202-457F-B7B5-C12BC9B75F7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384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E0B50-12A7-4706-9B6D-E5E8A50018B8}" type="datetimeFigureOut">
              <a:rPr lang="ko-KR" altLang="en-US" smtClean="0"/>
              <a:pPr/>
              <a:t>2024-10-21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66DB7-65CD-4CC6-B354-EFC016D177D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762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66DB7-65CD-4CC6-B354-EFC016D177D4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561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66DB7-65CD-4CC6-B354-EFC016D177D4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138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3.emf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메인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제목 1"/>
          <p:cNvSpPr>
            <a:spLocks noGrp="1"/>
          </p:cNvSpPr>
          <p:nvPr userDrawn="1">
            <p:ph type="ctrTitle" hasCustomPrompt="1"/>
          </p:nvPr>
        </p:nvSpPr>
        <p:spPr>
          <a:xfrm>
            <a:off x="7176120" y="908720"/>
            <a:ext cx="4389604" cy="1916285"/>
          </a:xfrm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5400" b="1" kern="1200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제목스타일 편집</a:t>
            </a: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7" y="477366"/>
            <a:ext cx="1562290" cy="38699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-23838" y="2844055"/>
            <a:ext cx="2879468" cy="3330987"/>
          </a:xfrm>
          <a:prstGeom prst="rect">
            <a:avLst/>
          </a:prstGeom>
        </p:spPr>
      </p:pic>
      <p:sp>
        <p:nvSpPr>
          <p:cNvPr id="11" name="직사각형 10"/>
          <p:cNvSpPr/>
          <p:nvPr userDrawn="1"/>
        </p:nvSpPr>
        <p:spPr>
          <a:xfrm>
            <a:off x="0" y="6160648"/>
            <a:ext cx="12192000" cy="692696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0" y="6160648"/>
            <a:ext cx="12192000" cy="106802"/>
          </a:xfrm>
          <a:prstGeom prst="rect">
            <a:avLst/>
          </a:prstGeom>
          <a:solidFill>
            <a:srgbClr val="1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3713136"/>
            <a:ext cx="4347747" cy="2503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제목 1"/>
          <p:cNvSpPr>
            <a:spLocks noGrp="1"/>
          </p:cNvSpPr>
          <p:nvPr userDrawn="1">
            <p:ph type="title"/>
          </p:nvPr>
        </p:nvSpPr>
        <p:spPr>
          <a:xfrm>
            <a:off x="7104112" y="513330"/>
            <a:ext cx="3998912" cy="1840813"/>
          </a:xfrm>
        </p:spPr>
        <p:txBody>
          <a:bodyPr>
            <a:noAutofit/>
          </a:bodyPr>
          <a:lstStyle>
            <a:lvl1pPr marL="0" algn="ctr" defTabSz="914400" rtl="0" eaLnBrk="1" latinLnBrk="1" hangingPunct="1">
              <a:defRPr lang="ko-KR" altLang="en-US" sz="4800" b="1" kern="1200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rgbClr val="A52B43"/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0" name="직사각형 9"/>
          <p:cNvSpPr/>
          <p:nvPr userDrawn="1"/>
        </p:nvSpPr>
        <p:spPr>
          <a:xfrm>
            <a:off x="0" y="6160648"/>
            <a:ext cx="12192000" cy="692696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0" y="6160648"/>
            <a:ext cx="12192000" cy="106802"/>
          </a:xfrm>
          <a:prstGeom prst="rect">
            <a:avLst/>
          </a:prstGeom>
          <a:solidFill>
            <a:srgbClr val="1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1527914" y="1507647"/>
            <a:ext cx="1966715" cy="227510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0" y="3768798"/>
            <a:ext cx="3690325" cy="240473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85" y="3063782"/>
            <a:ext cx="599021" cy="59902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3" y="1933504"/>
            <a:ext cx="797297" cy="79729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0" y="3070176"/>
            <a:ext cx="599021" cy="59902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81" y="1985123"/>
            <a:ext cx="660078" cy="66007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690308" y="6309779"/>
            <a:ext cx="1213052" cy="370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 슬라이드">
    <p:bg>
      <p:bgPr>
        <a:solidFill>
          <a:srgbClr val="A52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 userDrawn="1"/>
        </p:nvSpPr>
        <p:spPr>
          <a:xfrm>
            <a:off x="335360" y="380851"/>
            <a:ext cx="11521280" cy="6144493"/>
          </a:xfrm>
          <a:prstGeom prst="roundRect">
            <a:avLst>
              <a:gd name="adj" fmla="val 55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305563" y="2107896"/>
            <a:ext cx="9601067" cy="1143000"/>
          </a:xfrm>
        </p:spPr>
        <p:txBody>
          <a:bodyPr>
            <a:noAutofit/>
          </a:bodyPr>
          <a:lstStyle>
            <a:lvl1pPr marL="0" algn="ctr" defTabSz="914400" rtl="0" eaLnBrk="1" fontAlgn="ctr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ko-KR" altLang="en-US" sz="4800" b="1" kern="1200" spc="-150" dirty="0" smtClean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11" y="4505017"/>
            <a:ext cx="3593179" cy="206908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>
            <a:lum contrast="-20000"/>
          </a:blip>
          <a:stretch>
            <a:fillRect/>
          </a:stretch>
        </p:blipFill>
        <p:spPr>
          <a:xfrm>
            <a:off x="4007768" y="5116214"/>
            <a:ext cx="1221176" cy="1412664"/>
          </a:xfrm>
          <a:prstGeom prst="rect">
            <a:avLst/>
          </a:prstGeom>
        </p:spPr>
      </p:pic>
      <p:sp>
        <p:nvSpPr>
          <p:cNvPr id="6" name="타원 5"/>
          <p:cNvSpPr/>
          <p:nvPr userDrawn="1"/>
        </p:nvSpPr>
        <p:spPr>
          <a:xfrm>
            <a:off x="3981450" y="3730895"/>
            <a:ext cx="965022" cy="965022"/>
          </a:xfrm>
          <a:prstGeom prst="ellipse">
            <a:avLst/>
          </a:prstGeom>
          <a:solidFill>
            <a:schemeClr val="bg1"/>
          </a:solidFill>
          <a:ln>
            <a:solidFill>
              <a:srgbClr val="A52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 userDrawn="1"/>
        </p:nvSpPr>
        <p:spPr>
          <a:xfrm>
            <a:off x="7839075" y="3788045"/>
            <a:ext cx="965022" cy="965022"/>
          </a:xfrm>
          <a:prstGeom prst="ellipse">
            <a:avLst/>
          </a:prstGeom>
          <a:solidFill>
            <a:schemeClr val="bg1"/>
          </a:solidFill>
          <a:ln>
            <a:solidFill>
              <a:srgbClr val="A52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 userDrawn="1"/>
        </p:nvSpPr>
        <p:spPr>
          <a:xfrm>
            <a:off x="8972550" y="4773882"/>
            <a:ext cx="965022" cy="965022"/>
          </a:xfrm>
          <a:prstGeom prst="ellipse">
            <a:avLst/>
          </a:prstGeom>
          <a:solidFill>
            <a:schemeClr val="bg1"/>
          </a:solidFill>
          <a:ln>
            <a:solidFill>
              <a:srgbClr val="A52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 userDrawn="1"/>
        </p:nvSpPr>
        <p:spPr>
          <a:xfrm>
            <a:off x="2733675" y="4773882"/>
            <a:ext cx="965022" cy="965022"/>
          </a:xfrm>
          <a:prstGeom prst="ellipse">
            <a:avLst/>
          </a:prstGeom>
          <a:solidFill>
            <a:schemeClr val="bg1"/>
          </a:solidFill>
          <a:ln>
            <a:solidFill>
              <a:srgbClr val="A52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076" y="3971046"/>
            <a:ext cx="599021" cy="59902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25" y="4926932"/>
            <a:ext cx="658923" cy="65892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51" y="3913896"/>
            <a:ext cx="599021" cy="59902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22" y="4926354"/>
            <a:ext cx="660078" cy="660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속지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0"/>
            <a:ext cx="255737" cy="836712"/>
          </a:xfrm>
          <a:prstGeom prst="rect">
            <a:avLst/>
          </a:prstGeom>
          <a:solidFill>
            <a:srgbClr val="1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404689" y="35108"/>
            <a:ext cx="7955239" cy="762077"/>
          </a:xfr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600" b="1" kern="1200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ko-KR" altLang="en-US"/>
              <a:t>마스터 </a:t>
            </a:r>
            <a:r>
              <a:rPr lang="ko-KR" altLang="en-US" dirty="0"/>
              <a:t>제목 스타일 편집</a:t>
            </a: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6738" y="163192"/>
            <a:ext cx="1467793" cy="4487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속지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xfrm>
            <a:off x="243159" y="307132"/>
            <a:ext cx="8750763" cy="692797"/>
          </a:xfr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2" name="그룹 1"/>
          <p:cNvGrpSpPr/>
          <p:nvPr userDrawn="1"/>
        </p:nvGrpSpPr>
        <p:grpSpPr>
          <a:xfrm>
            <a:off x="-21035" y="0"/>
            <a:ext cx="12213035" cy="171450"/>
            <a:chOff x="-21035" y="4874490"/>
            <a:chExt cx="12213035" cy="210694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-21035" y="4877402"/>
              <a:ext cx="1292499" cy="207782"/>
            </a:xfrm>
            <a:prstGeom prst="rect">
              <a:avLst/>
            </a:prstGeom>
            <a:solidFill>
              <a:srgbClr val="A52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1271464" y="4874490"/>
              <a:ext cx="10920536" cy="210694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610" y="272957"/>
            <a:ext cx="599021" cy="5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40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0" r:id="rId4"/>
    <p:sldLayoutId id="2147483678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4659145" y="1850529"/>
            <a:ext cx="6978074" cy="16065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ko-KR" altLang="en-US" sz="4800" b="1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rial" pitchFamily="34" charset="0"/>
              </a:rPr>
              <a:t>희망자료 신청 가이드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5015880" y="1021208"/>
            <a:ext cx="6523215" cy="470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ea typeface="+mn-ea"/>
                <a:cs typeface="Arial" pitchFamily="34" charset="0"/>
              </a:rPr>
              <a:t>MOKWON UNIVERSITY LIBRARY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159896" y="1663017"/>
            <a:ext cx="6288960" cy="66558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A52B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직접신청 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' </a:t>
            </a:r>
            <a:r>
              <a:rPr lang="ko-KR" altLang="en-US" b="1" dirty="0">
                <a:solidFill>
                  <a:srgbClr val="FF0000"/>
                </a:solidFill>
              </a:rPr>
              <a:t>*</a:t>
            </a:r>
            <a:r>
              <a:rPr lang="ko-KR" altLang="en-US" dirty="0"/>
              <a:t> </a:t>
            </a:r>
            <a:r>
              <a:rPr lang="en-US" altLang="ko-KR" dirty="0"/>
              <a:t>‘ </a:t>
            </a:r>
            <a:r>
              <a:rPr lang="ko-KR" altLang="en-US" dirty="0"/>
              <a:t>표기 된 필수 입력항목 전부 입력 후</a:t>
            </a:r>
            <a:r>
              <a:rPr lang="en-US" altLang="ko-KR" dirty="0"/>
              <a:t>, '</a:t>
            </a:r>
            <a:r>
              <a:rPr lang="ko-KR" altLang="en-US" dirty="0"/>
              <a:t>저장</a:t>
            </a:r>
            <a:r>
              <a:rPr lang="en-US" altLang="ko-KR" dirty="0"/>
              <a:t>’ </a:t>
            </a:r>
            <a:r>
              <a:rPr lang="ko-KR" altLang="en-US" dirty="0"/>
              <a:t>버튼 클릭</a:t>
            </a:r>
            <a:endParaRPr lang="en-US" altLang="ko-K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D4371-1C4E-52D8-33A0-8B7801E5F315}"/>
              </a:ext>
            </a:extLst>
          </p:cNvPr>
          <p:cNvSpPr txBox="1"/>
          <p:nvPr/>
        </p:nvSpPr>
        <p:spPr>
          <a:xfrm>
            <a:off x="1127448" y="1556792"/>
            <a:ext cx="1051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서지사항을 구체적으로 기재할 수록 정확하고 신속한 서비스 가능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rgbClr val="0000FF"/>
                </a:solidFill>
              </a:rPr>
              <a:t>잘 </a:t>
            </a:r>
            <a:r>
              <a:rPr lang="ko-KR" altLang="en-US" dirty="0">
                <a:solidFill>
                  <a:srgbClr val="0000FF"/>
                </a:solidFill>
              </a:rPr>
              <a:t>모르겠다면 </a:t>
            </a:r>
            <a:r>
              <a:rPr lang="ko-KR" altLang="en-US" dirty="0" smtClean="0">
                <a:solidFill>
                  <a:srgbClr val="0000FF"/>
                </a:solidFill>
              </a:rPr>
              <a:t>비고란에 해당 </a:t>
            </a:r>
            <a:r>
              <a:rPr lang="ko-KR" altLang="en-US" dirty="0">
                <a:solidFill>
                  <a:srgbClr val="0000FF"/>
                </a:solidFill>
              </a:rPr>
              <a:t>자료를 구입할 수 있는 인터넷 </a:t>
            </a:r>
            <a:r>
              <a:rPr lang="ko-KR" altLang="en-US" dirty="0" smtClean="0">
                <a:solidFill>
                  <a:srgbClr val="0000FF"/>
                </a:solidFill>
              </a:rPr>
              <a:t>페이지의 </a:t>
            </a:r>
            <a:r>
              <a:rPr lang="en-US" altLang="ko-KR" dirty="0">
                <a:solidFill>
                  <a:srgbClr val="0000FF"/>
                </a:solidFill>
              </a:rPr>
              <a:t>URL</a:t>
            </a:r>
            <a:r>
              <a:rPr lang="ko-KR" altLang="en-US" dirty="0">
                <a:solidFill>
                  <a:srgbClr val="0000FF"/>
                </a:solidFill>
              </a:rPr>
              <a:t>을 </a:t>
            </a:r>
            <a:r>
              <a:rPr lang="ko-KR" altLang="en-US" dirty="0" smtClean="0">
                <a:solidFill>
                  <a:srgbClr val="0000FF"/>
                </a:solidFill>
              </a:rPr>
              <a:t>기재 </a:t>
            </a:r>
            <a:r>
              <a:rPr lang="ko-KR" altLang="en-US" dirty="0" smtClean="0">
                <a:solidFill>
                  <a:srgbClr val="0000FF"/>
                </a:solidFill>
              </a:rPr>
              <a:t>요망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rgbClr val="0000FF"/>
                </a:solidFill>
              </a:rPr>
              <a:t>LP</a:t>
            </a:r>
            <a:r>
              <a:rPr lang="ko-KR" altLang="en-US" dirty="0" smtClean="0">
                <a:solidFill>
                  <a:srgbClr val="0000FF"/>
                </a:solidFill>
              </a:rPr>
              <a:t>도 신청 가능</a:t>
            </a:r>
            <a:r>
              <a:rPr lang="en-US" altLang="ko-KR" dirty="0" smtClean="0">
                <a:solidFill>
                  <a:srgbClr val="0000FF"/>
                </a:solidFill>
              </a:rPr>
              <a:t>(</a:t>
            </a:r>
            <a:r>
              <a:rPr lang="ko-KR" altLang="en-US" dirty="0" smtClean="0">
                <a:solidFill>
                  <a:srgbClr val="0000FF"/>
                </a:solidFill>
              </a:rPr>
              <a:t>입수된 </a:t>
            </a:r>
            <a:r>
              <a:rPr lang="en-US" altLang="ko-KR" dirty="0" smtClean="0">
                <a:solidFill>
                  <a:srgbClr val="0000FF"/>
                </a:solidFill>
              </a:rPr>
              <a:t>LP</a:t>
            </a:r>
            <a:r>
              <a:rPr lang="ko-KR" altLang="en-US" dirty="0" smtClean="0">
                <a:solidFill>
                  <a:srgbClr val="0000FF"/>
                </a:solidFill>
              </a:rPr>
              <a:t>는 </a:t>
            </a:r>
            <a:r>
              <a:rPr lang="en-US" altLang="ko-KR" dirty="0" smtClean="0">
                <a:solidFill>
                  <a:srgbClr val="0000FF"/>
                </a:solidFill>
              </a:rPr>
              <a:t>Space </a:t>
            </a:r>
            <a:r>
              <a:rPr lang="en-US" altLang="ko-KR" dirty="0">
                <a:solidFill>
                  <a:srgbClr val="0000FF"/>
                </a:solidFill>
              </a:rPr>
              <a:t>M</a:t>
            </a:r>
            <a:r>
              <a:rPr lang="ko-KR" altLang="en-US" dirty="0">
                <a:solidFill>
                  <a:srgbClr val="0000FF"/>
                </a:solidFill>
              </a:rPr>
              <a:t>에서 </a:t>
            </a:r>
            <a:r>
              <a:rPr lang="ko-KR" altLang="en-US" dirty="0" smtClean="0">
                <a:solidFill>
                  <a:srgbClr val="0000FF"/>
                </a:solidFill>
              </a:rPr>
              <a:t>이용가능</a:t>
            </a:r>
            <a:r>
              <a:rPr lang="en-US" altLang="ko-KR" dirty="0" smtClean="0">
                <a:solidFill>
                  <a:srgbClr val="0000FF"/>
                </a:solidFill>
              </a:rPr>
              <a:t>)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328C12-4733-31DD-6AF4-D6CBE299FD80}"/>
              </a:ext>
            </a:extLst>
          </p:cNvPr>
          <p:cNvSpPr txBox="1"/>
          <p:nvPr/>
        </p:nvSpPr>
        <p:spPr>
          <a:xfrm>
            <a:off x="984407" y="2479379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자료가 도서관으로 입수된 경우</a:t>
            </a:r>
            <a:r>
              <a:rPr lang="en-US" altLang="ko-KR" dirty="0"/>
              <a:t>, </a:t>
            </a:r>
            <a:r>
              <a:rPr lang="ko-KR" altLang="en-US" dirty="0"/>
              <a:t>종합정보시스템에 등록한 연락처로 문자 자동 전송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7" y="2848710"/>
            <a:ext cx="10384375" cy="36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00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63664" y="2317639"/>
            <a:ext cx="708112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FAQ</a:t>
            </a:r>
            <a:endParaRPr lang="ko-KR" altLang="en-US" sz="48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A52B43"/>
              </a:solidFill>
              <a:latin typeface="+mn-ea"/>
              <a:cs typeface="Arial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467423" y="1086882"/>
            <a:ext cx="1273602" cy="904863"/>
            <a:chOff x="5467423" y="1412776"/>
            <a:chExt cx="1273602" cy="904863"/>
          </a:xfrm>
        </p:grpSpPr>
        <p:sp>
          <p:nvSpPr>
            <p:cNvPr id="6" name="직사각형 5"/>
            <p:cNvSpPr/>
            <p:nvPr/>
          </p:nvSpPr>
          <p:spPr>
            <a:xfrm>
              <a:off x="5467423" y="1412776"/>
              <a:ext cx="1273602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48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D385F"/>
                  </a:solidFill>
                  <a:latin typeface="+mn-ea"/>
                  <a:cs typeface="Arial" pitchFamily="34" charset="0"/>
                </a:rPr>
                <a:t>03</a:t>
              </a:r>
              <a:endPara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D385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5729102" y="2131132"/>
              <a:ext cx="737989" cy="121940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36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FAQ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Q1.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개인당 희망자료 신청 가능 건수는 몇 권까지 인가요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D4371-1C4E-52D8-33A0-8B7801E5F315}"/>
              </a:ext>
            </a:extLst>
          </p:cNvPr>
          <p:cNvSpPr txBox="1"/>
          <p:nvPr/>
        </p:nvSpPr>
        <p:spPr>
          <a:xfrm>
            <a:off x="1127448" y="1627952"/>
            <a:ext cx="10513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 A. </a:t>
            </a:r>
            <a:r>
              <a:rPr lang="ko-KR" altLang="en-US" sz="1600" dirty="0"/>
              <a:t>전 신분</a:t>
            </a:r>
            <a:r>
              <a:rPr lang="en-US" altLang="ko-KR" sz="1600" dirty="0"/>
              <a:t>(</a:t>
            </a:r>
            <a:r>
              <a:rPr lang="ko-KR" altLang="en-US" sz="1600" dirty="0" err="1"/>
              <a:t>교ㆍ직원</a:t>
            </a:r>
            <a:r>
              <a:rPr lang="en-US" altLang="ko-KR" sz="1600" dirty="0"/>
              <a:t>, </a:t>
            </a:r>
            <a:r>
              <a:rPr lang="ko-KR" altLang="en-US" sz="1600" dirty="0"/>
              <a:t>학생</a:t>
            </a:r>
            <a:r>
              <a:rPr lang="en-US" altLang="ko-KR" sz="1600" dirty="0"/>
              <a:t>)</a:t>
            </a:r>
            <a:r>
              <a:rPr lang="ko-KR" altLang="en-US" sz="1600" dirty="0"/>
              <a:t> 공통으로 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단행본</a:t>
            </a:r>
            <a:r>
              <a:rPr lang="ko-KR" altLang="en-US" sz="1600" b="1" u="sng" dirty="0" smtClean="0"/>
              <a:t>은 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매월 </a:t>
            </a:r>
            <a:r>
              <a:rPr lang="en-US" altLang="ko-KR" sz="1600" b="1" u="sng" dirty="0" smtClean="0">
                <a:solidFill>
                  <a:srgbClr val="0000FF"/>
                </a:solidFill>
              </a:rPr>
              <a:t>13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책</a:t>
            </a:r>
            <a:r>
              <a:rPr lang="en-US" altLang="ko-KR" sz="1600" b="1" u="sng" dirty="0" smtClean="0"/>
              <a:t>, 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전자책</a:t>
            </a:r>
            <a:r>
              <a:rPr lang="ko-KR" altLang="en-US" sz="1600" b="1" u="sng" dirty="0" smtClean="0"/>
              <a:t>은 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매월 </a:t>
            </a:r>
            <a:r>
              <a:rPr lang="en-US" altLang="ko-KR" sz="1600" b="1" u="sng" dirty="0" smtClean="0">
                <a:solidFill>
                  <a:srgbClr val="0000FF"/>
                </a:solidFill>
              </a:rPr>
              <a:t>10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책</a:t>
            </a:r>
            <a:r>
              <a:rPr lang="ko-KR" altLang="en-US" sz="1600" dirty="0" smtClean="0"/>
              <a:t> 이내로 신청 가능합니다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     </a:t>
            </a:r>
            <a:r>
              <a:rPr lang="en-US" altLang="ko-KR" sz="1600" b="1" dirty="0">
                <a:solidFill>
                  <a:srgbClr val="0000FF"/>
                </a:solidFill>
              </a:rPr>
              <a:t>DVD</a:t>
            </a:r>
            <a:r>
              <a:rPr lang="ko-KR" altLang="en-US" sz="1600" b="1" dirty="0">
                <a:solidFill>
                  <a:srgbClr val="0000FF"/>
                </a:solidFill>
              </a:rPr>
              <a:t>나 </a:t>
            </a:r>
            <a:r>
              <a:rPr lang="en-US" altLang="ko-KR" sz="1600" b="1" dirty="0">
                <a:solidFill>
                  <a:srgbClr val="0000FF"/>
                </a:solidFill>
              </a:rPr>
              <a:t>LP</a:t>
            </a:r>
            <a:r>
              <a:rPr lang="ko-KR" altLang="en-US" sz="1600" dirty="0"/>
              <a:t>와 같은 </a:t>
            </a:r>
            <a:r>
              <a:rPr lang="ko-KR" altLang="en-US" sz="1600" b="1" dirty="0">
                <a:solidFill>
                  <a:srgbClr val="0000FF"/>
                </a:solidFill>
              </a:rPr>
              <a:t>비도서자료</a:t>
            </a:r>
            <a:r>
              <a:rPr lang="ko-KR" altLang="en-US" sz="1600" dirty="0"/>
              <a:t>들도 </a:t>
            </a:r>
            <a:r>
              <a:rPr lang="ko-KR" altLang="en-US" sz="1600" b="1" u="sng" dirty="0">
                <a:solidFill>
                  <a:srgbClr val="0000FF"/>
                </a:solidFill>
              </a:rPr>
              <a:t>직접신청방법을 통해 신청 가능</a:t>
            </a:r>
            <a:r>
              <a:rPr lang="ko-KR" altLang="en-US" sz="1600" dirty="0"/>
              <a:t>합니다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     </a:t>
            </a:r>
            <a:r>
              <a:rPr lang="ko-KR" altLang="en-US" sz="1600" dirty="0"/>
              <a:t>단</a:t>
            </a:r>
            <a:r>
              <a:rPr lang="en-US" altLang="ko-KR" sz="1600" dirty="0"/>
              <a:t>, </a:t>
            </a:r>
            <a:r>
              <a:rPr lang="ko-KR" altLang="en-US" sz="1600" b="1" dirty="0">
                <a:solidFill>
                  <a:srgbClr val="FF0000"/>
                </a:solidFill>
              </a:rPr>
              <a:t>연체 등으로 인한 대출 정지기간에는 희망도서 신청이 불가능합니다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2C7B6-C252-3609-D7DF-ED24F96B754D}"/>
              </a:ext>
            </a:extLst>
          </p:cNvPr>
          <p:cNvSpPr txBox="1"/>
          <p:nvPr/>
        </p:nvSpPr>
        <p:spPr>
          <a:xfrm>
            <a:off x="984407" y="2636912"/>
            <a:ext cx="1051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Q2.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신청한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지가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언젠데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왜 빨리 들어오지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않나요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</a:p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그리고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자료 들어왔다고 문자를 받았는데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왜 아직 대출할 수 없나요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빨리 좀 해주세요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D65E5-99D4-62B6-AF55-57FE9C682890}"/>
              </a:ext>
            </a:extLst>
          </p:cNvPr>
          <p:cNvSpPr txBox="1"/>
          <p:nvPr/>
        </p:nvSpPr>
        <p:spPr>
          <a:xfrm>
            <a:off x="1127448" y="3344798"/>
            <a:ext cx="10729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 A. </a:t>
            </a:r>
            <a:r>
              <a:rPr lang="ko-KR" altLang="en-US" sz="1600" dirty="0"/>
              <a:t>국내 자료 </a:t>
            </a:r>
            <a:r>
              <a:rPr lang="en-US" altLang="ko-KR" sz="1600" dirty="0"/>
              <a:t>/ </a:t>
            </a:r>
            <a:r>
              <a:rPr lang="ko-KR" altLang="en-US" sz="1600" dirty="0"/>
              <a:t>국외 </a:t>
            </a:r>
            <a:r>
              <a:rPr lang="ko-KR" altLang="en-US" sz="1600" dirty="0" smtClean="0"/>
              <a:t>자료의 </a:t>
            </a:r>
            <a:r>
              <a:rPr lang="ko-KR" altLang="en-US" sz="1600" dirty="0"/>
              <a:t>여부에 따라 입수 시간이 다릅니다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    </a:t>
            </a:r>
            <a:r>
              <a:rPr lang="ko-KR" altLang="en-US" sz="1600" dirty="0"/>
              <a:t>또한</a:t>
            </a:r>
            <a:r>
              <a:rPr lang="en-US" altLang="ko-KR" sz="1600" dirty="0"/>
              <a:t>, </a:t>
            </a:r>
            <a:r>
              <a:rPr lang="ko-KR" altLang="en-US" sz="1600" dirty="0" smtClean="0"/>
              <a:t>입수 </a:t>
            </a:r>
            <a:r>
              <a:rPr lang="ko-KR" altLang="en-US" sz="1600" dirty="0"/>
              <a:t>후</a:t>
            </a:r>
            <a:r>
              <a:rPr lang="en-US" altLang="ko-KR" sz="1600" dirty="0"/>
              <a:t> </a:t>
            </a:r>
            <a:r>
              <a:rPr lang="ko-KR" altLang="en-US" sz="1600" dirty="0"/>
              <a:t>장서로 등록되어 서가에 </a:t>
            </a:r>
            <a:r>
              <a:rPr lang="ko-KR" altLang="en-US" sz="1600" dirty="0" smtClean="0"/>
              <a:t>배가되기까지 필요한 작업으로 인하여 </a:t>
            </a:r>
            <a:r>
              <a:rPr lang="ko-KR" altLang="en-US" sz="1600" dirty="0"/>
              <a:t>시간이 </a:t>
            </a:r>
            <a:r>
              <a:rPr lang="ko-KR" altLang="en-US" sz="1600" dirty="0" smtClean="0"/>
              <a:t>필요합니다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    </a:t>
            </a:r>
            <a:r>
              <a:rPr lang="ko-KR" altLang="en-US" sz="1600" dirty="0"/>
              <a:t>여건에 따라 변동의 여지는 있으나</a:t>
            </a:r>
            <a:r>
              <a:rPr lang="en-US" altLang="ko-KR" sz="1600" dirty="0"/>
              <a:t>, </a:t>
            </a:r>
            <a:r>
              <a:rPr lang="ko-KR" altLang="en-US" sz="1600" b="1" u="sng" dirty="0">
                <a:solidFill>
                  <a:srgbClr val="FF0000"/>
                </a:solidFill>
              </a:rPr>
              <a:t>국내자료는 약 </a:t>
            </a:r>
            <a:r>
              <a:rPr lang="en-US" altLang="ko-KR" sz="1600" b="1" u="sng" dirty="0">
                <a:solidFill>
                  <a:srgbClr val="FF0000"/>
                </a:solidFill>
              </a:rPr>
              <a:t>1 ~ 2</a:t>
            </a:r>
            <a:r>
              <a:rPr lang="ko-KR" altLang="en-US" sz="1600" b="1" u="sng" dirty="0">
                <a:solidFill>
                  <a:srgbClr val="FF0000"/>
                </a:solidFill>
              </a:rPr>
              <a:t>주</a:t>
            </a:r>
            <a:r>
              <a:rPr lang="en-US" altLang="ko-KR" sz="1600" b="1" u="sng" dirty="0">
                <a:solidFill>
                  <a:srgbClr val="FF0000"/>
                </a:solidFill>
              </a:rPr>
              <a:t>, </a:t>
            </a:r>
            <a:r>
              <a:rPr lang="ko-KR" altLang="en-US" sz="1600" b="1" u="sng" dirty="0">
                <a:solidFill>
                  <a:srgbClr val="FF0000"/>
                </a:solidFill>
              </a:rPr>
              <a:t>국외자료는</a:t>
            </a:r>
            <a:r>
              <a:rPr lang="en-US" altLang="ko-KR" sz="1600" b="1" u="sng" dirty="0">
                <a:solidFill>
                  <a:srgbClr val="FF0000"/>
                </a:solidFill>
              </a:rPr>
              <a:t> </a:t>
            </a:r>
            <a:r>
              <a:rPr lang="ko-KR" altLang="en-US" sz="1600" b="1" u="sng" dirty="0">
                <a:solidFill>
                  <a:srgbClr val="FF0000"/>
                </a:solidFill>
              </a:rPr>
              <a:t>약 </a:t>
            </a:r>
            <a:r>
              <a:rPr lang="en-US" altLang="ko-KR" sz="1600" b="1" u="sng" dirty="0">
                <a:solidFill>
                  <a:srgbClr val="FF0000"/>
                </a:solidFill>
              </a:rPr>
              <a:t>1</a:t>
            </a:r>
            <a:r>
              <a:rPr lang="ko-KR" altLang="en-US" sz="1600" b="1" u="sng" dirty="0">
                <a:solidFill>
                  <a:srgbClr val="FF0000"/>
                </a:solidFill>
              </a:rPr>
              <a:t>개월 가량 소요</a:t>
            </a:r>
            <a:r>
              <a:rPr lang="ko-KR" altLang="en-US" sz="1600" dirty="0"/>
              <a:t>됩니다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 smtClean="0"/>
              <a:t>    우선정리신청가능 안내 문자를 받으시면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이때부터 홈페이지에서 </a:t>
            </a:r>
            <a:r>
              <a:rPr lang="ko-KR" altLang="en-US" sz="1600" dirty="0" err="1" smtClean="0"/>
              <a:t>우선정리</a:t>
            </a:r>
            <a:r>
              <a:rPr lang="ko-KR" altLang="en-US" sz="1600" dirty="0" smtClean="0"/>
              <a:t> 신청이 가능합니다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이후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모든 </a:t>
            </a:r>
            <a:r>
              <a:rPr lang="ko-KR" altLang="en-US" sz="1600" dirty="0"/>
              <a:t>작업이 완료되어 이용 가능한 상태가 </a:t>
            </a:r>
            <a:r>
              <a:rPr lang="ko-KR" altLang="en-US" sz="1600" dirty="0" smtClean="0"/>
              <a:t>되어 이용가능 문자를 받으시면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자료 대출이 가능합니다</a:t>
            </a:r>
            <a:r>
              <a:rPr lang="en-US" altLang="ko-KR" sz="1600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E3512-A460-05A2-4051-12148CB52BA4}"/>
              </a:ext>
            </a:extLst>
          </p:cNvPr>
          <p:cNvSpPr txBox="1"/>
          <p:nvPr/>
        </p:nvSpPr>
        <p:spPr>
          <a:xfrm>
            <a:off x="984407" y="4801172"/>
            <a:ext cx="1051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Q3.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희망자료 구입 신청이 취소되었습니다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왜죠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C58F9B-0ABF-5A83-63FC-8C51086ACA2A}"/>
              </a:ext>
            </a:extLst>
          </p:cNvPr>
          <p:cNvSpPr txBox="1"/>
          <p:nvPr/>
        </p:nvSpPr>
        <p:spPr>
          <a:xfrm>
            <a:off x="1127448" y="5243135"/>
            <a:ext cx="108732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 A. </a:t>
            </a:r>
            <a:r>
              <a:rPr lang="ko-KR" altLang="en-US" sz="1600" b="1" dirty="0">
                <a:solidFill>
                  <a:srgbClr val="FF0000"/>
                </a:solidFill>
              </a:rPr>
              <a:t>다음의 이유에 해당되는 경우 신청이 취소될 수 있습니다</a:t>
            </a:r>
            <a:r>
              <a:rPr lang="en-US" altLang="ko-KR" sz="16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sz="1600" dirty="0"/>
              <a:t>   - </a:t>
            </a:r>
            <a:r>
              <a:rPr lang="ko-KR" altLang="en-US" sz="1600" dirty="0" smtClean="0"/>
              <a:t>확인 결과 해당 </a:t>
            </a:r>
            <a:r>
              <a:rPr lang="ko-KR" altLang="en-US" sz="1600" dirty="0"/>
              <a:t>도서가 </a:t>
            </a:r>
            <a:r>
              <a:rPr lang="ko-KR" altLang="en-US" sz="1600" dirty="0" smtClean="0"/>
              <a:t>절판 또는 </a:t>
            </a:r>
            <a:r>
              <a:rPr lang="ko-KR" altLang="en-US" sz="1600" dirty="0"/>
              <a:t>품절되어 구입할 수 없는 경우 </a:t>
            </a:r>
            <a:r>
              <a:rPr lang="en-US" altLang="ko-KR" sz="1600" dirty="0"/>
              <a:t>/ </a:t>
            </a:r>
            <a:r>
              <a:rPr lang="ko-KR" altLang="en-US" sz="1600" dirty="0"/>
              <a:t>시중에 </a:t>
            </a:r>
            <a:r>
              <a:rPr lang="ko-KR" altLang="en-US" sz="1600" dirty="0" smtClean="0"/>
              <a:t>미 출판된 </a:t>
            </a:r>
            <a:r>
              <a:rPr lang="ko-KR" altLang="en-US" sz="1600" dirty="0"/>
              <a:t>자료의 경우</a:t>
            </a:r>
            <a:endParaRPr lang="en-US" altLang="ko-KR" sz="1600" dirty="0"/>
          </a:p>
          <a:p>
            <a:r>
              <a:rPr lang="en-US" altLang="ko-KR" sz="1600" dirty="0"/>
              <a:t>   - </a:t>
            </a:r>
            <a:r>
              <a:rPr lang="ko-KR" altLang="en-US" sz="1600" dirty="0"/>
              <a:t>도서관에 이미 같은 </a:t>
            </a:r>
            <a:r>
              <a:rPr lang="ko-KR" altLang="en-US" sz="1600" dirty="0" smtClean="0"/>
              <a:t>자료를 소장중인 경우</a:t>
            </a:r>
            <a:endParaRPr lang="en-US" altLang="ko-KR" sz="1600" dirty="0"/>
          </a:p>
          <a:p>
            <a:r>
              <a:rPr lang="en-US" altLang="ko-KR" sz="1600" dirty="0"/>
              <a:t>   - </a:t>
            </a:r>
            <a:r>
              <a:rPr lang="ko-KR" altLang="en-US" sz="1600" dirty="0" smtClean="0"/>
              <a:t>우리 도서관이 소장하기에 부적합한 자료인 </a:t>
            </a:r>
            <a:r>
              <a:rPr lang="ko-KR" altLang="en-US" sz="1600" dirty="0"/>
              <a:t>경우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어린이 청소년 도서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얇은 </a:t>
            </a:r>
            <a:r>
              <a:rPr lang="ko-KR" altLang="en-US" sz="1600" dirty="0"/>
              <a:t>소책자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8</a:t>
            </a:r>
            <a:r>
              <a:rPr lang="ko-KR" altLang="en-US" sz="1600" dirty="0" smtClean="0"/>
              <a:t>절지 문제집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등</a:t>
            </a:r>
            <a:r>
              <a:rPr lang="en-US" altLang="ko-KR" sz="1600" dirty="0"/>
              <a:t>)</a:t>
            </a:r>
          </a:p>
          <a:p>
            <a:r>
              <a:rPr lang="en-US" altLang="ko-KR" sz="1600" dirty="0"/>
              <a:t>   - </a:t>
            </a:r>
            <a:r>
              <a:rPr lang="ko-KR" altLang="en-US" sz="1600" dirty="0"/>
              <a:t>신청 시 기재한 서지정보</a:t>
            </a:r>
            <a:r>
              <a:rPr lang="en-US" altLang="ko-KR" sz="1600" dirty="0"/>
              <a:t>(</a:t>
            </a:r>
            <a:r>
              <a:rPr lang="ko-KR" altLang="en-US" sz="1600" dirty="0"/>
              <a:t>도서정보</a:t>
            </a:r>
            <a:r>
              <a:rPr lang="en-US" altLang="ko-KR" sz="1600" dirty="0"/>
              <a:t>)</a:t>
            </a:r>
            <a:r>
              <a:rPr lang="ko-KR" altLang="en-US" sz="1600" dirty="0"/>
              <a:t>가 부정확하거나 불충분하여 도서 확인이 어려운 경우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546577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 txBox="1">
            <a:spLocks/>
          </p:cNvSpPr>
          <p:nvPr/>
        </p:nvSpPr>
        <p:spPr>
          <a:xfrm>
            <a:off x="4659145" y="1850529"/>
            <a:ext cx="6978074" cy="16065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ko-KR" altLang="en-US" sz="6600" b="1" spc="-15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rial" pitchFamily="34" charset="0"/>
              </a:rPr>
              <a:t>감사합니다</a:t>
            </a:r>
            <a:endParaRPr lang="ko-KR" altLang="en-US" sz="6600" b="1" spc="-150" dirty="0">
              <a:ln w="38100">
                <a:solidFill>
                  <a:srgbClr val="07395F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303912" y="1021208"/>
            <a:ext cx="6235183" cy="470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3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ea typeface="+mn-ea"/>
                <a:cs typeface="Arial" pitchFamily="34" charset="0"/>
              </a:rPr>
              <a:t>MOKWON UNIVERSITY LIBRARY</a:t>
            </a:r>
            <a:endParaRPr lang="en-US" altLang="ko-KR" sz="3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A52B43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524500" y="1666875"/>
            <a:ext cx="5924356" cy="62699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52B4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291113-E2F8-D3F2-C09A-B6F52836CBA5}"/>
              </a:ext>
            </a:extLst>
          </p:cNvPr>
          <p:cNvSpPr txBox="1"/>
          <p:nvPr/>
        </p:nvSpPr>
        <p:spPr>
          <a:xfrm>
            <a:off x="8040216" y="3140968"/>
            <a:ext cx="349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/>
              <a:t>문의 </a:t>
            </a:r>
            <a:r>
              <a:rPr lang="en-US" altLang="ko-KR" dirty="0"/>
              <a:t>: </a:t>
            </a:r>
            <a:r>
              <a:rPr lang="ko-KR" altLang="en-US" dirty="0" err="1"/>
              <a:t>학술정보과</a:t>
            </a:r>
            <a:r>
              <a:rPr lang="ko-KR" altLang="en-US" dirty="0"/>
              <a:t> </a:t>
            </a:r>
            <a:r>
              <a:rPr lang="en-US" altLang="ko-KR" dirty="0" smtClean="0"/>
              <a:t>042)829-7213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12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63664" y="2317639"/>
            <a:ext cx="708112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One-Click! </a:t>
            </a:r>
            <a:r>
              <a: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도서신청 방법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5467423" y="1086882"/>
            <a:ext cx="1273602" cy="904863"/>
            <a:chOff x="5467423" y="1412776"/>
            <a:chExt cx="1273602" cy="904863"/>
          </a:xfrm>
        </p:grpSpPr>
        <p:sp>
          <p:nvSpPr>
            <p:cNvPr id="6" name="직사각형 5"/>
            <p:cNvSpPr/>
            <p:nvPr/>
          </p:nvSpPr>
          <p:spPr>
            <a:xfrm>
              <a:off x="5467423" y="1412776"/>
              <a:ext cx="1273602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48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D385F"/>
                  </a:solidFill>
                  <a:latin typeface="+mn-ea"/>
                  <a:cs typeface="Arial" pitchFamily="34" charset="0"/>
                </a:rPr>
                <a:t>01</a:t>
              </a:r>
              <a:endPara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D385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5729102" y="2131132"/>
              <a:ext cx="737989" cy="121940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68B3C86-6C56-1817-E477-A8EF34EAB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One-Click!</a:t>
            </a:r>
            <a:r>
              <a:rPr lang="ko-KR" altLang="en-US" dirty="0"/>
              <a:t> 도서신청 방법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C85B1-BB9B-432F-6410-E7F4D9B23D90}"/>
              </a:ext>
            </a:extLst>
          </p:cNvPr>
          <p:cNvSpPr txBox="1"/>
          <p:nvPr/>
        </p:nvSpPr>
        <p:spPr>
          <a:xfrm>
            <a:off x="695400" y="1268760"/>
            <a:ext cx="1051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o-KR" altLang="en-US" sz="2000" dirty="0"/>
              <a:t>사용 시작 </a:t>
            </a:r>
            <a:r>
              <a:rPr lang="en-US" altLang="ko-KR" sz="2000" dirty="0"/>
              <a:t>: </a:t>
            </a:r>
            <a:r>
              <a:rPr lang="ko-KR" altLang="en-US" sz="2000" dirty="0"/>
              <a:t>도서관 홈페이지 로그인 후</a:t>
            </a:r>
            <a:r>
              <a:rPr lang="en-US" altLang="ko-KR" sz="2000" dirty="0"/>
              <a:t>, '</a:t>
            </a:r>
            <a:r>
              <a:rPr lang="ko-KR" altLang="en-US" sz="2000" dirty="0"/>
              <a:t>희망자료신청</a:t>
            </a:r>
            <a:r>
              <a:rPr lang="en-US" altLang="ko-KR" sz="2000" dirty="0"/>
              <a:t>＇</a:t>
            </a:r>
            <a:r>
              <a:rPr lang="ko-KR" altLang="en-US" sz="2000" dirty="0"/>
              <a:t>버튼 클릭</a:t>
            </a:r>
            <a:endParaRPr lang="en-US" altLang="ko-KR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E36D58-1E61-ADBD-7928-0F2815F89541}"/>
              </a:ext>
            </a:extLst>
          </p:cNvPr>
          <p:cNvSpPr txBox="1"/>
          <p:nvPr/>
        </p:nvSpPr>
        <p:spPr>
          <a:xfrm>
            <a:off x="984407" y="1675547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또는</a:t>
            </a:r>
            <a:r>
              <a:rPr lang="en-US" altLang="ko-KR" dirty="0"/>
              <a:t>, </a:t>
            </a:r>
            <a:r>
              <a:rPr lang="ko-KR" altLang="en-US" dirty="0"/>
              <a:t>도서관 서비스 </a:t>
            </a:r>
            <a:r>
              <a:rPr lang="en-US" altLang="ko-KR" dirty="0"/>
              <a:t>&gt; </a:t>
            </a:r>
            <a:r>
              <a:rPr lang="ko-KR" altLang="en-US" dirty="0"/>
              <a:t>자료이용 </a:t>
            </a:r>
            <a:r>
              <a:rPr lang="en-US" altLang="ko-KR" dirty="0"/>
              <a:t>&gt; </a:t>
            </a:r>
            <a:r>
              <a:rPr lang="ko-KR" altLang="en-US" dirty="0"/>
              <a:t>희망자료신청 클릭</a:t>
            </a:r>
            <a:r>
              <a:rPr lang="en-US" altLang="ko-KR" dirty="0"/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140444"/>
            <a:ext cx="10370126" cy="44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92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One-Click!</a:t>
            </a:r>
            <a:r>
              <a:rPr lang="ko-KR" altLang="en-US" dirty="0"/>
              <a:t> 도서신청 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‘One-Click! </a:t>
            </a:r>
            <a:r>
              <a:rPr lang="ko-KR" altLang="en-US" dirty="0"/>
              <a:t>도서신청</a:t>
            </a:r>
            <a:r>
              <a:rPr lang="en-US" altLang="ko-KR" dirty="0"/>
              <a:t>’ </a:t>
            </a:r>
            <a:r>
              <a:rPr lang="ko-KR" altLang="en-US" dirty="0"/>
              <a:t>버튼 클릭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772816"/>
            <a:ext cx="10058400" cy="359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1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One-Click!</a:t>
            </a:r>
            <a:r>
              <a:rPr lang="ko-KR" altLang="en-US" dirty="0"/>
              <a:t> 도서신청 방법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798F73-DCBF-FAC9-F839-F5C8DC92D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440" y="1709393"/>
            <a:ext cx="10441160" cy="3447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통합검색창에서 원하는 자료 검색</a:t>
            </a:r>
            <a:r>
              <a:rPr lang="en-US" altLang="ko-KR" dirty="0"/>
              <a:t>(</a:t>
            </a:r>
            <a:r>
              <a:rPr lang="ko-KR" altLang="en-US" b="1" dirty="0">
                <a:solidFill>
                  <a:srgbClr val="FF0000"/>
                </a:solidFill>
              </a:rPr>
              <a:t>서명</a:t>
            </a:r>
            <a:r>
              <a:rPr lang="en-US" altLang="ko-KR" b="1" dirty="0">
                <a:solidFill>
                  <a:srgbClr val="FF0000"/>
                </a:solidFill>
              </a:rPr>
              <a:t>, </a:t>
            </a:r>
            <a:r>
              <a:rPr lang="ko-KR" altLang="en-US" b="1" dirty="0">
                <a:solidFill>
                  <a:srgbClr val="FF0000"/>
                </a:solidFill>
              </a:rPr>
              <a:t>저자</a:t>
            </a:r>
            <a:r>
              <a:rPr lang="en-US" altLang="ko-KR" b="1" dirty="0">
                <a:solidFill>
                  <a:srgbClr val="FF0000"/>
                </a:solidFill>
              </a:rPr>
              <a:t>, ISBN</a:t>
            </a:r>
            <a:r>
              <a:rPr lang="en-US" altLang="ko-KR" dirty="0"/>
              <a:t> </a:t>
            </a:r>
            <a:r>
              <a:rPr lang="ko-KR" altLang="en-US" dirty="0"/>
              <a:t>등 이용</a:t>
            </a:r>
            <a:r>
              <a:rPr lang="en-US" altLang="ko-KR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1E8FC-6101-AB56-A71E-089477455D10}"/>
              </a:ext>
            </a:extLst>
          </p:cNvPr>
          <p:cNvSpPr txBox="1"/>
          <p:nvPr/>
        </p:nvSpPr>
        <p:spPr>
          <a:xfrm>
            <a:off x="1006093" y="5430103"/>
            <a:ext cx="10513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※ E-CIP </a:t>
            </a:r>
            <a:r>
              <a:rPr lang="ko-KR" altLang="en-US" sz="1600" dirty="0"/>
              <a:t>소개</a:t>
            </a:r>
            <a:endParaRPr lang="en-US" altLang="ko-KR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D9D9A-73BA-2568-6FC4-B544B862E24D}"/>
              </a:ext>
            </a:extLst>
          </p:cNvPr>
          <p:cNvSpPr txBox="1"/>
          <p:nvPr/>
        </p:nvSpPr>
        <p:spPr>
          <a:xfrm>
            <a:off x="984407" y="5768657"/>
            <a:ext cx="10513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6</a:t>
            </a:r>
            <a:r>
              <a:rPr lang="ko-KR" altLang="en-US" sz="1600" dirty="0"/>
              <a:t>개국</a:t>
            </a:r>
            <a:r>
              <a:rPr lang="en-US" altLang="ko-KR" sz="1600" dirty="0"/>
              <a:t>(</a:t>
            </a:r>
            <a:r>
              <a:rPr lang="ko-KR" altLang="en-US" sz="1600" dirty="0"/>
              <a:t>한국</a:t>
            </a:r>
            <a:r>
              <a:rPr lang="en-US" altLang="ko-KR" sz="1600" dirty="0"/>
              <a:t>, </a:t>
            </a:r>
            <a:r>
              <a:rPr lang="ko-KR" altLang="en-US" sz="1600" dirty="0"/>
              <a:t>영미</a:t>
            </a:r>
            <a:r>
              <a:rPr lang="en-US" altLang="ko-KR" sz="1600" dirty="0"/>
              <a:t>, </a:t>
            </a:r>
            <a:r>
              <a:rPr lang="ko-KR" altLang="en-US" sz="1600" dirty="0"/>
              <a:t>중국</a:t>
            </a:r>
            <a:r>
              <a:rPr lang="en-US" altLang="ko-KR" sz="1600" dirty="0"/>
              <a:t>, </a:t>
            </a:r>
            <a:r>
              <a:rPr lang="ko-KR" altLang="en-US" sz="1600" dirty="0"/>
              <a:t>일본</a:t>
            </a:r>
            <a:r>
              <a:rPr lang="en-US" altLang="ko-KR" sz="1600" dirty="0"/>
              <a:t>, </a:t>
            </a:r>
            <a:r>
              <a:rPr lang="ko-KR" altLang="en-US" sz="1600" dirty="0"/>
              <a:t>독일</a:t>
            </a:r>
            <a:r>
              <a:rPr lang="en-US" altLang="ko-KR" sz="1600" dirty="0"/>
              <a:t>, </a:t>
            </a:r>
            <a:r>
              <a:rPr lang="ko-KR" altLang="en-US" sz="1600" dirty="0"/>
              <a:t>프랑스</a:t>
            </a:r>
            <a:r>
              <a:rPr lang="en-US" altLang="ko-KR" sz="1600" dirty="0"/>
              <a:t>)</a:t>
            </a:r>
            <a:r>
              <a:rPr lang="ko-KR" altLang="en-US" sz="1600" dirty="0"/>
              <a:t>의 최신간 등 </a:t>
            </a:r>
            <a:r>
              <a:rPr lang="ko-KR" altLang="en-US" sz="1600" b="1" u="sng" dirty="0">
                <a:solidFill>
                  <a:srgbClr val="0070C0"/>
                </a:solidFill>
              </a:rPr>
              <a:t>약 </a:t>
            </a:r>
            <a:r>
              <a:rPr lang="en-US" altLang="ko-KR" sz="1600" b="1" u="sng" dirty="0">
                <a:solidFill>
                  <a:srgbClr val="0070C0"/>
                </a:solidFill>
              </a:rPr>
              <a:t>2,400</a:t>
            </a:r>
            <a:r>
              <a:rPr lang="ko-KR" altLang="en-US" sz="1600" b="1" u="sng" dirty="0">
                <a:solidFill>
                  <a:srgbClr val="0070C0"/>
                </a:solidFill>
              </a:rPr>
              <a:t>만 종의 서지 데이터를 제공하는 도서정보 전문 제공 솔루션</a:t>
            </a:r>
            <a:r>
              <a:rPr lang="ko-KR" altLang="en-US" sz="1600" dirty="0"/>
              <a:t>으로서</a:t>
            </a:r>
            <a:r>
              <a:rPr lang="en-US" altLang="ko-KR" sz="1600" dirty="0"/>
              <a:t>, 2023</a:t>
            </a:r>
            <a:r>
              <a:rPr lang="ko-KR" altLang="en-US" sz="1600" dirty="0"/>
              <a:t>년 도서관 신규 시스템 도입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576646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One-Click!</a:t>
            </a:r>
            <a:r>
              <a:rPr lang="ko-KR" altLang="en-US" dirty="0"/>
              <a:t> 도서신청 방법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798F73-DCBF-FAC9-F839-F5C8DC92D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407" y="2612213"/>
            <a:ext cx="10513167" cy="39026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자료 검색 후</a:t>
            </a:r>
            <a:r>
              <a:rPr lang="en-US" altLang="ko-KR" dirty="0"/>
              <a:t>, ‘</a:t>
            </a:r>
            <a:r>
              <a:rPr lang="ko-KR" altLang="en-US" dirty="0"/>
              <a:t>도서신청</a:t>
            </a:r>
            <a:r>
              <a:rPr lang="en-US" altLang="ko-KR" dirty="0"/>
              <a:t>’ </a:t>
            </a:r>
            <a:r>
              <a:rPr lang="ko-KR" altLang="en-US" dirty="0"/>
              <a:t>버튼 클릭</a:t>
            </a:r>
            <a:endParaRPr lang="en-US" altLang="ko-K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9429B-6DD1-925C-883F-E81D1E678DB2}"/>
              </a:ext>
            </a:extLst>
          </p:cNvPr>
          <p:cNvSpPr txBox="1"/>
          <p:nvPr/>
        </p:nvSpPr>
        <p:spPr>
          <a:xfrm>
            <a:off x="1127448" y="1596862"/>
            <a:ext cx="1051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이미 다른 사람이 신청한 자료인 경우 </a:t>
            </a:r>
            <a:r>
              <a:rPr lang="en-US" altLang="ko-KR" dirty="0"/>
              <a:t>: </a:t>
            </a:r>
            <a:r>
              <a:rPr lang="ko-KR" altLang="en-US" dirty="0"/>
              <a:t> </a:t>
            </a:r>
            <a:r>
              <a:rPr lang="en-US" altLang="ko-KR" dirty="0"/>
              <a:t>‘</a:t>
            </a:r>
            <a:r>
              <a:rPr lang="ko-KR" altLang="en-US" b="1" dirty="0" err="1">
                <a:solidFill>
                  <a:srgbClr val="FF0000"/>
                </a:solidFill>
              </a:rPr>
              <a:t>신청중</a:t>
            </a:r>
            <a:r>
              <a:rPr lang="en-US" altLang="ko-KR" dirty="0"/>
              <a:t>’ </a:t>
            </a:r>
            <a:r>
              <a:rPr lang="ko-KR" altLang="en-US" dirty="0"/>
              <a:t>적색 표시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이미 도서관에서 가지고 있는 자료인 경우</a:t>
            </a:r>
            <a:r>
              <a:rPr lang="en-US" altLang="ko-KR" dirty="0"/>
              <a:t> : '</a:t>
            </a:r>
            <a:r>
              <a:rPr lang="ko-KR" altLang="en-US" b="1" dirty="0" err="1">
                <a:solidFill>
                  <a:srgbClr val="00B050"/>
                </a:solidFill>
              </a:rPr>
              <a:t>소장중</a:t>
            </a:r>
            <a:r>
              <a:rPr lang="en-US" altLang="ko-KR" dirty="0"/>
              <a:t>’ </a:t>
            </a:r>
            <a:r>
              <a:rPr lang="ko-KR" altLang="en-US" dirty="0"/>
              <a:t>녹색 표시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서명 옆에 </a:t>
            </a:r>
            <a:r>
              <a:rPr lang="en-US" altLang="ko-KR" dirty="0"/>
              <a:t>'</a:t>
            </a:r>
            <a:r>
              <a:rPr lang="ko-KR" altLang="en-US" b="1" dirty="0">
                <a:solidFill>
                  <a:srgbClr val="A41735"/>
                </a:solidFill>
              </a:rPr>
              <a:t>품절</a:t>
            </a:r>
            <a:r>
              <a:rPr lang="en-US" altLang="ko-KR" dirty="0"/>
              <a:t>’ </a:t>
            </a:r>
            <a:r>
              <a:rPr lang="ko-KR" altLang="en-US" dirty="0"/>
              <a:t>이라고 뜬 경우 </a:t>
            </a:r>
            <a:r>
              <a:rPr lang="en-US" altLang="ko-KR" dirty="0"/>
              <a:t>: </a:t>
            </a:r>
            <a:r>
              <a:rPr lang="ko-KR" altLang="en-US" b="1" u="sng" dirty="0">
                <a:solidFill>
                  <a:srgbClr val="A41735"/>
                </a:solidFill>
              </a:rPr>
              <a:t>신청 불가능</a:t>
            </a:r>
            <a:r>
              <a:rPr lang="en-US" altLang="ko-KR" u="sng" dirty="0">
                <a:solidFill>
                  <a:srgbClr val="A4173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970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One-Click!</a:t>
            </a:r>
            <a:r>
              <a:rPr lang="ko-KR" altLang="en-US" dirty="0"/>
              <a:t> 도서신청 방법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798F73-DCBF-FAC9-F839-F5C8DC92D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/>
          <a:stretch/>
        </p:blipFill>
        <p:spPr>
          <a:xfrm>
            <a:off x="984407" y="2132856"/>
            <a:ext cx="10513168" cy="4173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73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신청옵션 선택</a:t>
            </a:r>
            <a:r>
              <a:rPr lang="en-US" altLang="ko-KR" dirty="0"/>
              <a:t>(</a:t>
            </a:r>
            <a:r>
              <a:rPr lang="ko-KR" altLang="en-US" dirty="0"/>
              <a:t>필요시 비고사항 수기입력 가능</a:t>
            </a:r>
            <a:r>
              <a:rPr lang="en-US" altLang="ko-KR" dirty="0"/>
              <a:t>) </a:t>
            </a:r>
            <a:r>
              <a:rPr lang="ko-KR" altLang="en-US" dirty="0"/>
              <a:t>후</a:t>
            </a:r>
            <a:r>
              <a:rPr lang="en-US" altLang="ko-KR" dirty="0"/>
              <a:t>, ‘</a:t>
            </a:r>
            <a:r>
              <a:rPr lang="ko-KR" altLang="en-US" dirty="0"/>
              <a:t>도서신청</a:t>
            </a:r>
            <a:r>
              <a:rPr lang="en-US" altLang="ko-KR" dirty="0"/>
              <a:t>’</a:t>
            </a:r>
            <a:r>
              <a:rPr lang="ko-KR" altLang="en-US" dirty="0"/>
              <a:t> 버튼 클릭하면 끝</a:t>
            </a:r>
            <a:r>
              <a:rPr lang="en-US" altLang="ko-KR" dirty="0"/>
              <a:t>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자료가 도서관으로 입수된 경우</a:t>
            </a:r>
            <a:r>
              <a:rPr lang="en-US" altLang="ko-KR" dirty="0"/>
              <a:t>, </a:t>
            </a:r>
            <a:r>
              <a:rPr lang="ko-KR" altLang="en-US" dirty="0"/>
              <a:t>종합정보시스템에 등록한 연락처로 문자 자동 전송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39694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63664" y="2317639"/>
            <a:ext cx="708112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직접신청 방법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5467423" y="1086882"/>
            <a:ext cx="1273602" cy="904863"/>
            <a:chOff x="5467423" y="1412776"/>
            <a:chExt cx="1273602" cy="904863"/>
          </a:xfrm>
        </p:grpSpPr>
        <p:sp>
          <p:nvSpPr>
            <p:cNvPr id="6" name="직사각형 5"/>
            <p:cNvSpPr/>
            <p:nvPr/>
          </p:nvSpPr>
          <p:spPr>
            <a:xfrm>
              <a:off x="5467423" y="1412776"/>
              <a:ext cx="1273602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48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D385F"/>
                  </a:solidFill>
                  <a:latin typeface="+mn-ea"/>
                  <a:cs typeface="Arial" pitchFamily="34" charset="0"/>
                </a:rPr>
                <a:t>02</a:t>
              </a:r>
              <a:endPara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D385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5729102" y="2131132"/>
              <a:ext cx="737989" cy="121940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36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직접신청 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‘</a:t>
            </a:r>
            <a:r>
              <a:rPr lang="ko-KR" altLang="en-US" dirty="0"/>
              <a:t>희망자료직접신청</a:t>
            </a:r>
            <a:r>
              <a:rPr lang="en-US" altLang="ko-KR" dirty="0"/>
              <a:t>’ </a:t>
            </a:r>
            <a:r>
              <a:rPr lang="ko-KR" altLang="en-US" dirty="0"/>
              <a:t>버튼 클릭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75" y="1700808"/>
            <a:ext cx="10058400" cy="359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5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7326</TotalTime>
  <Words>530</Words>
  <Application>Microsoft Office PowerPoint</Application>
  <PresentationFormat>와이드스크린</PresentationFormat>
  <Paragraphs>57</Paragraphs>
  <Slides>13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HY헤드라인M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One-Click! 도서신청 방법</vt:lpstr>
      <vt:lpstr>One-Click! 도서신청 방법</vt:lpstr>
      <vt:lpstr>One-Click! 도서신청 방법</vt:lpstr>
      <vt:lpstr>One-Click! 도서신청 방법</vt:lpstr>
      <vt:lpstr>One-Click! 도서신청 방법</vt:lpstr>
      <vt:lpstr>PowerPoint 프레젠테이션</vt:lpstr>
      <vt:lpstr>직접신청 방법</vt:lpstr>
      <vt:lpstr>직접신청 방법</vt:lpstr>
      <vt:lpstr>PowerPoint 프레젠테이션</vt:lpstr>
      <vt:lpstr>FAQ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[애니형]글로벌 일러스트 아이콘(자동완성형포함)</dc:title>
  <dc:creator>피피티월드(http://www.pptworld.co.kr)</dc:creator>
  <dc:description>본 저작물의 저작권은 피피티월드에 있습니다.
- (주)지커뮤니케이션</dc:description>
  <cp:lastModifiedBy>User</cp:lastModifiedBy>
  <cp:revision>970</cp:revision>
  <dcterms:created xsi:type="dcterms:W3CDTF">2013-02-15T08:00:52Z</dcterms:created>
  <dcterms:modified xsi:type="dcterms:W3CDTF">2024-10-21T07:28:24Z</dcterms:modified>
</cp:coreProperties>
</file>