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12192000" cy="6858000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98DA"/>
    <a:srgbClr val="FE76CD"/>
    <a:srgbClr val="F32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9252-5672-47DA-A423-4E2B56FD25A9}" type="datetimeFigureOut">
              <a:rPr lang="ko-KR" altLang="en-US" smtClean="0"/>
              <a:t>2019-07-24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E754-B86D-420E-9252-B46CF7EBA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202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9252-5672-47DA-A423-4E2B56FD25A9}" type="datetimeFigureOut">
              <a:rPr lang="ko-KR" altLang="en-US" smtClean="0"/>
              <a:t>2019-07-24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E754-B86D-420E-9252-B46CF7EBA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015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9252-5672-47DA-A423-4E2B56FD25A9}" type="datetimeFigureOut">
              <a:rPr lang="ko-KR" altLang="en-US" smtClean="0"/>
              <a:t>2019-07-24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E754-B86D-420E-9252-B46CF7EBA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1242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9252-5672-47DA-A423-4E2B56FD25A9}" type="datetimeFigureOut">
              <a:rPr lang="ko-KR" altLang="en-US" smtClean="0"/>
              <a:t>2019-07-24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E754-B86D-420E-9252-B46CF7EBA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9613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9252-5672-47DA-A423-4E2B56FD25A9}" type="datetimeFigureOut">
              <a:rPr lang="ko-KR" altLang="en-US" smtClean="0"/>
              <a:t>2019-07-24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E754-B86D-420E-9252-B46CF7EBA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5058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9252-5672-47DA-A423-4E2B56FD25A9}" type="datetimeFigureOut">
              <a:rPr lang="ko-KR" altLang="en-US" smtClean="0"/>
              <a:t>2019-07-24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E754-B86D-420E-9252-B46CF7EBA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863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9252-5672-47DA-A423-4E2B56FD25A9}" type="datetimeFigureOut">
              <a:rPr lang="ko-KR" altLang="en-US" smtClean="0"/>
              <a:t>2019-07-24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E754-B86D-420E-9252-B46CF7EBA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0672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9252-5672-47DA-A423-4E2B56FD25A9}" type="datetimeFigureOut">
              <a:rPr lang="ko-KR" altLang="en-US" smtClean="0"/>
              <a:t>2019-07-24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E754-B86D-420E-9252-B46CF7EBA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8507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9252-5672-47DA-A423-4E2B56FD25A9}" type="datetimeFigureOut">
              <a:rPr lang="ko-KR" altLang="en-US" smtClean="0"/>
              <a:t>2019-07-24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E754-B86D-420E-9252-B46CF7EBA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538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9252-5672-47DA-A423-4E2B56FD25A9}" type="datetimeFigureOut">
              <a:rPr lang="ko-KR" altLang="en-US" smtClean="0"/>
              <a:t>2019-07-24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E754-B86D-420E-9252-B46CF7EBA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5886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9252-5672-47DA-A423-4E2B56FD25A9}" type="datetimeFigureOut">
              <a:rPr lang="ko-KR" altLang="en-US" smtClean="0"/>
              <a:t>2019-07-24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8E754-B86D-420E-9252-B46CF7EBA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3603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39252-5672-47DA-A423-4E2B56FD25A9}" type="datetimeFigureOut">
              <a:rPr lang="ko-KR" altLang="en-US" smtClean="0"/>
              <a:t>2019-07-24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8E754-B86D-420E-9252-B46CF7EBAF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48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jpg"/><Relationship Id="rId18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7.jpeg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3.sv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사각형: 둥근 모서리 57">
            <a:extLst>
              <a:ext uri="{FF2B5EF4-FFF2-40B4-BE49-F238E27FC236}">
                <a16:creationId xmlns:a16="http://schemas.microsoft.com/office/drawing/2014/main" id="{A0B902B7-3B8A-4BBC-BE24-A8B9E1656FB9}"/>
              </a:ext>
            </a:extLst>
          </p:cNvPr>
          <p:cNvSpPr/>
          <p:nvPr/>
        </p:nvSpPr>
        <p:spPr>
          <a:xfrm>
            <a:off x="6139979" y="262890"/>
            <a:ext cx="6005129" cy="6559018"/>
          </a:xfrm>
          <a:prstGeom prst="roundRect">
            <a:avLst>
              <a:gd name="adj" fmla="val 6198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사각형: 둥근 모서리 56">
            <a:extLst>
              <a:ext uri="{FF2B5EF4-FFF2-40B4-BE49-F238E27FC236}">
                <a16:creationId xmlns:a16="http://schemas.microsoft.com/office/drawing/2014/main" id="{15BC38F0-7B96-4DD3-ABAE-A5015DFD88EB}"/>
              </a:ext>
            </a:extLst>
          </p:cNvPr>
          <p:cNvSpPr/>
          <p:nvPr/>
        </p:nvSpPr>
        <p:spPr>
          <a:xfrm>
            <a:off x="138269" y="3717649"/>
            <a:ext cx="5810551" cy="3077015"/>
          </a:xfrm>
          <a:prstGeom prst="roundRect">
            <a:avLst>
              <a:gd name="adj" fmla="val 14067"/>
            </a:avLst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DDFA7-17A6-4445-BFCE-34AA75177141}"/>
              </a:ext>
            </a:extLst>
          </p:cNvPr>
          <p:cNvSpPr txBox="1"/>
          <p:nvPr/>
        </p:nvSpPr>
        <p:spPr>
          <a:xfrm>
            <a:off x="436529" y="66357"/>
            <a:ext cx="490610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b="1" dirty="0" smtClean="0"/>
              <a:t>화학</a:t>
            </a:r>
            <a:r>
              <a:rPr lang="en-US" altLang="ko-KR" dirty="0" smtClean="0"/>
              <a:t>·</a:t>
            </a:r>
            <a:r>
              <a:rPr lang="ko-KR" altLang="en-US" b="1" dirty="0" smtClean="0"/>
              <a:t>화장품학부소개</a:t>
            </a:r>
            <a:endParaRPr lang="ko-KR" alt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1C83B-4A8F-4358-84A5-3CB0B82A98AF}"/>
              </a:ext>
            </a:extLst>
          </p:cNvPr>
          <p:cNvSpPr txBox="1"/>
          <p:nvPr/>
        </p:nvSpPr>
        <p:spPr>
          <a:xfrm>
            <a:off x="474784" y="3521553"/>
            <a:ext cx="14000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/>
              <a:t>실험실소개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9C9646-A76D-43A8-96CF-D633F9E465CC}"/>
              </a:ext>
            </a:extLst>
          </p:cNvPr>
          <p:cNvSpPr txBox="1"/>
          <p:nvPr/>
        </p:nvSpPr>
        <p:spPr>
          <a:xfrm>
            <a:off x="6510118" y="80338"/>
            <a:ext cx="11017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+mj-ea"/>
                <a:ea typeface="+mj-ea"/>
                <a:cs typeface="함초롬돋움" panose="020B0604000101010101" pitchFamily="50" charset="-127"/>
              </a:rPr>
              <a:t>학습활동</a:t>
            </a:r>
            <a:endParaRPr lang="ko-KR" altLang="en-US" b="1" dirty="0"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286AC5-34D7-43A6-ACCE-F73040430072}"/>
              </a:ext>
            </a:extLst>
          </p:cNvPr>
          <p:cNvSpPr txBox="1"/>
          <p:nvPr/>
        </p:nvSpPr>
        <p:spPr>
          <a:xfrm>
            <a:off x="106037" y="1144354"/>
            <a:ext cx="5942739" cy="1246495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endParaRPr lang="en-US" altLang="ko-KR" sz="1200" dirty="0" smtClean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>
              <a:lnSpc>
                <a:spcPct val="125000"/>
              </a:lnSpc>
            </a:pPr>
            <a:r>
              <a:rPr lang="ko-KR" altLang="en-US" sz="1200" b="1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학업</a:t>
            </a:r>
            <a:r>
              <a:rPr lang="en-US" altLang="ko-KR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: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화학과 </a:t>
            </a: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관련된 제반 분야의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취업과 </a:t>
            </a: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신약개발 및 제약관련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산업분야의 </a:t>
            </a: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취업 및 대학원 진학 등과 관련된 교과목들을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배웁니다</a:t>
            </a:r>
            <a:r>
              <a:rPr lang="en-US" altLang="ko-KR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 </a:t>
            </a:r>
            <a:endParaRPr lang="en-US" altLang="ko-KR" sz="1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>
              <a:lnSpc>
                <a:spcPct val="125000"/>
              </a:lnSpc>
            </a:pPr>
            <a:r>
              <a:rPr lang="ko-KR" altLang="en-US" sz="1200" b="1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취업</a:t>
            </a:r>
            <a:r>
              <a:rPr lang="en-US" altLang="ko-KR" sz="1200" b="1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: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한국화학연구원</a:t>
            </a:r>
            <a:r>
              <a:rPr lang="en-US" altLang="ko-KR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한국한의학연구원 등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국책 </a:t>
            </a: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연구소</a:t>
            </a:r>
            <a:r>
              <a:rPr lang="en-US" altLang="ko-KR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제약회사 또는 환경기사 자격증을 취득한 후 관련업계에 진출할 수 있습니다</a:t>
            </a:r>
            <a:r>
              <a:rPr lang="en-US" altLang="ko-KR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2DEB5-6519-4336-967A-7F122CDDE9E9}"/>
              </a:ext>
            </a:extLst>
          </p:cNvPr>
          <p:cNvSpPr txBox="1"/>
          <p:nvPr/>
        </p:nvSpPr>
        <p:spPr>
          <a:xfrm>
            <a:off x="106037" y="2399436"/>
            <a:ext cx="5930488" cy="10541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endParaRPr lang="en-US" altLang="ko-KR" sz="13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>
              <a:lnSpc>
                <a:spcPct val="125000"/>
              </a:lnSpc>
            </a:pPr>
            <a:r>
              <a:rPr lang="ko-KR" altLang="en-US" sz="1200" b="1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학업</a:t>
            </a:r>
            <a:r>
              <a:rPr lang="en-US" altLang="ko-KR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: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화장품 </a:t>
            </a: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제조 및 개발에 관한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전문가가 되어 화장품관련 연구소 및 회사에 적용할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수 있는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실무능력을 배웁니다</a:t>
            </a:r>
            <a:r>
              <a:rPr lang="en-US" altLang="ko-KR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  <a:endParaRPr lang="en-US" altLang="ko-KR" sz="1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>
              <a:lnSpc>
                <a:spcPct val="125000"/>
              </a:lnSpc>
            </a:pPr>
            <a:r>
              <a:rPr lang="ko-KR" altLang="en-US" sz="1200" b="1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취업</a:t>
            </a:r>
            <a:r>
              <a:rPr lang="en-US" altLang="ko-KR" sz="1200" b="1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: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화장품 </a:t>
            </a: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연구 및 생산 관련회사</a:t>
            </a:r>
            <a:r>
              <a:rPr lang="en-US" altLang="ko-KR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피부미용관련 업계에 진출할 수 있습니다</a:t>
            </a:r>
            <a:r>
              <a:rPr lang="en-US" altLang="ko-KR" sz="13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07F035-00A8-4614-8AC7-9C44B8C137F8}"/>
              </a:ext>
            </a:extLst>
          </p:cNvPr>
          <p:cNvSpPr txBox="1"/>
          <p:nvPr/>
        </p:nvSpPr>
        <p:spPr>
          <a:xfrm>
            <a:off x="106037" y="1070681"/>
            <a:ext cx="1863965" cy="33855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화학전공</a:t>
            </a:r>
            <a:endParaRPr lang="ko-KR" altLang="en-US" sz="16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31B0B4-30FE-404B-AB7A-AAC09DD27037}"/>
              </a:ext>
            </a:extLst>
          </p:cNvPr>
          <p:cNvSpPr txBox="1"/>
          <p:nvPr/>
        </p:nvSpPr>
        <p:spPr>
          <a:xfrm>
            <a:off x="106036" y="2324680"/>
            <a:ext cx="1863965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화장품공학전공</a:t>
            </a:r>
            <a:endParaRPr lang="ko-KR" altLang="en-US" sz="16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19" name="그래픽 18" descr="비커">
            <a:extLst>
              <a:ext uri="{FF2B5EF4-FFF2-40B4-BE49-F238E27FC236}">
                <a16:creationId xmlns:a16="http://schemas.microsoft.com/office/drawing/2014/main" id="{DDDE399B-E90D-4CD3-A55D-89C3263CA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6036" y="-41512"/>
            <a:ext cx="427893" cy="427893"/>
          </a:xfrm>
          <a:prstGeom prst="rect">
            <a:avLst/>
          </a:prstGeom>
        </p:spPr>
      </p:pic>
      <p:pic>
        <p:nvPicPr>
          <p:cNvPr id="21" name="그래픽 20" descr="플라스크">
            <a:extLst>
              <a:ext uri="{FF2B5EF4-FFF2-40B4-BE49-F238E27FC236}">
                <a16:creationId xmlns:a16="http://schemas.microsoft.com/office/drawing/2014/main" id="{6BBEDAB0-2007-463A-911F-61ECDEA08F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6892" y="3467016"/>
            <a:ext cx="427892" cy="4278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C11FC98-979B-4AFB-BDA7-CACCC5688996}"/>
              </a:ext>
            </a:extLst>
          </p:cNvPr>
          <p:cNvSpPr txBox="1"/>
          <p:nvPr/>
        </p:nvSpPr>
        <p:spPr>
          <a:xfrm>
            <a:off x="158261" y="3897520"/>
            <a:ext cx="5617818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약품 및 화장품 분리</a:t>
            </a:r>
            <a:r>
              <a:rPr lang="en-US" altLang="ko-KR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/</a:t>
            </a: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분석 연구실</a:t>
            </a:r>
            <a:endParaRPr lang="en-US" altLang="ko-KR" sz="1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>
              <a:lnSpc>
                <a:spcPct val="125000"/>
              </a:lnSpc>
            </a:pPr>
            <a:r>
              <a:rPr lang="en-US" altLang="ko-KR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   - </a:t>
            </a:r>
            <a:r>
              <a:rPr lang="ko-KR" altLang="en-US" sz="11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생약에 함유된 </a:t>
            </a:r>
            <a:r>
              <a:rPr lang="ko-KR" altLang="en-US" sz="1100" dirty="0" smtClean="0">
                <a:solidFill>
                  <a:srgbClr val="0070C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성분 </a:t>
            </a:r>
            <a:r>
              <a:rPr lang="ko-KR" altLang="en-US" sz="1100" dirty="0">
                <a:solidFill>
                  <a:schemeClr val="accent6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분리와 분석법</a:t>
            </a:r>
            <a:r>
              <a:rPr lang="ko-KR" altLang="en-US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을 </a:t>
            </a:r>
            <a:r>
              <a:rPr lang="ko-KR" altLang="en-US" sz="11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연구한다</a:t>
            </a:r>
            <a:r>
              <a:rPr lang="en-US" altLang="ko-KR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 </a:t>
            </a:r>
            <a:endParaRPr lang="ko-KR" altLang="en-US" sz="11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38EDC2-A0F7-487C-9A05-351793CCB0F6}"/>
              </a:ext>
            </a:extLst>
          </p:cNvPr>
          <p:cNvSpPr txBox="1"/>
          <p:nvPr/>
        </p:nvSpPr>
        <p:spPr>
          <a:xfrm>
            <a:off x="158261" y="4363171"/>
            <a:ext cx="5405606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유기합성화학 연구실</a:t>
            </a:r>
            <a:endParaRPr lang="en-US" altLang="ko-KR" sz="1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>
              <a:lnSpc>
                <a:spcPct val="125000"/>
              </a:lnSpc>
            </a:pPr>
            <a:r>
              <a:rPr lang="en-US" altLang="ko-KR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  </a:t>
            </a:r>
            <a:r>
              <a:rPr lang="en-US" altLang="ko-KR" sz="11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- </a:t>
            </a:r>
            <a:r>
              <a:rPr lang="ko-KR" altLang="en-US" sz="1100" dirty="0" err="1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의약품원료</a:t>
            </a:r>
            <a:r>
              <a:rPr lang="ko-KR" altLang="en-US" sz="11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ko-KR" altLang="en-US" sz="1100" dirty="0" smtClean="0">
                <a:solidFill>
                  <a:srgbClr val="0070C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천연물질 합성</a:t>
            </a:r>
            <a:r>
              <a:rPr lang="ko-KR" altLang="en-US" sz="11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을</a:t>
            </a:r>
            <a:r>
              <a:rPr lang="en-US" altLang="ko-KR" sz="11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ko-KR" altLang="en-US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연구한다</a:t>
            </a:r>
            <a:r>
              <a:rPr lang="en-US" altLang="ko-KR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  <a:endParaRPr lang="ko-KR" altLang="en-US" sz="11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2F8FDF-8DAA-4C88-8D7C-93999CF5727F}"/>
              </a:ext>
            </a:extLst>
          </p:cNvPr>
          <p:cNvSpPr txBox="1"/>
          <p:nvPr/>
        </p:nvSpPr>
        <p:spPr>
          <a:xfrm>
            <a:off x="158261" y="4856047"/>
            <a:ext cx="5563867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생리활성 및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기능성 화학성분 </a:t>
            </a: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연구실</a:t>
            </a:r>
            <a:endParaRPr lang="en-US" altLang="ko-KR" sz="1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>
              <a:lnSpc>
                <a:spcPct val="125000"/>
              </a:lnSpc>
            </a:pPr>
            <a:r>
              <a:rPr lang="en-US" altLang="ko-KR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  - </a:t>
            </a:r>
            <a:r>
              <a:rPr lang="ko-KR" altLang="en-US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질병 치료제와 </a:t>
            </a:r>
            <a:r>
              <a:rPr lang="ko-KR" altLang="en-US" sz="1100" dirty="0" smtClean="0">
                <a:solidFill>
                  <a:srgbClr val="0070C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화장품</a:t>
            </a:r>
            <a:r>
              <a:rPr lang="ko-KR" altLang="en-US" sz="1100" dirty="0" smtClean="0">
                <a:solidFill>
                  <a:srgbClr val="0070C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분야에 </a:t>
            </a:r>
            <a:r>
              <a:rPr lang="ko-KR" altLang="en-US" sz="1100" dirty="0">
                <a:solidFill>
                  <a:srgbClr val="0070C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관련된 </a:t>
            </a:r>
            <a:r>
              <a:rPr lang="ko-KR" altLang="en-US" sz="1100" dirty="0" smtClean="0">
                <a:solidFill>
                  <a:schemeClr val="accent6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물질을 탐색</a:t>
            </a:r>
            <a:r>
              <a:rPr lang="ko-KR" altLang="en-US" sz="11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한다</a:t>
            </a:r>
            <a:r>
              <a:rPr lang="en-US" altLang="ko-KR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  <a:endParaRPr lang="ko-KR" altLang="en-US" sz="11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76F84E-1672-4921-A9D7-9DE6589B6147}"/>
              </a:ext>
            </a:extLst>
          </p:cNvPr>
          <p:cNvSpPr txBox="1"/>
          <p:nvPr/>
        </p:nvSpPr>
        <p:spPr>
          <a:xfrm>
            <a:off x="158261" y="5330466"/>
            <a:ext cx="5443079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화장품 유효성 평가 연구실</a:t>
            </a:r>
            <a:endParaRPr lang="en-US" altLang="ko-KR" sz="1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>
              <a:lnSpc>
                <a:spcPct val="125000"/>
              </a:lnSpc>
            </a:pPr>
            <a:r>
              <a:rPr lang="en-US" altLang="ko-KR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  - </a:t>
            </a:r>
            <a:r>
              <a:rPr lang="ko-KR" altLang="en-US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화장품에 사용되는 </a:t>
            </a:r>
            <a:r>
              <a:rPr lang="ko-KR" altLang="en-US" sz="1100" dirty="0" smtClean="0">
                <a:solidFill>
                  <a:srgbClr val="0070C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천연 </a:t>
            </a:r>
            <a:r>
              <a:rPr lang="ko-KR" altLang="en-US" sz="1100" dirty="0">
                <a:solidFill>
                  <a:srgbClr val="0070C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유효성분의 효능</a:t>
            </a:r>
            <a:r>
              <a:rPr lang="ko-KR" altLang="en-US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을 검증한다</a:t>
            </a:r>
            <a:r>
              <a:rPr lang="en-US" altLang="ko-KR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  <a:endParaRPr lang="ko-KR" altLang="en-US" sz="11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90114B-8977-4D64-9F17-4B470A71CA9F}"/>
              </a:ext>
            </a:extLst>
          </p:cNvPr>
          <p:cNvSpPr txBox="1"/>
          <p:nvPr/>
        </p:nvSpPr>
        <p:spPr>
          <a:xfrm>
            <a:off x="158261" y="5797792"/>
            <a:ext cx="5058510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화장품제조 연구실</a:t>
            </a:r>
            <a:endParaRPr lang="en-US" altLang="ko-KR" sz="1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>
              <a:lnSpc>
                <a:spcPct val="125000"/>
              </a:lnSpc>
            </a:pPr>
            <a:r>
              <a:rPr lang="en-US" altLang="ko-KR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  - </a:t>
            </a:r>
            <a:r>
              <a:rPr lang="ko-KR" altLang="en-US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화장품의 </a:t>
            </a:r>
            <a:r>
              <a:rPr lang="ko-KR" altLang="en-US" sz="1100" dirty="0" smtClean="0">
                <a:solidFill>
                  <a:srgbClr val="0070C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물질의 성질과 </a:t>
            </a:r>
            <a:r>
              <a:rPr lang="ko-KR" altLang="en-US" sz="1100" dirty="0">
                <a:solidFill>
                  <a:srgbClr val="0070C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제제</a:t>
            </a:r>
            <a:r>
              <a:rPr lang="ko-KR" altLang="en-US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를 </a:t>
            </a:r>
            <a:r>
              <a:rPr lang="ko-KR" altLang="en-US" sz="11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연구하고 </a:t>
            </a:r>
            <a:r>
              <a:rPr lang="ko-KR" altLang="en-US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화장품 </a:t>
            </a:r>
            <a:r>
              <a:rPr lang="ko-KR" altLang="en-US" sz="11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유효성분을 </a:t>
            </a:r>
            <a:r>
              <a:rPr lang="ko-KR" altLang="en-US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응용한다</a:t>
            </a:r>
            <a:r>
              <a:rPr lang="en-US" altLang="ko-KR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  <a:endParaRPr lang="ko-KR" altLang="en-US" sz="11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14A4C1-7D9C-43B7-8C3C-DE98B69A8CC8}"/>
              </a:ext>
            </a:extLst>
          </p:cNvPr>
          <p:cNvSpPr txBox="1"/>
          <p:nvPr/>
        </p:nvSpPr>
        <p:spPr>
          <a:xfrm>
            <a:off x="158261" y="6261100"/>
            <a:ext cx="5617818" cy="534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v"/>
            </a:pP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전기화학소재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연구실</a:t>
            </a:r>
            <a:endParaRPr lang="en-US" altLang="ko-KR" sz="1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  <a:p>
            <a:pPr>
              <a:lnSpc>
                <a:spcPct val="125000"/>
              </a:lnSpc>
            </a:pPr>
            <a:r>
              <a:rPr lang="en-US" altLang="ko-KR" sz="11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  - </a:t>
            </a:r>
            <a:r>
              <a:rPr lang="ko-KR" altLang="en-US" sz="1100" dirty="0" smtClean="0">
                <a:solidFill>
                  <a:schemeClr val="accent6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이차전지 </a:t>
            </a:r>
            <a:r>
              <a:rPr lang="ko-KR" altLang="en-US" sz="11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화학소재를 연구 개발한다</a:t>
            </a:r>
            <a:r>
              <a:rPr lang="en-US" altLang="ko-KR" sz="11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  <a:endParaRPr lang="ko-KR" altLang="en-US" sz="11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34" name="그래픽 33" descr="현미경">
            <a:extLst>
              <a:ext uri="{FF2B5EF4-FFF2-40B4-BE49-F238E27FC236}">
                <a16:creationId xmlns:a16="http://schemas.microsoft.com/office/drawing/2014/main" id="{F21C96FF-C1A7-4872-A4D7-C9CCE992F6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39979" y="36092"/>
            <a:ext cx="370139" cy="370139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86AE6D46-EB0A-41A6-AB72-806A878827B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" t="633" r="732" b="-1"/>
          <a:stretch/>
        </p:blipFill>
        <p:spPr>
          <a:xfrm>
            <a:off x="6201218" y="668058"/>
            <a:ext cx="2683702" cy="135277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B60B66E-EE2F-4D7F-8F19-5BD43A426745}"/>
              </a:ext>
            </a:extLst>
          </p:cNvPr>
          <p:cNvSpPr txBox="1"/>
          <p:nvPr/>
        </p:nvSpPr>
        <p:spPr>
          <a:xfrm>
            <a:off x="6145262" y="480928"/>
            <a:ext cx="2698175" cy="369332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ko-KR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IPP(4</a:t>
            </a:r>
            <a:r>
              <a:rPr lang="ko-KR" altLang="en-US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학년 취업연계연수</a:t>
            </a:r>
            <a:r>
              <a:rPr lang="en-US" altLang="ko-KR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)</a:t>
            </a:r>
            <a:endParaRPr lang="en-US" altLang="ko-KR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E58A33-16C7-4D1A-94B2-731AA53FC96E}"/>
              </a:ext>
            </a:extLst>
          </p:cNvPr>
          <p:cNvSpPr txBox="1"/>
          <p:nvPr/>
        </p:nvSpPr>
        <p:spPr>
          <a:xfrm>
            <a:off x="6258776" y="4253305"/>
            <a:ext cx="2031325" cy="369332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전문가 초청 특강 </a:t>
            </a:r>
            <a:endParaRPr lang="en-US" altLang="ko-KR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AC2D867F-3D59-423D-9F0E-58BE72FE517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r="13459"/>
          <a:stretch/>
        </p:blipFill>
        <p:spPr>
          <a:xfrm>
            <a:off x="6198873" y="4637835"/>
            <a:ext cx="2590955" cy="1332677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54B701F0-B4E1-48E5-A08F-636E1862E3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8" b="9311"/>
          <a:stretch/>
        </p:blipFill>
        <p:spPr>
          <a:xfrm>
            <a:off x="6586457" y="5440306"/>
            <a:ext cx="2456483" cy="1226777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320F17A0-2CFC-4A43-A642-3D16DB6DCB1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6" y="4425950"/>
            <a:ext cx="1936586" cy="1450422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2A6D890F-63B3-4EF6-A09D-7B03C1FCE8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8" b="36205"/>
          <a:stretch/>
        </p:blipFill>
        <p:spPr>
          <a:xfrm>
            <a:off x="9825513" y="5293876"/>
            <a:ext cx="2272702" cy="146872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CF35CA0-415A-4DF8-8A26-FBB765613D05}"/>
              </a:ext>
            </a:extLst>
          </p:cNvPr>
          <p:cNvSpPr txBox="1"/>
          <p:nvPr/>
        </p:nvSpPr>
        <p:spPr>
          <a:xfrm>
            <a:off x="9211220" y="4241283"/>
            <a:ext cx="2480167" cy="369332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관련분야 산업체 견학 </a:t>
            </a:r>
            <a:endParaRPr lang="en-US" altLang="ko-KR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C4EBE0-2F16-495D-A428-F7895B7DE704}"/>
              </a:ext>
            </a:extLst>
          </p:cNvPr>
          <p:cNvSpPr txBox="1"/>
          <p:nvPr/>
        </p:nvSpPr>
        <p:spPr>
          <a:xfrm>
            <a:off x="6258776" y="2109428"/>
            <a:ext cx="3517310" cy="369332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ko-KR" altLang="en-US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개인연구 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–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학회참가</a:t>
            </a:r>
            <a:r>
              <a:rPr lang="en-US" altLang="ko-KR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, </a:t>
            </a:r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포스터 발표</a:t>
            </a:r>
            <a:endParaRPr lang="en-US" altLang="ko-KR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72EAFED-7B93-4ECC-A087-1FB80F9858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14" y="837385"/>
            <a:ext cx="1640346" cy="122619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5E3D036-C506-466E-B5C6-B91A510513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309" y="661349"/>
            <a:ext cx="1640346" cy="122619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DA3F05F-CA44-43AD-9A63-5B89C4EB5061}"/>
              </a:ext>
            </a:extLst>
          </p:cNvPr>
          <p:cNvSpPr txBox="1"/>
          <p:nvPr/>
        </p:nvSpPr>
        <p:spPr>
          <a:xfrm>
            <a:off x="9211220" y="471716"/>
            <a:ext cx="1944763" cy="369332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 해외단기연수   </a:t>
            </a:r>
            <a:endParaRPr lang="en-US" altLang="ko-KR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92" y="342489"/>
            <a:ext cx="6072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우리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화학</a:t>
            </a:r>
            <a:r>
              <a:rPr lang="en-US" altLang="ko-KR" dirty="0" smtClean="0"/>
              <a:t>·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화장품학부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는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모든 교수님들이 재학생들의 </a:t>
            </a:r>
            <a:r>
              <a:rPr lang="ko-KR" altLang="en-US" sz="12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취업에  총력을 기울이고 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있습니다</a:t>
            </a:r>
            <a:r>
              <a:rPr lang="en-US" altLang="ko-KR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 그 결과 우리학부는 </a:t>
            </a:r>
            <a:r>
              <a:rPr lang="ko-KR" altLang="en-US" sz="1200" dirty="0" err="1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목원대학교내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</a:t>
            </a:r>
            <a:r>
              <a:rPr lang="ko-KR" altLang="en-US" sz="1200" dirty="0" smtClean="0">
                <a:solidFill>
                  <a:srgbClr val="FF0000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취업률 최우수학과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로 선정되었습니다</a:t>
            </a:r>
            <a:r>
              <a:rPr lang="en-US" altLang="ko-KR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.</a:t>
            </a:r>
          </a:p>
          <a:p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장래에 대한 불확실함으로 고민하시는 </a:t>
            </a:r>
            <a:r>
              <a:rPr lang="ko-KR" altLang="en-US" sz="1200" dirty="0" err="1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입시생</a:t>
            </a:r>
            <a:r>
              <a:rPr lang="ko-KR" altLang="en-US" sz="1200" dirty="0" smtClean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rPr>
              <a:t> 여러분들을 위하여 우리 학부를 소개합니다  </a:t>
            </a:r>
            <a:endParaRPr lang="ko-KR" altLang="en-US" sz="1200" dirty="0">
              <a:latin typeface="함초롬돋움" panose="020B0604000101010101" pitchFamily="50" charset="-127"/>
              <a:ea typeface="함초롬돋움" panose="020B0604000101010101" pitchFamily="50" charset="-127"/>
              <a:cs typeface="함초롬돋움" panose="020B0604000101010101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7684" y="2625120"/>
            <a:ext cx="1272810" cy="153395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44048" y="2596948"/>
            <a:ext cx="3153785" cy="157068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49560" y="2588388"/>
            <a:ext cx="1171685" cy="156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83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333" y="2548777"/>
            <a:ext cx="6731056" cy="3549534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105" y="3899906"/>
            <a:ext cx="2488277" cy="16596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1229" y="825228"/>
            <a:ext cx="892786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ko-KR" altLang="en-US" sz="54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화학</a:t>
            </a:r>
            <a:r>
              <a:rPr lang="en-US" altLang="ko-KR" sz="54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·</a:t>
            </a:r>
            <a:r>
              <a:rPr lang="ko-KR" altLang="en-US" sz="54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화장품 학부</a:t>
            </a:r>
            <a:endParaRPr lang="en-US" altLang="ko-KR" sz="5400" dirty="0" smtClean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endParaRPr lang="en-US" altLang="ko-KR" sz="3200" dirty="0" smtClean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  <a:p>
            <a:pPr algn="ctr"/>
            <a:r>
              <a:rPr lang="ko-KR" altLang="en-US" sz="2000" dirty="0" smtClean="0">
                <a:latin typeface="휴먼매직체" panose="02030504000101010101" pitchFamily="18" charset="-127"/>
                <a:ea typeface="휴먼매직체" panose="02030504000101010101" pitchFamily="18" charset="-127"/>
              </a:rPr>
              <a:t>목 원 대 학 교     테 크 노 과 학 대 학</a:t>
            </a:r>
            <a:endParaRPr lang="ko-KR" altLang="en-US" sz="2000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99288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청록색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</TotalTime>
  <Words>220</Words>
  <Application>Microsoft Office PowerPoint</Application>
  <PresentationFormat>와이드스크린</PresentationFormat>
  <Paragraphs>33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10" baseType="lpstr">
      <vt:lpstr>맑은 고딕</vt:lpstr>
      <vt:lpstr>함초롬돋움</vt:lpstr>
      <vt:lpstr>휴먼매직체</vt:lpstr>
      <vt:lpstr>Arial</vt:lpstr>
      <vt:lpstr>Calibri</vt:lpstr>
      <vt:lpstr>Calibri Light</vt:lpstr>
      <vt:lpstr>Wingdings</vt:lpstr>
      <vt:lpstr>Office 테마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조은지</dc:creator>
  <cp:lastModifiedBy>USER</cp:lastModifiedBy>
  <cp:revision>22</cp:revision>
  <cp:lastPrinted>2019-07-24T03:57:34Z</cp:lastPrinted>
  <dcterms:created xsi:type="dcterms:W3CDTF">2018-10-26T14:36:49Z</dcterms:created>
  <dcterms:modified xsi:type="dcterms:W3CDTF">2019-07-24T04:08:07Z</dcterms:modified>
</cp:coreProperties>
</file>