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0"/>
  </p:notesMasterIdLst>
  <p:handoutMasterIdLst>
    <p:handoutMasterId r:id="rId11"/>
  </p:handoutMasterIdLst>
  <p:sldIdLst>
    <p:sldId id="697" r:id="rId4"/>
    <p:sldId id="823" r:id="rId5"/>
    <p:sldId id="852" r:id="rId6"/>
    <p:sldId id="869" r:id="rId7"/>
    <p:sldId id="853" r:id="rId8"/>
    <p:sldId id="868" r:id="rId9"/>
  </p:sldIdLst>
  <p:sldSz cx="10668000" cy="7429500"/>
  <p:notesSz cx="6797675" cy="9874250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CC00"/>
    <a:srgbClr val="00FF00"/>
    <a:srgbClr val="00FF99"/>
    <a:srgbClr val="FFFFCC"/>
    <a:srgbClr val="CCFFCC"/>
    <a:srgbClr val="008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 autoAdjust="0"/>
  </p:normalViewPr>
  <p:slideViewPr>
    <p:cSldViewPr>
      <p:cViewPr varScale="1">
        <p:scale>
          <a:sx n="100" d="100"/>
          <a:sy n="100" d="100"/>
        </p:scale>
        <p:origin x="252" y="78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0"/>
            <a:ext cx="2946188" cy="49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223"/>
            <a:ext cx="2946189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380223"/>
            <a:ext cx="2946188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58825"/>
            <a:ext cx="5343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769" y="4708263"/>
            <a:ext cx="4991844" cy="440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2020-12-03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mgtech.co.kr/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695881" y="5578243"/>
            <a:ext cx="787152" cy="2330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dirty="0"/>
              <a:t>2015.02</a:t>
            </a:r>
          </a:p>
        </p:txBody>
      </p:sp>
      <p:pic>
        <p:nvPicPr>
          <p:cNvPr id="18" name="Picture 14" descr="logo_n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36446" y="5219468"/>
            <a:ext cx="1162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latin typeface="+mj-ea"/>
                <a:ea typeface="+mj-ea"/>
              </a:rPr>
              <a:t>연구실 안전교육센터 매뉴얼</a:t>
            </a:r>
            <a:endParaRPr kumimoji="0" lang="en-US" altLang="ko-KR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96" y="1266478"/>
            <a:ext cx="18192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6" y="906438"/>
            <a:ext cx="8352928" cy="6249320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1. </a:t>
            </a:r>
            <a:r>
              <a:rPr lang="ko-KR" altLang="en-US"/>
              <a:t>메인화면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 bwMode="auto">
          <a:xfrm>
            <a:off x="8104800" y="906438"/>
            <a:ext cx="720080" cy="11241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" name="사각형 설명선 1"/>
          <p:cNvSpPr/>
          <p:nvPr/>
        </p:nvSpPr>
        <p:spPr bwMode="auto">
          <a:xfrm>
            <a:off x="6556628" y="1482502"/>
            <a:ext cx="3816424" cy="864096"/>
          </a:xfrm>
          <a:prstGeom prst="wedgeRectCallout">
            <a:avLst>
              <a:gd name="adj1" fmla="val -768"/>
              <a:gd name="adj2" fmla="val -99845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http://www.safetyedu.org(</a:t>
            </a:r>
            <a:r>
              <a:rPr lang="ko-KR" altLang="en-US" sz="1200" b="1">
                <a:solidFill>
                  <a:schemeClr val="accent2"/>
                </a:solidFill>
              </a:rPr>
              <a:t>안전교육센터</a:t>
            </a:r>
            <a:r>
              <a:rPr lang="en-US" altLang="ko-KR" sz="1200" b="1" dirty="0">
                <a:solidFill>
                  <a:schemeClr val="accent2"/>
                </a:solidFill>
              </a:rPr>
              <a:t>) </a:t>
            </a:r>
            <a:r>
              <a:rPr lang="ko-KR" altLang="en-US" sz="1200" b="1">
                <a:solidFill>
                  <a:schemeClr val="accent2"/>
                </a:solidFill>
              </a:rPr>
              <a:t>에 접속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상단의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>
                <a:solidFill>
                  <a:schemeClr val="accent2"/>
                </a:solidFill>
              </a:rPr>
              <a:t>로그인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>
                <a:solidFill>
                  <a:schemeClr val="accent2"/>
                </a:solidFill>
              </a:rPr>
              <a:t>또는 화면 중앙의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>
                <a:solidFill>
                  <a:schemeClr val="accent2"/>
                </a:solidFill>
              </a:rPr>
              <a:t>안전</a:t>
            </a:r>
            <a:r>
              <a:rPr lang="en-US" altLang="ko-KR" sz="1200" b="1" dirty="0">
                <a:solidFill>
                  <a:schemeClr val="accent2"/>
                </a:solidFill>
              </a:rPr>
              <a:t>•</a:t>
            </a:r>
            <a:r>
              <a:rPr lang="ko-KR" altLang="en-US" sz="1200" b="1">
                <a:solidFill>
                  <a:schemeClr val="accent2"/>
                </a:solidFill>
              </a:rPr>
              <a:t>보건교육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>
                <a:solidFill>
                  <a:schemeClr val="accent2"/>
                </a:solidFill>
              </a:rPr>
              <a:t>클릭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1481716" y="2229477"/>
            <a:ext cx="1512168" cy="13681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8" name="사각형 설명선 7"/>
          <p:cNvSpPr/>
          <p:nvPr/>
        </p:nvSpPr>
        <p:spPr bwMode="auto">
          <a:xfrm>
            <a:off x="6196588" y="3786758"/>
            <a:ext cx="3816424" cy="1512168"/>
          </a:xfrm>
          <a:prstGeom prst="wedgeRectCallout">
            <a:avLst>
              <a:gd name="adj1" fmla="val -4122"/>
              <a:gd name="adj2" fmla="val -7626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err="1">
                <a:solidFill>
                  <a:schemeClr val="accent2"/>
                </a:solidFill>
              </a:rPr>
              <a:t>모바일</a:t>
            </a:r>
            <a:r>
              <a:rPr lang="en-US" altLang="ko-KR" sz="1200" b="1" dirty="0">
                <a:solidFill>
                  <a:schemeClr val="accent2"/>
                </a:solidFill>
              </a:rPr>
              <a:t>(</a:t>
            </a:r>
            <a:r>
              <a:rPr lang="ko-KR" altLang="en-US" sz="1200" b="1">
                <a:solidFill>
                  <a:schemeClr val="accent2"/>
                </a:solidFill>
              </a:rPr>
              <a:t>휴대폰</a:t>
            </a:r>
            <a:r>
              <a:rPr lang="en-US" altLang="ko-KR" sz="1200" b="1" dirty="0">
                <a:solidFill>
                  <a:schemeClr val="accent2"/>
                </a:solidFill>
              </a:rPr>
              <a:t>)</a:t>
            </a:r>
            <a:r>
              <a:rPr lang="ko-KR" altLang="en-US" sz="1200" b="1">
                <a:solidFill>
                  <a:schemeClr val="accent2"/>
                </a:solidFill>
              </a:rPr>
              <a:t>을 통해 안전교육을 이수하고자 할 경우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QR</a:t>
            </a:r>
            <a:r>
              <a:rPr lang="ko-KR" altLang="en-US" sz="1200" b="1">
                <a:solidFill>
                  <a:schemeClr val="accent2"/>
                </a:solidFill>
              </a:rPr>
              <a:t>코드를 스캔 또는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모바일에서 </a:t>
            </a:r>
            <a:r>
              <a:rPr lang="en-US" altLang="ko-KR" sz="1200" b="1" dirty="0">
                <a:solidFill>
                  <a:schemeClr val="accent2"/>
                </a:solidFill>
              </a:rPr>
              <a:t>m.safetyedu.org </a:t>
            </a:r>
            <a:r>
              <a:rPr lang="ko-KR" altLang="en-US" sz="1200" b="1">
                <a:solidFill>
                  <a:schemeClr val="accent2"/>
                </a:solidFill>
              </a:rPr>
              <a:t>입력하여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안전교육센터에 방문하여 이수할 수 있으며 이수방법은 </a:t>
            </a:r>
            <a:r>
              <a:rPr lang="en-US" altLang="ko-KR" sz="1200" b="1" dirty="0">
                <a:solidFill>
                  <a:schemeClr val="accent2"/>
                </a:solidFill>
              </a:rPr>
              <a:t>PC</a:t>
            </a:r>
            <a:r>
              <a:rPr lang="ko-KR" altLang="en-US" sz="1200" b="1">
                <a:solidFill>
                  <a:schemeClr val="accent2"/>
                </a:solidFill>
              </a:rPr>
              <a:t>와 동일함</a:t>
            </a:r>
            <a:endParaRPr lang="en-US" altLang="ko-KR" sz="1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8" y="1050453"/>
            <a:ext cx="9001000" cy="6324426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2. </a:t>
            </a:r>
            <a:r>
              <a:rPr lang="ko-KR" altLang="en-US" dirty="0"/>
              <a:t>로그인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539207" y="3282890"/>
            <a:ext cx="3753444" cy="23944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 bwMode="auto">
          <a:xfrm>
            <a:off x="2715424" y="4587990"/>
            <a:ext cx="216024" cy="14401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381672" y="2130575"/>
            <a:ext cx="3816424" cy="1422004"/>
          </a:xfrm>
          <a:prstGeom prst="wedgeRectCallout">
            <a:avLst>
              <a:gd name="adj1" fmla="val -20242"/>
              <a:gd name="adj2" fmla="val 102041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 dirty="0">
                <a:solidFill>
                  <a:schemeClr val="accent2"/>
                </a:solidFill>
              </a:rPr>
              <a:t>기관선택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 dirty="0">
                <a:solidFill>
                  <a:schemeClr val="accent2"/>
                </a:solidFill>
              </a:rPr>
              <a:t>학번 또는 사번 및 성명 입력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③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 dirty="0">
                <a:solidFill>
                  <a:schemeClr val="accent2"/>
                </a:solidFill>
              </a:rPr>
              <a:t>로그인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 dirty="0">
                <a:solidFill>
                  <a:schemeClr val="accent2"/>
                </a:solidFill>
              </a:rPr>
              <a:t>버튼 클릭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* </a:t>
            </a:r>
            <a:r>
              <a:rPr lang="ko-KR" altLang="en-US" sz="1200" b="1" dirty="0">
                <a:solidFill>
                  <a:schemeClr val="accent2"/>
                </a:solidFill>
              </a:rPr>
              <a:t>사용자 등록이 되어 있지 </a:t>
            </a:r>
            <a:r>
              <a:rPr lang="ko-KR" altLang="en-US" sz="1200" b="1">
                <a:solidFill>
                  <a:schemeClr val="accent2"/>
                </a:solidFill>
              </a:rPr>
              <a:t>않은 사용자는  ④ 사용자등록 버튼 클릭하여 사용자 등록 후 사용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endParaRPr lang="en-US" altLang="ko-KR" sz="1200" b="1" dirty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2741524" y="4296012"/>
            <a:ext cx="1920385" cy="2788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8" name="직사각형 27"/>
          <p:cNvSpPr/>
          <p:nvPr/>
        </p:nvSpPr>
        <p:spPr bwMode="auto">
          <a:xfrm>
            <a:off x="2741523" y="4592256"/>
            <a:ext cx="1920386" cy="4867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9" name="직사각형 28"/>
          <p:cNvSpPr/>
          <p:nvPr/>
        </p:nvSpPr>
        <p:spPr bwMode="auto">
          <a:xfrm>
            <a:off x="1871038" y="5107506"/>
            <a:ext cx="981753" cy="3946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1687951" y="497689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4553897" y="468291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4588339" y="4166947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5766048" y="5118906"/>
            <a:ext cx="3418922" cy="828092"/>
          </a:xfrm>
          <a:prstGeom prst="wedgeRectCallout">
            <a:avLst>
              <a:gd name="adj1" fmla="val -21652"/>
              <a:gd name="adj2" fmla="val -9772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기관관리자 또는 기관의 구성원이 아닐 경우 선택하여 로그인</a:t>
            </a:r>
            <a:endParaRPr lang="ko-KR" altLang="en-US" sz="1200" b="1" dirty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90AB05A-F956-4101-AFDC-207EE4FB8768}"/>
              </a:ext>
            </a:extLst>
          </p:cNvPr>
          <p:cNvSpPr/>
          <p:nvPr/>
        </p:nvSpPr>
        <p:spPr bwMode="auto">
          <a:xfrm>
            <a:off x="2874186" y="5121009"/>
            <a:ext cx="981753" cy="39464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219B51F-D3C1-41FC-BB25-5762CED6D5C2}"/>
              </a:ext>
            </a:extLst>
          </p:cNvPr>
          <p:cNvSpPr/>
          <p:nvPr/>
        </p:nvSpPr>
        <p:spPr bwMode="auto">
          <a:xfrm>
            <a:off x="3661310" y="551163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4" y="1266478"/>
            <a:ext cx="7996222" cy="5074056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3. </a:t>
            </a:r>
            <a:r>
              <a:rPr lang="ko-KR" altLang="en-US"/>
              <a:t>안전교육 </a:t>
            </a:r>
            <a:r>
              <a:rPr lang="en-US" altLang="ko-KR" dirty="0"/>
              <a:t>- </a:t>
            </a:r>
            <a:r>
              <a:rPr lang="ko-KR" altLang="en-US"/>
              <a:t>과목선택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 bwMode="auto">
          <a:xfrm>
            <a:off x="2471018" y="1864794"/>
            <a:ext cx="715097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9" name="직사각형 8"/>
          <p:cNvSpPr/>
          <p:nvPr/>
        </p:nvSpPr>
        <p:spPr bwMode="auto">
          <a:xfrm>
            <a:off x="2545583" y="4659807"/>
            <a:ext cx="5686352" cy="1420688"/>
          </a:xfrm>
          <a:prstGeom prst="rect">
            <a:avLst/>
          </a:prstGeom>
          <a:solidFill>
            <a:schemeClr val="tx1">
              <a:alpha val="68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20" y="5450133"/>
            <a:ext cx="1642553" cy="387569"/>
          </a:xfrm>
          <a:prstGeom prst="rect">
            <a:avLst/>
          </a:prstGeom>
        </p:spPr>
      </p:pic>
      <p:cxnSp>
        <p:nvCxnSpPr>
          <p:cNvPr id="22" name="직선 화살표 연결선 21"/>
          <p:cNvCxnSpPr>
            <a:stCxn id="8" idx="2"/>
          </p:cNvCxnSpPr>
          <p:nvPr/>
        </p:nvCxnSpPr>
        <p:spPr bwMode="auto">
          <a:xfrm>
            <a:off x="2828567" y="2080818"/>
            <a:ext cx="1653693" cy="2601241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직사각형 14"/>
          <p:cNvSpPr/>
          <p:nvPr/>
        </p:nvSpPr>
        <p:spPr bwMode="auto">
          <a:xfrm flipH="1">
            <a:off x="4613920" y="5446227"/>
            <a:ext cx="1656184" cy="39147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66" y="1662029"/>
            <a:ext cx="3916675" cy="3312939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/>
        </p:nvSpPr>
        <p:spPr bwMode="auto">
          <a:xfrm>
            <a:off x="6882172" y="1263219"/>
            <a:ext cx="3528392" cy="432048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/>
              <a:t>3. </a:t>
            </a:r>
            <a:r>
              <a:rPr lang="ko-KR" altLang="en-US" sz="1000" b="1" dirty="0"/>
              <a:t>수강하실 교육 과목을 선택</a:t>
            </a:r>
            <a:r>
              <a:rPr lang="en-US" altLang="ko-KR" sz="1000" b="1" dirty="0"/>
              <a:t>(</a:t>
            </a:r>
            <a:r>
              <a:rPr lang="en-US" altLang="ko-KR" sz="1000" b="1" u="sng" dirty="0"/>
              <a:t>4</a:t>
            </a:r>
            <a:r>
              <a:rPr lang="ko-KR" altLang="en-US" sz="1000" b="1" u="sng" dirty="0"/>
              <a:t>과목</a:t>
            </a:r>
            <a:r>
              <a:rPr lang="en-US" altLang="ko-KR" sz="1000" b="1" dirty="0"/>
              <a:t>)</a:t>
            </a:r>
            <a:r>
              <a:rPr lang="ko-KR" altLang="en-US" sz="1000" b="1" dirty="0"/>
              <a:t> 후 </a:t>
            </a:r>
            <a:r>
              <a:rPr lang="en-US" altLang="ko-KR" sz="1000" b="1" dirty="0"/>
              <a:t>‘</a:t>
            </a:r>
            <a:r>
              <a:rPr lang="ko-KR" altLang="en-US" sz="1000" b="1" dirty="0"/>
              <a:t>설정</a:t>
            </a:r>
            <a:r>
              <a:rPr lang="en-US" altLang="ko-KR" sz="1000" b="1" dirty="0"/>
              <a:t>’</a:t>
            </a:r>
            <a:r>
              <a:rPr lang="ko-KR" altLang="en-US" sz="1000" b="1" dirty="0"/>
              <a:t>을 선택</a:t>
            </a:r>
            <a:endParaRPr lang="en-US" altLang="ko-KR" sz="1000" b="1" dirty="0"/>
          </a:p>
          <a:p>
            <a:pPr marL="228600" indent="-228600" algn="l"/>
            <a:r>
              <a:rPr lang="en-US" altLang="ko-KR" sz="1000" b="1" dirty="0"/>
              <a:t>	- </a:t>
            </a:r>
            <a:r>
              <a:rPr lang="ko-KR" altLang="en-US" sz="1000" b="1" dirty="0"/>
              <a:t>총 이수 과목 </a:t>
            </a:r>
            <a:r>
              <a:rPr lang="en-US" altLang="ko-KR" sz="1000" b="1" dirty="0"/>
              <a:t>: </a:t>
            </a:r>
            <a:r>
              <a:rPr lang="ko-KR" altLang="en-US" sz="1000" b="1" dirty="0"/>
              <a:t>필수 </a:t>
            </a:r>
            <a:r>
              <a:rPr lang="en-US" altLang="ko-KR" sz="1000" b="1" dirty="0"/>
              <a:t>2 </a:t>
            </a:r>
            <a:r>
              <a:rPr lang="ko-KR" altLang="en-US" sz="1000" b="1" dirty="0"/>
              <a:t>과목</a:t>
            </a:r>
            <a:r>
              <a:rPr lang="en-US" altLang="ko-KR" sz="1000" b="1" dirty="0"/>
              <a:t>+ </a:t>
            </a:r>
            <a:r>
              <a:rPr lang="ko-KR" altLang="en-US" sz="1000" b="1" dirty="0"/>
              <a:t>선택 </a:t>
            </a:r>
            <a:r>
              <a:rPr lang="en-US" altLang="ko-KR" sz="1000" b="1" dirty="0"/>
              <a:t>4 </a:t>
            </a:r>
            <a:r>
              <a:rPr lang="ko-KR" altLang="en-US" sz="1000" b="1" dirty="0"/>
              <a:t>과목</a:t>
            </a:r>
          </a:p>
        </p:txBody>
      </p:sp>
      <p:cxnSp>
        <p:nvCxnSpPr>
          <p:cNvPr id="25" name="직선 화살표 연결선 24"/>
          <p:cNvCxnSpPr>
            <a:stCxn id="15" idx="0"/>
          </p:cNvCxnSpPr>
          <p:nvPr/>
        </p:nvCxnSpPr>
        <p:spPr bwMode="auto">
          <a:xfrm flipV="1">
            <a:off x="5442012" y="3029391"/>
            <a:ext cx="1620180" cy="241683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6702152" y="2314778"/>
            <a:ext cx="360040" cy="18201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cxnSp>
        <p:nvCxnSpPr>
          <p:cNvPr id="27" name="직선 화살표 연결선 26"/>
          <p:cNvCxnSpPr/>
          <p:nvPr/>
        </p:nvCxnSpPr>
        <p:spPr bwMode="auto">
          <a:xfrm>
            <a:off x="7070348" y="3888751"/>
            <a:ext cx="927948" cy="413965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직사각형 13"/>
          <p:cNvSpPr/>
          <p:nvPr/>
        </p:nvSpPr>
        <p:spPr bwMode="auto">
          <a:xfrm>
            <a:off x="7890867" y="4302716"/>
            <a:ext cx="682137" cy="22359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8" name="직사각형 17"/>
          <p:cNvSpPr/>
          <p:nvPr/>
        </p:nvSpPr>
        <p:spPr bwMode="auto">
          <a:xfrm>
            <a:off x="2246838" y="1864794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080857" y="515831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7674843" y="424427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사각형 설명선 25"/>
          <p:cNvSpPr/>
          <p:nvPr/>
        </p:nvSpPr>
        <p:spPr bwMode="auto">
          <a:xfrm>
            <a:off x="2058081" y="6111319"/>
            <a:ext cx="3408572" cy="1061965"/>
          </a:xfrm>
          <a:prstGeom prst="wedgeRectCallout">
            <a:avLst>
              <a:gd name="adj1" fmla="val 28514"/>
              <a:gd name="adj2" fmla="val -7414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>
                <a:solidFill>
                  <a:schemeClr val="accent2"/>
                </a:solidFill>
              </a:rPr>
              <a:t>안전교육 메뉴 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과목선택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>
                <a:solidFill>
                  <a:schemeClr val="accent2"/>
                </a:solidFill>
              </a:rPr>
              <a:t>③ 과목설정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51BD60-865E-4867-9845-3AC3F1D6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88" y="1336077"/>
            <a:ext cx="8718376" cy="5210901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4. </a:t>
            </a:r>
            <a:r>
              <a:rPr lang="ko-KR" altLang="en-US"/>
              <a:t>안전교육 </a:t>
            </a:r>
            <a:r>
              <a:rPr lang="en-US" altLang="ko-KR" dirty="0"/>
              <a:t>– </a:t>
            </a:r>
            <a:r>
              <a:rPr lang="ko-KR" altLang="en-US"/>
              <a:t>안전교육 수강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 bwMode="auto">
          <a:xfrm flipV="1">
            <a:off x="8050354" y="4815911"/>
            <a:ext cx="721707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3" name="직사각형 2"/>
          <p:cNvSpPr/>
          <p:nvPr/>
        </p:nvSpPr>
        <p:spPr bwMode="auto">
          <a:xfrm>
            <a:off x="8050354" y="1482502"/>
            <a:ext cx="451998" cy="432048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8783926" y="481591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8" name="사각형 설명선 7"/>
          <p:cNvSpPr/>
          <p:nvPr/>
        </p:nvSpPr>
        <p:spPr bwMode="auto">
          <a:xfrm>
            <a:off x="6572067" y="4074790"/>
            <a:ext cx="3408572" cy="523866"/>
          </a:xfrm>
          <a:prstGeom prst="wedgeRectCallout">
            <a:avLst>
              <a:gd name="adj1" fmla="val 4102"/>
              <a:gd name="adj2" fmla="val 10237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>
                <a:solidFill>
                  <a:schemeClr val="accent2"/>
                </a:solidFill>
              </a:rPr>
              <a:t>교육수강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  <p:sp>
        <p:nvSpPr>
          <p:cNvPr id="9" name="사각형 설명선 7">
            <a:extLst>
              <a:ext uri="{FF2B5EF4-FFF2-40B4-BE49-F238E27FC236}">
                <a16:creationId xmlns:a16="http://schemas.microsoft.com/office/drawing/2014/main" id="{030AF68A-543B-4CEB-A29F-32F583774AE8}"/>
              </a:ext>
            </a:extLst>
          </p:cNvPr>
          <p:cNvSpPr/>
          <p:nvPr/>
        </p:nvSpPr>
        <p:spPr bwMode="auto">
          <a:xfrm>
            <a:off x="4867780" y="6005575"/>
            <a:ext cx="3766597" cy="523866"/>
          </a:xfrm>
          <a:prstGeom prst="wedgeRectCallout">
            <a:avLst>
              <a:gd name="adj1" fmla="val 41547"/>
              <a:gd name="adj2" fmla="val -6672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② </a:t>
            </a:r>
            <a:r>
              <a:rPr lang="ko-KR" altLang="en-US" sz="1200" b="1" dirty="0">
                <a:solidFill>
                  <a:schemeClr val="accent2"/>
                </a:solidFill>
              </a:rPr>
              <a:t>교육수강 완료 후 </a:t>
            </a:r>
            <a:r>
              <a:rPr lang="en-US" altLang="ko-KR" sz="1200" b="1" dirty="0">
                <a:solidFill>
                  <a:schemeClr val="accent2"/>
                </a:solidFill>
              </a:rPr>
              <a:t>‘</a:t>
            </a:r>
            <a:r>
              <a:rPr lang="ko-KR" altLang="en-US" sz="1200" b="1" dirty="0">
                <a:solidFill>
                  <a:schemeClr val="accent2"/>
                </a:solidFill>
              </a:rPr>
              <a:t>평가하기</a:t>
            </a:r>
            <a:r>
              <a:rPr lang="en-US" altLang="ko-KR" sz="1200" b="1" dirty="0">
                <a:solidFill>
                  <a:schemeClr val="accent2"/>
                </a:solidFill>
              </a:rPr>
              <a:t>’ </a:t>
            </a:r>
            <a:r>
              <a:rPr lang="ko-KR" altLang="en-US" sz="1200" b="1" dirty="0">
                <a:solidFill>
                  <a:schemeClr val="accent2"/>
                </a:solidFill>
              </a:rPr>
              <a:t>버튼 클릭하여 평가 수행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화살표 연결선 8"/>
          <p:cNvCxnSpPr>
            <a:stCxn id="12" idx="3"/>
          </p:cNvCxnSpPr>
          <p:nvPr/>
        </p:nvCxnSpPr>
        <p:spPr bwMode="auto">
          <a:xfrm>
            <a:off x="6783317" y="4081364"/>
            <a:ext cx="278875" cy="65434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/>
              <a:t>5. </a:t>
            </a:r>
            <a:r>
              <a:rPr lang="ko-KR" altLang="en-US"/>
              <a:t>안전교육 </a:t>
            </a:r>
            <a:r>
              <a:rPr lang="en-US" altLang="ko-KR" dirty="0"/>
              <a:t>– </a:t>
            </a:r>
            <a:r>
              <a:rPr lang="ko-KR" altLang="en-US"/>
              <a:t>이수증 출력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 bwMode="auto">
          <a:xfrm>
            <a:off x="6211813" y="3974207"/>
            <a:ext cx="571504" cy="21431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2" y="1205048"/>
            <a:ext cx="7689040" cy="437918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 flipV="1">
            <a:off x="2074979" y="4165944"/>
            <a:ext cx="3416274" cy="55427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5" name="직사각형 4"/>
          <p:cNvSpPr/>
          <p:nvPr/>
        </p:nvSpPr>
        <p:spPr bwMode="auto">
          <a:xfrm>
            <a:off x="1949624" y="1410494"/>
            <a:ext cx="1080120" cy="21602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7" name="직사각형 16"/>
          <p:cNvSpPr/>
          <p:nvPr/>
        </p:nvSpPr>
        <p:spPr bwMode="auto">
          <a:xfrm flipV="1">
            <a:off x="6630144" y="3905980"/>
            <a:ext cx="600742" cy="16881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19" name="직사각형 18"/>
          <p:cNvSpPr/>
          <p:nvPr/>
        </p:nvSpPr>
        <p:spPr bwMode="auto">
          <a:xfrm>
            <a:off x="8043672" y="6595070"/>
            <a:ext cx="458680" cy="21602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1" name="직사각형 20"/>
          <p:cNvSpPr/>
          <p:nvPr/>
        </p:nvSpPr>
        <p:spPr bwMode="auto">
          <a:xfrm>
            <a:off x="8514342" y="6211978"/>
            <a:ext cx="60018" cy="1440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233" y="4334605"/>
            <a:ext cx="3300931" cy="2697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직사각형 1"/>
          <p:cNvSpPr/>
          <p:nvPr/>
        </p:nvSpPr>
        <p:spPr bwMode="auto">
          <a:xfrm>
            <a:off x="8182593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0" name="직사각형 19"/>
          <p:cNvSpPr/>
          <p:nvPr/>
        </p:nvSpPr>
        <p:spPr bwMode="auto">
          <a:xfrm>
            <a:off x="7350224" y="5058532"/>
            <a:ext cx="319759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2" name="직사각형 21"/>
          <p:cNvSpPr/>
          <p:nvPr/>
        </p:nvSpPr>
        <p:spPr bwMode="auto">
          <a:xfrm>
            <a:off x="9222432" y="5569958"/>
            <a:ext cx="864096" cy="88765"/>
          </a:xfrm>
          <a:prstGeom prst="rect">
            <a:avLst/>
          </a:prstGeom>
          <a:solidFill>
            <a:srgbClr val="F8F8F8"/>
          </a:solidFill>
          <a:ln w="6350" cap="flat" cmpd="sng" algn="ctr">
            <a:solidFill>
              <a:srgbClr val="F8F8F8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3" name="직사각형 22"/>
          <p:cNvSpPr/>
          <p:nvPr/>
        </p:nvSpPr>
        <p:spPr bwMode="auto">
          <a:xfrm>
            <a:off x="437610" y="3690105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 flipV="1">
            <a:off x="653634" y="3737468"/>
            <a:ext cx="1208244" cy="33732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/>
          </a:p>
        </p:txBody>
      </p:sp>
      <p:sp>
        <p:nvSpPr>
          <p:cNvPr id="25" name="직사각형 24"/>
          <p:cNvSpPr/>
          <p:nvPr/>
        </p:nvSpPr>
        <p:spPr bwMode="auto">
          <a:xfrm>
            <a:off x="1861878" y="414679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6814742" y="367132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7" name="사각형 설명선 26"/>
          <p:cNvSpPr/>
          <p:nvPr/>
        </p:nvSpPr>
        <p:spPr bwMode="auto">
          <a:xfrm>
            <a:off x="6054080" y="2207636"/>
            <a:ext cx="3408572" cy="1061965"/>
          </a:xfrm>
          <a:prstGeom prst="wedgeRectCallout">
            <a:avLst>
              <a:gd name="adj1" fmla="val -13067"/>
              <a:gd name="adj2" fmla="val 10065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>
                <a:solidFill>
                  <a:schemeClr val="accent2"/>
                </a:solidFill>
              </a:rPr>
              <a:t>① </a:t>
            </a:r>
            <a:r>
              <a:rPr lang="ko-KR" altLang="en-US" sz="1200" b="1">
                <a:solidFill>
                  <a:schemeClr val="accent2"/>
                </a:solidFill>
              </a:rPr>
              <a:t>이수증명서 메뉴 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②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증명서 출력을 위해 교육과정 선택</a:t>
            </a:r>
            <a:endParaRPr lang="en-US" altLang="ko-KR" sz="1200" b="1" dirty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>
                <a:solidFill>
                  <a:schemeClr val="accent2"/>
                </a:solidFill>
              </a:rPr>
              <a:t>③</a:t>
            </a:r>
            <a:r>
              <a:rPr lang="en-US" altLang="ko-KR" sz="1200" b="1" dirty="0">
                <a:solidFill>
                  <a:schemeClr val="accent2"/>
                </a:solidFill>
              </a:rPr>
              <a:t> </a:t>
            </a:r>
            <a:r>
              <a:rPr lang="ko-KR" altLang="en-US" sz="1200" b="1">
                <a:solidFill>
                  <a:schemeClr val="accent2"/>
                </a:solidFill>
              </a:rPr>
              <a:t>이수증명서 출력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51015</TotalTime>
  <Words>200</Words>
  <Application>Microsoft Office PowerPoint</Application>
  <PresentationFormat>사용자 지정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굴림</vt:lpstr>
      <vt:lpstr>돋움체</vt:lpstr>
      <vt:lpstr>맑은 고딕</vt:lpstr>
      <vt:lpstr>Arial</vt:lpstr>
      <vt:lpstr>Trebuchet MS</vt:lpstr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선영 권</cp:lastModifiedBy>
  <cp:revision>4780</cp:revision>
  <cp:lastPrinted>2002-08-27T01:57:16Z</cp:lastPrinted>
  <dcterms:created xsi:type="dcterms:W3CDTF">2000-03-25T02:49:00Z</dcterms:created>
  <dcterms:modified xsi:type="dcterms:W3CDTF">2020-12-03T06:26:06Z</dcterms:modified>
</cp:coreProperties>
</file>