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embeddedFontLst>
    <p:embeddedFont>
      <p:font typeface="나눔고딕" pitchFamily="50" charset="-127"/>
      <p:regular r:id="rId30"/>
    </p:embeddedFont>
    <p:embeddedFont>
      <p:font typeface="Wingdings 2" pitchFamily="18" charset="2"/>
      <p:regular r:id="rId31"/>
    </p:embeddedFont>
    <p:embeddedFont>
      <p:font typeface="맑은 고딕" pitchFamily="50" charset="-127"/>
      <p:regular r:id="rId32"/>
      <p:bold r:id="rId33"/>
    </p:embeddedFont>
    <p:embeddedFont>
      <p:font typeface="휴먼모음T" pitchFamily="18" charset="-127"/>
      <p:regular r:id="rId34"/>
    </p:embeddedFont>
    <p:embeddedFont>
      <p:font typeface="HY중고딕" pitchFamily="18" charset="-127"/>
      <p:regular r:id="rId3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202" autoAdjust="0"/>
    <p:restoredTop sz="94660"/>
  </p:normalViewPr>
  <p:slideViewPr>
    <p:cSldViewPr>
      <p:cViewPr>
        <p:scale>
          <a:sx n="125" d="100"/>
          <a:sy n="125" d="100"/>
        </p:scale>
        <p:origin x="-159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-33564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3600" b="1" i="0" u="none" strike="noStrike" cap="none" spc="-2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소비자 구매행동의 이해</a:t>
            </a:r>
            <a:endParaRPr kumimoji="0" lang="ko-KR" altLang="en-US" sz="3600" b="1" i="0" u="none" strike="noStrike" cap="none" spc="-20" normalizeH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5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357290" y="4143380"/>
            <a:ext cx="464347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소비자 구매행동의 유형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구매의사 결정에 영향을 미치는 요인들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en-US" altLang="ko-KR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B2B </a:t>
            </a: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구매행동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316038" y="5733256"/>
            <a:ext cx="650081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소비자들의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자동차 구매의사결정시 선택집합의 결정과정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238" y="1533525"/>
            <a:ext cx="68675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직선 화살표 연결선 14"/>
          <p:cNvCxnSpPr>
            <a:stCxn id="19" idx="0"/>
            <a:endCxn id="16" idx="3"/>
          </p:cNvCxnSpPr>
          <p:nvPr/>
        </p:nvCxnSpPr>
        <p:spPr>
          <a:xfrm rot="16200000" flipV="1">
            <a:off x="2339563" y="2982513"/>
            <a:ext cx="1750231" cy="228601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>
          <a:xfrm>
            <a:off x="1214414" y="3143248"/>
            <a:ext cx="857256" cy="214314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2643174" y="3000372"/>
            <a:ext cx="857256" cy="214314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4071934" y="2786058"/>
            <a:ext cx="857256" cy="214314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3571868" y="5000636"/>
            <a:ext cx="1571636" cy="357190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SM6 </a:t>
            </a:r>
            <a:r>
              <a:rPr lang="ko-KR" altLang="en-US" b="1" dirty="0" smtClean="0">
                <a:solidFill>
                  <a:schemeClr val="tx1"/>
                </a:solidFill>
              </a:rPr>
              <a:t>로 수정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20" name="직선 화살표 연결선 19"/>
          <p:cNvCxnSpPr>
            <a:stCxn id="19" idx="0"/>
            <a:endCxn id="17" idx="2"/>
          </p:cNvCxnSpPr>
          <p:nvPr/>
        </p:nvCxnSpPr>
        <p:spPr>
          <a:xfrm rot="16200000" flipV="1">
            <a:off x="2821769" y="3464719"/>
            <a:ext cx="1785950" cy="1285884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>
            <a:stCxn id="19" idx="0"/>
            <a:endCxn id="18" idx="2"/>
          </p:cNvCxnSpPr>
          <p:nvPr/>
        </p:nvCxnSpPr>
        <p:spPr>
          <a:xfrm rot="5400000" flipH="1" flipV="1">
            <a:off x="3428992" y="3929066"/>
            <a:ext cx="2000264" cy="142876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26" name="내용 개체 틀 2"/>
          <p:cNvSpPr txBox="1">
            <a:spLocks/>
          </p:cNvSpPr>
          <p:nvPr/>
        </p:nvSpPr>
        <p:spPr>
          <a:xfrm>
            <a:off x="414366" y="857232"/>
            <a:ext cx="8229600" cy="5500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대안의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많은 브랜드 중 특정 브랜드의 선택을 위해 각 대안에 관한 정보를 처리하는 단계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내적 탐색과 외적 탐색으로 수집된 정보를 바탕으로 대안평가를 실시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제품 속성들의 묶음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(bundle of product attributes)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제품의 획득을 통해 자신의 필요를 만족시키며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제품을 자신들의 필요를 만족시켜줄 수 있는 제품속성들의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묶음올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파악함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속성의 중요도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소비자들의 의식 속에서 쉽게 떠오르는 것이 아닌 소비자가 진정으로 중요하게 고려하는 속성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평가기준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브랜드신념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(brand beliefs)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브랜드대안들이 각 속성상 어떤 위치를 차지하고 있는가에 대한 소비자 믿음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26" name="내용 개체 틀 2"/>
          <p:cNvSpPr txBox="1">
            <a:spLocks/>
          </p:cNvSpPr>
          <p:nvPr/>
        </p:nvSpPr>
        <p:spPr>
          <a:xfrm>
            <a:off x="414366" y="857232"/>
            <a:ext cx="8229600" cy="5500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대안의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6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보상적 평가모형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소비자의 대안평가에 있어서 한 가지 속성에서 낮은 점수를 받은 대안이 다른 속성에서 점수를 만회할 수 있는 대안 평가방식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 Box 1035"/>
          <p:cNvSpPr txBox="1">
            <a:spLocks noChangeArrowheads="1"/>
          </p:cNvSpPr>
          <p:nvPr/>
        </p:nvSpPr>
        <p:spPr bwMode="auto">
          <a:xfrm>
            <a:off x="1403648" y="3828033"/>
            <a:ext cx="1916187" cy="6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1400" baseline="-25000" dirty="0">
                <a:latin typeface="+mj-ea"/>
                <a:ea typeface="+mj-ea"/>
              </a:rPr>
              <a:t>  </a:t>
            </a:r>
            <a:r>
              <a:rPr lang="en-US" altLang="ko-KR" sz="1400" baseline="-25000" dirty="0" smtClean="0">
                <a:latin typeface="+mj-ea"/>
                <a:ea typeface="+mj-ea"/>
              </a:rPr>
              <a:t>                 n</a:t>
            </a:r>
            <a:endParaRPr lang="en-US" altLang="ko-KR" sz="1400" baseline="-25000" dirty="0"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dirty="0">
                <a:latin typeface="+mj-ea"/>
                <a:ea typeface="+mj-ea"/>
              </a:rPr>
              <a:t>    </a:t>
            </a:r>
            <a:r>
              <a:rPr lang="en-US" altLang="ko-KR" sz="1600" i="1" dirty="0" err="1">
                <a:latin typeface="+mj-ea"/>
                <a:ea typeface="+mj-ea"/>
              </a:rPr>
              <a:t>A</a:t>
            </a:r>
            <a:r>
              <a:rPr lang="en-US" altLang="ko-KR" sz="1600" i="1" baseline="-25000" dirty="0" err="1">
                <a:latin typeface="+mj-ea"/>
                <a:ea typeface="+mj-ea"/>
              </a:rPr>
              <a:t>jk</a:t>
            </a:r>
            <a:r>
              <a:rPr lang="en-US" altLang="ko-KR" sz="1600" i="1" dirty="0">
                <a:latin typeface="+mj-ea"/>
                <a:ea typeface="+mj-ea"/>
              </a:rPr>
              <a:t>= </a:t>
            </a:r>
            <a:r>
              <a:rPr lang="en-US" altLang="ko-KR" sz="1600" i="1" dirty="0" err="1" smtClean="0">
                <a:latin typeface="+mj-ea"/>
                <a:ea typeface="+mj-ea"/>
              </a:rPr>
              <a:t>ΣW</a:t>
            </a:r>
            <a:r>
              <a:rPr lang="en-US" altLang="ko-KR" sz="1600" i="1" baseline="-25000" dirty="0" err="1" smtClean="0">
                <a:latin typeface="+mj-ea"/>
                <a:ea typeface="+mj-ea"/>
              </a:rPr>
              <a:t>ik</a:t>
            </a:r>
            <a:r>
              <a:rPr lang="en-US" altLang="ko-KR" sz="1600" i="1" dirty="0" err="1" smtClean="0">
                <a:latin typeface="+mj-ea"/>
                <a:ea typeface="+mj-ea"/>
              </a:rPr>
              <a:t>B</a:t>
            </a:r>
            <a:r>
              <a:rPr lang="en-US" altLang="ko-KR" sz="1600" i="1" baseline="-25000" dirty="0" err="1" smtClean="0">
                <a:latin typeface="+mj-ea"/>
                <a:ea typeface="+mj-ea"/>
              </a:rPr>
              <a:t>ijk</a:t>
            </a:r>
            <a:endParaRPr lang="en-US" altLang="ko-KR" sz="1600" i="1" baseline="-25000" dirty="0">
              <a:latin typeface="+mj-ea"/>
              <a:ea typeface="+mj-ea"/>
            </a:endParaRPr>
          </a:p>
          <a:p>
            <a:pPr>
              <a:lnSpc>
                <a:spcPct val="30000"/>
              </a:lnSpc>
              <a:defRPr/>
            </a:pPr>
            <a:endParaRPr lang="en-US" altLang="ko-KR" sz="1400" i="1" baseline="-25000" dirty="0" smtClean="0">
              <a:latin typeface="+mj-ea"/>
              <a:ea typeface="+mj-ea"/>
            </a:endParaRPr>
          </a:p>
          <a:p>
            <a:pPr>
              <a:lnSpc>
                <a:spcPct val="30000"/>
              </a:lnSpc>
              <a:defRPr/>
            </a:pPr>
            <a:r>
              <a:rPr lang="en-US" altLang="ko-KR" sz="1400" i="1" baseline="-25000" dirty="0" smtClean="0">
                <a:latin typeface="+mj-ea"/>
                <a:ea typeface="+mj-ea"/>
              </a:rPr>
              <a:t>                 </a:t>
            </a:r>
            <a:r>
              <a:rPr lang="en-US" altLang="ko-KR" sz="1400" i="1" baseline="-25000" dirty="0" err="1" smtClean="0">
                <a:latin typeface="+mj-ea"/>
                <a:ea typeface="+mj-ea"/>
              </a:rPr>
              <a:t>i</a:t>
            </a:r>
            <a:r>
              <a:rPr lang="en-US" altLang="ko-KR" sz="1400" i="1" baseline="-25000" dirty="0" smtClean="0">
                <a:latin typeface="+mj-ea"/>
                <a:ea typeface="+mj-ea"/>
              </a:rPr>
              <a:t>=1</a:t>
            </a:r>
            <a:endParaRPr lang="en-US" altLang="ko-KR" sz="1400" i="1" baseline="-25000" dirty="0">
              <a:latin typeface="+mj-ea"/>
              <a:ea typeface="+mj-ea"/>
            </a:endParaRPr>
          </a:p>
        </p:txBody>
      </p:sp>
      <p:sp>
        <p:nvSpPr>
          <p:cNvPr id="9" name="Text Box 1036"/>
          <p:cNvSpPr txBox="1">
            <a:spLocks noChangeArrowheads="1"/>
          </p:cNvSpPr>
          <p:nvPr/>
        </p:nvSpPr>
        <p:spPr bwMode="auto">
          <a:xfrm>
            <a:off x="1632248" y="4656708"/>
            <a:ext cx="5328703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ko-KR" sz="1400" i="1" dirty="0" err="1">
                <a:latin typeface="+mj-ea"/>
                <a:ea typeface="+mj-ea"/>
              </a:rPr>
              <a:t>A</a:t>
            </a:r>
            <a:r>
              <a:rPr lang="en-US" altLang="ko-KR" sz="1400" i="1" baseline="-25000" dirty="0" err="1">
                <a:latin typeface="+mj-ea"/>
                <a:ea typeface="+mj-ea"/>
              </a:rPr>
              <a:t>jk</a:t>
            </a:r>
            <a:r>
              <a:rPr lang="en-US" altLang="ko-KR" sz="1400" dirty="0">
                <a:latin typeface="+mj-ea"/>
                <a:ea typeface="+mj-ea"/>
              </a:rPr>
              <a:t> : </a:t>
            </a:r>
            <a:r>
              <a:rPr lang="ko-KR" altLang="en-US" sz="1400" dirty="0">
                <a:latin typeface="+mj-ea"/>
                <a:ea typeface="+mj-ea"/>
              </a:rPr>
              <a:t>소비자의 </a:t>
            </a:r>
            <a:r>
              <a:rPr lang="en-US" altLang="ko-KR" sz="1400" dirty="0">
                <a:latin typeface="+mj-ea"/>
                <a:ea typeface="+mj-ea"/>
              </a:rPr>
              <a:t>k</a:t>
            </a:r>
            <a:r>
              <a:rPr lang="ko-KR" altLang="en-US" sz="1400" dirty="0">
                <a:latin typeface="+mj-ea"/>
                <a:ea typeface="+mj-ea"/>
              </a:rPr>
              <a:t>의 </a:t>
            </a:r>
            <a:r>
              <a:rPr lang="ko-KR" altLang="en-US" sz="1400" dirty="0" smtClean="0">
                <a:latin typeface="+mj-ea"/>
                <a:ea typeface="+mj-ea"/>
              </a:rPr>
              <a:t>브랜드 </a:t>
            </a:r>
            <a:r>
              <a:rPr lang="en-US" altLang="ko-KR" sz="1400" dirty="0">
                <a:latin typeface="+mj-ea"/>
                <a:ea typeface="+mj-ea"/>
              </a:rPr>
              <a:t>j</a:t>
            </a:r>
            <a:r>
              <a:rPr lang="ko-KR" altLang="en-US" sz="1400" dirty="0">
                <a:latin typeface="+mj-ea"/>
                <a:ea typeface="+mj-ea"/>
              </a:rPr>
              <a:t>에 대한 태도</a:t>
            </a:r>
          </a:p>
          <a:p>
            <a:pPr>
              <a:lnSpc>
                <a:spcPct val="130000"/>
              </a:lnSpc>
              <a:defRPr/>
            </a:pPr>
            <a:r>
              <a:rPr lang="en-US" altLang="ko-KR" sz="1400" i="1" dirty="0" err="1">
                <a:latin typeface="+mj-ea"/>
                <a:ea typeface="+mj-ea"/>
              </a:rPr>
              <a:t>W</a:t>
            </a:r>
            <a:r>
              <a:rPr lang="en-US" altLang="ko-KR" sz="1400" i="1" baseline="-25000" dirty="0" err="1">
                <a:latin typeface="+mj-ea"/>
                <a:ea typeface="+mj-ea"/>
              </a:rPr>
              <a:t>ik</a:t>
            </a:r>
            <a:r>
              <a:rPr lang="en-US" altLang="ko-KR" sz="1400" dirty="0">
                <a:latin typeface="+mj-ea"/>
                <a:ea typeface="+mj-ea"/>
              </a:rPr>
              <a:t> : </a:t>
            </a:r>
            <a:r>
              <a:rPr lang="ko-KR" altLang="en-US" sz="1400" dirty="0">
                <a:latin typeface="+mj-ea"/>
                <a:ea typeface="+mj-ea"/>
              </a:rPr>
              <a:t>소비자 </a:t>
            </a:r>
            <a:r>
              <a:rPr lang="en-US" altLang="ko-KR" sz="1400" dirty="0">
                <a:latin typeface="+mj-ea"/>
                <a:ea typeface="+mj-ea"/>
              </a:rPr>
              <a:t>k</a:t>
            </a:r>
            <a:r>
              <a:rPr lang="ko-KR" altLang="en-US" sz="1400" dirty="0">
                <a:latin typeface="+mj-ea"/>
                <a:ea typeface="+mj-ea"/>
              </a:rPr>
              <a:t>가 속성 </a:t>
            </a:r>
            <a:r>
              <a:rPr lang="en-US" altLang="ko-KR" sz="1400" dirty="0" err="1">
                <a:latin typeface="+mj-ea"/>
                <a:ea typeface="+mj-ea"/>
              </a:rPr>
              <a:t>i</a:t>
            </a:r>
            <a:r>
              <a:rPr lang="ko-KR" altLang="en-US" sz="1400" dirty="0">
                <a:latin typeface="+mj-ea"/>
                <a:ea typeface="+mj-ea"/>
              </a:rPr>
              <a:t>에 부여하는 중요도</a:t>
            </a:r>
          </a:p>
          <a:p>
            <a:pPr>
              <a:lnSpc>
                <a:spcPct val="130000"/>
              </a:lnSpc>
              <a:defRPr/>
            </a:pPr>
            <a:r>
              <a:rPr lang="en-US" altLang="ko-KR" sz="1400" i="1" dirty="0" err="1">
                <a:latin typeface="+mj-ea"/>
                <a:ea typeface="+mj-ea"/>
              </a:rPr>
              <a:t>B</a:t>
            </a:r>
            <a:r>
              <a:rPr lang="en-US" altLang="ko-KR" sz="1400" i="1" baseline="-25000" dirty="0" err="1">
                <a:latin typeface="+mj-ea"/>
                <a:ea typeface="+mj-ea"/>
              </a:rPr>
              <a:t>ijk</a:t>
            </a:r>
            <a:r>
              <a:rPr lang="en-US" altLang="ko-KR" sz="1400" dirty="0">
                <a:latin typeface="+mj-ea"/>
                <a:ea typeface="+mj-ea"/>
              </a:rPr>
              <a:t> : </a:t>
            </a:r>
            <a:r>
              <a:rPr lang="ko-KR" altLang="en-US" sz="1400" dirty="0">
                <a:latin typeface="+mj-ea"/>
                <a:ea typeface="+mj-ea"/>
              </a:rPr>
              <a:t>소비자 </a:t>
            </a:r>
            <a:r>
              <a:rPr lang="en-US" altLang="ko-KR" sz="1400" dirty="0">
                <a:latin typeface="+mj-ea"/>
                <a:ea typeface="+mj-ea"/>
              </a:rPr>
              <a:t>k</a:t>
            </a:r>
            <a:r>
              <a:rPr lang="ko-KR" altLang="en-US" sz="1400" dirty="0">
                <a:latin typeface="+mj-ea"/>
                <a:ea typeface="+mj-ea"/>
              </a:rPr>
              <a:t>가 </a:t>
            </a:r>
            <a:r>
              <a:rPr lang="ko-KR" altLang="en-US" sz="1400" dirty="0" smtClean="0">
                <a:latin typeface="+mj-ea"/>
                <a:ea typeface="+mj-ea"/>
              </a:rPr>
              <a:t>브랜드 </a:t>
            </a:r>
            <a:r>
              <a:rPr lang="en-US" altLang="ko-KR" sz="1400" dirty="0">
                <a:latin typeface="+mj-ea"/>
                <a:ea typeface="+mj-ea"/>
              </a:rPr>
              <a:t>j</a:t>
            </a:r>
            <a:r>
              <a:rPr lang="ko-KR" altLang="en-US" sz="1400" dirty="0">
                <a:latin typeface="+mj-ea"/>
                <a:ea typeface="+mj-ea"/>
              </a:rPr>
              <a:t>로부터 얻을 수 있다고 믿는 속성 </a:t>
            </a:r>
            <a:r>
              <a:rPr lang="en-US" altLang="ko-KR" sz="1400" dirty="0" err="1">
                <a:latin typeface="+mj-ea"/>
                <a:ea typeface="+mj-ea"/>
              </a:rPr>
              <a:t>i</a:t>
            </a:r>
            <a:r>
              <a:rPr lang="ko-KR" altLang="en-US" sz="1400" dirty="0">
                <a:latin typeface="+mj-ea"/>
                <a:ea typeface="+mj-ea"/>
              </a:rPr>
              <a:t>의 양</a:t>
            </a:r>
          </a:p>
          <a:p>
            <a:pPr>
              <a:lnSpc>
                <a:spcPct val="130000"/>
              </a:lnSpc>
              <a:defRPr/>
            </a:pPr>
            <a:r>
              <a:rPr lang="en-US" altLang="ko-KR" sz="1400" i="1" dirty="0">
                <a:latin typeface="+mj-ea"/>
                <a:ea typeface="+mj-ea"/>
              </a:rPr>
              <a:t>n</a:t>
            </a:r>
            <a:r>
              <a:rPr lang="en-US" altLang="ko-KR" sz="1400" dirty="0">
                <a:latin typeface="+mj-ea"/>
                <a:ea typeface="+mj-ea"/>
              </a:rPr>
              <a:t> : </a:t>
            </a:r>
            <a:r>
              <a:rPr lang="ko-KR" altLang="en-US" sz="1400" dirty="0">
                <a:latin typeface="+mj-ea"/>
                <a:ea typeface="+mj-ea"/>
              </a:rPr>
              <a:t>주어진 </a:t>
            </a:r>
            <a:r>
              <a:rPr lang="ko-KR" altLang="en-US" sz="1400" dirty="0" smtClean="0">
                <a:latin typeface="+mj-ea"/>
                <a:ea typeface="+mj-ea"/>
              </a:rPr>
              <a:t>브랜드의 </a:t>
            </a:r>
            <a:r>
              <a:rPr lang="ko-KR" altLang="en-US" sz="1400" dirty="0">
                <a:latin typeface="+mj-ea"/>
                <a:ea typeface="+mj-ea"/>
              </a:rPr>
              <a:t>선택에 있어 중요 속성의 숫자</a:t>
            </a:r>
          </a:p>
        </p:txBody>
      </p:sp>
      <p:sp>
        <p:nvSpPr>
          <p:cNvPr id="12" name="Rectangle 1037"/>
          <p:cNvSpPr>
            <a:spLocks noChangeArrowheads="1"/>
          </p:cNvSpPr>
          <p:nvPr/>
        </p:nvSpPr>
        <p:spPr bwMode="auto">
          <a:xfrm>
            <a:off x="1419523" y="3501008"/>
            <a:ext cx="1754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latin typeface="+mj-ea"/>
                <a:ea typeface="+mj-ea"/>
              </a:rPr>
              <a:t>※ </a:t>
            </a:r>
            <a:r>
              <a:rPr lang="en-US" altLang="ko-KR" sz="1400" b="1" dirty="0" err="1">
                <a:latin typeface="+mj-ea"/>
                <a:ea typeface="+mj-ea"/>
              </a:rPr>
              <a:t>Fishbein</a:t>
            </a:r>
            <a:r>
              <a:rPr lang="en-US" altLang="ko-KR" sz="1400" b="1" dirty="0">
                <a:latin typeface="+mj-ea"/>
                <a:ea typeface="+mj-ea"/>
              </a:rPr>
              <a:t>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479938" y="1020204"/>
            <a:ext cx="8196518" cy="45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대안평가방식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74444" y="1484784"/>
            <a:ext cx="4616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중형차에 대한 소비자 속성평가의 가상적인 예</a:t>
            </a: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4109" y="4437112"/>
            <a:ext cx="4517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소비자의 각 자동차 </a:t>
            </a:r>
            <a:r>
              <a:rPr lang="ko-KR" altLang="en-US" dirty="0" err="1" smtClean="0"/>
              <a:t>브랜드별</a:t>
            </a:r>
            <a:r>
              <a:rPr lang="ko-KR" altLang="en-US" dirty="0" smtClean="0"/>
              <a:t> 주관적 가치</a:t>
            </a:r>
            <a:endParaRPr lang="ko-KR" altLang="en-US" dirty="0"/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1698380" y="4835319"/>
          <a:ext cx="6480720" cy="148336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6480720"/>
              </a:tblGrid>
              <a:tr h="370840"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dirty="0" smtClean="0"/>
                        <a:t>  Sonata</a:t>
                      </a:r>
                      <a:r>
                        <a:rPr lang="ko-KR" altLang="en-US" dirty="0" smtClean="0"/>
                        <a:t>의 주관적 가치</a:t>
                      </a:r>
                      <a:r>
                        <a:rPr lang="en-US" altLang="ko-KR" dirty="0" smtClean="0"/>
                        <a:t>=0.4(10)+0.3(7)+0.2(6)+0.1(8)=8.1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      </a:t>
                      </a:r>
                      <a:r>
                        <a:rPr lang="en-US" altLang="ko-KR" dirty="0" err="1" smtClean="0"/>
                        <a:t>Cruze</a:t>
                      </a:r>
                      <a:r>
                        <a:rPr lang="ko-KR" altLang="en-US" dirty="0" smtClean="0"/>
                        <a:t>의 주관적 가치</a:t>
                      </a:r>
                      <a:r>
                        <a:rPr lang="en-US" altLang="ko-KR" dirty="0" smtClean="0"/>
                        <a:t>=0.4(9)+0.3(6)+0.2(8)+0.1(9)=7.9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           K5</a:t>
                      </a:r>
                      <a:r>
                        <a:rPr lang="ko-KR" altLang="en-US" dirty="0" smtClean="0"/>
                        <a:t>의 주관적 가치</a:t>
                      </a:r>
                      <a:r>
                        <a:rPr lang="en-US" altLang="ko-KR" dirty="0" smtClean="0"/>
                        <a:t>=0.4(6)+0.3(8)+0.2(7)+0.1(7)=6.9</a:t>
                      </a:r>
                      <a:endParaRPr lang="ko-KR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SM6</a:t>
                      </a:r>
                      <a:r>
                        <a:rPr lang="ko-KR" altLang="en-US" dirty="0" smtClean="0"/>
                        <a:t>의 주관적 가치</a:t>
                      </a:r>
                      <a:r>
                        <a:rPr lang="en-US" altLang="ko-KR" dirty="0" smtClean="0"/>
                        <a:t>=0.4(7)+0.3(6)+0.2(10)+0.1(5)=7.1</a:t>
                      </a:r>
                      <a:endParaRPr lang="ko-KR" alt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6390" y="1916832"/>
            <a:ext cx="71247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직사각형 17"/>
          <p:cNvSpPr/>
          <p:nvPr/>
        </p:nvSpPr>
        <p:spPr>
          <a:xfrm>
            <a:off x="1652592" y="3857628"/>
            <a:ext cx="857256" cy="285752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366740" y="4357694"/>
            <a:ext cx="1571636" cy="476253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 smtClean="0">
                <a:solidFill>
                  <a:schemeClr val="tx1"/>
                </a:solidFill>
              </a:rPr>
              <a:t>SM6 </a:t>
            </a:r>
            <a:r>
              <a:rPr lang="ko-KR" altLang="en-US" b="1" dirty="0" smtClean="0">
                <a:solidFill>
                  <a:schemeClr val="tx1"/>
                </a:solidFill>
              </a:rPr>
              <a:t>로 수정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20" name="직선 화살표 연결선 19"/>
          <p:cNvCxnSpPr>
            <a:stCxn id="19" idx="0"/>
            <a:endCxn id="18" idx="2"/>
          </p:cNvCxnSpPr>
          <p:nvPr/>
        </p:nvCxnSpPr>
        <p:spPr>
          <a:xfrm rot="5400000" flipH="1" flipV="1">
            <a:off x="1509732" y="3786206"/>
            <a:ext cx="214314" cy="928662"/>
          </a:xfrm>
          <a:prstGeom prst="straightConnector1">
            <a:avLst/>
          </a:prstGeom>
          <a:ln w="19050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26" name="내용 개체 틀 2"/>
          <p:cNvSpPr txBox="1">
            <a:spLocks/>
          </p:cNvSpPr>
          <p:nvPr/>
        </p:nvSpPr>
        <p:spPr>
          <a:xfrm>
            <a:off x="414366" y="857232"/>
            <a:ext cx="8229600" cy="5500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대안의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900">
              <a:lnSpc>
                <a:spcPct val="150000"/>
              </a:lnSpc>
              <a:spcBef>
                <a:spcPts val="384"/>
              </a:spcBef>
              <a:buFont typeface="Wingdings" pitchFamily="2" charset="2"/>
              <a:buAutoNum type="arabicParenBoth" startAt="7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비보상적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err="1" smtClean="0">
                <a:latin typeface="나눔고딕" pitchFamily="50" charset="-127"/>
                <a:ea typeface="나눔고딕" pitchFamily="50" charset="-127"/>
              </a:rPr>
              <a:t>noncompensatory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평가모형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4850" lvl="1" indent="-171450">
              <a:lnSpc>
                <a:spcPct val="150000"/>
              </a:lnSpc>
              <a:spcBef>
                <a:spcPts val="384"/>
              </a:spcBef>
              <a:buFont typeface="Arial" pitchFamily="34" charset="0"/>
              <a:buChar char="•"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어떤 속성에서의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단점이 다른 속성에서의 장점에 의해 보완되지 않는 평가방식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6450" lvl="2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어떤 속성에서 최소 수준에 미달하여 고려 대상에서 제외되는 경우 다른 속성에서 만회할 기회가 주어지지 않는 대안평가방식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6450" lvl="2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결합식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모형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(Conjunctive model)</a:t>
            </a:r>
          </a:p>
          <a:p>
            <a:pPr marL="806450" lvl="2" indent="-273050">
              <a:lnSpc>
                <a:spcPct val="150000"/>
              </a:lnSpc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원하는 속성에서 최소수준 이상을 만족시키는 대안을 선택함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6450" lvl="2" indent="-2730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분리식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모형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(Disjunctive model)</a:t>
            </a:r>
          </a:p>
          <a:p>
            <a:pPr marL="813600" lvl="2" indent="172800">
              <a:lnSpc>
                <a:spcPct val="150000"/>
              </a:lnSpc>
              <a:buFontTx/>
              <a:buChar char="-"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소비자가 원하는 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한두가지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주요속성에서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최고수준의 대안을 선택함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2342" y="6049052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/>
              <a:t>안전을 강조한 자동차 광고</a:t>
            </a:r>
            <a:r>
              <a:rPr lang="en-US" altLang="ko-KR" sz="1400" dirty="0" smtClean="0"/>
              <a:t>: </a:t>
            </a:r>
            <a:r>
              <a:rPr lang="ko-KR" altLang="en-US" sz="1400" dirty="0" smtClean="0"/>
              <a:t>비보완적 평가방식에 기반한 자동차광고</a:t>
            </a:r>
            <a:endParaRPr lang="ko-KR" altLang="en-US" sz="1400" dirty="0"/>
          </a:p>
        </p:txBody>
      </p:sp>
      <p:pic>
        <p:nvPicPr>
          <p:cNvPr id="14" name="Picture 2" descr="D:\Grad School\ph_D\TA 인수인계\책개정\17년_마케팅 원론\5장\비보완적_볼보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929066"/>
            <a:ext cx="2643206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grpSp>
        <p:nvGrpSpPr>
          <p:cNvPr id="12" name="그룹 5"/>
          <p:cNvGrpSpPr>
            <a:grpSpLocks/>
          </p:cNvGrpSpPr>
          <p:nvPr/>
        </p:nvGrpSpPr>
        <p:grpSpPr bwMode="auto">
          <a:xfrm>
            <a:off x="714375" y="1000108"/>
            <a:ext cx="7715250" cy="1368723"/>
            <a:chOff x="714348" y="1928802"/>
            <a:chExt cx="7715304" cy="1071570"/>
          </a:xfrm>
        </p:grpSpPr>
        <p:sp>
          <p:nvSpPr>
            <p:cNvPr id="15" name="모서리가 둥근 직사각형 14"/>
            <p:cNvSpPr/>
            <p:nvPr/>
          </p:nvSpPr>
          <p:spPr>
            <a:xfrm>
              <a:off x="714348" y="2250273"/>
              <a:ext cx="1428760" cy="42862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대안의</a:t>
              </a:r>
              <a:r>
                <a:rPr lang="en-US" altLang="ko-KR" sz="1600" dirty="0">
                  <a:latin typeface="휴먼모음T" pitchFamily="18" charset="-127"/>
                  <a:ea typeface="휴먼모음T" pitchFamily="18" charset="-127"/>
                </a:rPr>
                <a:t> </a:t>
              </a: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평가</a:t>
              </a: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2500298" y="2250273"/>
              <a:ext cx="1428760" cy="42862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구매의도</a:t>
              </a:r>
            </a:p>
          </p:txBody>
        </p:sp>
        <p:cxnSp>
          <p:nvCxnSpPr>
            <p:cNvPr id="17" name="직선 화살표 연결선 16"/>
            <p:cNvCxnSpPr/>
            <p:nvPr/>
          </p:nvCxnSpPr>
          <p:spPr>
            <a:xfrm>
              <a:off x="2143108" y="2465381"/>
              <a:ext cx="357191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8" name="그룹 53"/>
            <p:cNvGrpSpPr>
              <a:grpSpLocks/>
            </p:cNvGrpSpPr>
            <p:nvPr/>
          </p:nvGrpSpPr>
          <p:grpSpPr bwMode="auto">
            <a:xfrm>
              <a:off x="4357686" y="1928802"/>
              <a:ext cx="2000264" cy="1071570"/>
              <a:chOff x="4643438" y="2214554"/>
              <a:chExt cx="2000264" cy="1071570"/>
            </a:xfrm>
          </p:grpSpPr>
          <p:sp>
            <p:nvSpPr>
              <p:cNvPr id="24" name="모서리가 둥근 직사각형 23"/>
              <p:cNvSpPr/>
              <p:nvPr/>
            </p:nvSpPr>
            <p:spPr>
              <a:xfrm>
                <a:off x="4643438" y="2214554"/>
                <a:ext cx="2000264" cy="428628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ko-KR" altLang="en-US" sz="1600" dirty="0">
                    <a:latin typeface="휴먼모음T" pitchFamily="18" charset="-127"/>
                    <a:ea typeface="휴먼모음T" pitchFamily="18" charset="-127"/>
                  </a:rPr>
                  <a:t>다른 사람들의 태도</a:t>
                </a:r>
              </a:p>
            </p:txBody>
          </p:sp>
          <p:sp>
            <p:nvSpPr>
              <p:cNvPr id="25" name="모서리가 둥근 직사각형 24"/>
              <p:cNvSpPr/>
              <p:nvPr/>
            </p:nvSpPr>
            <p:spPr>
              <a:xfrm>
                <a:off x="4643438" y="2857496"/>
                <a:ext cx="2000264" cy="428628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ko-KR" altLang="en-US" sz="1600" dirty="0">
                    <a:latin typeface="휴먼모음T" pitchFamily="18" charset="-127"/>
                    <a:ea typeface="휴먼모음T" pitchFamily="18" charset="-127"/>
                  </a:rPr>
                  <a:t>예기치 못한 상황변수</a:t>
                </a:r>
              </a:p>
            </p:txBody>
          </p:sp>
        </p:grpSp>
        <p:sp>
          <p:nvSpPr>
            <p:cNvPr id="19" name="모서리가 둥근 직사각형 18"/>
            <p:cNvSpPr/>
            <p:nvPr/>
          </p:nvSpPr>
          <p:spPr>
            <a:xfrm>
              <a:off x="6857984" y="2250273"/>
              <a:ext cx="1571668" cy="42862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구매의사결정</a:t>
              </a:r>
            </a:p>
          </p:txBody>
        </p:sp>
        <p:cxnSp>
          <p:nvCxnSpPr>
            <p:cNvPr id="20" name="꺾인 연결선 19"/>
            <p:cNvCxnSpPr/>
            <p:nvPr/>
          </p:nvCxnSpPr>
          <p:spPr>
            <a:xfrm flipV="1">
              <a:off x="3929059" y="2143116"/>
              <a:ext cx="428628" cy="322264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>
              <a:off x="3929059" y="2465381"/>
              <a:ext cx="428628" cy="320677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꺾인 연결선 21"/>
            <p:cNvCxnSpPr/>
            <p:nvPr/>
          </p:nvCxnSpPr>
          <p:spPr>
            <a:xfrm>
              <a:off x="6357951" y="2143116"/>
              <a:ext cx="500065" cy="322264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꺾인 연결선 22"/>
            <p:cNvCxnSpPr/>
            <p:nvPr/>
          </p:nvCxnSpPr>
          <p:spPr>
            <a:xfrm flipV="1">
              <a:off x="6357951" y="2465381"/>
              <a:ext cx="500065" cy="320677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내용 개체 틀 2"/>
          <p:cNvSpPr txBox="1">
            <a:spLocks/>
          </p:cNvSpPr>
          <p:nvPr/>
        </p:nvSpPr>
        <p:spPr>
          <a:xfrm>
            <a:off x="414366" y="2714620"/>
            <a:ext cx="8229600" cy="3643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구매의사결정</a:t>
            </a:r>
            <a:endParaRPr lang="en-US" altLang="ko-KR" sz="1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다른 사람의 태도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부인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남편의 태도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구매의도에 영향을 줌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소비자가 선호하는 브랜드에 대한 다른 사람들의 선호도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다른 사람들의 바람에 따르려는 소비자의 욕구 강도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706500" lvl="1" indent="-3429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예기치 못한 상황적 변수들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defRPr/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실업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다른 상품의 구매가 더 시급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14366" y="857232"/>
            <a:ext cx="8229600" cy="3643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2.5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 후 행동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제품구매 후 소비자들은 제품에 대한 만족 혹은 불만족 등의 반응을 나타내며 이는 다시 구매 후 행동으로 이어짐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소비자들의 구매에 대한 만족 및 불만족은 소비자들의 기대와 제품의 지각된 성능간의 차이에 의해 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6" name="그룹 5"/>
          <p:cNvGrpSpPr>
            <a:grpSpLocks/>
          </p:cNvGrpSpPr>
          <p:nvPr/>
        </p:nvGrpSpPr>
        <p:grpSpPr bwMode="auto">
          <a:xfrm>
            <a:off x="2440336" y="3645024"/>
            <a:ext cx="4248472" cy="2498031"/>
            <a:chOff x="928662" y="2643182"/>
            <a:chExt cx="3143272" cy="1856594"/>
          </a:xfrm>
        </p:grpSpPr>
        <p:sp>
          <p:nvSpPr>
            <p:cNvPr id="28" name="모서리가 둥근 직사각형 27"/>
            <p:cNvSpPr/>
            <p:nvPr/>
          </p:nvSpPr>
          <p:spPr>
            <a:xfrm>
              <a:off x="928662" y="3000372"/>
              <a:ext cx="857256" cy="42862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구매</a:t>
              </a:r>
            </a:p>
          </p:txBody>
        </p:sp>
        <p:sp>
          <p:nvSpPr>
            <p:cNvPr id="29" name="모서리가 둥근 직사각형 28"/>
            <p:cNvSpPr/>
            <p:nvPr/>
          </p:nvSpPr>
          <p:spPr>
            <a:xfrm>
              <a:off x="3214678" y="2643182"/>
              <a:ext cx="857256" cy="42862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만족</a:t>
              </a:r>
            </a:p>
          </p:txBody>
        </p:sp>
        <p:sp>
          <p:nvSpPr>
            <p:cNvPr id="30" name="모서리가 둥근 직사각형 29"/>
            <p:cNvSpPr/>
            <p:nvPr/>
          </p:nvSpPr>
          <p:spPr>
            <a:xfrm>
              <a:off x="3214678" y="3429000"/>
              <a:ext cx="857256" cy="428628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불만족</a:t>
              </a:r>
            </a:p>
          </p:txBody>
        </p:sp>
        <p:cxnSp>
          <p:nvCxnSpPr>
            <p:cNvPr id="31" name="꺾인 연결선 30"/>
            <p:cNvCxnSpPr/>
            <p:nvPr/>
          </p:nvCxnSpPr>
          <p:spPr>
            <a:xfrm flipV="1">
              <a:off x="1786137" y="2856972"/>
              <a:ext cx="1428322" cy="357566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꺾인 연결선 31"/>
            <p:cNvCxnSpPr/>
            <p:nvPr/>
          </p:nvCxnSpPr>
          <p:spPr>
            <a:xfrm>
              <a:off x="1786137" y="3214538"/>
              <a:ext cx="1428322" cy="428829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3" name="모서리가 둥근 직사각형 32"/>
            <p:cNvSpPr/>
            <p:nvPr/>
          </p:nvSpPr>
          <p:spPr>
            <a:xfrm>
              <a:off x="928662" y="4071148"/>
              <a:ext cx="2286016" cy="428628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상품의 성능</a:t>
              </a:r>
              <a:r>
                <a:rPr lang="en-US" altLang="ko-KR" sz="1400" dirty="0">
                  <a:latin typeface="+mj-ea"/>
                  <a:ea typeface="+mj-ea"/>
                </a:rPr>
                <a:t>, </a:t>
              </a:r>
              <a:r>
                <a:rPr lang="ko-KR" altLang="en-US" sz="1400" dirty="0">
                  <a:latin typeface="+mj-ea"/>
                  <a:ea typeface="+mj-ea"/>
                </a:rPr>
                <a:t>소비자들의 기대</a:t>
              </a:r>
            </a:p>
          </p:txBody>
        </p:sp>
        <p:cxnSp>
          <p:nvCxnSpPr>
            <p:cNvPr id="34" name="직선 화살표 연결선 33"/>
            <p:cNvCxnSpPr/>
            <p:nvPr/>
          </p:nvCxnSpPr>
          <p:spPr>
            <a:xfrm rot="5400000" flipH="1" flipV="1">
              <a:off x="1678363" y="3677794"/>
              <a:ext cx="786396" cy="240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27" name="내용 개체 틀 2"/>
          <p:cNvSpPr txBox="1">
            <a:spLocks/>
          </p:cNvSpPr>
          <p:nvPr/>
        </p:nvSpPr>
        <p:spPr>
          <a:xfrm>
            <a:off x="414366" y="714356"/>
            <a:ext cx="8229600" cy="56436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endParaRPr lang="en-US" altLang="ko-KR" b="1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인지부조화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대부분의 제품이 결점과 장점을 동시에 가지고 있기 때문에 소비자들이 자신이 구매한 제품에 완전히 만족하는 경우는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드뭄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인지부조화 또는 심리적 불편을 경험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자신의 선택이 현명했는지에 대한 의구심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인지부조화를 해소하기 위해 환불 또는 교환을 하거나 선택에 대한 합리화 과정을 거침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5" name="Group 85"/>
          <p:cNvGrpSpPr>
            <a:grpSpLocks/>
          </p:cNvGrpSpPr>
          <p:nvPr/>
        </p:nvGrpSpPr>
        <p:grpSpPr bwMode="auto">
          <a:xfrm>
            <a:off x="2953643" y="1402132"/>
            <a:ext cx="3130525" cy="1957140"/>
            <a:chOff x="524" y="2078"/>
            <a:chExt cx="1679" cy="1109"/>
          </a:xfrm>
        </p:grpSpPr>
        <p:sp>
          <p:nvSpPr>
            <p:cNvPr id="16" name="Rectangle 41"/>
            <p:cNvSpPr>
              <a:spLocks noChangeArrowheads="1"/>
            </p:cNvSpPr>
            <p:nvPr/>
          </p:nvSpPr>
          <p:spPr bwMode="auto">
            <a:xfrm>
              <a:off x="1344" y="2623"/>
              <a:ext cx="288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ko-KR" altLang="ko-KR" sz="1000"/>
            </a:p>
          </p:txBody>
        </p:sp>
        <p:sp>
          <p:nvSpPr>
            <p:cNvPr id="17" name="Rectangle 40"/>
            <p:cNvSpPr>
              <a:spLocks noChangeArrowheads="1"/>
            </p:cNvSpPr>
            <p:nvPr/>
          </p:nvSpPr>
          <p:spPr bwMode="auto">
            <a:xfrm>
              <a:off x="1056" y="2623"/>
              <a:ext cx="288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ko-KR" altLang="ko-KR" sz="1000"/>
            </a:p>
          </p:txBody>
        </p:sp>
        <p:sp>
          <p:nvSpPr>
            <p:cNvPr id="18" name="Rectangle 39"/>
            <p:cNvSpPr>
              <a:spLocks noChangeArrowheads="1"/>
            </p:cNvSpPr>
            <p:nvPr/>
          </p:nvSpPr>
          <p:spPr bwMode="auto">
            <a:xfrm>
              <a:off x="1344" y="2207"/>
              <a:ext cx="288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ko-KR" altLang="ko-KR" sz="1000"/>
            </a:p>
          </p:txBody>
        </p:sp>
        <p:sp>
          <p:nvSpPr>
            <p:cNvPr id="19" name="Rectangle 38"/>
            <p:cNvSpPr>
              <a:spLocks noChangeArrowheads="1"/>
            </p:cNvSpPr>
            <p:nvPr/>
          </p:nvSpPr>
          <p:spPr bwMode="auto">
            <a:xfrm>
              <a:off x="1056" y="2207"/>
              <a:ext cx="288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ko-KR" altLang="ko-KR" sz="1000"/>
            </a:p>
          </p:txBody>
        </p:sp>
        <p:sp>
          <p:nvSpPr>
            <p:cNvPr id="20" name="Line 44"/>
            <p:cNvSpPr>
              <a:spLocks noChangeShapeType="1"/>
            </p:cNvSpPr>
            <p:nvPr/>
          </p:nvSpPr>
          <p:spPr bwMode="auto">
            <a:xfrm>
              <a:off x="1056" y="2207"/>
              <a:ext cx="576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1" name="Line 47"/>
            <p:cNvSpPr>
              <a:spLocks noChangeShapeType="1"/>
            </p:cNvSpPr>
            <p:nvPr/>
          </p:nvSpPr>
          <p:spPr bwMode="auto">
            <a:xfrm>
              <a:off x="1056" y="3072"/>
              <a:ext cx="576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2" name="Line 63"/>
            <p:cNvSpPr>
              <a:spLocks noChangeShapeType="1"/>
            </p:cNvSpPr>
            <p:nvPr/>
          </p:nvSpPr>
          <p:spPr bwMode="auto">
            <a:xfrm>
              <a:off x="1344" y="2207"/>
              <a:ext cx="0" cy="86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3" name="Line 64"/>
            <p:cNvSpPr>
              <a:spLocks noChangeShapeType="1"/>
            </p:cNvSpPr>
            <p:nvPr/>
          </p:nvSpPr>
          <p:spPr bwMode="auto">
            <a:xfrm>
              <a:off x="1152" y="2626"/>
              <a:ext cx="384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4" name="Text Box 79"/>
            <p:cNvSpPr txBox="1">
              <a:spLocks noChangeArrowheads="1"/>
            </p:cNvSpPr>
            <p:nvPr/>
          </p:nvSpPr>
          <p:spPr bwMode="auto">
            <a:xfrm>
              <a:off x="524" y="2400"/>
              <a:ext cx="434" cy="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지각된</a:t>
              </a:r>
            </a:p>
            <a:p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성능</a:t>
              </a:r>
            </a:p>
          </p:txBody>
        </p:sp>
        <p:sp>
          <p:nvSpPr>
            <p:cNvPr id="25" name="Line 80"/>
            <p:cNvSpPr>
              <a:spLocks noChangeShapeType="1"/>
            </p:cNvSpPr>
            <p:nvPr/>
          </p:nvSpPr>
          <p:spPr bwMode="auto">
            <a:xfrm>
              <a:off x="960" y="2208"/>
              <a:ext cx="0" cy="864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26" name="Text Box 81"/>
            <p:cNvSpPr txBox="1">
              <a:spLocks noChangeArrowheads="1"/>
            </p:cNvSpPr>
            <p:nvPr/>
          </p:nvSpPr>
          <p:spPr bwMode="auto">
            <a:xfrm>
              <a:off x="1622" y="2078"/>
              <a:ext cx="492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만족</a:t>
              </a:r>
              <a:r>
                <a:rPr lang="en-US" altLang="ko-KR" sz="1600" dirty="0">
                  <a:latin typeface="휴먼모음T" pitchFamily="18" charset="-127"/>
                  <a:ea typeface="휴먼모음T" pitchFamily="18" charset="-127"/>
                </a:rPr>
                <a:t>(+)</a:t>
              </a:r>
            </a:p>
          </p:txBody>
        </p:sp>
        <p:sp>
          <p:nvSpPr>
            <p:cNvPr id="35" name="Text Box 82"/>
            <p:cNvSpPr txBox="1">
              <a:spLocks noChangeArrowheads="1"/>
            </p:cNvSpPr>
            <p:nvPr/>
          </p:nvSpPr>
          <p:spPr bwMode="auto">
            <a:xfrm>
              <a:off x="1629" y="2942"/>
              <a:ext cx="574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600">
                  <a:latin typeface="휴먼모음T" pitchFamily="18" charset="-127"/>
                  <a:ea typeface="휴먼모음T" pitchFamily="18" charset="-127"/>
                </a:rPr>
                <a:t>불만족</a:t>
              </a:r>
              <a:r>
                <a:rPr lang="en-US" altLang="ko-KR" sz="1600">
                  <a:latin typeface="휴먼모음T" pitchFamily="18" charset="-127"/>
                  <a:ea typeface="휴먼모음T" pitchFamily="18" charset="-127"/>
                </a:rPr>
                <a:t>(-)</a:t>
              </a:r>
            </a:p>
          </p:txBody>
        </p:sp>
        <p:sp>
          <p:nvSpPr>
            <p:cNvPr id="36" name="Text Box 83"/>
            <p:cNvSpPr txBox="1">
              <a:spLocks noChangeArrowheads="1"/>
            </p:cNvSpPr>
            <p:nvPr/>
          </p:nvSpPr>
          <p:spPr bwMode="auto">
            <a:xfrm>
              <a:off x="1620" y="2477"/>
              <a:ext cx="328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600">
                  <a:latin typeface="휴먼모음T" pitchFamily="18" charset="-127"/>
                  <a:ea typeface="휴먼모음T" pitchFamily="18" charset="-127"/>
                </a:rPr>
                <a:t>기대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28" name="모서리가 둥근 직사각형 27"/>
          <p:cNvSpPr/>
          <p:nvPr/>
        </p:nvSpPr>
        <p:spPr bwMode="auto">
          <a:xfrm>
            <a:off x="2443163" y="2928923"/>
            <a:ext cx="2071687" cy="2714625"/>
          </a:xfrm>
          <a:prstGeom prst="roundRect">
            <a:avLst>
              <a:gd name="adj" fmla="val 265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 bwMode="auto">
          <a:xfrm>
            <a:off x="4600575" y="2928923"/>
            <a:ext cx="2071688" cy="2714625"/>
          </a:xfrm>
          <a:prstGeom prst="roundRect">
            <a:avLst>
              <a:gd name="adj" fmla="val 265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 bwMode="auto">
          <a:xfrm>
            <a:off x="6772275" y="2928923"/>
            <a:ext cx="2071688" cy="2714625"/>
          </a:xfrm>
          <a:prstGeom prst="roundRect">
            <a:avLst>
              <a:gd name="adj" fmla="val 265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 bwMode="auto">
          <a:xfrm>
            <a:off x="257175" y="2928923"/>
            <a:ext cx="2071688" cy="2714625"/>
          </a:xfrm>
          <a:prstGeom prst="roundRect">
            <a:avLst>
              <a:gd name="adj" fmla="val 265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 sz="16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32" name="모서리가 둥근 직사각형 31"/>
          <p:cNvSpPr/>
          <p:nvPr/>
        </p:nvSpPr>
        <p:spPr bwMode="auto">
          <a:xfrm>
            <a:off x="3601268" y="1428736"/>
            <a:ext cx="1928762" cy="50006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구매결정</a:t>
            </a:r>
          </a:p>
        </p:txBody>
      </p:sp>
      <p:sp>
        <p:nvSpPr>
          <p:cNvPr id="33" name="모서리가 둥근 직사각형 32"/>
          <p:cNvSpPr/>
          <p:nvPr/>
        </p:nvSpPr>
        <p:spPr bwMode="auto">
          <a:xfrm>
            <a:off x="386665" y="2643173"/>
            <a:ext cx="1857326" cy="5000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개인적 요인</a:t>
            </a:r>
          </a:p>
        </p:txBody>
      </p:sp>
      <p:sp>
        <p:nvSpPr>
          <p:cNvPr id="34" name="모서리가 둥근 직사각형 33"/>
          <p:cNvSpPr/>
          <p:nvPr/>
        </p:nvSpPr>
        <p:spPr bwMode="auto">
          <a:xfrm>
            <a:off x="2553546" y="2643173"/>
            <a:ext cx="1857326" cy="5000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심리적 요인</a:t>
            </a:r>
          </a:p>
        </p:txBody>
      </p:sp>
      <p:sp>
        <p:nvSpPr>
          <p:cNvPr id="37" name="모서리가 둥근 직사각형 36"/>
          <p:cNvSpPr/>
          <p:nvPr/>
        </p:nvSpPr>
        <p:spPr bwMode="auto">
          <a:xfrm>
            <a:off x="4720426" y="2643173"/>
            <a:ext cx="1857326" cy="5000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사회적 요인</a:t>
            </a:r>
          </a:p>
        </p:txBody>
      </p:sp>
      <p:sp>
        <p:nvSpPr>
          <p:cNvPr id="38" name="모서리가 둥근 직사각형 37"/>
          <p:cNvSpPr/>
          <p:nvPr/>
        </p:nvSpPr>
        <p:spPr bwMode="auto">
          <a:xfrm>
            <a:off x="6887306" y="2643173"/>
            <a:ext cx="1857326" cy="5000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문화적 요인</a:t>
            </a:r>
          </a:p>
        </p:txBody>
      </p:sp>
      <p:sp>
        <p:nvSpPr>
          <p:cNvPr id="39" name="모서리가 둥근 직사각형 38"/>
          <p:cNvSpPr/>
          <p:nvPr/>
        </p:nvSpPr>
        <p:spPr bwMode="auto">
          <a:xfrm>
            <a:off x="565254" y="3428986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나이와 생애주기</a:t>
            </a:r>
          </a:p>
        </p:txBody>
      </p:sp>
      <p:sp>
        <p:nvSpPr>
          <p:cNvPr id="40" name="모서리가 둥근 직사각형 39"/>
          <p:cNvSpPr/>
          <p:nvPr/>
        </p:nvSpPr>
        <p:spPr bwMode="auto">
          <a:xfrm>
            <a:off x="565254" y="39290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직업과 경제적 상황</a:t>
            </a:r>
          </a:p>
        </p:txBody>
      </p:sp>
      <p:sp>
        <p:nvSpPr>
          <p:cNvPr id="41" name="모서리가 둥근 직사각형 11"/>
          <p:cNvSpPr/>
          <p:nvPr/>
        </p:nvSpPr>
        <p:spPr bwMode="auto">
          <a:xfrm>
            <a:off x="565254" y="45005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라이프 스타일</a:t>
            </a:r>
          </a:p>
        </p:txBody>
      </p:sp>
      <p:sp>
        <p:nvSpPr>
          <p:cNvPr id="42" name="모서리가 둥근 직사각형 12"/>
          <p:cNvSpPr/>
          <p:nvPr/>
        </p:nvSpPr>
        <p:spPr bwMode="auto">
          <a:xfrm>
            <a:off x="565254" y="50720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성격과 자아</a:t>
            </a:r>
          </a:p>
        </p:txBody>
      </p:sp>
      <p:sp>
        <p:nvSpPr>
          <p:cNvPr id="43" name="모서리가 둥근 직사각형 13"/>
          <p:cNvSpPr/>
          <p:nvPr/>
        </p:nvSpPr>
        <p:spPr bwMode="auto">
          <a:xfrm>
            <a:off x="2732135" y="3428986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동기</a:t>
            </a:r>
          </a:p>
        </p:txBody>
      </p:sp>
      <p:sp>
        <p:nvSpPr>
          <p:cNvPr id="44" name="모서리가 둥근 직사각형 14"/>
          <p:cNvSpPr/>
          <p:nvPr/>
        </p:nvSpPr>
        <p:spPr bwMode="auto">
          <a:xfrm>
            <a:off x="2732135" y="39290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학습</a:t>
            </a:r>
          </a:p>
        </p:txBody>
      </p:sp>
      <p:sp>
        <p:nvSpPr>
          <p:cNvPr id="45" name="모서리가 둥근 직사각형 44"/>
          <p:cNvSpPr/>
          <p:nvPr/>
        </p:nvSpPr>
        <p:spPr bwMode="auto">
          <a:xfrm>
            <a:off x="2732135" y="45005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지각</a:t>
            </a:r>
          </a:p>
        </p:txBody>
      </p:sp>
      <p:sp>
        <p:nvSpPr>
          <p:cNvPr id="46" name="모서리가 둥근 직사각형 45"/>
          <p:cNvSpPr/>
          <p:nvPr/>
        </p:nvSpPr>
        <p:spPr bwMode="auto">
          <a:xfrm>
            <a:off x="2732135" y="50720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신념과 태도</a:t>
            </a:r>
          </a:p>
        </p:txBody>
      </p:sp>
      <p:sp>
        <p:nvSpPr>
          <p:cNvPr id="47" name="모서리가 둥근 직사각형 46"/>
          <p:cNvSpPr/>
          <p:nvPr/>
        </p:nvSpPr>
        <p:spPr bwMode="auto">
          <a:xfrm>
            <a:off x="4899015" y="3428986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소집단</a:t>
            </a:r>
          </a:p>
        </p:txBody>
      </p:sp>
      <p:sp>
        <p:nvSpPr>
          <p:cNvPr id="48" name="모서리가 둥근 직사각형 47"/>
          <p:cNvSpPr/>
          <p:nvPr/>
        </p:nvSpPr>
        <p:spPr bwMode="auto">
          <a:xfrm>
            <a:off x="4899015" y="39290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가족</a:t>
            </a:r>
          </a:p>
        </p:txBody>
      </p:sp>
      <p:sp>
        <p:nvSpPr>
          <p:cNvPr id="49" name="모서리가 둥근 직사각형 48"/>
          <p:cNvSpPr/>
          <p:nvPr/>
        </p:nvSpPr>
        <p:spPr bwMode="auto">
          <a:xfrm>
            <a:off x="7065895" y="3428986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문화와 하위문화</a:t>
            </a:r>
          </a:p>
        </p:txBody>
      </p:sp>
      <p:sp>
        <p:nvSpPr>
          <p:cNvPr id="50" name="모서리가 둥근 직사각형 49"/>
          <p:cNvSpPr/>
          <p:nvPr/>
        </p:nvSpPr>
        <p:spPr bwMode="auto">
          <a:xfrm>
            <a:off x="7065895" y="3929049"/>
            <a:ext cx="1500148" cy="35718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100" dirty="0">
                <a:latin typeface="휴먼모음T" pitchFamily="18" charset="-127"/>
                <a:ea typeface="휴먼모음T" pitchFamily="18" charset="-127"/>
              </a:rPr>
              <a:t>사회계층</a:t>
            </a:r>
          </a:p>
        </p:txBody>
      </p:sp>
      <p:cxnSp>
        <p:nvCxnSpPr>
          <p:cNvPr id="51" name="꺾인 연결선 50"/>
          <p:cNvCxnSpPr/>
          <p:nvPr/>
        </p:nvCxnSpPr>
        <p:spPr bwMode="auto">
          <a:xfrm rot="5400000">
            <a:off x="2583656" y="661180"/>
            <a:ext cx="714375" cy="324961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꺾인 연결선 51"/>
          <p:cNvCxnSpPr/>
          <p:nvPr/>
        </p:nvCxnSpPr>
        <p:spPr bwMode="auto">
          <a:xfrm rot="5400000">
            <a:off x="3667125" y="1744648"/>
            <a:ext cx="714375" cy="10826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꺾인 연결선 52"/>
          <p:cNvCxnSpPr/>
          <p:nvPr/>
        </p:nvCxnSpPr>
        <p:spPr bwMode="auto">
          <a:xfrm rot="16200000" flipH="1">
            <a:off x="4749800" y="1744648"/>
            <a:ext cx="714375" cy="1082675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꺾인 연결선 53"/>
          <p:cNvCxnSpPr/>
          <p:nvPr/>
        </p:nvCxnSpPr>
        <p:spPr bwMode="auto">
          <a:xfrm rot="16200000" flipH="1">
            <a:off x="5833269" y="661179"/>
            <a:ext cx="714375" cy="32496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결정에 영향을 미치는 요인들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4786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3.1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개인적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요인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나이와 생애주기단계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신혼부부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vs.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중년부부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직업과 경제적 상황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승용차구매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영업사원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vs.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대학생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라이프스타일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AIO(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활동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관심사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를 표현하도록 해 측정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성격과 자아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(Self-Concept)</a:t>
            </a: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고객이 원하는 핵심 가치를 파악한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LG ‘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그램’</a:t>
            </a:r>
            <a:endParaRPr kumimoji="0" lang="ko-KR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1357298"/>
            <a:ext cx="8229600" cy="4714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밸류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업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&amp;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다운 전략 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스마트폰의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영상통화 기능이 크게 발달하면서 컴퓨터의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웹캠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사용 빈도가 줄어듦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노트북의 무게를 대폭 낮춰 달성할 수 있는 소비자의 효용이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웹캠의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위치를 바꿔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느끼는 소비자의 불편함보다 더 크다고 본 전략적 선택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>
                <a:latin typeface="나눔고딕" pitchFamily="50" charset="-127"/>
                <a:ea typeface="나눔고딕" pitchFamily="50" charset="-127"/>
              </a:rPr>
            </a:b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무게는 더 이상 고객의 가치가 아니다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성능이 개선된다고 고객가치가 선형적으로 증가하지는 않아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고객 만족도에서도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한계 효용의 법칙이 작용함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LG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전자는 소비자들이 노트북뿐 아니라 어댑터 무게에도 부담을 느끼는 것에 착안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lvl="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- LG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화학과 함께 개발한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탄소나노튜브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배터리를 통해 노트북 사용시간을 기존 제품보다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11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시간 넘게 늘림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95" t="43237" r="26786" b="27763"/>
          <a:stretch/>
        </p:blipFill>
        <p:spPr bwMode="auto">
          <a:xfrm>
            <a:off x="4371156" y="5178422"/>
            <a:ext cx="3729236" cy="134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440" t="41524" r="33512" b="28286"/>
          <a:stretch/>
        </p:blipFill>
        <p:spPr bwMode="auto">
          <a:xfrm>
            <a:off x="1132589" y="5158902"/>
            <a:ext cx="257531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결정에 영향을 미치는 요인들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심리적 요인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200000"/>
              </a:lnSpc>
              <a:buAutoNum type="arabicParenBoth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동기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충분한 수준의 강도를 지닌 욕구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200000"/>
              </a:lnSpc>
              <a:buAutoNum type="arabicParenBoth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지각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동일한 자극에 대해 다르게 지각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인식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선택적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주의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사람들은 대부분의 정보에 대하여 선택적으로 주의를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기울이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선택적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왜곡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정보가 소비자들에게 전달되었다고 하더라도 꼭 의도한 대로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전달되는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것은 아님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선택적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사람들이 그들의 태도와 신념에 맞는 정보만을 기억하는 경향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학습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경험을 통해 신념이나 행동에서 변화가 일어나는 것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일반화와 차별화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신념과 태도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어떤 대상에 대한 설명적인 생각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태도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어떤 대상에 대한  지속적이고 일관성 있는 평가와 감정</a:t>
            </a: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라이프스타일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357158" y="857232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명 중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명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인 가구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소용량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식품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가전제품 봇물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…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경제 변화 주도하는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일코노미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1714488"/>
            <a:ext cx="8729634" cy="46848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최근 불고 있는 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일코노미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바람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인’과 ‘이코노미’의 합성어로 국내 경제 전반에 다양한 변화 주도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혼족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포미족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욜로족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등의 공통된 소비패턴은 편리함을 추구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조사 결과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 가구의 외식비는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 가구의 인당 외식비보다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27%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높고 동결식품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     가공식품의 소비도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51%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높음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altLang="ko-KR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 1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인 가구 겨냥한 소용량</a:t>
            </a: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소포장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 패키지 제품 출시 봇물</a:t>
            </a: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CJ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제일제당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햇반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컵반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농심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켈로그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컵 시리얼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동원 안주 캔 동원포차 등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/>
            </a:r>
            <a:br>
              <a:rPr lang="ko-KR" altLang="en-US" sz="1600" dirty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소규모 포장이 대세를 이루면서 편의점 매출도 증가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-1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 가구용 가전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1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인 패키지 호텔 상품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등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1100" dirty="0">
              <a:latin typeface="나눔고딕" pitchFamily="50" charset="-127"/>
              <a:ea typeface="나눔고딕" pitchFamily="50" charset="-127"/>
            </a:endParaRPr>
          </a:p>
          <a:p>
            <a:pPr marL="177800" indent="-177800">
              <a:lnSpc>
                <a:spcPct val="150000"/>
              </a:lnSpc>
              <a:spcBef>
                <a:spcPct val="20000"/>
              </a:spcBef>
            </a:pP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 descr="G:\책개정\17년_마케팅 원론\5장\욜로족 소형가구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157192"/>
            <a:ext cx="2664296" cy="159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문화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1"/>
          <p:cNvSpPr txBox="1">
            <a:spLocks/>
          </p:cNvSpPr>
          <p:nvPr/>
        </p:nvSpPr>
        <p:spPr>
          <a:xfrm>
            <a:off x="457200" y="1357298"/>
            <a:ext cx="8229600" cy="2792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건강식품의 주 구매층 변화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중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·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장년층을 중심으로 소비되던 건강식품의 주 구매층도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2030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세대로 변화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젊은층은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휴대 및 섭취가 간편해 언제든 먹을 수 있는 건강식품을 선호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ko-KR" altLang="en-US" sz="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건강식품 시장</a:t>
            </a:r>
            <a:endParaRPr kumimoji="0" lang="ko-KR" altLang="en-US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건강즙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종류와 저렴한 가격을 강점으로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가성비에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민감한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젊은층에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강세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두유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2030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세대 젊은 층이 전체 두유 소비자의 과반수 이상을 차지</a:t>
            </a:r>
          </a:p>
          <a:p>
            <a:pPr marL="0" marR="0" lvl="0" indent="3175" defTabSz="914400" rtl="0" eaLnBrk="1" fontAlgn="auto" latinLnBrk="1" hangingPunct="1">
              <a:lnSpc>
                <a:spcPct val="14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홍삼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스틱형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홍삼농축액 제품 신규 구매 고객의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55%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2030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세대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 건강 식품 성장 이끄는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2030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세대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 descr="G:\책개정\17년_마케팅 원론\5장\정관장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4653136"/>
            <a:ext cx="3644015" cy="19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G:\책개정\17년_마케팅 원론\5장\황진단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8380" y="4653136"/>
            <a:ext cx="3636028" cy="19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B2B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 구매행동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1"/>
          <p:cNvSpPr txBox="1">
            <a:spLocks/>
          </p:cNvSpPr>
          <p:nvPr/>
        </p:nvSpPr>
        <p:spPr>
          <a:xfrm>
            <a:off x="457200" y="928670"/>
            <a:ext cx="8229600" cy="2792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4.1 B2B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시장의 특성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시장구조와 수요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일반적으로 소비재 시장보다 수적인 면에서는 적고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구매량은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많은 소비자들로 구성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구매 조직의 특성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보통 더 많은 사람들이 구매에 참여하게 되며 보다 전문적인 구매노력을 기울임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구매의사결정과정과 형태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소비재 구매보다 복잡한 구매의사결정을 거치게 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  <a:spcBef>
                <a:spcPts val="0"/>
              </a:spcBef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구매자와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판매자들은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서로 의존적인 관계를 갖게 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2066" y="5429264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B2B </a:t>
            </a:r>
            <a:r>
              <a:rPr lang="ko-KR" altLang="en-US" sz="1400" dirty="0" smtClean="0"/>
              <a:t>제품을 생산하는 </a:t>
            </a:r>
            <a:r>
              <a:rPr lang="en-US" altLang="ko-KR" sz="1400" dirty="0" smtClean="0"/>
              <a:t>Intel</a:t>
            </a:r>
            <a:r>
              <a:rPr lang="ko-KR" altLang="en-US" sz="1400" dirty="0" smtClean="0"/>
              <a:t>사의 유도된 수요를 창출하기 위한 광고</a:t>
            </a:r>
            <a:endParaRPr lang="ko-KR" altLang="en-US" sz="1400" dirty="0"/>
          </a:p>
        </p:txBody>
      </p:sp>
      <p:pic>
        <p:nvPicPr>
          <p:cNvPr id="17" name="Picture 2" descr="D:\Grad School\ph_D\TA 인수인계\책개정\17년_마케팅 원론\5장\산업재_인텔인사이드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143380"/>
            <a:ext cx="3929090" cy="2092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B2B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 구매행동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내용 개체 틀 1"/>
          <p:cNvSpPr txBox="1">
            <a:spLocks/>
          </p:cNvSpPr>
          <p:nvPr/>
        </p:nvSpPr>
        <p:spPr>
          <a:xfrm>
            <a:off x="457200" y="928670"/>
            <a:ext cx="8229600" cy="2792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4.2 B2B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구매의 특성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구매의사결정 상황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신규구매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기업에서 어떤 제품이나 서비스를 처음 구매할 때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순수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재구매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구매자가 아무런 변형 없이 똑같은 상품에 대한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재주문을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내는 경우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변형된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재구매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재구매시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제품의 명세를 수정하거나 가격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구매조건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공급업자 등을 바꾸고 싶어하는 경우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구매의사결정 참여자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사용자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영향력 행사자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pPr marL="813600" lvl="2">
              <a:lnSpc>
                <a:spcPct val="150000"/>
              </a:lnSpc>
              <a:defRPr/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의사결정자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문지기</a:t>
            </a: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929330"/>
            <a:ext cx="4890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구매의사결정 참여자에게 긍정적 영향을 미치기 위한 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SK 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이노베이션과 </a:t>
            </a:r>
            <a:r>
              <a:rPr lang="en-US" altLang="ko-KR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POSCO</a:t>
            </a:r>
            <a:r>
              <a:rPr lang="ko-KR" altLang="en-US" sz="14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의 기업이미지 광고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 descr="D:\Grad School\ph_D\TA 인수인계\책개정\17년_마케팅 원론\5장\SK 하이닉스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114757"/>
            <a:ext cx="1785950" cy="2457515"/>
          </a:xfrm>
          <a:prstGeom prst="rect">
            <a:avLst/>
          </a:prstGeom>
          <a:noFill/>
        </p:spPr>
      </p:pic>
      <p:pic>
        <p:nvPicPr>
          <p:cNvPr id="16" name="Picture 3" descr="D:\Grad School\ph_D\TA 인수인계\책개정\17년_마케팅 원론\5장\포스코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4089314"/>
            <a:ext cx="1799148" cy="2479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B2B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제품 구매행동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2" name="그룹 17"/>
          <p:cNvGrpSpPr>
            <a:grpSpLocks/>
          </p:cNvGrpSpPr>
          <p:nvPr/>
        </p:nvGrpSpPr>
        <p:grpSpPr bwMode="auto">
          <a:xfrm>
            <a:off x="3214678" y="1196752"/>
            <a:ext cx="2643188" cy="4500562"/>
            <a:chOff x="3571868" y="1785926"/>
            <a:chExt cx="2643206" cy="4500594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4036215" y="3142454"/>
              <a:ext cx="1714512" cy="15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모서리가 둥근 직사각형 17"/>
            <p:cNvSpPr/>
            <p:nvPr/>
          </p:nvSpPr>
          <p:spPr>
            <a:xfrm>
              <a:off x="3571868" y="1785926"/>
              <a:ext cx="2643206" cy="500066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600" dirty="0" smtClean="0">
                  <a:latin typeface="휴먼모음T" pitchFamily="18" charset="-127"/>
                  <a:ea typeface="휴먼모음T" pitchFamily="18" charset="-127"/>
                </a:rPr>
                <a:t>B2B </a:t>
              </a:r>
              <a:r>
                <a:rPr lang="ko-KR" altLang="en-US" sz="1600" dirty="0" smtClean="0">
                  <a:latin typeface="휴먼모음T" pitchFamily="18" charset="-127"/>
                  <a:ea typeface="휴먼모음T" pitchFamily="18" charset="-127"/>
                </a:rPr>
                <a:t>제품 </a:t>
              </a: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구매의사결정과정</a:t>
              </a:r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3857620" y="2500282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1.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문제의 인식</a:t>
              </a:r>
            </a:p>
          </p:txBody>
        </p:sp>
        <p:sp>
          <p:nvSpPr>
            <p:cNvPr id="20" name="모서리가 둥근 직사각형 19"/>
            <p:cNvSpPr/>
            <p:nvPr/>
          </p:nvSpPr>
          <p:spPr>
            <a:xfrm>
              <a:off x="3857620" y="3000351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2.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전반적 필요의 기술</a:t>
              </a: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3857620" y="3500420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3.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제품특성 상세화</a:t>
              </a: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3857620" y="4000489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4.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공급업자의 탐색</a:t>
              </a:r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3857620" y="4500558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5.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제안서 제출 요청</a:t>
              </a:r>
            </a:p>
          </p:txBody>
        </p:sp>
        <p:sp>
          <p:nvSpPr>
            <p:cNvPr id="24" name="모서리가 둥근 직사각형 23"/>
            <p:cNvSpPr/>
            <p:nvPr/>
          </p:nvSpPr>
          <p:spPr>
            <a:xfrm>
              <a:off x="3857620" y="5000627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6.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공급자 선택</a:t>
              </a:r>
            </a:p>
          </p:txBody>
        </p:sp>
        <p:sp>
          <p:nvSpPr>
            <p:cNvPr id="25" name="모서리가 둥근 직사각형 24"/>
            <p:cNvSpPr/>
            <p:nvPr/>
          </p:nvSpPr>
          <p:spPr>
            <a:xfrm>
              <a:off x="3857620" y="5500696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7.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주문내용 명세서 작성</a:t>
              </a:r>
            </a:p>
          </p:txBody>
        </p:sp>
        <p:sp>
          <p:nvSpPr>
            <p:cNvPr id="26" name="모서리가 둥근 직사각형 25"/>
            <p:cNvSpPr/>
            <p:nvPr/>
          </p:nvSpPr>
          <p:spPr>
            <a:xfrm>
              <a:off x="3857620" y="6000768"/>
              <a:ext cx="2071702" cy="285752"/>
            </a:xfrm>
            <a:prstGeom prst="round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100" dirty="0">
                  <a:latin typeface="휴먼모음T" pitchFamily="18" charset="-127"/>
                  <a:ea typeface="휴먼모음T" pitchFamily="18" charset="-127"/>
                </a:rPr>
                <a:t>8. </a:t>
              </a:r>
              <a:r>
                <a:rPr lang="ko-KR" altLang="en-US" sz="1100" dirty="0">
                  <a:latin typeface="휴먼모음T" pitchFamily="18" charset="-127"/>
                  <a:ea typeface="휴먼모음T" pitchFamily="18" charset="-127"/>
                </a:rPr>
                <a:t>성과 검토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868926" y="6043191"/>
            <a:ext cx="3459163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B2B </a:t>
            </a: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제품 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구매의사결정과정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사례연구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스타필드 하남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세상에 없던 쇼핑몰을 꿈꾸다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스타필드 하남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내용 개체 틀 1"/>
          <p:cNvSpPr txBox="1">
            <a:spLocks/>
          </p:cNvSpPr>
          <p:nvPr/>
        </p:nvSpPr>
        <p:spPr>
          <a:xfrm>
            <a:off x="457200" y="1357298"/>
            <a:ext cx="8186766" cy="3008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단점을 강점으로 뒤집는 전략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대중교통을 </a:t>
            </a:r>
            <a:r>
              <a:rPr kumimoji="0" lang="ko-KR" altLang="en-US" sz="1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이용시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서울 광화문에서 기본 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시간 이상 걸리는 교통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접근성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측면의 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약점을 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‘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교외에 들어서는 최초의 자연친화적 복합쇼핑몰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’</a:t>
            </a:r>
            <a:r>
              <a:rPr kumimoji="0" lang="ko-KR" altLang="en-US" sz="1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컨셉을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통해 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 강점으로 전환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31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축구장 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70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배에 달하는 압도적인 크기는 단순하고 효율적인 동선 구성으로 해결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•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고객이 즐겁게 머무를 수 있는 장소로 인식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스타필드에서의 긍정적 경험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기억을 통해 재방문 유도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- 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고객을 위한 특별한 배려를 통해 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‘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기분 좋은 기억</a:t>
            </a:r>
            <a:r>
              <a:rPr kumimoji="0" lang="en-US" altLang="ko-KR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’ </a:t>
            </a: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형성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30" name="Picture 2" descr="D:\Grad School\ph_D\TA 인수인계\책개정\17년_마케팅 원론\5장\스타필드 하남 1.png"/>
          <p:cNvPicPr>
            <a:picLocks noChangeAspect="1" noChangeArrowheads="1"/>
          </p:cNvPicPr>
          <p:nvPr/>
        </p:nvPicPr>
        <p:blipFill>
          <a:blip r:embed="rId3"/>
          <a:srcRect r="51142"/>
          <a:stretch>
            <a:fillRect/>
          </a:stretch>
        </p:blipFill>
        <p:spPr bwMode="auto">
          <a:xfrm>
            <a:off x="857224" y="4429132"/>
            <a:ext cx="3429024" cy="2143116"/>
          </a:xfrm>
          <a:prstGeom prst="rect">
            <a:avLst/>
          </a:prstGeom>
          <a:noFill/>
        </p:spPr>
      </p:pic>
      <p:pic>
        <p:nvPicPr>
          <p:cNvPr id="31" name="Picture 2" descr="D:\Grad School\ph_D\TA 인수인계\책개정\17년_마케팅 원론\5장\스타필드 하남 1.png"/>
          <p:cNvPicPr>
            <a:picLocks noChangeAspect="1" noChangeArrowheads="1"/>
          </p:cNvPicPr>
          <p:nvPr/>
        </p:nvPicPr>
        <p:blipFill>
          <a:blip r:embed="rId3"/>
          <a:srcRect l="51142"/>
          <a:stretch>
            <a:fillRect/>
          </a:stretch>
        </p:blipFill>
        <p:spPr bwMode="auto">
          <a:xfrm>
            <a:off x="4572000" y="4429132"/>
            <a:ext cx="3429024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사례연구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스타필드 하남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35" name="내용 개체 틀 2"/>
          <p:cNvSpPr txBox="1">
            <a:spLocks/>
          </p:cNvSpPr>
          <p:nvPr/>
        </p:nvSpPr>
        <p:spPr>
          <a:xfrm>
            <a:off x="414366" y="857232"/>
            <a:ext cx="8229600" cy="542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8" name="제목 1"/>
          <p:cNvSpPr txBox="1">
            <a:spLocks/>
          </p:cNvSpPr>
          <p:nvPr/>
        </p:nvSpPr>
        <p:spPr>
          <a:xfrm>
            <a:off x="457200" y="928678"/>
            <a:ext cx="822960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세상에 없던 쇼핑몰을 꿈꾸다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스타필드 하남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내용 개체 틀 1"/>
          <p:cNvSpPr txBox="1">
            <a:spLocks/>
          </p:cNvSpPr>
          <p:nvPr/>
        </p:nvSpPr>
        <p:spPr>
          <a:xfrm>
            <a:off x="457200" y="1357298"/>
            <a:ext cx="8186766" cy="30089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latin typeface="나눔고딕" pitchFamily="50" charset="-127"/>
                <a:ea typeface="나눔고딕" pitchFamily="50" charset="-127"/>
              </a:rPr>
              <a:t>• 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스타필드에만 있는 ‘앵커 </a:t>
            </a:r>
            <a:r>
              <a:rPr lang="ko-KR" altLang="en-US" b="1" dirty="0" err="1" smtClean="0">
                <a:latin typeface="나눔고딕" pitchFamily="50" charset="-127"/>
                <a:ea typeface="나눔고딕" pitchFamily="50" charset="-127"/>
              </a:rPr>
              <a:t>테넌트</a:t>
            </a:r>
            <a:r>
              <a:rPr lang="ko-KR" altLang="en-US" b="1" dirty="0" smtClean="0">
                <a:latin typeface="나눔고딕" pitchFamily="50" charset="-127"/>
                <a:ea typeface="나눔고딕" pitchFamily="50" charset="-127"/>
              </a:rPr>
              <a:t>’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 -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다양한 국내 최초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아시아 최초 브랜드 매장으로 스타필드하남에만 존재하는 확실한 앵커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테넌트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(anchor tenant)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확보</a:t>
            </a:r>
            <a:endParaRPr lang="en-US" altLang="ko-KR" sz="12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할리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데이비슨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테슬라</a:t>
            </a:r>
            <a:r>
              <a:rPr lang="en-US" altLang="ko-KR" sz="12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200" dirty="0" err="1" smtClean="0">
                <a:latin typeface="나눔고딕" pitchFamily="50" charset="-127"/>
                <a:ea typeface="나눔고딕" pitchFamily="50" charset="-127"/>
              </a:rPr>
              <a:t>앤아더스토리즈</a:t>
            </a:r>
            <a:r>
              <a:rPr lang="ko-KR" altLang="en-US" sz="1200" dirty="0" smtClean="0">
                <a:latin typeface="나눔고딕" pitchFamily="50" charset="-127"/>
                <a:ea typeface="나눔고딕" pitchFamily="50" charset="-127"/>
              </a:rPr>
              <a:t> 등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 descr="D:\Grad School\ph_D\TA 인수인계\책개정\17년_마케팅 원론\5장\스타필드 하남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857496"/>
            <a:ext cx="608371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4" name="모서리가 둥근 직사각형 13"/>
          <p:cNvSpPr/>
          <p:nvPr/>
        </p:nvSpPr>
        <p:spPr bwMode="auto">
          <a:xfrm>
            <a:off x="2957520" y="1285860"/>
            <a:ext cx="3168748" cy="48153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소비자 구매행동의 유형</a:t>
            </a:r>
          </a:p>
        </p:txBody>
      </p:sp>
      <p:sp>
        <p:nvSpPr>
          <p:cNvPr id="15" name="모서리가 둥근 직사각형 14"/>
          <p:cNvSpPr/>
          <p:nvPr/>
        </p:nvSpPr>
        <p:spPr bwMode="auto">
          <a:xfrm>
            <a:off x="1457325" y="2489688"/>
            <a:ext cx="2400283" cy="48153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err="1">
                <a:latin typeface="휴먼모음T" pitchFamily="18" charset="-127"/>
                <a:ea typeface="휴먼모음T" pitchFamily="18" charset="-127"/>
              </a:rPr>
              <a:t>고관여</a:t>
            </a: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 구매행동</a:t>
            </a:r>
          </a:p>
        </p:txBody>
      </p:sp>
      <p:sp>
        <p:nvSpPr>
          <p:cNvPr id="16" name="모서리가 둥근 직사각형 15"/>
          <p:cNvSpPr/>
          <p:nvPr/>
        </p:nvSpPr>
        <p:spPr bwMode="auto">
          <a:xfrm>
            <a:off x="5243530" y="2489688"/>
            <a:ext cx="2400283" cy="48153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1600" dirty="0" err="1">
                <a:latin typeface="휴먼모음T" pitchFamily="18" charset="-127"/>
                <a:ea typeface="휴먼모음T" pitchFamily="18" charset="-127"/>
              </a:rPr>
              <a:t>저관여</a:t>
            </a:r>
            <a:r>
              <a:rPr lang="ko-KR" altLang="en-US" sz="1600" dirty="0">
                <a:latin typeface="휴먼모음T" pitchFamily="18" charset="-127"/>
                <a:ea typeface="휴먼모음T" pitchFamily="18" charset="-127"/>
              </a:rPr>
              <a:t> 구매행동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485845" y="3601713"/>
            <a:ext cx="400109" cy="162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ko-KR" altLang="en-US" sz="1400">
                <a:latin typeface="휴먼모음T" pitchFamily="18" charset="-127"/>
                <a:ea typeface="휴먼모음T" pitchFamily="18" charset="-127"/>
              </a:rPr>
              <a:t>복잡한 구매행동</a:t>
            </a:r>
          </a:p>
        </p:txBody>
      </p:sp>
      <p:sp>
        <p:nvSpPr>
          <p:cNvPr id="18" name="TextBox 27"/>
          <p:cNvSpPr txBox="1">
            <a:spLocks noChangeArrowheads="1"/>
          </p:cNvSpPr>
          <p:nvPr/>
        </p:nvSpPr>
        <p:spPr bwMode="auto">
          <a:xfrm>
            <a:off x="5413497" y="3605013"/>
            <a:ext cx="400109" cy="162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ko-KR" altLang="en-US" sz="1400">
                <a:latin typeface="휴먼모음T" pitchFamily="18" charset="-127"/>
                <a:ea typeface="휴먼모음T" pitchFamily="18" charset="-127"/>
              </a:rPr>
              <a:t>습관적 구매행동</a:t>
            </a:r>
          </a:p>
        </p:txBody>
      </p:sp>
      <p:cxnSp>
        <p:nvCxnSpPr>
          <p:cNvPr id="19" name="꺾인 연결선 18"/>
          <p:cNvCxnSpPr/>
          <p:nvPr/>
        </p:nvCxnSpPr>
        <p:spPr bwMode="auto">
          <a:xfrm rot="5400000">
            <a:off x="3238502" y="1185846"/>
            <a:ext cx="722312" cy="18843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꺾인 연결선 19"/>
          <p:cNvCxnSpPr/>
          <p:nvPr/>
        </p:nvCxnSpPr>
        <p:spPr bwMode="auto">
          <a:xfrm rot="16200000" flipH="1">
            <a:off x="5131596" y="1177116"/>
            <a:ext cx="722312" cy="190182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꺾인 연결선 20"/>
          <p:cNvCxnSpPr>
            <a:endCxn id="17" idx="0"/>
          </p:cNvCxnSpPr>
          <p:nvPr/>
        </p:nvCxnSpPr>
        <p:spPr bwMode="auto">
          <a:xfrm rot="5400000">
            <a:off x="1890713" y="2835706"/>
            <a:ext cx="561975" cy="97155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꺾인 연결선 21"/>
          <p:cNvCxnSpPr/>
          <p:nvPr/>
        </p:nvCxnSpPr>
        <p:spPr bwMode="auto">
          <a:xfrm rot="16200000" flipH="1">
            <a:off x="2855119" y="2846150"/>
            <a:ext cx="561975" cy="9572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꺾인 연결선 22"/>
          <p:cNvCxnSpPr>
            <a:endCxn id="18" idx="0"/>
          </p:cNvCxnSpPr>
          <p:nvPr/>
        </p:nvCxnSpPr>
        <p:spPr bwMode="auto">
          <a:xfrm rot="5400000">
            <a:off x="5747544" y="2909649"/>
            <a:ext cx="561975" cy="83026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꺾인 연결선 23"/>
          <p:cNvCxnSpPr/>
          <p:nvPr/>
        </p:nvCxnSpPr>
        <p:spPr bwMode="auto">
          <a:xfrm rot="16200000" flipH="1">
            <a:off x="6627018" y="2860436"/>
            <a:ext cx="561975" cy="9286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3414664" y="3571876"/>
            <a:ext cx="400109" cy="214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ko-KR" altLang="en-US" sz="1400" dirty="0">
                <a:latin typeface="휴먼모음T" pitchFamily="18" charset="-127"/>
                <a:ea typeface="휴먼모음T" pitchFamily="18" charset="-127"/>
              </a:rPr>
              <a:t>부조화 감소 구매행동</a:t>
            </a:r>
          </a:p>
        </p:txBody>
      </p: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7172356" y="3571876"/>
            <a:ext cx="400109" cy="214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ko-KR" altLang="en-US" sz="1400">
                <a:latin typeface="휴먼모음T" pitchFamily="18" charset="-127"/>
                <a:ea typeface="휴먼모음T" pitchFamily="18" charset="-127"/>
              </a:rPr>
              <a:t>다양성 추구 구매행동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소비자 구매행동의 유형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857232"/>
            <a:ext cx="8229600" cy="4714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고관여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구매행동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 및 서비스를 구매하려는 의사결정에 대해 중요하다고 생각하거나 개인적인 관심을 많이 갖고 있는 경우 → 신중한 의사결정을 하려고 노력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04850" lvl="0" indent="-342900">
              <a:lnSpc>
                <a:spcPct val="150000"/>
              </a:lnSpc>
              <a:buFont typeface="Arial" pitchFamily="34" charset="0"/>
              <a:buAutoNum type="arabicParenBoth"/>
            </a:pPr>
            <a:r>
              <a:rPr lang="ko-KR" altLang="en-US" sz="1600" b="1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복잡한 구매행동</a:t>
            </a:r>
            <a:endParaRPr lang="en-US" altLang="ko-KR" sz="1600" b="1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5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소비자들이 구매에 높은 관여를 보이고 각 브랜드간 뚜렷한 차이점이 있는 제품을 구매할 경우에 보이는 구매행동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2605088" y="3659203"/>
            <a:ext cx="3922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제품지식에 근거한 주관적 신념</a:t>
            </a:r>
            <a:r>
              <a:rPr lang="en-US" altLang="ko-KR" sz="1400" b="1" dirty="0">
                <a:solidFill>
                  <a:srgbClr val="FF0000"/>
                </a:solidFill>
                <a:latin typeface="+mj-ea"/>
                <a:ea typeface="+mj-ea"/>
              </a:rPr>
              <a:t>(belief)</a:t>
            </a: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의 형성</a:t>
            </a: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1831975" y="4552966"/>
            <a:ext cx="5468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제품을 좋아하거나 싫어하는 정도를 말하는 태도</a:t>
            </a:r>
            <a:r>
              <a:rPr lang="en-US" altLang="ko-KR" sz="1400" b="1" dirty="0">
                <a:solidFill>
                  <a:srgbClr val="FF0000"/>
                </a:solidFill>
                <a:latin typeface="+mj-ea"/>
                <a:ea typeface="+mj-ea"/>
              </a:rPr>
              <a:t>(attitude)</a:t>
            </a: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의 형성</a:t>
            </a: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2287588" y="5478479"/>
            <a:ext cx="4557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가장 합리적이라고 생각하는 구매대안의 선택</a:t>
            </a:r>
            <a:r>
              <a:rPr lang="en-US" altLang="ko-KR" sz="1400" b="1" dirty="0">
                <a:solidFill>
                  <a:srgbClr val="FF0000"/>
                </a:solidFill>
                <a:latin typeface="+mj-ea"/>
                <a:ea typeface="+mj-ea"/>
              </a:rPr>
              <a:t>(choice)</a:t>
            </a:r>
          </a:p>
        </p:txBody>
      </p:sp>
      <p:cxnSp>
        <p:nvCxnSpPr>
          <p:cNvPr id="23" name="AutoShape 27"/>
          <p:cNvCxnSpPr>
            <a:cxnSpLocks noChangeShapeType="1"/>
          </p:cNvCxnSpPr>
          <p:nvPr/>
        </p:nvCxnSpPr>
        <p:spPr bwMode="auto">
          <a:xfrm rot="5400000">
            <a:off x="4308475" y="4243395"/>
            <a:ext cx="514350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4" name="AutoShape 28"/>
          <p:cNvCxnSpPr>
            <a:cxnSpLocks noChangeShapeType="1"/>
          </p:cNvCxnSpPr>
          <p:nvPr/>
        </p:nvCxnSpPr>
        <p:spPr bwMode="auto">
          <a:xfrm rot="5400000">
            <a:off x="4293394" y="5155420"/>
            <a:ext cx="546100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소비자 구매행동의 유형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14366" y="857232"/>
            <a:ext cx="8229600" cy="4714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1.1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고관여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구매행동</a:t>
            </a:r>
            <a:endParaRPr lang="en-US" altLang="ko-KR" sz="14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5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부조화 감소 구매행동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구매하는 제품에 대해 비교적 관여도가 높고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제품의 가격이 비싸고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자주 구매하는 제품이 아니면서 구매 후 결과에 대해 위험부담이 있는 경우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각 브랜드간 차이가 미미할 때 보이는 구매행동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814533" y="3413993"/>
            <a:ext cx="5686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구매 후 불만사항을 발견하거나 구입하지 않은 제품에 대한 호의적인</a:t>
            </a:r>
          </a:p>
          <a:p>
            <a:pPr algn="ctr">
              <a:defRPr/>
            </a:pP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정보를 얻으면 구매 후 부조화를 경험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173308" y="4764099"/>
            <a:ext cx="4968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1400" b="1" dirty="0">
                <a:solidFill>
                  <a:srgbClr val="FF0000"/>
                </a:solidFill>
                <a:latin typeface="+mj-ea"/>
                <a:ea typeface="+mj-ea"/>
              </a:rPr>
              <a:t>소비자들이 구매 후 확신을 갖게 하기 위한 촉진활동의 전개</a:t>
            </a:r>
          </a:p>
        </p:txBody>
      </p:sp>
      <p:cxnSp>
        <p:nvCxnSpPr>
          <p:cNvPr id="14" name="AutoShape 15"/>
          <p:cNvCxnSpPr>
            <a:cxnSpLocks noChangeShapeType="1"/>
          </p:cNvCxnSpPr>
          <p:nvPr/>
        </p:nvCxnSpPr>
        <p:spPr bwMode="auto">
          <a:xfrm rot="16200000" flipH="1">
            <a:off x="4310083" y="4348167"/>
            <a:ext cx="695325" cy="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소비자 구매행동의 유형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401500" y="845090"/>
            <a:ext cx="4456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고관여</a:t>
            </a:r>
            <a:r>
              <a:rPr lang="ko-KR" altLang="en-US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구매행동을 고려한 제품광고의 </a:t>
            </a:r>
            <a:r>
              <a:rPr lang="ko-KR" altLang="en-US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예 </a:t>
            </a:r>
            <a:endParaRPr lang="ko-KR" altLang="en-US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6" name="Picture 2" descr="D:\Grad School\ph_D\TA 인수인계\책개정\17년_마케팅 원론\5장\엘지 그램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428736"/>
            <a:ext cx="4391930" cy="52416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소비자 구매행동의 유형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14366" y="857232"/>
            <a:ext cx="8229600" cy="550072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16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1.2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저관여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구매행동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6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소비자들이 그 제품이나 서비스에 대해 관심이 적고 별로 중요한 구매 의사결정이라 생각하지 않거나 제품의 구매가 긴급한 상황이 아닌 경우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60000"/>
              </a:lnSpc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704850" lvl="0" indent="-342900">
              <a:lnSpc>
                <a:spcPct val="160000"/>
              </a:lnSpc>
              <a:buFont typeface="Arial" pitchFamily="34" charset="0"/>
              <a:buAutoNum type="arabicParenBoth"/>
            </a:pPr>
            <a:r>
              <a:rPr lang="ko-KR" altLang="en-US" sz="1600" b="1" dirty="0" smtClean="0">
                <a:solidFill>
                  <a:prstClr val="black"/>
                </a:solidFill>
                <a:latin typeface="나눔고딕" pitchFamily="50" charset="-127"/>
                <a:ea typeface="나눔고딕" pitchFamily="50" charset="-127"/>
              </a:rPr>
              <a:t>습관적 구매행동</a:t>
            </a:r>
            <a:endParaRPr lang="en-US" altLang="ko-KR" sz="1600" b="1" dirty="0" smtClean="0">
              <a:solidFill>
                <a:prstClr val="black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3600" lvl="2" indent="-172800">
              <a:lnSpc>
                <a:spcPct val="160000"/>
              </a:lnSpc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낮은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관여도를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보이며 브랜드간 차이가 미미한 경우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1152525" lvl="2" indent="-342900">
              <a:lnSpc>
                <a:spcPct val="16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소비자들이 어떤 브랜드에 대한 확신이 없으므로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152525" lvl="2" indent="-342900">
              <a:lnSpc>
                <a:spcPct val="160000"/>
              </a:lnSpc>
              <a:buNone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가격할인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판촉 등의 사용이 효과적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몇 개의 주요정보만을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152525" lvl="2" indent="-342900">
              <a:lnSpc>
                <a:spcPct val="16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 강조하는 광고문구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짧은 광고문구의 반복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특징적인 심벌활용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1152525" lvl="2" indent="-342900">
              <a:lnSpc>
                <a:spcPct val="160000"/>
              </a:lnSpc>
              <a:buNone/>
            </a:pP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04850" indent="-342900">
              <a:lnSpc>
                <a:spcPct val="16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다양성 추구 구매행동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6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구매하는 제품에 대해 비교적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저관여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상태이며 제품의 브랜드간 차이가 뚜렷한 경우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6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다양성 추구 구매를 하기 위해 소비자들은 잦은 브랜드 전환을 하게 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60000"/>
              </a:lnSpc>
              <a:buNone/>
            </a:pP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	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신라면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먹고 다음에는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진라면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’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선택</a:t>
            </a:r>
          </a:p>
        </p:txBody>
      </p:sp>
      <p:pic>
        <p:nvPicPr>
          <p:cNvPr id="14" name="Picture 3" descr="D:\Grad School\ph_D\TA 인수인계\책개정\17년_마케팅 원론\5장\저관여_목캔디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384" y="1928802"/>
            <a:ext cx="2057268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32" y="2571744"/>
            <a:ext cx="4906856" cy="18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필요의 인식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6500" marR="0" lvl="1" indent="-342900" defTabSz="914400" rtl="0" eaLnBrk="1" fontAlgn="auto" latinLnBrk="1" hangingPunct="1">
              <a:lnSpc>
                <a:spcPct val="15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실제 상태와 바람직한 상태가 다르다는 것을 감지할 때 문제 또는 필요를 인식하게 됨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06500" marR="0" lvl="1" indent="-342900" defTabSz="914400" rtl="0" eaLnBrk="1" fontAlgn="auto" latinLnBrk="1" hangingPunct="1">
              <a:lnSpc>
                <a:spcPct val="150000"/>
              </a:lnSpc>
              <a:spcBef>
                <a:spcPts val="38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→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구매행동의 유발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9" name="그룹 8"/>
          <p:cNvGrpSpPr>
            <a:grpSpLocks/>
          </p:cNvGrpSpPr>
          <p:nvPr/>
        </p:nvGrpSpPr>
        <p:grpSpPr bwMode="auto">
          <a:xfrm>
            <a:off x="500063" y="1273320"/>
            <a:ext cx="8143875" cy="357188"/>
            <a:chOff x="714348" y="5715016"/>
            <a:chExt cx="8143932" cy="357190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714348" y="5715016"/>
              <a:ext cx="1357322" cy="35719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>
                  <a:latin typeface="휴먼모음T" pitchFamily="18" charset="-127"/>
                  <a:ea typeface="휴먼모음T" pitchFamily="18" charset="-127"/>
                </a:rPr>
                <a:t>필요의 인식</a:t>
              </a:r>
              <a:endParaRPr lang="ko-KR" altLang="en-US" sz="1600" dirty="0">
                <a:latin typeface="휴먼모음T" pitchFamily="18" charset="-127"/>
                <a:ea typeface="휴먼모음T" pitchFamily="18" charset="-127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2411000" y="5715016"/>
              <a:ext cx="1357322" cy="35719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정보의 탐색</a:t>
              </a:r>
            </a:p>
          </p:txBody>
        </p:sp>
        <p:sp>
          <p:nvSpPr>
            <p:cNvPr id="16" name="모서리가 둥근 직사각형 15"/>
            <p:cNvSpPr/>
            <p:nvPr/>
          </p:nvSpPr>
          <p:spPr>
            <a:xfrm>
              <a:off x="4107652" y="5715016"/>
              <a:ext cx="1357322" cy="35719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대안의 평가</a:t>
              </a: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5804304" y="5715016"/>
              <a:ext cx="1357322" cy="35719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구매의사결정</a:t>
              </a: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7500958" y="5715016"/>
              <a:ext cx="1357322" cy="357190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1600" dirty="0">
                  <a:latin typeface="휴먼모음T" pitchFamily="18" charset="-127"/>
                  <a:ea typeface="휴먼모음T" pitchFamily="18" charset="-127"/>
                </a:rPr>
                <a:t>구매 후 행동</a:t>
              </a:r>
            </a:p>
          </p:txBody>
        </p:sp>
        <p:cxnSp>
          <p:nvCxnSpPr>
            <p:cNvPr id="19" name="직선 화살표 연결선 18"/>
            <p:cNvCxnSpPr/>
            <p:nvPr/>
          </p:nvCxnSpPr>
          <p:spPr>
            <a:xfrm>
              <a:off x="2071669" y="5894405"/>
              <a:ext cx="339727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직선 화살표 연결선 19"/>
            <p:cNvCxnSpPr/>
            <p:nvPr/>
          </p:nvCxnSpPr>
          <p:spPr>
            <a:xfrm>
              <a:off x="3768719" y="5894405"/>
              <a:ext cx="338139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직선 화살표 연결선 20"/>
            <p:cNvCxnSpPr/>
            <p:nvPr/>
          </p:nvCxnSpPr>
          <p:spPr>
            <a:xfrm>
              <a:off x="5464181" y="5894405"/>
              <a:ext cx="339727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직선 화살표 연결선 21"/>
            <p:cNvCxnSpPr/>
            <p:nvPr/>
          </p:nvCxnSpPr>
          <p:spPr>
            <a:xfrm>
              <a:off x="7161230" y="5894405"/>
              <a:ext cx="339727" cy="158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928938" y="2000240"/>
            <a:ext cx="3259137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구매의사결정의 </a:t>
            </a:r>
            <a:r>
              <a:rPr kumimoji="0" lang="en-US" altLang="ko-KR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5</a:t>
            </a:r>
            <a:r>
              <a:rPr kumimoji="0" lang="ko-KR" altLang="en-US" sz="16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단계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4348" y="5357826"/>
            <a:ext cx="3133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깨끗한 공기에 대한 필요를 유발하는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algn="r"/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공기청정기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광고의 예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5" name="Picture 2" descr="D:\Grad School\ph_D\TA 인수인계\책개정\17년_마케팅 원론\5장\필요인식_공기청정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4377481"/>
            <a:ext cx="4500594" cy="1694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구매의사 결정과정</a:t>
            </a:r>
            <a:endParaRPr lang="ko-KR" altLang="en-US" sz="20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26" name="내용 개체 틀 2"/>
          <p:cNvSpPr txBox="1">
            <a:spLocks/>
          </p:cNvSpPr>
          <p:nvPr/>
        </p:nvSpPr>
        <p:spPr>
          <a:xfrm>
            <a:off x="414366" y="857232"/>
            <a:ext cx="8229600" cy="5500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39750" lvl="1" indent="-539750">
              <a:lnSpc>
                <a:spcPct val="15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정보의 탐색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539750">
              <a:lnSpc>
                <a:spcPct val="150000"/>
              </a:lnSpc>
              <a:defRPr/>
            </a:pPr>
            <a:endParaRPr lang="en-US" altLang="ko-KR" sz="10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내적탐색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 (internal search)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소비자의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기억 속에 욕구를 충족시킬만한 대안이 있는지를 찾는 과정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외적탐색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(external search)</a:t>
            </a: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내적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탐색만으로는 자신의 욕구를 만족시킬 해결책에 대한 정보를 충분히 가지고 있지 못한 경우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외부에서 정보를 찾는 것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622300" lvl="2" indent="46038">
              <a:lnSpc>
                <a:spcPct val="150000"/>
              </a:lnSpc>
              <a:defRPr/>
            </a:pPr>
            <a:endParaRPr lang="en-US" altLang="ko-KR" sz="1000" dirty="0" smtClean="0">
              <a:latin typeface="나눔고딕" pitchFamily="50" charset="-127"/>
              <a:ea typeface="나눔고딕" pitchFamily="50" charset="-127"/>
            </a:endParaRPr>
          </a:p>
          <a:p>
            <a:pPr marL="705600" lvl="1" indent="-342000">
              <a:lnSpc>
                <a:spcPct val="150000"/>
              </a:lnSpc>
              <a:spcBef>
                <a:spcPts val="384"/>
              </a:spcBef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정보의 원천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개인적 정보원천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가족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친구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이웃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친지들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상업적 원천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광고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판촉사업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중간상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포장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진열 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공공적 원천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신문기사나 방송의 뉴스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 시대 등의 잡지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3600" lvl="2" indent="1728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경험적 원천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시험구매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제품의 직접사용 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1567</Words>
  <Application>Microsoft Office PowerPoint</Application>
  <PresentationFormat>화면 슬라이드 쇼(4:3)</PresentationFormat>
  <Paragraphs>298</Paragraphs>
  <Slides>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6" baseType="lpstr">
      <vt:lpstr>굴림</vt:lpstr>
      <vt:lpstr>Arial</vt:lpstr>
      <vt:lpstr>나눔고딕</vt:lpstr>
      <vt:lpstr>Wingdings 2</vt:lpstr>
      <vt:lpstr>맑은 고딕</vt:lpstr>
      <vt:lpstr>휴먼모음T</vt:lpstr>
      <vt:lpstr>HY중고딕</vt:lpstr>
      <vt:lpstr>Wingdings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55</cp:revision>
  <dcterms:created xsi:type="dcterms:W3CDTF">2018-02-26T03:14:58Z</dcterms:created>
  <dcterms:modified xsi:type="dcterms:W3CDTF">2018-02-26T10:04:30Z</dcterms:modified>
</cp:coreProperties>
</file>