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8"/>
  </p:notes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</p:sldIdLst>
  <p:sldSz cx="9144000" cy="6858000" type="screen4x3"/>
  <p:notesSz cx="6858000" cy="9144000"/>
  <p:embeddedFontLst>
    <p:embeddedFont>
      <p:font typeface="나눔고딕" pitchFamily="50" charset="-127"/>
      <p:regular r:id="rId29"/>
    </p:embeddedFont>
    <p:embeddedFont>
      <p:font typeface="Wingdings 2" pitchFamily="18" charset="2"/>
      <p:regular r:id="rId30"/>
    </p:embeddedFont>
    <p:embeddedFont>
      <p:font typeface="맑은 고딕" pitchFamily="50" charset="-127"/>
      <p:regular r:id="rId31"/>
      <p:bold r:id="rId32"/>
    </p:embeddedFont>
    <p:embeddedFont>
      <p:font typeface="HY중고딕" pitchFamily="18" charset="-127"/>
      <p:regular r:id="rId33"/>
    </p:embeddedFont>
  </p:embeddedFont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E7D"/>
    <a:srgbClr val="76E6AB"/>
    <a:srgbClr val="B0DD7F"/>
    <a:srgbClr val="008E4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8938" autoAdjust="0"/>
    <p:restoredTop sz="94660"/>
  </p:normalViewPr>
  <p:slideViewPr>
    <p:cSldViewPr>
      <p:cViewPr varScale="1">
        <p:scale>
          <a:sx n="116" d="100"/>
          <a:sy n="116" d="100"/>
        </p:scale>
        <p:origin x="-181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5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4.fntdata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font" Target="fonts/font2.fntdata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A18A4-F6B4-4CEC-B08E-A102209B3EF7}" type="datetimeFigureOut">
              <a:rPr lang="ko-KR" altLang="en-US" smtClean="0"/>
              <a:pPr/>
              <a:t>2018-02-27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28D3941-C27F-4044-A06C-D108EBB4490F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8F6206-1461-4B6F-98C4-77573DBB9FF3}" type="datetime1">
              <a:rPr lang="ko-KR" altLang="en-US" smtClean="0"/>
              <a:pPr/>
              <a:t>2018-02-27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128D2-DA8E-4B8D-86D0-AC996CDC74C4}" type="datetime1">
              <a:rPr lang="ko-KR" altLang="en-US" smtClean="0"/>
              <a:pPr/>
              <a:t>2018-02-27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0DBE0B-A27E-42EC-BA51-637D16781D71}" type="datetime1">
              <a:rPr lang="ko-KR" altLang="en-US" smtClean="0"/>
              <a:pPr/>
              <a:t>2018-02-27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0F7FF0-B8FB-421F-B1F5-AD90B181352C}" type="datetime1">
              <a:rPr lang="ko-KR" altLang="en-US" smtClean="0"/>
              <a:pPr/>
              <a:t>2018-02-27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C2F7D9-228E-4E7D-A389-F0DFF5F356B2}" type="datetime1">
              <a:rPr lang="ko-KR" altLang="en-US" smtClean="0"/>
              <a:pPr/>
              <a:t>2018-02-27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855104-7FAE-4F06-8E0D-EEEF37070427}" type="datetime1">
              <a:rPr lang="ko-KR" altLang="en-US" smtClean="0"/>
              <a:pPr/>
              <a:t>2018-02-27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761048-D8B1-4F52-9657-EE94420A68E9}" type="datetime1">
              <a:rPr lang="ko-KR" altLang="en-US" smtClean="0"/>
              <a:pPr/>
              <a:t>2018-02-27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C135DE-234B-4536-BBA0-F370E7A61559}" type="datetime1">
              <a:rPr lang="ko-KR" altLang="en-US" smtClean="0"/>
              <a:pPr/>
              <a:t>2018-02-27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A3457-6D57-4F92-9533-3D46B73CB86E}" type="datetime1">
              <a:rPr lang="ko-KR" altLang="en-US" smtClean="0"/>
              <a:pPr/>
              <a:t>2018-02-27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CF163C-C433-4E37-91B9-A2A8DAD80E73}" type="datetime1">
              <a:rPr lang="ko-KR" altLang="en-US" smtClean="0"/>
              <a:pPr/>
              <a:t>2018-02-27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2F5537-BF0F-4BC5-9B9A-D037D8629A7C}" type="datetime1">
              <a:rPr lang="ko-KR" altLang="en-US" smtClean="0"/>
              <a:pPr/>
              <a:t>2018-02-27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901792-833B-428E-AB24-AEDDD38CB94E}" type="datetime1">
              <a:rPr lang="ko-KR" altLang="en-US" smtClean="0"/>
              <a:pPr/>
              <a:t>2018-02-27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1849AF-0D1D-4C77-AFD9-F8E0CAECFFA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그림 24" descr="마케팅원론 ppt 배경(표지) 사본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9050" y="-67128"/>
            <a:ext cx="9163050" cy="6925128"/>
          </a:xfrm>
          <a:prstGeom prst="rect">
            <a:avLst/>
          </a:prstGeom>
        </p:spPr>
      </p:pic>
      <p:sp>
        <p:nvSpPr>
          <p:cNvPr id="6" name="제목 1"/>
          <p:cNvSpPr txBox="1">
            <a:spLocks/>
          </p:cNvSpPr>
          <p:nvPr/>
        </p:nvSpPr>
        <p:spPr>
          <a:xfrm>
            <a:off x="1285852" y="1928802"/>
            <a:ext cx="7072362" cy="1828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893763" indent="-893763">
              <a:spcBef>
                <a:spcPct val="0"/>
              </a:spcBef>
              <a:defRPr/>
            </a:pPr>
            <a:r>
              <a:rPr kumimoji="0" lang="ko-KR" altLang="en-US" sz="4800" b="1" i="0" u="none" strike="noStrike" cap="none" spc="-20" normalizeH="0" baseline="400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가격전략을 통한 고객가치 획득</a:t>
            </a:r>
            <a:endParaRPr kumimoji="0" lang="ko-KR" altLang="en-US" sz="4800" b="1" i="0" u="none" strike="noStrike" cap="none" spc="-20" normalizeH="0" baseline="400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sp>
        <p:nvSpPr>
          <p:cNvPr id="7" name="타원 6"/>
          <p:cNvSpPr/>
          <p:nvPr/>
        </p:nvSpPr>
        <p:spPr>
          <a:xfrm>
            <a:off x="6448426" y="392894"/>
            <a:ext cx="1909788" cy="1909788"/>
          </a:xfrm>
          <a:prstGeom prst="ellipse">
            <a:avLst/>
          </a:prstGeom>
          <a:solidFill>
            <a:srgbClr val="008E7D"/>
          </a:solidFill>
          <a:ln w="38100">
            <a:solidFill>
              <a:srgbClr val="76E6A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b="1" dirty="0" smtClean="0">
                <a:latin typeface="나눔고딕" pitchFamily="50" charset="-127"/>
                <a:ea typeface="나눔고딕" pitchFamily="50" charset="-127"/>
              </a:rPr>
              <a:t>제</a:t>
            </a:r>
            <a:r>
              <a:rPr lang="en-US" altLang="ko-KR" sz="4000" b="1" dirty="0" smtClean="0">
                <a:solidFill>
                  <a:srgbClr val="74003A"/>
                </a:solidFill>
                <a:latin typeface="나눔고딕" pitchFamily="50" charset="-127"/>
                <a:ea typeface="나눔고딕" pitchFamily="50" charset="-127"/>
              </a:rPr>
              <a:t>10</a:t>
            </a:r>
            <a:r>
              <a:rPr lang="ko-KR" altLang="en-US" sz="2400" b="1" dirty="0" smtClean="0">
                <a:latin typeface="나눔고딕" pitchFamily="50" charset="-127"/>
                <a:ea typeface="나눔고딕" pitchFamily="50" charset="-127"/>
              </a:rPr>
              <a:t>장</a:t>
            </a:r>
            <a:endParaRPr lang="ko-KR" altLang="en-US" sz="2400" b="1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8" name="부제목 2"/>
          <p:cNvSpPr txBox="1">
            <a:spLocks/>
          </p:cNvSpPr>
          <p:nvPr/>
        </p:nvSpPr>
        <p:spPr>
          <a:xfrm>
            <a:off x="1214414" y="3643314"/>
            <a:ext cx="6072230" cy="118112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indent="-342900">
              <a:lnSpc>
                <a:spcPct val="150000"/>
              </a:lnSpc>
              <a:buFont typeface="Wingdings 2" pitchFamily="18" charset="2"/>
              <a:buAutoNum type="arabicPeriod"/>
            </a:pPr>
            <a:r>
              <a:rPr lang="ko-KR" altLang="en-US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가격결정에 영향을 미치는 주요 요인들</a:t>
            </a:r>
            <a:endParaRPr lang="en-US" altLang="ko-KR" b="1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  <a:p>
            <a:pPr marL="342900" indent="-342900">
              <a:lnSpc>
                <a:spcPct val="150000"/>
              </a:lnSpc>
              <a:buFont typeface="Wingdings 2" pitchFamily="18" charset="2"/>
              <a:buAutoNum type="arabicPeriod"/>
            </a:pPr>
            <a:r>
              <a:rPr lang="ko-KR" altLang="en-US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가격목표</a:t>
            </a:r>
            <a:endParaRPr lang="en-US" altLang="ko-KR" b="1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  <a:p>
            <a:pPr marL="342900" indent="-342900">
              <a:lnSpc>
                <a:spcPct val="150000"/>
              </a:lnSpc>
              <a:buFont typeface="Wingdings 2" pitchFamily="18" charset="2"/>
              <a:buAutoNum type="arabicPeriod"/>
            </a:pPr>
            <a:r>
              <a:rPr lang="ko-KR" altLang="en-US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가격결정방법</a:t>
            </a:r>
            <a:endParaRPr lang="en-US" altLang="ko-KR" b="1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  <a:p>
            <a:pPr marL="342900" indent="-342900">
              <a:lnSpc>
                <a:spcPct val="150000"/>
              </a:lnSpc>
              <a:buFont typeface="Wingdings 2" pitchFamily="18" charset="2"/>
              <a:buAutoNum type="arabicPeriod"/>
            </a:pPr>
            <a:r>
              <a:rPr lang="ko-KR" altLang="en-US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가격전략의 실행 및 최종가격결정</a:t>
            </a:r>
            <a:endParaRPr lang="en-US" altLang="ko-KR" b="1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  <a:p>
            <a:pPr marL="342900" indent="-342900">
              <a:lnSpc>
                <a:spcPct val="150000"/>
              </a:lnSpc>
              <a:buFont typeface="Wingdings 2" pitchFamily="18" charset="2"/>
              <a:buAutoNum type="arabicPeriod"/>
            </a:pPr>
            <a:r>
              <a:rPr lang="ko-KR" altLang="en-US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묶음제품 가격결정</a:t>
            </a:r>
          </a:p>
        </p:txBody>
      </p:sp>
      <p:sp>
        <p:nvSpPr>
          <p:cNvPr id="26" name="슬라이드 번호 개체 틀 2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1</a:t>
            </a:fld>
            <a:endParaRPr lang="ko-KR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2.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가격결정의 목표</a:t>
            </a:r>
            <a:endParaRPr lang="ko-KR" altLang="en-US" sz="2000" b="1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10</a:t>
            </a:fld>
            <a:endParaRPr lang="ko-KR" altLang="en-US"/>
          </a:p>
        </p:txBody>
      </p:sp>
      <p:sp>
        <p:nvSpPr>
          <p:cNvPr id="8" name="내용 개체 틀 2"/>
          <p:cNvSpPr txBox="1">
            <a:spLocks/>
          </p:cNvSpPr>
          <p:nvPr/>
        </p:nvSpPr>
        <p:spPr>
          <a:xfrm>
            <a:off x="457200" y="1142984"/>
            <a:ext cx="8363272" cy="45182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2.1 </a:t>
            </a:r>
            <a:r>
              <a:rPr kumimoji="0" lang="ko-KR" altLang="en-US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매출중심적 가격목표</a:t>
            </a:r>
            <a:endParaRPr kumimoji="0" lang="en-US" altLang="ko-KR" b="1" i="0" u="none" strike="noStrike" kern="1200" cap="none" spc="0" normalizeH="0" baseline="0" noProof="0" dirty="0" smtClean="0">
              <a:ln>
                <a:noFill/>
              </a:ln>
              <a:solidFill>
                <a:srgbClr val="008E7D"/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452438" marR="0" lvl="0" indent="0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ko-KR" altLang="en-US" sz="12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</a:t>
            </a:r>
            <a:r>
              <a:rPr kumimoji="0" lang="ko-KR" altLang="en-US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매출증대나 시장점유율 확대와 같은 매출중심적 목표를 추구하는 기업은 제품단위당 마진을 낮추고 판매량을 늘림으로써 </a:t>
            </a:r>
            <a:r>
              <a:rPr kumimoji="0" lang="ko-KR" altLang="en-US" sz="1600" b="0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총이윤을</a:t>
            </a:r>
            <a:r>
              <a:rPr kumimoji="0" lang="ko-KR" altLang="en-US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증대시킴</a:t>
            </a:r>
            <a:endParaRPr kumimoji="0" lang="en-US" altLang="ko-KR" sz="16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452438" marR="0" lvl="0" indent="0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ko-KR" altLang="en-US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이러한 매출중심적 가격목표를 달성하기 위해서 기업은 일반적으로 시장침투가격</a:t>
            </a:r>
          </a:p>
          <a:p>
            <a:pPr marL="452438" marR="0" lvl="0" indent="0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(penetration pricing)</a:t>
            </a:r>
            <a:r>
              <a:rPr kumimoji="0" lang="ko-KR" altLang="en-US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을 채택</a:t>
            </a:r>
          </a:p>
          <a:p>
            <a:pPr marL="0" marR="0" lvl="0" indent="0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2.2 </a:t>
            </a:r>
            <a:r>
              <a:rPr kumimoji="0" lang="ko-KR" altLang="en-US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이윤중심적 가격목표 </a:t>
            </a:r>
            <a:endParaRPr kumimoji="0" lang="en-US" altLang="ko-KR" b="1" i="0" u="none" strike="noStrike" kern="1200" cap="none" spc="0" normalizeH="0" baseline="0" noProof="0" dirty="0" smtClean="0">
              <a:ln>
                <a:noFill/>
              </a:ln>
              <a:solidFill>
                <a:srgbClr val="008E7D"/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452438" marR="0" lvl="0" indent="0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ko-KR" altLang="en-US" sz="12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</a:t>
            </a:r>
            <a:r>
              <a:rPr kumimoji="0" lang="ko-KR" altLang="en-US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여러 가지 형태의 이윤목표를 달성할 수 있도록 제품가격을 책정</a:t>
            </a:r>
          </a:p>
          <a:p>
            <a:pPr marL="542925" marR="0" lvl="0" indent="-90488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ko-KR" altLang="en-US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대체로 이윤중심적 가격목표를 추구하는 기업들은 가격보다는 제품의 품질이나 </a:t>
            </a:r>
            <a:r>
              <a:rPr kumimoji="0" lang="ko-KR" altLang="en-US" sz="1600" b="0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독특</a:t>
            </a:r>
            <a:endParaRPr kumimoji="0" lang="ko-KR" altLang="en-US" sz="16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542925" marR="0" lvl="0" indent="-90488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	</a:t>
            </a:r>
            <a:r>
              <a:rPr kumimoji="0" lang="ko-KR" altLang="en-US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함 또는 사회적 지위 등을 중시하는 소비자들을 표적으로 초기고가전략</a:t>
            </a:r>
            <a:r>
              <a:rPr kumimoji="0" lang="en-US" altLang="ko-KR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(skimming pricing)</a:t>
            </a:r>
            <a:r>
              <a:rPr kumimoji="0" lang="ko-KR" altLang="en-US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을 추구함</a:t>
            </a:r>
          </a:p>
          <a:p>
            <a:pPr marL="542925" marR="0" lvl="0" indent="-90488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altLang="ko-KR" sz="12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0" marR="0" lvl="0" indent="0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 2" pitchFamily="18" charset="2"/>
              <a:buNone/>
              <a:tabLst/>
              <a:defRPr/>
            </a:pPr>
            <a:endParaRPr kumimoji="0" lang="ko-KR" altLang="en-US" sz="12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0" marR="0" lvl="0" indent="0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ko-KR" altLang="en-US" sz="12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457200" marR="0" lvl="1" indent="0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altLang="ko-KR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2.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가격결정의 목표</a:t>
            </a:r>
            <a:endParaRPr lang="ko-KR" altLang="en-US" sz="2000" b="1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11</a:t>
            </a:fld>
            <a:endParaRPr lang="ko-KR" altLang="en-US"/>
          </a:p>
        </p:txBody>
      </p:sp>
      <p:sp>
        <p:nvSpPr>
          <p:cNvPr id="8" name="내용 개체 틀 2"/>
          <p:cNvSpPr txBox="1">
            <a:spLocks/>
          </p:cNvSpPr>
          <p:nvPr/>
        </p:nvSpPr>
        <p:spPr>
          <a:xfrm>
            <a:off x="457200" y="1142984"/>
            <a:ext cx="8363272" cy="4518264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/>
          <a:p>
            <a:pPr>
              <a:lnSpc>
                <a:spcPct val="200000"/>
              </a:lnSpc>
              <a:defRPr/>
            </a:pPr>
            <a:r>
              <a:rPr lang="en-US" altLang="ko-KR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2.3 </a:t>
            </a:r>
            <a:r>
              <a:rPr lang="ko-KR" altLang="en-US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현상유지적 가격목표 </a:t>
            </a:r>
            <a:endParaRPr lang="en-US" altLang="ko-KR" b="1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  <a:p>
            <a:pPr marL="361950" indent="0">
              <a:lnSpc>
                <a:spcPct val="200000"/>
              </a:lnSpc>
              <a:defRPr/>
            </a:pP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현재 시장에서 좋은 위치를 차지하고 있어서 더 이상의 변화를 원하지 않는 것을 목표로 둔 기업이 설정하는 가격수준 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;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현재의 시장점유율 유지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경쟁제품의 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/>
            </a:r>
            <a:b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</a:b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가격균형유지를 목표를 하는 가격결정</a:t>
            </a:r>
          </a:p>
          <a:p>
            <a:pPr>
              <a:lnSpc>
                <a:spcPct val="200000"/>
              </a:lnSpc>
              <a:defRPr/>
            </a:pP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>
              <a:lnSpc>
                <a:spcPct val="200000"/>
              </a:lnSpc>
              <a:defRPr/>
            </a:pPr>
            <a:r>
              <a:rPr lang="en-US" altLang="ko-KR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2.4 </a:t>
            </a:r>
            <a:r>
              <a:rPr lang="ko-KR" altLang="en-US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기타 가격목표 </a:t>
            </a:r>
            <a:endParaRPr lang="en-US" altLang="ko-KR" b="1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  <a:p>
            <a:pPr>
              <a:lnSpc>
                <a:spcPct val="200000"/>
              </a:lnSpc>
              <a:buFont typeface="Arial" pitchFamily="34" charset="0"/>
              <a:buChar char="•"/>
            </a:pP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 기업생존목표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-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치열한 경쟁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소비자들의 기호변화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급격한 시장축소 등과 같은 어려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		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움에 처해 있는 기업</a:t>
            </a: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>
              <a:lnSpc>
                <a:spcPct val="200000"/>
              </a:lnSpc>
              <a:buFont typeface="Arial" pitchFamily="34" charset="0"/>
              <a:buChar char="•"/>
            </a:pP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소득수준에 따라 다른 가격을 책정하는 공공가격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(social price)</a:t>
            </a:r>
          </a:p>
          <a:p>
            <a:pPr marL="361950" indent="0">
              <a:lnSpc>
                <a:spcPct val="200000"/>
              </a:lnSpc>
              <a:defRPr/>
            </a:pPr>
            <a:endParaRPr lang="ko-KR" altLang="en-US" sz="1600" dirty="0" smtClean="0">
              <a:latin typeface="나눔고딕" pitchFamily="50" charset="-127"/>
              <a:ea typeface="나눔고딕" pitchFamily="50" charset="-127"/>
            </a:endParaRPr>
          </a:p>
          <a:p>
            <a:pPr>
              <a:lnSpc>
                <a:spcPct val="200000"/>
              </a:lnSpc>
              <a:defRPr/>
            </a:pPr>
            <a:endParaRPr lang="ko-KR" altLang="en-US" sz="1600" dirty="0" smtClean="0">
              <a:latin typeface="나눔고딕" pitchFamily="50" charset="-127"/>
              <a:ea typeface="나눔고딕" pitchFamily="50" charset="-127"/>
            </a:endParaRPr>
          </a:p>
          <a:p>
            <a:pPr lvl="1">
              <a:lnSpc>
                <a:spcPct val="200000"/>
              </a:lnSpc>
              <a:defRPr/>
            </a:pPr>
            <a:endParaRPr lang="en-US" altLang="ko-KR" dirty="0">
              <a:latin typeface="나눔고딕" pitchFamily="50" charset="-127"/>
              <a:ea typeface="나눔고딕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3.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가격결정 방법</a:t>
            </a:r>
            <a:endParaRPr lang="ko-KR" altLang="en-US" sz="2000" b="1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12</a:t>
            </a:fld>
            <a:endParaRPr lang="ko-KR" altLang="en-US"/>
          </a:p>
        </p:txBody>
      </p:sp>
      <p:sp>
        <p:nvSpPr>
          <p:cNvPr id="9" name="내용 개체 틀 2"/>
          <p:cNvSpPr txBox="1">
            <a:spLocks/>
          </p:cNvSpPr>
          <p:nvPr/>
        </p:nvSpPr>
        <p:spPr bwMode="auto">
          <a:xfrm>
            <a:off x="468313" y="1285860"/>
            <a:ext cx="8104215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73050" indent="-273050">
              <a:lnSpc>
                <a:spcPct val="150000"/>
              </a:lnSpc>
              <a:spcBef>
                <a:spcPct val="20000"/>
              </a:spcBef>
              <a:buClr>
                <a:srgbClr val="0BD0D9"/>
              </a:buClr>
              <a:buSzPct val="95000"/>
              <a:defRPr/>
            </a:pPr>
            <a:r>
              <a:rPr kumimoji="0" lang="en-US" altLang="ko-KR" b="1" dirty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3.1 </a:t>
            </a:r>
            <a:r>
              <a:rPr kumimoji="0" lang="ko-KR" altLang="en-US" b="1" dirty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원가중심적 가격결정</a:t>
            </a:r>
            <a:endParaRPr kumimoji="0" lang="en-US" altLang="ko-KR" b="1" dirty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  <a:p>
            <a:pPr marL="730250" lvl="1" indent="-273050">
              <a:lnSpc>
                <a:spcPct val="150000"/>
              </a:lnSpc>
              <a:spcBef>
                <a:spcPct val="20000"/>
              </a:spcBef>
              <a:buClr>
                <a:srgbClr val="0BD0D9"/>
              </a:buClr>
              <a:buSzPct val="95000"/>
              <a:defRPr/>
            </a:pP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제품 생산</a:t>
            </a: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/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판매에 들어가는 원가</a:t>
            </a: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(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고정원가와 변동원가</a:t>
            </a: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)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에 목표이익을 더함 </a:t>
            </a:r>
            <a:endParaRPr lang="en-US" altLang="ko-KR" sz="1600" dirty="0">
              <a:latin typeface="나눔고딕" pitchFamily="50" charset="-127"/>
              <a:ea typeface="나눔고딕" pitchFamily="50" charset="-127"/>
            </a:endParaRPr>
          </a:p>
          <a:p>
            <a:pPr marL="730250" lvl="1" indent="-273050">
              <a:lnSpc>
                <a:spcPct val="150000"/>
              </a:lnSpc>
              <a:spcBef>
                <a:spcPct val="20000"/>
              </a:spcBef>
              <a:buClr>
                <a:srgbClr val="0BD0D9"/>
              </a:buClr>
              <a:buSzPct val="95000"/>
              <a:defRPr/>
            </a:pPr>
            <a:r>
              <a:rPr lang="en-US" altLang="ko-KR" sz="1600" b="1" dirty="0">
                <a:latin typeface="나눔고딕" pitchFamily="50" charset="-127"/>
                <a:ea typeface="나눔고딕" pitchFamily="50" charset="-127"/>
              </a:rPr>
              <a:t>(1) </a:t>
            </a:r>
            <a:r>
              <a:rPr lang="ko-KR" altLang="en-US" sz="1600" b="1" dirty="0">
                <a:latin typeface="나눔고딕" pitchFamily="50" charset="-127"/>
                <a:ea typeface="나눔고딕" pitchFamily="50" charset="-127"/>
              </a:rPr>
              <a:t>원가가산식 가격결정 </a:t>
            </a:r>
            <a:r>
              <a:rPr lang="en-US" altLang="ko-KR" sz="1600" b="1" dirty="0">
                <a:latin typeface="나눔고딕" pitchFamily="50" charset="-127"/>
                <a:ea typeface="나눔고딕" pitchFamily="50" charset="-127"/>
              </a:rPr>
              <a:t>: 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사전에 결정된 목표이익을 총원가에 가산함으로써 가격을 결정하는 방법</a:t>
            </a:r>
            <a:endParaRPr lang="en-US" altLang="ko-KR" sz="1600" dirty="0">
              <a:latin typeface="나눔고딕" pitchFamily="50" charset="-127"/>
              <a:ea typeface="나눔고딕" pitchFamily="50" charset="-127"/>
            </a:endParaRPr>
          </a:p>
          <a:p>
            <a:pPr marL="1187450" lvl="2" indent="-273050">
              <a:lnSpc>
                <a:spcPct val="150000"/>
              </a:lnSpc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Char char=""/>
              <a:defRPr/>
            </a:pPr>
            <a:endParaRPr lang="en-US" altLang="ko-KR" sz="1600" dirty="0">
              <a:latin typeface="나눔고딕" pitchFamily="50" charset="-127"/>
              <a:ea typeface="나눔고딕" pitchFamily="50" charset="-127"/>
            </a:endParaRPr>
          </a:p>
          <a:p>
            <a:pPr marL="1187450" lvl="2" indent="-273050">
              <a:lnSpc>
                <a:spcPct val="150000"/>
              </a:lnSpc>
              <a:spcBef>
                <a:spcPct val="20000"/>
              </a:spcBef>
              <a:buClr>
                <a:srgbClr val="0BD0D9"/>
              </a:buClr>
              <a:buSzPct val="95000"/>
              <a:defRPr/>
            </a:pPr>
            <a:endParaRPr lang="en-US" altLang="ko-KR" sz="1600" dirty="0">
              <a:latin typeface="나눔고딕" pitchFamily="50" charset="-127"/>
              <a:ea typeface="나눔고딕" pitchFamily="50" charset="-127"/>
            </a:endParaRPr>
          </a:p>
          <a:p>
            <a:pPr marL="712788" lvl="2" indent="-260350">
              <a:lnSpc>
                <a:spcPct val="150000"/>
              </a:lnSpc>
              <a:spcBef>
                <a:spcPct val="20000"/>
              </a:spcBef>
              <a:buClr>
                <a:srgbClr val="0BD0D9"/>
              </a:buClr>
              <a:buSzPct val="95000"/>
              <a:defRPr/>
            </a:pPr>
            <a:r>
              <a:rPr lang="en-US" altLang="ko-KR" sz="1600" b="1" dirty="0">
                <a:latin typeface="나눔고딕" pitchFamily="50" charset="-127"/>
                <a:ea typeface="나눔고딕" pitchFamily="50" charset="-127"/>
              </a:rPr>
              <a:t>(2) </a:t>
            </a:r>
            <a:r>
              <a:rPr lang="ko-KR" altLang="en-US" sz="1600" b="1" dirty="0">
                <a:latin typeface="나눔고딕" pitchFamily="50" charset="-127"/>
                <a:ea typeface="나눔고딕" pitchFamily="50" charset="-127"/>
              </a:rPr>
              <a:t>가산이익률식 가격결정 </a:t>
            </a:r>
            <a:r>
              <a:rPr lang="en-US" altLang="ko-KR" sz="1600" b="1" dirty="0">
                <a:latin typeface="나눔고딕" pitchFamily="50" charset="-127"/>
                <a:ea typeface="나눔고딕" pitchFamily="50" charset="-127"/>
              </a:rPr>
              <a:t>: 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먼저 제품 한 단위당 생산원가나 구매원가를 계산한 후 판매원가의 충당과 적정이익을 남길 수 있는 수준의 가산이익률을 결정하여 가격 책정</a:t>
            </a:r>
            <a:endParaRPr lang="en-US" altLang="ko-KR" sz="1600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357438" y="2995597"/>
            <a:ext cx="4333238" cy="58477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ko-KR" altLang="en-US" sz="1600" dirty="0">
                <a:latin typeface="+mj-ea"/>
                <a:ea typeface="+mj-ea"/>
              </a:rPr>
              <a:t>가격 </a:t>
            </a:r>
            <a:r>
              <a:rPr lang="en-US" altLang="ko-KR" sz="1600" dirty="0">
                <a:latin typeface="+mj-ea"/>
                <a:ea typeface="+mj-ea"/>
              </a:rPr>
              <a:t>= </a:t>
            </a:r>
            <a:r>
              <a:rPr lang="ko-KR" altLang="en-US" sz="1600" dirty="0">
                <a:latin typeface="+mj-ea"/>
                <a:ea typeface="+mj-ea"/>
              </a:rPr>
              <a:t>총고정원가 </a:t>
            </a:r>
            <a:r>
              <a:rPr lang="en-US" altLang="ko-KR" sz="1600" dirty="0">
                <a:latin typeface="+mj-ea"/>
                <a:ea typeface="+mj-ea"/>
              </a:rPr>
              <a:t>+ </a:t>
            </a:r>
            <a:r>
              <a:rPr lang="ko-KR" altLang="en-US" sz="1600" dirty="0">
                <a:latin typeface="+mj-ea"/>
                <a:ea typeface="+mj-ea"/>
              </a:rPr>
              <a:t>총변동원가 </a:t>
            </a:r>
            <a:r>
              <a:rPr lang="en-US" altLang="ko-KR" sz="1600" dirty="0">
                <a:latin typeface="+mj-ea"/>
                <a:ea typeface="+mj-ea"/>
              </a:rPr>
              <a:t>+ </a:t>
            </a:r>
            <a:r>
              <a:rPr lang="ko-KR" altLang="en-US" sz="1600" dirty="0">
                <a:latin typeface="+mj-ea"/>
                <a:ea typeface="+mj-ea"/>
              </a:rPr>
              <a:t>목표이익</a:t>
            </a:r>
            <a:endParaRPr lang="en-US" altLang="ko-KR" sz="1600" dirty="0">
              <a:latin typeface="+mj-ea"/>
              <a:ea typeface="+mj-ea"/>
            </a:endParaRPr>
          </a:p>
          <a:p>
            <a:pPr>
              <a:defRPr/>
            </a:pPr>
            <a:r>
              <a:rPr lang="ko-KR" altLang="en-US" sz="1600" dirty="0">
                <a:latin typeface="+mj-ea"/>
                <a:ea typeface="+mj-ea"/>
              </a:rPr>
              <a:t>                             </a:t>
            </a:r>
            <a:r>
              <a:rPr lang="ko-KR" altLang="en-US" sz="1600" dirty="0" err="1">
                <a:latin typeface="+mj-ea"/>
                <a:ea typeface="+mj-ea"/>
              </a:rPr>
              <a:t>총생산량</a:t>
            </a:r>
            <a:endParaRPr lang="ko-KR" altLang="en-US" sz="1600" dirty="0">
              <a:latin typeface="+mj-ea"/>
              <a:ea typeface="+mj-ea"/>
            </a:endParaRPr>
          </a:p>
        </p:txBody>
      </p:sp>
      <p:cxnSp>
        <p:nvCxnSpPr>
          <p:cNvPr id="13" name="직선 연결선 12"/>
          <p:cNvCxnSpPr/>
          <p:nvPr/>
        </p:nvCxnSpPr>
        <p:spPr>
          <a:xfrm>
            <a:off x="3214688" y="3300597"/>
            <a:ext cx="3286125" cy="15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3338513" y="4995847"/>
            <a:ext cx="2547492" cy="58477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ko-KR" altLang="en-US" sz="1600" dirty="0">
                <a:latin typeface="+mj-ea"/>
                <a:ea typeface="+mj-ea"/>
              </a:rPr>
              <a:t>가격 </a:t>
            </a:r>
            <a:r>
              <a:rPr lang="en-US" altLang="ko-KR" sz="1600" dirty="0">
                <a:latin typeface="+mj-ea"/>
                <a:ea typeface="+mj-ea"/>
              </a:rPr>
              <a:t>=       </a:t>
            </a:r>
            <a:r>
              <a:rPr lang="ko-KR" altLang="en-US" sz="1600" dirty="0">
                <a:latin typeface="+mj-ea"/>
                <a:ea typeface="+mj-ea"/>
              </a:rPr>
              <a:t>단위원가</a:t>
            </a:r>
            <a:endParaRPr lang="en-US" altLang="ko-KR" sz="1600" dirty="0">
              <a:latin typeface="+mj-ea"/>
              <a:ea typeface="+mj-ea"/>
            </a:endParaRPr>
          </a:p>
          <a:p>
            <a:pPr>
              <a:defRPr/>
            </a:pPr>
            <a:r>
              <a:rPr lang="en-US" altLang="ko-KR" sz="1600" dirty="0">
                <a:latin typeface="+mj-ea"/>
                <a:ea typeface="+mj-ea"/>
              </a:rPr>
              <a:t>           (1 – </a:t>
            </a:r>
            <a:r>
              <a:rPr lang="ko-KR" altLang="en-US" sz="1600" dirty="0">
                <a:latin typeface="+mj-ea"/>
                <a:ea typeface="+mj-ea"/>
              </a:rPr>
              <a:t>가산이익률</a:t>
            </a:r>
            <a:r>
              <a:rPr lang="en-US" altLang="ko-KR" sz="1600" dirty="0">
                <a:latin typeface="+mj-ea"/>
                <a:ea typeface="+mj-ea"/>
              </a:rPr>
              <a:t>)</a:t>
            </a:r>
            <a:endParaRPr lang="ko-KR" altLang="en-US" sz="1600" dirty="0">
              <a:latin typeface="+mj-ea"/>
              <a:ea typeface="+mj-ea"/>
            </a:endParaRPr>
          </a:p>
        </p:txBody>
      </p:sp>
      <p:cxnSp>
        <p:nvCxnSpPr>
          <p:cNvPr id="15" name="직선 연결선 14"/>
          <p:cNvCxnSpPr/>
          <p:nvPr/>
        </p:nvCxnSpPr>
        <p:spPr>
          <a:xfrm>
            <a:off x="4124325" y="5281597"/>
            <a:ext cx="1571625" cy="15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3.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가격결정 방법</a:t>
            </a:r>
            <a:endParaRPr lang="ko-KR" altLang="en-US" sz="2000" b="1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13</a:t>
            </a:fld>
            <a:endParaRPr lang="ko-KR" altLang="en-US"/>
          </a:p>
        </p:txBody>
      </p:sp>
      <p:sp>
        <p:nvSpPr>
          <p:cNvPr id="16" name="직사각형 15"/>
          <p:cNvSpPr/>
          <p:nvPr/>
        </p:nvSpPr>
        <p:spPr>
          <a:xfrm>
            <a:off x="785813" y="4929205"/>
            <a:ext cx="7572375" cy="1071563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ko-KR" altLang="en-US">
              <a:latin typeface="HY중고딕" pitchFamily="18" charset="-127"/>
              <a:ea typeface="HY중고딕" pitchFamily="18" charset="-127"/>
            </a:endParaRPr>
          </a:p>
        </p:txBody>
      </p:sp>
      <p:sp>
        <p:nvSpPr>
          <p:cNvPr id="17" name="내용 개체 틀 2"/>
          <p:cNvSpPr txBox="1">
            <a:spLocks/>
          </p:cNvSpPr>
          <p:nvPr/>
        </p:nvSpPr>
        <p:spPr bwMode="auto">
          <a:xfrm>
            <a:off x="468313" y="1142984"/>
            <a:ext cx="8032777" cy="3286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73050" indent="-273050">
              <a:lnSpc>
                <a:spcPct val="150000"/>
              </a:lnSpc>
              <a:spcBef>
                <a:spcPct val="20000"/>
              </a:spcBef>
              <a:buClr>
                <a:srgbClr val="0BD0D9"/>
              </a:buClr>
              <a:buSzPct val="95000"/>
              <a:defRPr/>
            </a:pPr>
            <a:r>
              <a:rPr kumimoji="0" lang="en-US" altLang="ko-KR" b="1" dirty="0">
                <a:latin typeface="나눔고딕" pitchFamily="50" charset="-127"/>
                <a:ea typeface="나눔고딕" pitchFamily="50" charset="-127"/>
              </a:rPr>
              <a:t>3.1 </a:t>
            </a:r>
            <a:r>
              <a:rPr kumimoji="0" lang="ko-KR" altLang="en-US" b="1" dirty="0">
                <a:latin typeface="나눔고딕" pitchFamily="50" charset="-127"/>
                <a:ea typeface="나눔고딕" pitchFamily="50" charset="-127"/>
              </a:rPr>
              <a:t>원가중심적 가격결정</a:t>
            </a:r>
            <a:endParaRPr kumimoji="0" lang="en-US" altLang="ko-KR" b="1" dirty="0">
              <a:latin typeface="나눔고딕" pitchFamily="50" charset="-127"/>
              <a:ea typeface="나눔고딕" pitchFamily="50" charset="-127"/>
            </a:endParaRPr>
          </a:p>
          <a:p>
            <a:pPr marL="730250" lvl="1" indent="-273050">
              <a:lnSpc>
                <a:spcPct val="150000"/>
              </a:lnSpc>
              <a:spcBef>
                <a:spcPct val="20000"/>
              </a:spcBef>
              <a:buClr>
                <a:srgbClr val="0BD0D9"/>
              </a:buClr>
              <a:buSzPct val="95000"/>
              <a:defRPr/>
            </a:pP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기업의 원가 </a:t>
            </a: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: 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고정원가와 변동원가</a:t>
            </a:r>
            <a:endParaRPr lang="en-US" altLang="ko-KR" sz="1600" dirty="0">
              <a:latin typeface="나눔고딕" pitchFamily="50" charset="-127"/>
              <a:ea typeface="나눔고딕" pitchFamily="50" charset="-127"/>
            </a:endParaRPr>
          </a:p>
          <a:p>
            <a:pPr marL="893763" lvl="2" indent="-441325">
              <a:lnSpc>
                <a:spcPct val="150000"/>
              </a:lnSpc>
              <a:spcBef>
                <a:spcPct val="20000"/>
              </a:spcBef>
              <a:buClr>
                <a:srgbClr val="0BD0D9"/>
              </a:buClr>
              <a:buSzPct val="95000"/>
              <a:defRPr/>
            </a:pPr>
            <a:r>
              <a:rPr lang="en-US" altLang="ko-KR" sz="1600" b="1" dirty="0">
                <a:latin typeface="나눔고딕" pitchFamily="50" charset="-127"/>
                <a:ea typeface="나눔고딕" pitchFamily="50" charset="-127"/>
              </a:rPr>
              <a:t>(3) </a:t>
            </a:r>
            <a:r>
              <a:rPr lang="ko-KR" altLang="en-US" sz="1600" b="1" dirty="0">
                <a:latin typeface="나눔고딕" pitchFamily="50" charset="-127"/>
                <a:ea typeface="나눔고딕" pitchFamily="50" charset="-127"/>
              </a:rPr>
              <a:t>목표투자이익률식 가격결정 </a:t>
            </a:r>
            <a:r>
              <a:rPr lang="en-US" altLang="ko-KR" sz="1600" b="1" dirty="0">
                <a:latin typeface="나눔고딕" pitchFamily="50" charset="-127"/>
                <a:ea typeface="나눔고딕" pitchFamily="50" charset="-127"/>
              </a:rPr>
              <a:t>: 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기업이 목표로 하는 투자이익률을 달성할 수 있도록 가격을 설정하는 것</a:t>
            </a: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(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예</a:t>
            </a: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: 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자본집약적 산업</a:t>
            </a: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)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 </a:t>
            </a:r>
            <a:endParaRPr lang="en-US" altLang="ko-KR" sz="1600" dirty="0">
              <a:latin typeface="나눔고딕" pitchFamily="50" charset="-127"/>
              <a:ea typeface="나눔고딕" pitchFamily="50" charset="-127"/>
            </a:endParaRPr>
          </a:p>
          <a:p>
            <a:pPr marL="893763" lvl="2" indent="-441325">
              <a:lnSpc>
                <a:spcPct val="150000"/>
              </a:lnSpc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Char char=""/>
              <a:defRPr/>
            </a:pPr>
            <a:endParaRPr lang="en-US" altLang="ko-KR" sz="1600" dirty="0">
              <a:latin typeface="나눔고딕" pitchFamily="50" charset="-127"/>
              <a:ea typeface="나눔고딕" pitchFamily="50" charset="-127"/>
            </a:endParaRPr>
          </a:p>
          <a:p>
            <a:pPr marL="893763" lvl="2" indent="-441325">
              <a:lnSpc>
                <a:spcPct val="150000"/>
              </a:lnSpc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Char char=""/>
              <a:defRPr/>
            </a:pPr>
            <a:endParaRPr lang="en-US" altLang="ko-KR" sz="1600" dirty="0">
              <a:latin typeface="나눔고딕" pitchFamily="50" charset="-127"/>
              <a:ea typeface="나눔고딕" pitchFamily="50" charset="-127"/>
            </a:endParaRPr>
          </a:p>
          <a:p>
            <a:pPr marL="893763" lvl="2" indent="-441325">
              <a:lnSpc>
                <a:spcPct val="150000"/>
              </a:lnSpc>
              <a:spcBef>
                <a:spcPct val="20000"/>
              </a:spcBef>
              <a:buClr>
                <a:srgbClr val="0BD0D9"/>
              </a:buClr>
              <a:buSzPct val="95000"/>
              <a:defRPr/>
            </a:pPr>
            <a:endParaRPr lang="en-US" altLang="ko-KR" sz="1600" dirty="0">
              <a:latin typeface="나눔고딕" pitchFamily="50" charset="-127"/>
              <a:ea typeface="나눔고딕" pitchFamily="50" charset="-127"/>
            </a:endParaRPr>
          </a:p>
          <a:p>
            <a:pPr marL="893763" lvl="2" indent="-441325">
              <a:lnSpc>
                <a:spcPct val="150000"/>
              </a:lnSpc>
              <a:spcBef>
                <a:spcPct val="20000"/>
              </a:spcBef>
              <a:buClr>
                <a:srgbClr val="0BD0D9"/>
              </a:buClr>
              <a:buSzPct val="95000"/>
              <a:defRPr/>
            </a:pPr>
            <a:r>
              <a:rPr lang="en-US" altLang="ko-KR" sz="1600" b="1" dirty="0">
                <a:latin typeface="나눔고딕" pitchFamily="50" charset="-127"/>
                <a:ea typeface="나눔고딕" pitchFamily="50" charset="-127"/>
              </a:rPr>
              <a:t>(4) </a:t>
            </a:r>
            <a:r>
              <a:rPr lang="ko-KR" altLang="en-US" sz="1600" b="1" dirty="0">
                <a:latin typeface="나눔고딕" pitchFamily="50" charset="-127"/>
                <a:ea typeface="나눔고딕" pitchFamily="50" charset="-127"/>
              </a:rPr>
              <a:t>손익분기점 분석식 가격결정 </a:t>
            </a:r>
            <a:r>
              <a:rPr lang="en-US" altLang="ko-KR" sz="1600" b="1" dirty="0">
                <a:latin typeface="나눔고딕" pitchFamily="50" charset="-127"/>
                <a:ea typeface="나눔고딕" pitchFamily="50" charset="-127"/>
              </a:rPr>
              <a:t>: 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주어진 가격 하에서 총수입이 총원가와 같아지는 매출액이나 매출수량을 산출해 준다</a:t>
            </a: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. </a:t>
            </a:r>
          </a:p>
          <a:p>
            <a:pPr marL="1187450" lvl="2" indent="-273050">
              <a:lnSpc>
                <a:spcPct val="150000"/>
              </a:lnSpc>
              <a:spcBef>
                <a:spcPct val="20000"/>
              </a:spcBef>
              <a:buClr>
                <a:srgbClr val="0BD0D9"/>
              </a:buClr>
              <a:buSzPct val="95000"/>
              <a:defRPr/>
            </a:pP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 </a:t>
            </a:r>
          </a:p>
          <a:p>
            <a:pPr marL="715963" lvl="2" indent="-271463">
              <a:lnSpc>
                <a:spcPct val="150000"/>
              </a:lnSpc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Char char=""/>
              <a:defRPr/>
            </a:pPr>
            <a:endParaRPr lang="en-US" altLang="ko-KR" sz="1600" dirty="0">
              <a:solidFill>
                <a:schemeClr val="tx2"/>
              </a:solidFill>
              <a:latin typeface="나눔고딕" pitchFamily="50" charset="-127"/>
              <a:ea typeface="나눔고딕" pitchFamily="50" charset="-127"/>
            </a:endParaRPr>
          </a:p>
          <a:p>
            <a:pPr marL="715963" lvl="2" indent="-271463">
              <a:lnSpc>
                <a:spcPct val="150000"/>
              </a:lnSpc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Char char=""/>
              <a:defRPr/>
            </a:pPr>
            <a:endParaRPr lang="en-US" altLang="ko-KR" sz="1600" dirty="0">
              <a:solidFill>
                <a:schemeClr val="tx2"/>
              </a:solidFill>
              <a:latin typeface="나눔고딕" pitchFamily="50" charset="-127"/>
              <a:ea typeface="나눔고딕" pitchFamily="50" charset="-127"/>
            </a:endParaRPr>
          </a:p>
          <a:p>
            <a:pPr marL="730250" lvl="1" indent="-273050">
              <a:lnSpc>
                <a:spcPct val="150000"/>
              </a:lnSpc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Char char=""/>
              <a:defRPr/>
            </a:pPr>
            <a:endParaRPr kumimoji="0" lang="en-US" altLang="ko-KR" sz="1600" b="1" dirty="0">
              <a:latin typeface="나눔고딕" pitchFamily="50" charset="-127"/>
              <a:ea typeface="나눔고딕" pitchFamily="50" charset="-127"/>
            </a:endParaRPr>
          </a:p>
          <a:p>
            <a:pPr marL="273050" indent="-273050">
              <a:lnSpc>
                <a:spcPct val="150000"/>
              </a:lnSpc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Char char=""/>
              <a:defRPr/>
            </a:pPr>
            <a:endParaRPr kumimoji="0" lang="ko-KR" altLang="en-US" b="1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8" name="직사각형 17"/>
          <p:cNvSpPr/>
          <p:nvPr/>
        </p:nvSpPr>
        <p:spPr>
          <a:xfrm>
            <a:off x="769938" y="2928941"/>
            <a:ext cx="7502525" cy="928687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ko-KR" altLang="en-US">
              <a:latin typeface="HY중고딕" pitchFamily="18" charset="-127"/>
              <a:ea typeface="HY중고딕" pitchFamily="18" charset="-127"/>
            </a:endParaRPr>
          </a:p>
        </p:txBody>
      </p:sp>
      <p:sp>
        <p:nvSpPr>
          <p:cNvPr id="19" name="Text Box 14"/>
          <p:cNvSpPr txBox="1">
            <a:spLocks noChangeArrowheads="1"/>
          </p:cNvSpPr>
          <p:nvPr/>
        </p:nvSpPr>
        <p:spPr bwMode="auto">
          <a:xfrm>
            <a:off x="2014526" y="3171828"/>
            <a:ext cx="9144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ko-KR" altLang="en-US" sz="1600" dirty="0">
                <a:latin typeface="HY중고딕" pitchFamily="18" charset="-127"/>
                <a:ea typeface="HY중고딕" pitchFamily="18" charset="-127"/>
              </a:rPr>
              <a:t>가격 </a:t>
            </a:r>
            <a:r>
              <a:rPr lang="en-US" altLang="ko-KR" sz="1600" dirty="0">
                <a:latin typeface="HY중고딕" pitchFamily="18" charset="-127"/>
                <a:ea typeface="HY중고딕" pitchFamily="18" charset="-127"/>
              </a:rPr>
              <a:t>=</a:t>
            </a:r>
          </a:p>
        </p:txBody>
      </p:sp>
      <p:sp>
        <p:nvSpPr>
          <p:cNvPr id="20" name="Text Box 16"/>
          <p:cNvSpPr txBox="1">
            <a:spLocks noChangeArrowheads="1"/>
          </p:cNvSpPr>
          <p:nvPr/>
        </p:nvSpPr>
        <p:spPr bwMode="auto">
          <a:xfrm>
            <a:off x="1714500" y="2947986"/>
            <a:ext cx="56388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ko-KR" altLang="en-US" sz="1600" dirty="0">
                <a:latin typeface="HY중고딕" pitchFamily="18" charset="-127"/>
                <a:ea typeface="HY중고딕" pitchFamily="18" charset="-127"/>
              </a:rPr>
              <a:t>투자비용</a:t>
            </a:r>
            <a:r>
              <a:rPr lang="en-US" altLang="ko-KR" sz="1600" dirty="0">
                <a:latin typeface="HY중고딕" pitchFamily="18" charset="-127"/>
                <a:ea typeface="HY중고딕" pitchFamily="18" charset="-127"/>
              </a:rPr>
              <a:t>× </a:t>
            </a:r>
            <a:r>
              <a:rPr lang="ko-KR" altLang="en-US" sz="1600" dirty="0">
                <a:latin typeface="HY중고딕" pitchFamily="18" charset="-127"/>
                <a:ea typeface="HY중고딕" pitchFamily="18" charset="-127"/>
              </a:rPr>
              <a:t>목표투자이익률</a:t>
            </a:r>
            <a:r>
              <a:rPr lang="en-US" altLang="ko-KR" sz="1600" dirty="0">
                <a:latin typeface="HY중고딕" pitchFamily="18" charset="-127"/>
                <a:ea typeface="HY중고딕" pitchFamily="18" charset="-127"/>
              </a:rPr>
              <a:t>(%)</a:t>
            </a:r>
          </a:p>
        </p:txBody>
      </p:sp>
      <p:sp>
        <p:nvSpPr>
          <p:cNvPr id="21" name="Text Box 17"/>
          <p:cNvSpPr txBox="1">
            <a:spLocks noChangeArrowheads="1"/>
          </p:cNvSpPr>
          <p:nvPr/>
        </p:nvSpPr>
        <p:spPr bwMode="auto">
          <a:xfrm>
            <a:off x="2214578" y="3357562"/>
            <a:ext cx="45720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ko-KR" altLang="en-US" sz="1600" dirty="0">
                <a:latin typeface="HY중고딕" pitchFamily="18" charset="-127"/>
                <a:ea typeface="HY중고딕" pitchFamily="18" charset="-127"/>
              </a:rPr>
              <a:t>표준생산량</a:t>
            </a:r>
          </a:p>
        </p:txBody>
      </p:sp>
      <p:sp>
        <p:nvSpPr>
          <p:cNvPr id="22" name="Text Box 18"/>
          <p:cNvSpPr txBox="1">
            <a:spLocks noChangeArrowheads="1"/>
          </p:cNvSpPr>
          <p:nvPr/>
        </p:nvSpPr>
        <p:spPr bwMode="auto">
          <a:xfrm>
            <a:off x="6215074" y="3162300"/>
            <a:ext cx="16764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ko-KR" sz="1600" dirty="0">
                <a:latin typeface="HY중고딕" pitchFamily="18" charset="-127"/>
                <a:ea typeface="HY중고딕" pitchFamily="18" charset="-127"/>
              </a:rPr>
              <a:t>+ </a:t>
            </a:r>
            <a:r>
              <a:rPr lang="ko-KR" altLang="en-US" sz="1600" dirty="0">
                <a:latin typeface="HY중고딕" pitchFamily="18" charset="-127"/>
                <a:ea typeface="HY중고딕" pitchFamily="18" charset="-127"/>
              </a:rPr>
              <a:t>단위원가</a:t>
            </a:r>
          </a:p>
        </p:txBody>
      </p:sp>
      <p:sp>
        <p:nvSpPr>
          <p:cNvPr id="23" name="Text Box 8"/>
          <p:cNvSpPr txBox="1">
            <a:spLocks noChangeArrowheads="1"/>
          </p:cNvSpPr>
          <p:nvPr/>
        </p:nvSpPr>
        <p:spPr bwMode="auto">
          <a:xfrm>
            <a:off x="2190752" y="5300680"/>
            <a:ext cx="2238372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ko-KR" altLang="en-US" sz="1600" dirty="0">
                <a:latin typeface="HY중고딕" pitchFamily="18" charset="-127"/>
                <a:ea typeface="HY중고딕" pitchFamily="18" charset="-127"/>
              </a:rPr>
              <a:t>손익분기점</a:t>
            </a:r>
            <a:r>
              <a:rPr lang="en-US" altLang="ko-KR" sz="1600" dirty="0">
                <a:latin typeface="HY중고딕" pitchFamily="18" charset="-127"/>
                <a:ea typeface="HY중고딕" pitchFamily="18" charset="-127"/>
              </a:rPr>
              <a:t>(</a:t>
            </a:r>
            <a:r>
              <a:rPr lang="ko-KR" altLang="en-US" sz="1600" dirty="0">
                <a:latin typeface="HY중고딕" pitchFamily="18" charset="-127"/>
                <a:ea typeface="HY중고딕" pitchFamily="18" charset="-127"/>
              </a:rPr>
              <a:t>판매량</a:t>
            </a:r>
            <a:r>
              <a:rPr lang="en-US" altLang="ko-KR" sz="1600" dirty="0">
                <a:latin typeface="HY중고딕" pitchFamily="18" charset="-127"/>
                <a:ea typeface="HY중고딕" pitchFamily="18" charset="-127"/>
              </a:rPr>
              <a:t>) =</a:t>
            </a:r>
          </a:p>
        </p:txBody>
      </p:sp>
      <p:sp>
        <p:nvSpPr>
          <p:cNvPr id="24" name="Text Box 10"/>
          <p:cNvSpPr txBox="1">
            <a:spLocks noChangeArrowheads="1"/>
          </p:cNvSpPr>
          <p:nvPr/>
        </p:nvSpPr>
        <p:spPr bwMode="auto">
          <a:xfrm>
            <a:off x="2971800" y="5089539"/>
            <a:ext cx="5638800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ko-KR" altLang="en-US" sz="1600" dirty="0">
                <a:latin typeface="HY중고딕" pitchFamily="18" charset="-127"/>
                <a:ea typeface="HY중고딕" pitchFamily="18" charset="-127"/>
              </a:rPr>
              <a:t>총고정원가</a:t>
            </a:r>
          </a:p>
        </p:txBody>
      </p:sp>
      <p:sp>
        <p:nvSpPr>
          <p:cNvPr id="25" name="Text Box 11"/>
          <p:cNvSpPr txBox="1">
            <a:spLocks noChangeArrowheads="1"/>
          </p:cNvSpPr>
          <p:nvPr/>
        </p:nvSpPr>
        <p:spPr bwMode="auto">
          <a:xfrm>
            <a:off x="3505200" y="5518167"/>
            <a:ext cx="4572000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ko-KR" altLang="en-US" sz="1600" dirty="0">
                <a:latin typeface="HY중고딕" pitchFamily="18" charset="-127"/>
                <a:ea typeface="HY중고딕" pitchFamily="18" charset="-127"/>
              </a:rPr>
              <a:t>가격</a:t>
            </a:r>
            <a:r>
              <a:rPr lang="en-US" altLang="ko-KR" sz="1600" dirty="0">
                <a:latin typeface="HY중고딕" pitchFamily="18" charset="-127"/>
                <a:ea typeface="HY중고딕" pitchFamily="18" charset="-127"/>
              </a:rPr>
              <a:t>- </a:t>
            </a:r>
            <a:r>
              <a:rPr lang="ko-KR" altLang="en-US" sz="1600" dirty="0">
                <a:latin typeface="HY중고딕" pitchFamily="18" charset="-127"/>
                <a:ea typeface="HY중고딕" pitchFamily="18" charset="-127"/>
              </a:rPr>
              <a:t>단위당 변동원가</a:t>
            </a:r>
          </a:p>
        </p:txBody>
      </p:sp>
      <p:sp>
        <p:nvSpPr>
          <p:cNvPr id="26" name="Line 15"/>
          <p:cNvSpPr>
            <a:spLocks noChangeShapeType="1"/>
          </p:cNvSpPr>
          <p:nvPr/>
        </p:nvSpPr>
        <p:spPr bwMode="auto">
          <a:xfrm>
            <a:off x="4551904" y="5500702"/>
            <a:ext cx="2428892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ko-KR" altLang="en-US" sz="1600">
              <a:latin typeface="HY중고딕" pitchFamily="18" charset="-127"/>
              <a:ea typeface="HY중고딕" pitchFamily="18" charset="-127"/>
            </a:endParaRPr>
          </a:p>
        </p:txBody>
      </p:sp>
      <p:sp>
        <p:nvSpPr>
          <p:cNvPr id="27" name="Line 15"/>
          <p:cNvSpPr>
            <a:spLocks noChangeShapeType="1"/>
          </p:cNvSpPr>
          <p:nvPr/>
        </p:nvSpPr>
        <p:spPr bwMode="auto">
          <a:xfrm>
            <a:off x="3000364" y="3357562"/>
            <a:ext cx="31327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ko-KR" altLang="en-US" sz="1600">
              <a:latin typeface="HY중고딕" pitchFamily="18" charset="-127"/>
              <a:ea typeface="HY중고딕" pitchFamily="18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3.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가격결정 방법</a:t>
            </a:r>
            <a:endParaRPr lang="ko-KR" altLang="en-US" sz="2000" b="1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14</a:t>
            </a:fld>
            <a:endParaRPr lang="ko-KR" altLang="en-US"/>
          </a:p>
        </p:txBody>
      </p:sp>
      <p:sp>
        <p:nvSpPr>
          <p:cNvPr id="28" name="내용 개체 틀 2"/>
          <p:cNvSpPr txBox="1">
            <a:spLocks/>
          </p:cNvSpPr>
          <p:nvPr/>
        </p:nvSpPr>
        <p:spPr bwMode="auto">
          <a:xfrm>
            <a:off x="428625" y="857232"/>
            <a:ext cx="8229600" cy="500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73050" indent="-273050">
              <a:lnSpc>
                <a:spcPct val="150000"/>
              </a:lnSpc>
              <a:spcBef>
                <a:spcPct val="20000"/>
              </a:spcBef>
              <a:buClr>
                <a:srgbClr val="0BD0D9"/>
              </a:buClr>
              <a:buSzPct val="95000"/>
              <a:defRPr/>
            </a:pPr>
            <a:r>
              <a:rPr kumimoji="0" lang="en-US" altLang="ko-KR" b="1" dirty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3.1 </a:t>
            </a:r>
            <a:r>
              <a:rPr kumimoji="0" lang="ko-KR" altLang="en-US" b="1" dirty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원가중심적 가격결정</a:t>
            </a:r>
            <a:endParaRPr kumimoji="0" lang="en-US" altLang="ko-KR" b="1" dirty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  <a:p>
            <a:pPr marL="730250" lvl="1" indent="-273050">
              <a:lnSpc>
                <a:spcPct val="150000"/>
              </a:lnSpc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Char char=""/>
              <a:defRPr/>
            </a:pPr>
            <a:endParaRPr kumimoji="0" lang="en-US" altLang="ko-KR" sz="1600" b="1" dirty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  <a:p>
            <a:pPr marL="273050" indent="-273050">
              <a:lnSpc>
                <a:spcPct val="150000"/>
              </a:lnSpc>
              <a:spcBef>
                <a:spcPct val="20000"/>
              </a:spcBef>
              <a:buClr>
                <a:srgbClr val="0BD0D9"/>
              </a:buClr>
              <a:buSzPct val="95000"/>
              <a:buFont typeface="Wingdings 2" pitchFamily="18" charset="2"/>
              <a:buChar char=""/>
              <a:defRPr/>
            </a:pPr>
            <a:endParaRPr kumimoji="0" lang="ko-KR" altLang="en-US" b="1" dirty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785938" y="5856489"/>
            <a:ext cx="5429250" cy="338137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4"/>
            </a:solidFill>
            <a:prstDash val="sysDash"/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1600" b="1" dirty="0">
                <a:latin typeface="HY중고딕" pitchFamily="18" charset="-127"/>
                <a:ea typeface="HY중고딕" pitchFamily="18" charset="-127"/>
              </a:rPr>
              <a:t>손익분기점 분석에 의한 가격결정의 예 </a:t>
            </a:r>
          </a:p>
        </p:txBody>
      </p:sp>
      <p:pic>
        <p:nvPicPr>
          <p:cNvPr id="30" name="그림 29">
            <a:extLst>
              <a:ext uri="{FF2B5EF4-FFF2-40B4-BE49-F238E27FC236}">
                <a16:creationId xmlns:a16="http://schemas.microsoft.com/office/drawing/2014/main" xmlns="" id="{77E7BF83-BC51-3C42-B4E3-515EF2961D5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6200" y="1285860"/>
            <a:ext cx="6451600" cy="4368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3.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가격결정 방법</a:t>
            </a:r>
            <a:endParaRPr lang="ko-KR" altLang="en-US" sz="2000" b="1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15</a:t>
            </a:fld>
            <a:endParaRPr lang="ko-KR" altLang="en-US"/>
          </a:p>
        </p:txBody>
      </p:sp>
      <p:sp>
        <p:nvSpPr>
          <p:cNvPr id="9" name="내용 개체 틀 2"/>
          <p:cNvSpPr txBox="1">
            <a:spLocks/>
          </p:cNvSpPr>
          <p:nvPr/>
        </p:nvSpPr>
        <p:spPr>
          <a:xfrm>
            <a:off x="457200" y="928671"/>
            <a:ext cx="7615262" cy="3857652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/>
          <a:p>
            <a:pPr marL="0" marR="0" lvl="0" indent="0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sz="19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3.2 </a:t>
            </a:r>
            <a:r>
              <a:rPr kumimoji="0" lang="ko-KR" altLang="en-US" sz="19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소비자중심적 가격결정</a:t>
            </a:r>
            <a:endParaRPr kumimoji="0" lang="en-US" altLang="ko-KR" sz="3200" b="1" i="0" u="none" strike="noStrike" kern="1200" cap="none" spc="0" normalizeH="0" baseline="0" noProof="0" dirty="0" smtClean="0">
              <a:ln>
                <a:noFill/>
              </a:ln>
              <a:solidFill>
                <a:srgbClr val="008E7D"/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452438" marR="0" lvl="0" indent="0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ko-KR" altLang="en-US" sz="15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표적시장 소비자들의 제품에 대한 평가와 그에 따른 수요를 바탕으로 가격을 </a:t>
            </a:r>
            <a:r>
              <a:rPr kumimoji="0" lang="en-US" altLang="ko-KR" sz="15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/>
            </a:r>
            <a:br>
              <a:rPr kumimoji="0" lang="en-US" altLang="ko-KR" sz="15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</a:br>
            <a:r>
              <a:rPr kumimoji="0" lang="ko-KR" altLang="en-US" sz="15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결정하는 방법</a:t>
            </a:r>
            <a:r>
              <a:rPr kumimoji="0" lang="en-US" altLang="ko-KR" sz="15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-</a:t>
            </a:r>
            <a:r>
              <a:rPr kumimoji="0" lang="ko-KR" altLang="en-US" sz="15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소비자가 지불하고자 하는 가격대</a:t>
            </a:r>
            <a:r>
              <a:rPr kumimoji="0" lang="en-US" altLang="ko-KR" sz="15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, </a:t>
            </a:r>
            <a:r>
              <a:rPr kumimoji="0" lang="ko-KR" altLang="en-US" sz="15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즉 지각된 제품가치에 기반해 가격을 결정함</a:t>
            </a:r>
            <a:endParaRPr kumimoji="0" lang="en-US" altLang="ko-KR" sz="15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452438" marR="0" lvl="0" indent="0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ko-KR" altLang="en-US" sz="15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지각된 가치 측정법</a:t>
            </a:r>
            <a:endParaRPr kumimoji="0" lang="en-US" altLang="ko-KR" sz="15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452438" marR="0" lvl="0" indent="0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ko-KR" altLang="en-US" sz="15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</a:t>
            </a:r>
            <a:r>
              <a:rPr kumimoji="0" lang="ko-KR" altLang="en-US" sz="1500" b="1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직접가격평가법</a:t>
            </a:r>
            <a:r>
              <a:rPr kumimoji="0" lang="en-US" altLang="ko-KR" sz="15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(Direct Price-Rating Method)</a:t>
            </a:r>
          </a:p>
          <a:p>
            <a:pPr marL="452438" marR="0" lvl="0" indent="169863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 2" pitchFamily="18" charset="2"/>
              <a:buNone/>
              <a:tabLst/>
              <a:defRPr/>
            </a:pPr>
            <a:r>
              <a:rPr kumimoji="0" lang="ko-KR" altLang="en-US" sz="15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소비자들에게 지각된 상품가치를 직접 물어보는 방법 </a:t>
            </a:r>
            <a:endParaRPr kumimoji="0" lang="en-US" altLang="ko-KR" sz="15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452438" marR="0" lvl="0" indent="0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ko-KR" altLang="en-US" sz="15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</a:t>
            </a:r>
            <a:r>
              <a:rPr kumimoji="0" lang="ko-KR" altLang="en-US" sz="1500" b="1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직접지각가치평가법</a:t>
            </a:r>
            <a:r>
              <a:rPr kumimoji="0" lang="en-US" altLang="ko-KR" sz="15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(Direct Perceived-Value-Rating Method)</a:t>
            </a:r>
          </a:p>
          <a:p>
            <a:pPr marL="452438" marR="0" lvl="0" indent="169863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 2" pitchFamily="18" charset="2"/>
              <a:buNone/>
              <a:tabLst/>
              <a:defRPr/>
            </a:pPr>
            <a:r>
              <a:rPr kumimoji="0" lang="ko-KR" altLang="en-US" sz="15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상품의 상대적인 지각가치를 직접 조사하는 방법</a:t>
            </a:r>
            <a:endParaRPr kumimoji="0" lang="en-US" altLang="ko-KR" sz="15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452438" marR="0" lvl="0" indent="0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ko-KR" altLang="en-US" sz="15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진단적 방법</a:t>
            </a:r>
            <a:r>
              <a:rPr kumimoji="0" lang="en-US" altLang="ko-KR" sz="15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(Diagnostic method)</a:t>
            </a:r>
          </a:p>
          <a:p>
            <a:pPr marL="622300" marR="0" lvl="0" indent="0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 2" pitchFamily="18" charset="2"/>
              <a:buNone/>
              <a:tabLst/>
              <a:defRPr/>
            </a:pPr>
            <a:r>
              <a:rPr kumimoji="0" lang="ko-KR" altLang="en-US" sz="15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소비자들로 하여금 조사제품에 대하여 제품속성의 중요도와 속성별 신념을 평가하도록 하여 소비자의 지각된 상품가치를 조사하는 방법</a:t>
            </a:r>
            <a:endParaRPr kumimoji="0" lang="ko-KR" altLang="en-US" sz="16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  <a:cs typeface="Times New Roman" pitchFamily="18" charset="0"/>
            </a:endParaRPr>
          </a:p>
          <a:p>
            <a:pPr marL="452438" marR="0" lvl="0" indent="0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ko-KR" altLang="en-US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0" marR="0" lvl="0" indent="0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altLang="ko-KR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0" marR="0" lvl="0" indent="0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ko-KR" altLang="en-US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457200" marR="0" lvl="1" indent="0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altLang="ko-KR" sz="1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</p:txBody>
      </p:sp>
      <p:pic>
        <p:nvPicPr>
          <p:cNvPr id="12" name="Picture 2" descr="http://i.bnet.com/blogs/tid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71821" y="4714908"/>
            <a:ext cx="1500179" cy="1928802"/>
          </a:xfrm>
          <a:prstGeom prst="rect">
            <a:avLst/>
          </a:prstGeom>
          <a:noFill/>
        </p:spPr>
      </p:pic>
      <p:pic>
        <p:nvPicPr>
          <p:cNvPr id="13" name="Picture 4" descr="http://ecx.images-amazon.com/images/I/41qs4g45veL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43058" y="4786346"/>
            <a:ext cx="1286396" cy="1857364"/>
          </a:xfrm>
          <a:prstGeom prst="rect">
            <a:avLst/>
          </a:prstGeom>
          <a:noFill/>
        </p:spPr>
      </p:pic>
      <p:sp>
        <p:nvSpPr>
          <p:cNvPr id="14" name="TextBox 13"/>
          <p:cNvSpPr txBox="1"/>
          <p:nvPr/>
        </p:nvSpPr>
        <p:spPr>
          <a:xfrm>
            <a:off x="4446014" y="6131526"/>
            <a:ext cx="134043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dirty="0"/>
              <a:t>가격 </a:t>
            </a:r>
            <a:r>
              <a:rPr lang="en-US" altLang="ko-KR" sz="1400" dirty="0"/>
              <a:t>8% </a:t>
            </a:r>
            <a:r>
              <a:rPr lang="ko-KR" altLang="en-US" sz="1400" dirty="0"/>
              <a:t>상승</a:t>
            </a:r>
            <a:r>
              <a:rPr lang="en-US" altLang="ko-KR" sz="1400" dirty="0"/>
              <a:t> </a:t>
            </a:r>
            <a:endParaRPr lang="ko-KR" altLang="en-US" sz="1400" dirty="0"/>
          </a:p>
        </p:txBody>
      </p:sp>
      <p:sp>
        <p:nvSpPr>
          <p:cNvPr id="15" name="TextBox 14"/>
          <p:cNvSpPr txBox="1"/>
          <p:nvPr/>
        </p:nvSpPr>
        <p:spPr>
          <a:xfrm>
            <a:off x="6634646" y="6131526"/>
            <a:ext cx="141737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dirty="0"/>
              <a:t>가격 </a:t>
            </a:r>
            <a:r>
              <a:rPr lang="en-US" altLang="ko-KR" sz="1400" dirty="0"/>
              <a:t>4.5% </a:t>
            </a:r>
            <a:r>
              <a:rPr lang="ko-KR" altLang="en-US" sz="1400" dirty="0"/>
              <a:t>하락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000100" y="5188431"/>
            <a:ext cx="1928826" cy="1384995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ko-KR" sz="1400" dirty="0"/>
              <a:t>P&amp;G</a:t>
            </a:r>
            <a:r>
              <a:rPr lang="ko-KR" altLang="en-US" sz="1400" dirty="0"/>
              <a:t>사는 고객들이 </a:t>
            </a:r>
            <a:r>
              <a:rPr lang="en-US" altLang="ko-KR" sz="1400" dirty="0"/>
              <a:t/>
            </a:r>
            <a:br>
              <a:rPr lang="en-US" altLang="ko-KR" sz="1400" dirty="0"/>
            </a:br>
            <a:r>
              <a:rPr lang="ko-KR" altLang="en-US" sz="1400" dirty="0"/>
              <a:t>각각의 제품에 대해 </a:t>
            </a:r>
            <a:r>
              <a:rPr lang="en-US" altLang="ko-KR" sz="1400" dirty="0"/>
              <a:t/>
            </a:r>
            <a:br>
              <a:rPr lang="en-US" altLang="ko-KR" sz="1400" dirty="0"/>
            </a:br>
            <a:r>
              <a:rPr lang="ko-KR" altLang="en-US" sz="1400" dirty="0"/>
              <a:t>지각하는 가치를 </a:t>
            </a:r>
            <a:r>
              <a:rPr lang="en-US" altLang="ko-KR" sz="1400" dirty="0"/>
              <a:t/>
            </a:r>
            <a:br>
              <a:rPr lang="en-US" altLang="ko-KR" sz="1400" dirty="0"/>
            </a:br>
            <a:r>
              <a:rPr lang="ko-KR" altLang="en-US" sz="1400" dirty="0"/>
              <a:t>반영해 </a:t>
            </a:r>
            <a:r>
              <a:rPr lang="en-US" altLang="ko-KR" sz="1400" dirty="0"/>
              <a:t/>
            </a:r>
            <a:br>
              <a:rPr lang="en-US" altLang="ko-KR" sz="1400" dirty="0"/>
            </a:br>
            <a:r>
              <a:rPr lang="ko-KR" altLang="en-US" sz="1400" dirty="0"/>
              <a:t>다수의 제품가격을 조정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3.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가격결정 방법</a:t>
            </a:r>
            <a:endParaRPr lang="ko-KR" altLang="en-US" sz="2000" b="1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16</a:t>
            </a:fld>
            <a:endParaRPr lang="ko-KR" altLang="en-US"/>
          </a:p>
        </p:txBody>
      </p:sp>
      <p:sp>
        <p:nvSpPr>
          <p:cNvPr id="17" name="내용 개체 틀 2"/>
          <p:cNvSpPr txBox="1">
            <a:spLocks/>
          </p:cNvSpPr>
          <p:nvPr/>
        </p:nvSpPr>
        <p:spPr>
          <a:xfrm>
            <a:off x="457200" y="928671"/>
            <a:ext cx="8229600" cy="571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3.2 </a:t>
            </a:r>
            <a:r>
              <a:rPr kumimoji="0" lang="ko-KR" altLang="en-US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소비자중심적 가격결정</a:t>
            </a:r>
            <a:endParaRPr kumimoji="0" lang="en-US" altLang="ko-KR" b="1" i="0" u="none" strike="noStrike" kern="1200" cap="none" spc="0" normalizeH="0" baseline="0" noProof="0" dirty="0" smtClean="0">
              <a:ln>
                <a:noFill/>
              </a:ln>
              <a:solidFill>
                <a:srgbClr val="008E7D"/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542925" marR="0" lvl="0" indent="-271463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 2" pitchFamily="18" charset="2"/>
              <a:buNone/>
              <a:tabLst/>
              <a:defRPr/>
            </a:pPr>
            <a:endParaRPr kumimoji="0" lang="ko-KR" altLang="en-US" b="0" i="0" u="none" strike="noStrike" kern="1200" cap="none" spc="0" normalizeH="0" baseline="0" noProof="0" dirty="0" smtClean="0">
              <a:ln>
                <a:noFill/>
              </a:ln>
              <a:solidFill>
                <a:srgbClr val="008E7D"/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0" marR="0" lvl="0" indent="0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altLang="ko-KR" b="0" i="0" u="none" strike="noStrike" kern="1200" cap="none" spc="0" normalizeH="0" baseline="0" noProof="0" dirty="0" smtClean="0">
              <a:ln>
                <a:noFill/>
              </a:ln>
              <a:solidFill>
                <a:srgbClr val="008E7D"/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0" marR="0" lvl="0" indent="0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ko-KR" altLang="en-US" b="0" i="0" u="none" strike="noStrike" kern="1200" cap="none" spc="0" normalizeH="0" baseline="0" noProof="0" dirty="0" smtClean="0">
              <a:ln>
                <a:noFill/>
              </a:ln>
              <a:solidFill>
                <a:srgbClr val="008E7D"/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457200" marR="0" lvl="1" indent="0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altLang="ko-KR" sz="1100" b="0" i="0" u="none" strike="noStrike" kern="1200" cap="none" spc="0" normalizeH="0" baseline="0" noProof="0" dirty="0">
              <a:ln>
                <a:noFill/>
              </a:ln>
              <a:solidFill>
                <a:srgbClr val="008E7D"/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857488" y="5786454"/>
            <a:ext cx="3571900" cy="338138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4"/>
            </a:solidFill>
            <a:prstDash val="sysDash"/>
          </a:ln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1600" b="1" dirty="0">
                <a:latin typeface="HY중고딕" pitchFamily="18" charset="-127"/>
                <a:ea typeface="HY중고딕" pitchFamily="18" charset="-127"/>
              </a:rPr>
              <a:t>진단법을 이용한 가격결정 </a:t>
            </a:r>
          </a:p>
        </p:txBody>
      </p:sp>
      <p:sp>
        <p:nvSpPr>
          <p:cNvPr id="19" name="직사각형 18"/>
          <p:cNvSpPr/>
          <p:nvPr/>
        </p:nvSpPr>
        <p:spPr>
          <a:xfrm>
            <a:off x="1057228" y="4357694"/>
            <a:ext cx="7215206" cy="11572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A 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제품의 지각가치 ＝ </a:t>
            </a: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40×0.3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＋</a:t>
            </a: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30×0.25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＋</a:t>
            </a: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50×0.25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＋</a:t>
            </a: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45×0.2 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＝ </a:t>
            </a: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41.00</a:t>
            </a:r>
          </a:p>
          <a:p>
            <a:pPr>
              <a:lnSpc>
                <a:spcPct val="150000"/>
              </a:lnSpc>
            </a:pP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B 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제품의 지각가치 ＝ </a:t>
            </a: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40×0.3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＋</a:t>
            </a: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40×0.25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＋</a:t>
            </a: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25×0.25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＋</a:t>
            </a: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35×0.2 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＝ </a:t>
            </a: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35.25</a:t>
            </a:r>
          </a:p>
          <a:p>
            <a:pPr>
              <a:lnSpc>
                <a:spcPct val="150000"/>
              </a:lnSpc>
            </a:pP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C 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제품의 지각가치 ＝ </a:t>
            </a: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20×0.3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＋</a:t>
            </a: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30×0.25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＋</a:t>
            </a: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25×0.25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＋</a:t>
            </a: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20×0.2 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＝ </a:t>
            </a: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23.75</a:t>
            </a:r>
          </a:p>
        </p:txBody>
      </p:sp>
      <p:pic>
        <p:nvPicPr>
          <p:cNvPr id="20" name="그림 19">
            <a:extLst>
              <a:ext uri="{FF2B5EF4-FFF2-40B4-BE49-F238E27FC236}">
                <a16:creationId xmlns:a16="http://schemas.microsoft.com/office/drawing/2014/main" xmlns="" id="{85D426BF-8E08-AC49-A46A-32DCB16B4F0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1133" y="1497698"/>
            <a:ext cx="8028384" cy="257832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마케팅 사례 </a:t>
            </a: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 (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불황에 나타나는 이중소비</a:t>
            </a: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)</a:t>
            </a:r>
            <a:endParaRPr lang="ko-KR" altLang="en-US" sz="2000" b="1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17</a:t>
            </a:fld>
            <a:endParaRPr lang="ko-KR" altLang="en-US"/>
          </a:p>
        </p:txBody>
      </p:sp>
      <p:sp>
        <p:nvSpPr>
          <p:cNvPr id="12" name="내용 개체 틀 1"/>
          <p:cNvSpPr txBox="1">
            <a:spLocks/>
          </p:cNvSpPr>
          <p:nvPr/>
        </p:nvSpPr>
        <p:spPr>
          <a:xfrm>
            <a:off x="457200" y="857232"/>
            <a:ext cx="8229600" cy="35004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defTabSz="914400" rtl="0" eaLnBrk="1" fontAlgn="auto" latinLnBrk="1" hangingPunct="1">
              <a:lnSpc>
                <a:spcPct val="2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ko-KR" altLang="en-US" sz="21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립스틱 효과 대 </a:t>
            </a:r>
            <a:r>
              <a:rPr kumimoji="0" lang="ko-KR" altLang="en-US" sz="21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베블런</a:t>
            </a:r>
            <a:r>
              <a:rPr kumimoji="0" lang="ko-KR" altLang="en-US" sz="21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효과</a:t>
            </a:r>
            <a:r>
              <a:rPr kumimoji="0" lang="en-US" altLang="ko-KR" sz="21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</a:t>
            </a:r>
            <a:endParaRPr kumimoji="0" lang="en-US" altLang="ko-KR" sz="800" b="1" i="0" u="none" strike="noStrike" kern="1200" cap="none" spc="0" normalizeH="0" baseline="0" noProof="0" dirty="0" smtClean="0">
              <a:ln>
                <a:noFill/>
              </a:ln>
              <a:solidFill>
                <a:srgbClr val="008E7D"/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285750" marR="0" lvl="0" indent="-285750" defTabSz="914400" rtl="0" eaLnBrk="1" fontAlgn="auto" latinLnBrk="1" hangingPunct="1">
              <a:lnSpc>
                <a:spcPct val="2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ko-KR" altLang="en-US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색조화장품 </a:t>
            </a:r>
            <a:r>
              <a:rPr kumimoji="0" lang="ko-KR" altLang="en-US" sz="1600" b="0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상품군의</a:t>
            </a:r>
            <a:r>
              <a:rPr kumimoji="0" lang="ko-KR" altLang="en-US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매출 최근 급격한 성장 </a:t>
            </a:r>
            <a:r>
              <a:rPr kumimoji="0" lang="en-US" altLang="ko-KR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(</a:t>
            </a:r>
            <a:r>
              <a:rPr kumimoji="0" lang="ko-KR" altLang="en-US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립스틱 효과 </a:t>
            </a:r>
            <a:r>
              <a:rPr kumimoji="0" lang="en-US" altLang="ko-KR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–</a:t>
            </a:r>
            <a:r>
              <a:rPr kumimoji="0" lang="ko-KR" altLang="en-US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경제불황에서 적은 돈으로 화려한 효과를 줄 수 있는 제품이 잘 팔림</a:t>
            </a:r>
            <a:r>
              <a:rPr kumimoji="0" lang="en-US" altLang="ko-KR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)</a:t>
            </a:r>
          </a:p>
          <a:p>
            <a:pPr marL="285750" marR="0" lvl="0" indent="-285750" defTabSz="914400" rtl="0" eaLnBrk="1" fontAlgn="auto" latinLnBrk="1" hangingPunct="1">
              <a:lnSpc>
                <a:spcPct val="2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ko-KR" altLang="en-US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프랑스 명품 브랜드 </a:t>
            </a:r>
            <a:r>
              <a:rPr kumimoji="0" lang="ko-KR" altLang="en-US" sz="1600" b="0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에르메스</a:t>
            </a:r>
            <a:r>
              <a:rPr kumimoji="0" lang="en-US" altLang="ko-KR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,</a:t>
            </a:r>
            <a:r>
              <a:rPr kumimoji="0" lang="ko-KR" altLang="en-US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명품시계 판매량 증가 </a:t>
            </a:r>
            <a:r>
              <a:rPr kumimoji="0" lang="en-US" altLang="ko-KR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(</a:t>
            </a:r>
            <a:r>
              <a:rPr kumimoji="0" lang="ko-KR" altLang="en-US" sz="1600" b="0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베블런</a:t>
            </a:r>
            <a:r>
              <a:rPr kumimoji="0" lang="ko-KR" altLang="en-US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효과 </a:t>
            </a:r>
            <a:r>
              <a:rPr kumimoji="0" lang="en-US" altLang="ko-KR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–</a:t>
            </a:r>
            <a:r>
              <a:rPr kumimoji="0" lang="ko-KR" altLang="en-US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가격이 오르는데도 수요가 늘어남</a:t>
            </a:r>
            <a:r>
              <a:rPr kumimoji="0" lang="en-US" altLang="ko-KR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)</a:t>
            </a:r>
          </a:p>
          <a:p>
            <a:pPr marL="285750" marR="0" lvl="0" indent="-285750" defTabSz="914400" rtl="0" eaLnBrk="1" fontAlgn="auto" latinLnBrk="1" hangingPunct="1">
              <a:lnSpc>
                <a:spcPct val="2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ko-KR" altLang="en-US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불황기에는 자신에게 의미를 부여하는 상징소비가 더 나타남</a:t>
            </a:r>
            <a:endParaRPr kumimoji="0" lang="en-US" altLang="ko-KR" sz="16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3.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가격결정 방법</a:t>
            </a:r>
            <a:endParaRPr lang="ko-KR" altLang="en-US" sz="2000" b="1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18</a:t>
            </a:fld>
            <a:endParaRPr lang="ko-KR" altLang="en-US"/>
          </a:p>
        </p:txBody>
      </p:sp>
      <p:sp>
        <p:nvSpPr>
          <p:cNvPr id="12" name="내용 개체 틀 2"/>
          <p:cNvSpPr txBox="1">
            <a:spLocks/>
          </p:cNvSpPr>
          <p:nvPr/>
        </p:nvSpPr>
        <p:spPr>
          <a:xfrm>
            <a:off x="457200" y="928670"/>
            <a:ext cx="8075240" cy="4143403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/>
          <a:p>
            <a:pPr marL="0" marR="0" lvl="0" indent="0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3.3 </a:t>
            </a:r>
            <a:r>
              <a:rPr kumimoji="0" lang="ko-KR" altLang="en-US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경쟁중심적 가격결정</a:t>
            </a:r>
            <a:endParaRPr kumimoji="0" lang="en-US" altLang="ko-KR" sz="3200" b="1" i="0" u="none" strike="noStrike" kern="1200" cap="none" spc="0" normalizeH="0" baseline="0" noProof="0" dirty="0" smtClean="0">
              <a:ln>
                <a:noFill/>
              </a:ln>
              <a:solidFill>
                <a:srgbClr val="008E7D"/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542925" marR="0" lvl="0" indent="-271463" defTabSz="914400" rtl="0" eaLnBrk="1" fontAlgn="auto" latinLnBrk="1" hangingPunct="1">
              <a:lnSpc>
                <a:spcPct val="2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ko-KR" altLang="en-US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경쟁사들의 가격을 가격결정의 가장 중요한 기준으로 간주하는 방법</a:t>
            </a:r>
          </a:p>
          <a:p>
            <a:pPr marL="803275" marR="0" lvl="0" indent="-260350" defTabSz="914400" rtl="0" eaLnBrk="1" fontAlgn="auto" latinLnBrk="1" hangingPunct="1">
              <a:lnSpc>
                <a:spcPct val="2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sz="1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(1) </a:t>
            </a:r>
            <a:r>
              <a:rPr kumimoji="0" lang="ko-KR" altLang="en-US" sz="1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시장가격에 따른 가격격정</a:t>
            </a:r>
            <a:r>
              <a:rPr kumimoji="0" lang="en-US" altLang="ko-KR" sz="1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(Going-Rate Pricing)</a:t>
            </a:r>
          </a:p>
          <a:p>
            <a:pPr marL="893763" marR="0" lvl="0" indent="0" defTabSz="914400" rtl="0" eaLnBrk="1" fontAlgn="auto" latinLnBrk="1" hangingPunct="1">
              <a:lnSpc>
                <a:spcPct val="2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ko-KR" altLang="en-US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자신들의 비용구조나 수요보다는 경쟁자의 가격을 보다 중요하게 생각하며 주된 경쟁자의 제품가격과 동일하거나 비슷한 수준에서 다소 높게 또는 낮게 책정하는 방법</a:t>
            </a:r>
            <a:r>
              <a:rPr kumimoji="0" lang="ko-KR" altLang="en-US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Times New Roman" pitchFamily="18" charset="0"/>
              </a:rPr>
              <a:t> </a:t>
            </a:r>
          </a:p>
          <a:p>
            <a:pPr marL="803275" marR="0" lvl="0" indent="-260350" defTabSz="914400" rtl="0" eaLnBrk="1" fontAlgn="auto" latinLnBrk="1" hangingPunct="1">
              <a:lnSpc>
                <a:spcPct val="2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sz="1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(2) </a:t>
            </a:r>
            <a:r>
              <a:rPr kumimoji="0" lang="ko-KR" altLang="en-US" sz="1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경쟁입찰에 따른 가격결정</a:t>
            </a:r>
            <a:r>
              <a:rPr kumimoji="0" lang="en-US" altLang="ko-KR" sz="1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(Sealed-Bid Pricing)</a:t>
            </a:r>
          </a:p>
          <a:p>
            <a:pPr marL="893763" marR="0" lvl="0" indent="0" defTabSz="914400" rtl="0" eaLnBrk="1" fontAlgn="auto" latinLnBrk="1" hangingPunct="1">
              <a:lnSpc>
                <a:spcPct val="2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2</a:t>
            </a:r>
            <a:r>
              <a:rPr kumimoji="0" lang="ko-KR" altLang="en-US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개 이상의 기업들이 각각 독자적으로 특정 제품이나 서비스</a:t>
            </a:r>
            <a:r>
              <a:rPr kumimoji="0" lang="en-US" altLang="ko-KR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, </a:t>
            </a:r>
            <a:r>
              <a:rPr kumimoji="0" lang="ko-KR" altLang="en-US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프로젝트 등에 대한 가격을 제시하는 방법</a:t>
            </a:r>
            <a:endParaRPr kumimoji="0" lang="ko-KR" altLang="en-US" sz="16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  <a:cs typeface="Times New Roman" pitchFamily="18" charset="0"/>
            </a:endParaRPr>
          </a:p>
          <a:p>
            <a:pPr marL="0" marR="0" lvl="0" indent="0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altLang="ko-KR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0" marR="0" lvl="0" indent="0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altLang="ko-KR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542925" marR="0" lvl="0" indent="-271463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 2" pitchFamily="18" charset="2"/>
              <a:buNone/>
              <a:tabLst/>
              <a:defRPr/>
            </a:pPr>
            <a:endParaRPr kumimoji="0" lang="ko-KR" altLang="en-US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0" marR="0" lvl="0" indent="0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altLang="ko-KR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0" marR="0" lvl="0" indent="0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ko-KR" altLang="en-US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457200" marR="0" lvl="1" indent="0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altLang="ko-KR" sz="1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3.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가격결정 방법</a:t>
            </a:r>
            <a:endParaRPr lang="ko-KR" altLang="en-US" sz="2000" b="1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19</a:t>
            </a:fld>
            <a:endParaRPr lang="ko-KR" altLang="en-US"/>
          </a:p>
        </p:txBody>
      </p:sp>
      <p:sp>
        <p:nvSpPr>
          <p:cNvPr id="8" name="내용 개체 틀 2"/>
          <p:cNvSpPr txBox="1">
            <a:spLocks/>
          </p:cNvSpPr>
          <p:nvPr/>
        </p:nvSpPr>
        <p:spPr>
          <a:xfrm>
            <a:off x="457200" y="857232"/>
            <a:ext cx="8229600" cy="7858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3.3 </a:t>
            </a:r>
            <a:r>
              <a:rPr kumimoji="0" lang="ko-KR" altLang="en-US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경쟁중심적 가격결정</a:t>
            </a:r>
            <a:endParaRPr kumimoji="0" lang="en-US" altLang="ko-KR" b="1" i="0" u="none" strike="noStrike" kern="1200" cap="none" spc="0" normalizeH="0" baseline="0" noProof="0" dirty="0" smtClean="0">
              <a:ln>
                <a:noFill/>
              </a:ln>
              <a:solidFill>
                <a:srgbClr val="008E7D"/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542925" marR="0" lvl="0" indent="-271463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ko-KR" altLang="en-US" b="0" i="0" u="none" strike="noStrike" kern="1200" cap="none" spc="0" normalizeH="0" baseline="0" noProof="0" dirty="0" smtClean="0">
              <a:ln>
                <a:noFill/>
              </a:ln>
              <a:solidFill>
                <a:srgbClr val="008E7D"/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  <a:cs typeface="Times New Roman" pitchFamily="18" charset="0"/>
            </a:endParaRPr>
          </a:p>
          <a:p>
            <a:pPr marL="0" marR="0" lvl="0" indent="0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altLang="ko-KR" b="1" i="0" u="none" strike="noStrike" kern="1200" cap="none" spc="0" normalizeH="0" baseline="0" noProof="0" dirty="0" smtClean="0">
              <a:ln>
                <a:noFill/>
              </a:ln>
              <a:solidFill>
                <a:srgbClr val="008E7D"/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0" marR="0" lvl="0" indent="0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altLang="ko-KR" b="1" i="0" u="none" strike="noStrike" kern="1200" cap="none" spc="0" normalizeH="0" baseline="0" noProof="0" dirty="0" smtClean="0">
              <a:ln>
                <a:noFill/>
              </a:ln>
              <a:solidFill>
                <a:srgbClr val="008E7D"/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542925" marR="0" lvl="0" indent="-271463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 2" pitchFamily="18" charset="2"/>
              <a:buNone/>
              <a:tabLst/>
              <a:defRPr/>
            </a:pPr>
            <a:endParaRPr kumimoji="0" lang="ko-KR" altLang="en-US" b="0" i="0" u="none" strike="noStrike" kern="1200" cap="none" spc="0" normalizeH="0" baseline="0" noProof="0" dirty="0" smtClean="0">
              <a:ln>
                <a:noFill/>
              </a:ln>
              <a:solidFill>
                <a:srgbClr val="008E7D"/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0" marR="0" lvl="0" indent="0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altLang="ko-KR" b="0" i="0" u="none" strike="noStrike" kern="1200" cap="none" spc="0" normalizeH="0" baseline="0" noProof="0" dirty="0" smtClean="0">
              <a:ln>
                <a:noFill/>
              </a:ln>
              <a:solidFill>
                <a:srgbClr val="008E7D"/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0" marR="0" lvl="0" indent="0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ko-KR" altLang="en-US" b="0" i="0" u="none" strike="noStrike" kern="1200" cap="none" spc="0" normalizeH="0" baseline="0" noProof="0" dirty="0" smtClean="0">
              <a:ln>
                <a:noFill/>
              </a:ln>
              <a:solidFill>
                <a:srgbClr val="008E7D"/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457200" marR="0" lvl="1" indent="0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altLang="ko-KR" sz="1200" b="0" i="0" u="none" strike="noStrike" kern="1200" cap="none" spc="0" normalizeH="0" baseline="0" noProof="0" dirty="0">
              <a:ln>
                <a:noFill/>
              </a:ln>
              <a:solidFill>
                <a:srgbClr val="008E7D"/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960802" y="3869855"/>
            <a:ext cx="5429250" cy="338138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4"/>
            </a:solidFill>
            <a:prstDash val="sysDash"/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1600" b="1" dirty="0">
                <a:latin typeface="HY중고딕" pitchFamily="18" charset="-127"/>
                <a:ea typeface="HY중고딕" pitchFamily="18" charset="-127"/>
              </a:rPr>
              <a:t>기대이익에 따른 가격 결정과정</a:t>
            </a:r>
          </a:p>
        </p:txBody>
      </p:sp>
      <p:sp>
        <p:nvSpPr>
          <p:cNvPr id="13" name="내용 개체 틀 2"/>
          <p:cNvSpPr txBox="1">
            <a:spLocks/>
          </p:cNvSpPr>
          <p:nvPr/>
        </p:nvSpPr>
        <p:spPr>
          <a:xfrm>
            <a:off x="457200" y="4714884"/>
            <a:ext cx="8229600" cy="12858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177800" marR="0" lvl="0" indent="-177800" algn="l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sz="1800" b="1" i="0" u="none" strike="noStrike" kern="1200" cap="none" spc="0" normalizeH="0" baseline="0" noProof="0" dirty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3.4 </a:t>
            </a:r>
            <a:r>
              <a:rPr kumimoji="0" lang="ko-KR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통합적 가격결정</a:t>
            </a:r>
            <a:endParaRPr kumimoji="0" lang="en-US" altLang="ko-KR" sz="1800" b="1" i="0" u="none" strike="noStrike" kern="1200" cap="none" spc="0" normalizeH="0" baseline="0" noProof="0" dirty="0">
              <a:ln>
                <a:noFill/>
              </a:ln>
              <a:solidFill>
                <a:srgbClr val="008E7D"/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452438" marR="0" lvl="0" indent="0" algn="l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ko-KR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비용중심적</a:t>
            </a:r>
            <a:r>
              <a:rPr kumimoji="0" lang="en-US" altLang="ko-KR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, </a:t>
            </a:r>
            <a:r>
              <a:rPr kumimoji="0" lang="ko-KR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소비자중심적</a:t>
            </a:r>
            <a:r>
              <a:rPr kumimoji="0" lang="en-US" altLang="ko-KR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, </a:t>
            </a:r>
            <a:r>
              <a:rPr kumimoji="0" lang="ko-KR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경쟁중심적 가격결정을 모두 종합적으로 고려하는 것이 바람직하다</a:t>
            </a:r>
            <a:r>
              <a:rPr kumimoji="0" lang="en-US" altLang="ko-KR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. </a:t>
            </a:r>
          </a:p>
          <a:p>
            <a:pPr marL="177800" marR="0" lvl="0" indent="-177800" algn="l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altLang="ko-KR" sz="1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542925" marR="0" lvl="0" indent="-271463" algn="l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 2" pitchFamily="18" charset="2"/>
              <a:buNone/>
              <a:tabLst/>
              <a:defRPr/>
            </a:pPr>
            <a:endParaRPr kumimoji="0" lang="ko-KR" altLang="en-US" sz="1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177800" marR="0" lvl="0" indent="-177800" algn="l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altLang="ko-KR" sz="1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177800" marR="0" lvl="0" indent="-177800" algn="l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ko-KR" altLang="en-US" sz="1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742950" marR="0" lvl="1" indent="-285750" algn="l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altLang="ko-KR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</p:txBody>
      </p:sp>
      <p:pic>
        <p:nvPicPr>
          <p:cNvPr id="14" name="그림 13">
            <a:extLst>
              <a:ext uri="{FF2B5EF4-FFF2-40B4-BE49-F238E27FC236}">
                <a16:creationId xmlns:a16="http://schemas.microsoft.com/office/drawing/2014/main" xmlns="" id="{C05A9676-8FBB-8D48-84BF-0B585E381A5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2015" y="1357298"/>
            <a:ext cx="7966824" cy="199170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도입사례</a:t>
            </a:r>
            <a:endParaRPr lang="ko-KR" altLang="en-US" sz="2000" b="1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2</a:t>
            </a:fld>
            <a:endParaRPr lang="ko-KR" altLang="en-US"/>
          </a:p>
        </p:txBody>
      </p:sp>
      <p:sp>
        <p:nvSpPr>
          <p:cNvPr id="12" name="직사각형 11"/>
          <p:cNvSpPr/>
          <p:nvPr/>
        </p:nvSpPr>
        <p:spPr>
          <a:xfrm>
            <a:off x="4714876" y="1074875"/>
            <a:ext cx="4215982" cy="41118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>
              <a:lnSpc>
                <a:spcPct val="150000"/>
              </a:lnSpc>
            </a:pPr>
            <a:endParaRPr lang="en-US" altLang="ko-KR" sz="1600" dirty="0">
              <a:latin typeface="나눔고딕" pitchFamily="50" charset="-127"/>
              <a:ea typeface="나눔고딕" pitchFamily="50" charset="-127"/>
            </a:endParaRPr>
          </a:p>
          <a:p>
            <a:pPr marL="285750" indent="-285750" algn="just" fontAlgn="base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2007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년 창립후 </a:t>
            </a: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3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년간 고전</a:t>
            </a:r>
            <a:endParaRPr lang="en-US" altLang="ko-KR" sz="1600" dirty="0">
              <a:latin typeface="나눔고딕" pitchFamily="50" charset="-127"/>
              <a:ea typeface="나눔고딕" pitchFamily="50" charset="-127"/>
            </a:endParaRPr>
          </a:p>
          <a:p>
            <a:pPr marL="285750" indent="-285750" algn="just" fontAlgn="base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디자인과 렌털로 승부수</a:t>
            </a:r>
            <a:endParaRPr lang="en-US" altLang="ko-KR" sz="1600" dirty="0">
              <a:latin typeface="나눔고딕" pitchFamily="50" charset="-127"/>
              <a:ea typeface="나눔고딕" pitchFamily="50" charset="-127"/>
            </a:endParaRPr>
          </a:p>
          <a:p>
            <a:pPr marL="285750" indent="-285750" algn="just" fontAlgn="base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정가 </a:t>
            </a: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180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만원의 아마의자를 월</a:t>
            </a:r>
            <a:r>
              <a:rPr lang="en-US" altLang="ko-KR" sz="1600" dirty="0">
                <a:latin typeface="나눔고딕" pitchFamily="50" charset="-127"/>
                <a:ea typeface="나눔고딕" pitchFamily="50" charset="-127"/>
              </a:rPr>
              <a:t>5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</a:rPr>
              <a:t>만원대에 렌털 </a:t>
            </a:r>
            <a:r>
              <a:rPr lang="en-US" altLang="ko-KR" sz="1600" dirty="0">
                <a:latin typeface="나눔고딕" pitchFamily="50" charset="-127"/>
                <a:ea typeface="나눔고딕" pitchFamily="50" charset="-127"/>
                <a:sym typeface="Wingdings" pitchFamily="2" charset="2"/>
              </a:rPr>
              <a:t></a:t>
            </a:r>
            <a:r>
              <a:rPr lang="ko-KR" altLang="en-US" sz="1600" dirty="0">
                <a:latin typeface="나눔고딕" pitchFamily="50" charset="-127"/>
                <a:ea typeface="나눔고딕" pitchFamily="50" charset="-127"/>
                <a:sym typeface="Wingdings" pitchFamily="2" charset="2"/>
              </a:rPr>
              <a:t> 주문 폭주</a:t>
            </a:r>
            <a:endParaRPr lang="en-US" altLang="ko-KR" sz="1600" dirty="0">
              <a:latin typeface="나눔고딕" pitchFamily="50" charset="-127"/>
              <a:ea typeface="나눔고딕" pitchFamily="50" charset="-127"/>
              <a:sym typeface="Wingdings" pitchFamily="2" charset="2"/>
            </a:endParaRPr>
          </a:p>
          <a:p>
            <a:pPr marL="285750" indent="-285750" algn="just" fontAlgn="base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600" kern="0" spc="0" dirty="0">
                <a:effectLst/>
                <a:latin typeface="나눔고딕" pitchFamily="50" charset="-127"/>
                <a:ea typeface="나눔고딕" pitchFamily="50" charset="-127"/>
                <a:sym typeface="Wingdings" pitchFamily="2" charset="2"/>
              </a:rPr>
              <a:t>렌털 시작한 </a:t>
            </a:r>
            <a:r>
              <a:rPr lang="en-US" altLang="ko-KR" sz="1600" kern="0" spc="0" dirty="0">
                <a:effectLst/>
                <a:latin typeface="나눔고딕" pitchFamily="50" charset="-127"/>
                <a:ea typeface="나눔고딕" pitchFamily="50" charset="-127"/>
                <a:sym typeface="Wingdings" pitchFamily="2" charset="2"/>
              </a:rPr>
              <a:t>2010</a:t>
            </a:r>
            <a:r>
              <a:rPr lang="ko-KR" altLang="en-US" sz="1600" kern="0" spc="0" dirty="0">
                <a:effectLst/>
                <a:latin typeface="나눔고딕" pitchFamily="50" charset="-127"/>
                <a:ea typeface="나눔고딕" pitchFamily="50" charset="-127"/>
                <a:sym typeface="Wingdings" pitchFamily="2" charset="2"/>
              </a:rPr>
              <a:t>년부터 </a:t>
            </a:r>
            <a:r>
              <a:rPr lang="en-US" altLang="ko-KR" sz="1600" kern="0" spc="0" dirty="0">
                <a:effectLst/>
                <a:latin typeface="나눔고딕" pitchFamily="50" charset="-127"/>
                <a:ea typeface="나눔고딕" pitchFamily="50" charset="-127"/>
                <a:sym typeface="Wingdings" pitchFamily="2" charset="2"/>
              </a:rPr>
              <a:t>6</a:t>
            </a:r>
            <a:r>
              <a:rPr lang="ko-KR" altLang="en-US" sz="1600" kern="0" spc="0" dirty="0">
                <a:effectLst/>
                <a:latin typeface="나눔고딕" pitchFamily="50" charset="-127"/>
                <a:ea typeface="나눔고딕" pitchFamily="50" charset="-127"/>
                <a:sym typeface="Wingdings" pitchFamily="2" charset="2"/>
              </a:rPr>
              <a:t>년간 매출 연평균 </a:t>
            </a:r>
            <a:r>
              <a:rPr lang="en-US" altLang="ko-KR" sz="1600" kern="0" spc="0" dirty="0">
                <a:effectLst/>
                <a:latin typeface="나눔고딕" pitchFamily="50" charset="-127"/>
                <a:ea typeface="나눔고딕" pitchFamily="50" charset="-127"/>
                <a:sym typeface="Wingdings" pitchFamily="2" charset="2"/>
              </a:rPr>
              <a:t>308%</a:t>
            </a:r>
            <a:r>
              <a:rPr lang="ko-KR" altLang="en-US" sz="1600" kern="0" spc="0" dirty="0">
                <a:effectLst/>
                <a:latin typeface="나눔고딕" pitchFamily="50" charset="-127"/>
                <a:ea typeface="나눔고딕" pitchFamily="50" charset="-127"/>
                <a:sym typeface="Wingdings" pitchFamily="2" charset="2"/>
              </a:rPr>
              <a:t> 성장</a:t>
            </a:r>
            <a:endParaRPr lang="en-US" altLang="ko-KR" sz="1600" kern="0" spc="0" dirty="0">
              <a:effectLst/>
              <a:latin typeface="나눔고딕" pitchFamily="50" charset="-127"/>
              <a:ea typeface="나눔고딕" pitchFamily="50" charset="-127"/>
              <a:sym typeface="Wingdings" pitchFamily="2" charset="2"/>
            </a:endParaRPr>
          </a:p>
          <a:p>
            <a:pPr marL="285750" indent="-285750" algn="just" fontAlgn="base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600" kern="0" dirty="0">
                <a:latin typeface="나눔고딕" pitchFamily="50" charset="-127"/>
                <a:ea typeface="나눔고딕" pitchFamily="50" charset="-127"/>
                <a:sym typeface="Wingdings" pitchFamily="2" charset="2"/>
              </a:rPr>
              <a:t>다양한 협업 </a:t>
            </a:r>
            <a:r>
              <a:rPr lang="en-US" altLang="ko-KR" sz="1600" kern="0" dirty="0">
                <a:latin typeface="나눔고딕" pitchFamily="50" charset="-127"/>
                <a:ea typeface="나눔고딕" pitchFamily="50" charset="-127"/>
                <a:sym typeface="Wingdings" pitchFamily="2" charset="2"/>
              </a:rPr>
              <a:t>(</a:t>
            </a:r>
            <a:r>
              <a:rPr lang="ko-KR" altLang="en-US" sz="1600" kern="0" dirty="0">
                <a:latin typeface="나눔고딕" pitchFamily="50" charset="-127"/>
                <a:ea typeface="나눔고딕" pitchFamily="50" charset="-127"/>
                <a:sym typeface="Wingdings" pitchFamily="2" charset="2"/>
              </a:rPr>
              <a:t>예</a:t>
            </a:r>
            <a:r>
              <a:rPr lang="en-US" altLang="ko-KR" sz="1600" kern="0" dirty="0">
                <a:latin typeface="나눔고딕" pitchFamily="50" charset="-127"/>
                <a:ea typeface="나눔고딕" pitchFamily="50" charset="-127"/>
                <a:sym typeface="Wingdings" pitchFamily="2" charset="2"/>
              </a:rPr>
              <a:t>:</a:t>
            </a:r>
            <a:r>
              <a:rPr lang="ko-KR" altLang="en-US" sz="1600" kern="0" dirty="0">
                <a:latin typeface="나눔고딕" pitchFamily="50" charset="-127"/>
                <a:ea typeface="나눔고딕" pitchFamily="50" charset="-127"/>
                <a:sym typeface="Wingdings" pitchFamily="2" charset="2"/>
              </a:rPr>
              <a:t> 비행기 일등석</a:t>
            </a:r>
            <a:r>
              <a:rPr lang="en-US" altLang="ko-KR" sz="1600" kern="0" dirty="0">
                <a:latin typeface="나눔고딕" pitchFamily="50" charset="-127"/>
                <a:ea typeface="나눔고딕" pitchFamily="50" charset="-127"/>
                <a:sym typeface="Wingdings" pitchFamily="2" charset="2"/>
              </a:rPr>
              <a:t>,</a:t>
            </a:r>
            <a:r>
              <a:rPr lang="ko-KR" altLang="en-US" sz="1600" kern="0" dirty="0">
                <a:latin typeface="나눔고딕" pitchFamily="50" charset="-127"/>
                <a:ea typeface="나눔고딕" pitchFamily="50" charset="-127"/>
                <a:sym typeface="Wingdings" pitchFamily="2" charset="2"/>
              </a:rPr>
              <a:t> 수퍼카</a:t>
            </a:r>
            <a:r>
              <a:rPr lang="en-US" altLang="ko-KR" sz="1600" kern="0" dirty="0">
                <a:latin typeface="나눔고딕" pitchFamily="50" charset="-127"/>
                <a:ea typeface="나눔고딕" pitchFamily="50" charset="-127"/>
                <a:sym typeface="Wingdings" pitchFamily="2" charset="2"/>
              </a:rPr>
              <a:t>)</a:t>
            </a:r>
            <a:r>
              <a:rPr lang="ko-KR" altLang="en-US" sz="1600" kern="0" dirty="0">
                <a:latin typeface="나눔고딕" pitchFamily="50" charset="-127"/>
                <a:ea typeface="나눔고딕" pitchFamily="50" charset="-127"/>
                <a:sym typeface="Wingdings" pitchFamily="2" charset="2"/>
              </a:rPr>
              <a:t>을 통한 프리미엄 가격 전략</a:t>
            </a:r>
            <a:endParaRPr lang="en-US" altLang="ko-KR" sz="1600" kern="0" dirty="0">
              <a:latin typeface="나눔고딕" pitchFamily="50" charset="-127"/>
              <a:ea typeface="나눔고딕" pitchFamily="50" charset="-127"/>
              <a:sym typeface="Wingdings" pitchFamily="2" charset="2"/>
            </a:endParaRPr>
          </a:p>
          <a:p>
            <a:pPr algn="just" fontAlgn="base">
              <a:lnSpc>
                <a:spcPct val="150000"/>
              </a:lnSpc>
            </a:pPr>
            <a:r>
              <a:rPr lang="en-US" altLang="ko-KR" sz="1600" kern="0" spc="0" dirty="0" smtClean="0">
                <a:effectLst/>
                <a:latin typeface="나눔고딕" pitchFamily="50" charset="-127"/>
                <a:ea typeface="나눔고딕" pitchFamily="50" charset="-127"/>
                <a:sym typeface="Wingdings" pitchFamily="2" charset="2"/>
              </a:rPr>
              <a:t></a:t>
            </a:r>
            <a:r>
              <a:rPr lang="ko-KR" altLang="en-US" sz="1600" kern="0" spc="0" dirty="0" smtClean="0">
                <a:effectLst/>
                <a:latin typeface="나눔고딕" pitchFamily="50" charset="-127"/>
                <a:ea typeface="나눔고딕" pitchFamily="50" charset="-127"/>
                <a:sym typeface="Wingdings" pitchFamily="2" charset="2"/>
              </a:rPr>
              <a:t> 국내 </a:t>
            </a:r>
            <a:r>
              <a:rPr lang="ko-KR" altLang="en-US" sz="1600" kern="0" spc="0" dirty="0">
                <a:effectLst/>
                <a:latin typeface="나눔고딕" pitchFamily="50" charset="-127"/>
                <a:ea typeface="나눔고딕" pitchFamily="50" charset="-127"/>
                <a:sym typeface="Wingdings" pitchFamily="2" charset="2"/>
              </a:rPr>
              <a:t>경쟁사보다 월등히 비싼 </a:t>
            </a:r>
            <a:r>
              <a:rPr lang="ko-KR" altLang="en-US" sz="1600" kern="0" spc="0" dirty="0" smtClean="0">
                <a:effectLst/>
                <a:latin typeface="나눔고딕" pitchFamily="50" charset="-127"/>
                <a:ea typeface="나눔고딕" pitchFamily="50" charset="-127"/>
                <a:sym typeface="Wingdings" pitchFamily="2" charset="2"/>
              </a:rPr>
              <a:t>가격</a:t>
            </a:r>
            <a:endParaRPr lang="en-US" altLang="ko-KR" sz="1600" kern="0" spc="0" dirty="0" smtClean="0">
              <a:effectLst/>
              <a:latin typeface="나눔고딕" pitchFamily="50" charset="-127"/>
              <a:ea typeface="나눔고딕" pitchFamily="50" charset="-127"/>
              <a:sym typeface="Wingdings" pitchFamily="2" charset="2"/>
            </a:endParaRPr>
          </a:p>
          <a:p>
            <a:pPr algn="just" fontAlgn="base">
              <a:lnSpc>
                <a:spcPct val="150000"/>
              </a:lnSpc>
            </a:pPr>
            <a:endParaRPr lang="ko-KR" altLang="en-US" sz="1600" kern="0" spc="0" dirty="0">
              <a:effectLst/>
              <a:latin typeface="나눔고딕" pitchFamily="50" charset="-127"/>
              <a:ea typeface="나눔고딕" pitchFamily="50" charset="-127"/>
            </a:endParaRPr>
          </a:p>
        </p:txBody>
      </p:sp>
      <p:pic>
        <p:nvPicPr>
          <p:cNvPr id="13" name="그림 12">
            <a:extLst>
              <a:ext uri="{FF2B5EF4-FFF2-40B4-BE49-F238E27FC236}">
                <a16:creationId xmlns:a16="http://schemas.microsoft.com/office/drawing/2014/main" xmlns="" id="{E1FBC04F-582A-F24E-9608-8009CEC08707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5720" y="1571612"/>
            <a:ext cx="4125466" cy="3039817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571472" y="857232"/>
            <a:ext cx="7929618" cy="4801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lnSpc>
                <a:spcPct val="160000"/>
              </a:lnSpc>
            </a:pPr>
            <a:r>
              <a:rPr lang="ko-KR" altLang="en-US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차별화된 디자인과 가격전략으로 안마의자 세계 </a:t>
            </a:r>
            <a:r>
              <a:rPr lang="en-US" altLang="ko-KR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2</a:t>
            </a:r>
            <a:r>
              <a:rPr lang="ko-KR" altLang="en-US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위에 오른 </a:t>
            </a:r>
            <a:r>
              <a:rPr lang="ko-KR" altLang="en-US" b="1" dirty="0" err="1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바디프랜드</a:t>
            </a:r>
            <a:endParaRPr lang="en-US" altLang="ko-KR" b="1" dirty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4.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가격전략의 실행 및 최종가격결정</a:t>
            </a:r>
            <a:endParaRPr lang="ko-KR" altLang="en-US" sz="2000" b="1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20</a:t>
            </a:fld>
            <a:endParaRPr lang="ko-KR" altLang="en-US"/>
          </a:p>
        </p:txBody>
      </p:sp>
      <p:sp>
        <p:nvSpPr>
          <p:cNvPr id="12" name="Rectangle 111"/>
          <p:cNvSpPr>
            <a:spLocks noChangeArrowheads="1"/>
          </p:cNvSpPr>
          <p:nvPr/>
        </p:nvSpPr>
        <p:spPr bwMode="auto">
          <a:xfrm>
            <a:off x="609600" y="1500174"/>
            <a:ext cx="3581400" cy="414358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r>
              <a:rPr lang="ko-KR" altLang="en-US" sz="1600" dirty="0">
                <a:latin typeface="HY중고딕" pitchFamily="18" charset="-127"/>
                <a:ea typeface="HY중고딕" pitchFamily="18" charset="-127"/>
              </a:rPr>
              <a:t>심리적 가격전략</a:t>
            </a:r>
          </a:p>
        </p:txBody>
      </p:sp>
      <p:sp>
        <p:nvSpPr>
          <p:cNvPr id="15" name="Rectangle 112"/>
          <p:cNvSpPr>
            <a:spLocks noChangeArrowheads="1"/>
          </p:cNvSpPr>
          <p:nvPr/>
        </p:nvSpPr>
        <p:spPr bwMode="auto">
          <a:xfrm>
            <a:off x="609600" y="5233974"/>
            <a:ext cx="3581400" cy="414358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r>
              <a:rPr lang="ko-KR" altLang="en-US" sz="1600" dirty="0">
                <a:latin typeface="HY중고딕" pitchFamily="18" charset="-127"/>
                <a:ea typeface="HY중고딕" pitchFamily="18" charset="-127"/>
              </a:rPr>
              <a:t>복수제품에 대한 가격책정</a:t>
            </a:r>
          </a:p>
        </p:txBody>
      </p:sp>
      <p:sp>
        <p:nvSpPr>
          <p:cNvPr id="16" name="Rectangle 113"/>
          <p:cNvSpPr>
            <a:spLocks noChangeArrowheads="1"/>
          </p:cNvSpPr>
          <p:nvPr/>
        </p:nvSpPr>
        <p:spPr bwMode="auto">
          <a:xfrm>
            <a:off x="609600" y="3328974"/>
            <a:ext cx="3581400" cy="414358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r>
              <a:rPr lang="ko-KR" altLang="en-US" sz="1600">
                <a:latin typeface="HY중고딕" pitchFamily="18" charset="-127"/>
                <a:ea typeface="HY중고딕" pitchFamily="18" charset="-127"/>
              </a:rPr>
              <a:t>가격할인과 공제</a:t>
            </a:r>
          </a:p>
        </p:txBody>
      </p:sp>
      <p:sp>
        <p:nvSpPr>
          <p:cNvPr id="17" name="Rectangle 114"/>
          <p:cNvSpPr>
            <a:spLocks noChangeArrowheads="1"/>
          </p:cNvSpPr>
          <p:nvPr/>
        </p:nvSpPr>
        <p:spPr bwMode="auto">
          <a:xfrm>
            <a:off x="609600" y="2414574"/>
            <a:ext cx="3581400" cy="414358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r>
              <a:rPr lang="ko-KR" altLang="en-US" sz="1600" dirty="0">
                <a:latin typeface="HY중고딕" pitchFamily="18" charset="-127"/>
                <a:ea typeface="HY중고딕" pitchFamily="18" charset="-127"/>
              </a:rPr>
              <a:t>초기고가전략과 시장침투가격전략</a:t>
            </a:r>
          </a:p>
        </p:txBody>
      </p:sp>
      <p:sp>
        <p:nvSpPr>
          <p:cNvPr id="18" name="Rectangle 115"/>
          <p:cNvSpPr>
            <a:spLocks noChangeArrowheads="1"/>
          </p:cNvSpPr>
          <p:nvPr/>
        </p:nvSpPr>
        <p:spPr bwMode="auto">
          <a:xfrm>
            <a:off x="609600" y="4319574"/>
            <a:ext cx="3581400" cy="414358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r>
              <a:rPr lang="ko-KR" altLang="en-US" sz="1600">
                <a:latin typeface="HY중고딕" pitchFamily="18" charset="-127"/>
                <a:ea typeface="HY중고딕" pitchFamily="18" charset="-127"/>
              </a:rPr>
              <a:t>가격 차별화</a:t>
            </a:r>
          </a:p>
        </p:txBody>
      </p:sp>
      <p:sp>
        <p:nvSpPr>
          <p:cNvPr id="19" name="Rectangle 116"/>
          <p:cNvSpPr>
            <a:spLocks noChangeArrowheads="1"/>
          </p:cNvSpPr>
          <p:nvPr/>
        </p:nvSpPr>
        <p:spPr bwMode="auto">
          <a:xfrm>
            <a:off x="5357818" y="2643174"/>
            <a:ext cx="2819400" cy="147985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r>
              <a:rPr lang="ko-KR" altLang="en-US">
                <a:latin typeface="HY중고딕" pitchFamily="18" charset="-127"/>
                <a:ea typeface="HY중고딕" pitchFamily="18" charset="-127"/>
              </a:rPr>
              <a:t>가격의 경쟁적</a:t>
            </a:r>
          </a:p>
          <a:p>
            <a:pPr algn="ctr">
              <a:defRPr/>
            </a:pPr>
            <a:endParaRPr lang="ko-KR" altLang="en-US">
              <a:latin typeface="HY중고딕" pitchFamily="18" charset="-127"/>
              <a:ea typeface="HY중고딕" pitchFamily="18" charset="-127"/>
            </a:endParaRPr>
          </a:p>
          <a:p>
            <a:pPr algn="ctr">
              <a:defRPr/>
            </a:pPr>
            <a:r>
              <a:rPr lang="ko-KR" altLang="en-US">
                <a:latin typeface="HY중고딕" pitchFamily="18" charset="-127"/>
                <a:ea typeface="HY중고딕" pitchFamily="18" charset="-127"/>
              </a:rPr>
              <a:t>우위 확보</a:t>
            </a:r>
          </a:p>
        </p:txBody>
      </p:sp>
      <p:cxnSp>
        <p:nvCxnSpPr>
          <p:cNvPr id="20" name="AutoShape 117"/>
          <p:cNvCxnSpPr>
            <a:cxnSpLocks noChangeShapeType="1"/>
            <a:stCxn id="12" idx="3"/>
            <a:endCxn id="15" idx="3"/>
          </p:cNvCxnSpPr>
          <p:nvPr/>
        </p:nvCxnSpPr>
        <p:spPr bwMode="auto">
          <a:xfrm>
            <a:off x="4191000" y="1707353"/>
            <a:ext cx="1588" cy="3733800"/>
          </a:xfrm>
          <a:prstGeom prst="bentConnector3">
            <a:avLst>
              <a:gd name="adj1" fmla="val 14395466"/>
            </a:avLst>
          </a:prstGeom>
          <a:ln>
            <a:headEnd/>
            <a:tailEnd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</p:cxnSp>
      <p:sp>
        <p:nvSpPr>
          <p:cNvPr id="21" name="TextBox 20"/>
          <p:cNvSpPr txBox="1"/>
          <p:nvPr/>
        </p:nvSpPr>
        <p:spPr>
          <a:xfrm>
            <a:off x="5357818" y="5227816"/>
            <a:ext cx="2857500" cy="338138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4"/>
            </a:solidFill>
            <a:prstDash val="sysDash"/>
          </a:ln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1600" b="1" dirty="0">
                <a:latin typeface="HY중고딕" pitchFamily="18" charset="-127"/>
                <a:ea typeface="HY중고딕" pitchFamily="18" charset="-127"/>
              </a:rPr>
              <a:t>가격전략의 실행</a:t>
            </a:r>
          </a:p>
        </p:txBody>
      </p:sp>
      <p:cxnSp>
        <p:nvCxnSpPr>
          <p:cNvPr id="22" name="직선 연결선[R] 18">
            <a:extLst>
              <a:ext uri="{FF2B5EF4-FFF2-40B4-BE49-F238E27FC236}">
                <a16:creationId xmlns:a16="http://schemas.microsoft.com/office/drawing/2014/main" xmlns="" id="{7475BAA4-ABAC-BD4D-8536-C069D9F58963}"/>
              </a:ext>
            </a:extLst>
          </p:cNvPr>
          <p:cNvCxnSpPr/>
          <p:nvPr/>
        </p:nvCxnSpPr>
        <p:spPr>
          <a:xfrm>
            <a:off x="4427984" y="3517864"/>
            <a:ext cx="92983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4.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가격전략의 실행 및 최종가격결정</a:t>
            </a:r>
            <a:endParaRPr lang="ko-KR" altLang="en-US" sz="2000" b="1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21</a:t>
            </a:fld>
            <a:endParaRPr lang="ko-KR" altLang="en-US"/>
          </a:p>
        </p:txBody>
      </p:sp>
      <p:sp>
        <p:nvSpPr>
          <p:cNvPr id="23" name="내용 개체 틀 2"/>
          <p:cNvSpPr txBox="1">
            <a:spLocks/>
          </p:cNvSpPr>
          <p:nvPr/>
        </p:nvSpPr>
        <p:spPr>
          <a:xfrm>
            <a:off x="457200" y="1089027"/>
            <a:ext cx="8229600" cy="519749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4.1 </a:t>
            </a:r>
            <a:r>
              <a:rPr kumimoji="0" lang="ko-KR" altLang="en-US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심리적 가격전략</a:t>
            </a:r>
            <a:endParaRPr kumimoji="0" lang="en-US" altLang="ko-KR" b="1" i="0" u="none" strike="noStrike" kern="1200" cap="none" spc="0" normalizeH="0" baseline="0" noProof="0" dirty="0" smtClean="0">
              <a:ln>
                <a:noFill/>
              </a:ln>
              <a:solidFill>
                <a:srgbClr val="008E7D"/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542925" marR="0" lvl="0" indent="-271463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ko-KR" altLang="en-US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최종가격의 선정에 있어 가격에 대한 소비자 지각을 반영하는 방법</a:t>
            </a:r>
          </a:p>
          <a:p>
            <a:pPr marL="542925" marR="0" lvl="0" indent="-271463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ko-KR" altLang="en-US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단수가격결정</a:t>
            </a:r>
            <a:r>
              <a:rPr kumimoji="0" lang="en-US" altLang="ko-KR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(Odd Pricing), </a:t>
            </a:r>
            <a:r>
              <a:rPr kumimoji="0" lang="ko-KR" altLang="en-US" sz="1600" b="0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준거가격</a:t>
            </a:r>
            <a:r>
              <a:rPr kumimoji="0" lang="en-US" altLang="ko-KR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(Reference Price) </a:t>
            </a:r>
            <a:r>
              <a:rPr kumimoji="0" lang="ko-KR" altLang="en-US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등이 이에 해당</a:t>
            </a:r>
            <a:endParaRPr kumimoji="0" lang="en-US" altLang="ko-KR" sz="16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0" marR="0" lvl="0" indent="0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	</a:t>
            </a:r>
          </a:p>
          <a:p>
            <a:pPr marL="0" marR="0" lvl="0" indent="0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4.2 </a:t>
            </a:r>
            <a:r>
              <a:rPr kumimoji="0" lang="ko-KR" altLang="en-US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초기고가전략과 시장침투가격전략</a:t>
            </a:r>
            <a:endParaRPr kumimoji="0" lang="en-US" altLang="ko-KR" b="1" i="0" u="none" strike="noStrike" kern="1200" cap="none" spc="0" normalizeH="0" baseline="0" noProof="0" dirty="0" smtClean="0">
              <a:ln>
                <a:noFill/>
              </a:ln>
              <a:solidFill>
                <a:srgbClr val="008E7D"/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542925" marR="0" lvl="0" indent="-271463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altLang="ko-KR" sz="1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</a:t>
            </a:r>
            <a:r>
              <a:rPr kumimoji="0" lang="ko-KR" altLang="en-US" sz="1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초기고가전략</a:t>
            </a:r>
            <a:r>
              <a:rPr kumimoji="0" lang="en-US" altLang="ko-KR" sz="1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(Skimming Pricing)</a:t>
            </a:r>
          </a:p>
          <a:p>
            <a:pPr marL="715963" marR="0" lvl="0" indent="-173038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 </a:t>
            </a:r>
            <a:r>
              <a:rPr kumimoji="0" lang="ko-KR" altLang="en-US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신제품을 시장에 내놓을 때 혁신 소비자 층을 상대로 가격을 높게 책정하는 정책</a:t>
            </a:r>
            <a:endParaRPr kumimoji="0" lang="en-US" altLang="ko-KR" sz="16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542925" marR="0" lvl="0" indent="-271463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altLang="ko-KR" sz="1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</a:t>
            </a:r>
            <a:r>
              <a:rPr kumimoji="0" lang="ko-KR" altLang="en-US" sz="1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시장침투가격전략</a:t>
            </a:r>
            <a:r>
              <a:rPr kumimoji="0" lang="en-US" altLang="ko-KR" sz="1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(Market Penetration Pricing)</a:t>
            </a:r>
          </a:p>
          <a:p>
            <a:pPr marL="715963" marR="0" lvl="0" indent="-173038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 </a:t>
            </a:r>
            <a:r>
              <a:rPr kumimoji="0" lang="ko-KR" altLang="en-US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일반대중 및 대량 소비자 층을 흡수하기 위하여 신제품에 대하여 낮은 가격을 설정하는 것으로 규모의 경제가 존재하거나 단위당 이익이 낮을지라도 대량판매를 통하여 높은 </a:t>
            </a:r>
            <a:r>
              <a:rPr kumimoji="0" lang="ko-KR" altLang="en-US" sz="1600" b="0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총이익을</a:t>
            </a:r>
            <a:r>
              <a:rPr kumimoji="0" lang="ko-KR" altLang="en-US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확보할 목적으로 사용되는 가격정책</a:t>
            </a:r>
          </a:p>
          <a:p>
            <a:pPr marL="0" marR="0" lvl="0" indent="0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altLang="ko-KR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0" marR="0" lvl="0" indent="0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altLang="ko-KR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542925" marR="0" lvl="0" indent="-271463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 2" pitchFamily="18" charset="2"/>
              <a:buNone/>
              <a:tabLst/>
              <a:defRPr/>
            </a:pPr>
            <a:endParaRPr kumimoji="0" lang="ko-KR" altLang="en-US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0" marR="0" lvl="0" indent="0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altLang="ko-KR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0" marR="0" lvl="0" indent="0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ko-KR" altLang="en-US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457200" marR="0" lvl="1" indent="0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altLang="ko-KR" sz="1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4.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가격전략의 실행 및 최종가격결정</a:t>
            </a:r>
            <a:endParaRPr lang="ko-KR" altLang="en-US" sz="2000" b="1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22</a:t>
            </a:fld>
            <a:endParaRPr lang="ko-KR" altLang="en-US"/>
          </a:p>
        </p:txBody>
      </p:sp>
      <p:sp>
        <p:nvSpPr>
          <p:cNvPr id="8" name="TextBox 7"/>
          <p:cNvSpPr txBox="1"/>
          <p:nvPr/>
        </p:nvSpPr>
        <p:spPr>
          <a:xfrm>
            <a:off x="2857488" y="4941168"/>
            <a:ext cx="3714776" cy="307777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4"/>
            </a:solidFill>
            <a:prstDash val="sysDash"/>
          </a:ln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1400" b="1" dirty="0">
                <a:solidFill>
                  <a:srgbClr val="008E7D"/>
                </a:solidFill>
                <a:latin typeface="HY중고딕" pitchFamily="18" charset="-127"/>
                <a:ea typeface="HY중고딕" pitchFamily="18" charset="-127"/>
              </a:rPr>
              <a:t>시장여건에 따른 가격정책의 비교</a:t>
            </a:r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xmlns="" id="{6261BF2A-F08C-E447-A1BF-674AF81F6AE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3757" y="1700808"/>
            <a:ext cx="8100392" cy="27270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4.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가격전략의 실행 및 최종가격결정</a:t>
            </a:r>
            <a:endParaRPr lang="ko-KR" altLang="en-US" sz="2000" b="1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23</a:t>
            </a:fld>
            <a:endParaRPr lang="ko-KR" altLang="en-US"/>
          </a:p>
        </p:txBody>
      </p:sp>
      <p:sp>
        <p:nvSpPr>
          <p:cNvPr id="8" name="내용 개체 틀 2"/>
          <p:cNvSpPr txBox="1">
            <a:spLocks/>
          </p:cNvSpPr>
          <p:nvPr/>
        </p:nvSpPr>
        <p:spPr>
          <a:xfrm>
            <a:off x="457200" y="928670"/>
            <a:ext cx="8229600" cy="519749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4.3 </a:t>
            </a:r>
            <a:r>
              <a:rPr kumimoji="0" lang="ko-KR" altLang="en-US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가격할인과 공제 </a:t>
            </a:r>
            <a:endParaRPr kumimoji="0" lang="en-US" altLang="ko-KR" sz="2400" b="1" i="0" u="none" strike="noStrike" kern="1200" cap="none" spc="0" normalizeH="0" baseline="0" noProof="0" dirty="0" smtClean="0">
              <a:ln>
                <a:noFill/>
              </a:ln>
              <a:solidFill>
                <a:srgbClr val="008E7D"/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0" marR="0" lvl="0" indent="0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ko-KR" altLang="en-US" sz="1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현금할인</a:t>
            </a:r>
            <a:r>
              <a:rPr kumimoji="0" lang="en-US" altLang="ko-KR" sz="1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(cash discount)</a:t>
            </a:r>
            <a:r>
              <a:rPr kumimoji="0" lang="en-US" altLang="ko-KR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-</a:t>
            </a:r>
            <a:r>
              <a:rPr kumimoji="0" lang="ko-KR" altLang="en-US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제품대금을 외상이나 어음이 아닌 현금으로 지불할 경우 가</a:t>
            </a:r>
          </a:p>
          <a:p>
            <a:pPr marL="0" marR="0" lvl="0" indent="0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	</a:t>
            </a:r>
            <a:r>
              <a:rPr kumimoji="0" lang="ko-KR" altLang="en-US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격을 깎아주는 것</a:t>
            </a:r>
            <a:endParaRPr kumimoji="0" lang="en-US" altLang="ko-KR" sz="16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0" marR="0" lvl="0" indent="0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ko-KR" altLang="en-US" sz="1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수량할인</a:t>
            </a:r>
            <a:r>
              <a:rPr kumimoji="0" lang="en-US" altLang="ko-KR" sz="1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(quantity discount)</a:t>
            </a:r>
            <a:r>
              <a:rPr kumimoji="0" lang="en-US" altLang="ko-KR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-</a:t>
            </a:r>
            <a:r>
              <a:rPr kumimoji="0" lang="ko-KR" altLang="en-US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대량으로 구매하는 소비자에게 가격을 할인해 주는 것</a:t>
            </a:r>
            <a:endParaRPr kumimoji="0" lang="en-US" altLang="ko-KR" sz="16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0" marR="0" lvl="0" indent="0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ko-KR" altLang="en-US" sz="1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거래할인</a:t>
            </a:r>
            <a:r>
              <a:rPr kumimoji="0" lang="en-US" altLang="ko-KR" sz="1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(transactional discount)-</a:t>
            </a:r>
            <a:r>
              <a:rPr kumimoji="0" lang="ko-KR" altLang="en-US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판매</a:t>
            </a:r>
            <a:r>
              <a:rPr kumimoji="0" lang="en-US" altLang="ko-KR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, </a:t>
            </a:r>
            <a:r>
              <a:rPr kumimoji="0" lang="ko-KR" altLang="en-US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보관</a:t>
            </a:r>
            <a:r>
              <a:rPr kumimoji="0" lang="en-US" altLang="ko-KR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, </a:t>
            </a:r>
            <a:r>
              <a:rPr kumimoji="0" lang="ko-KR" altLang="en-US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장부정리 등과 같은 판매업자가 해야 할 일을 대신 수행하는 중간상에 대한 이루어지는 가격할인</a:t>
            </a:r>
            <a:r>
              <a:rPr kumimoji="0" lang="en-US" altLang="ko-KR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(</a:t>
            </a:r>
            <a:r>
              <a:rPr kumimoji="0" lang="ko-KR" altLang="en-US" sz="1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기능적 할인</a:t>
            </a:r>
            <a:r>
              <a:rPr kumimoji="0" lang="en-US" altLang="ko-KR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)</a:t>
            </a:r>
          </a:p>
          <a:p>
            <a:pPr marL="0" marR="0" lvl="0" indent="0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ko-KR" altLang="en-US" sz="1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계절할인</a:t>
            </a:r>
            <a:r>
              <a:rPr kumimoji="0" lang="en-US" altLang="ko-KR" sz="1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(seasonal discount)-</a:t>
            </a:r>
            <a:r>
              <a:rPr kumimoji="0" lang="ko-KR" altLang="en-US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계절이</a:t>
            </a:r>
            <a:r>
              <a:rPr kumimoji="0" lang="en-US" altLang="ko-KR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</a:t>
            </a:r>
            <a:r>
              <a:rPr kumimoji="0" lang="ko-KR" altLang="en-US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지난 제품이나 서비스를 구매하는 소비자에 대해 할인해 주는 것</a:t>
            </a:r>
            <a:endParaRPr kumimoji="0" lang="en-US" altLang="ko-KR" sz="16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0" marR="0" lvl="0" indent="0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ko-KR" altLang="en-US" sz="1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공제</a:t>
            </a:r>
            <a:r>
              <a:rPr kumimoji="0" lang="en-US" altLang="ko-KR" sz="1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(allowances)-</a:t>
            </a:r>
            <a:r>
              <a:rPr kumimoji="0" lang="ko-KR" altLang="en-US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기존제품을 신형제품과 교환할 때 기존의 제품가격을 적절하게 책정하여 신제품의 가격에서 공제해 주거나</a:t>
            </a:r>
            <a:r>
              <a:rPr kumimoji="0" lang="en-US" altLang="ko-KR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, </a:t>
            </a:r>
            <a:r>
              <a:rPr kumimoji="0" lang="ko-KR" altLang="en-US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제조업자의 광고나 판매촉진 프로그램에 </a:t>
            </a:r>
            <a:r>
              <a:rPr kumimoji="0" lang="en-US" altLang="ko-KR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/>
            </a:r>
            <a:br>
              <a:rPr kumimoji="0" lang="en-US" altLang="ko-KR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</a:br>
            <a:r>
              <a:rPr kumimoji="0" lang="ko-KR" altLang="en-US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참여하는 유통업자들에게 보상책으로서 가격을 할인해 주거나 일정금액을 </a:t>
            </a:r>
            <a:r>
              <a:rPr kumimoji="0" lang="en-US" altLang="ko-KR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/>
            </a:r>
            <a:br>
              <a:rPr kumimoji="0" lang="en-US" altLang="ko-KR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</a:br>
            <a:r>
              <a:rPr kumimoji="0" lang="ko-KR" altLang="en-US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지급하는 것</a:t>
            </a:r>
            <a:endParaRPr kumimoji="0" lang="ko-KR" altLang="en-US" sz="12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  <a:cs typeface="Times New Roman" pitchFamily="18" charset="0"/>
            </a:endParaRPr>
          </a:p>
          <a:p>
            <a:pPr marL="0" marR="0" lvl="0" indent="0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ko-KR" altLang="en-US" sz="12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0" marR="0" lvl="0" indent="0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altLang="ko-KR" sz="12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0" marR="0" lvl="0" indent="0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altLang="ko-KR" sz="12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542925" marR="0" lvl="0" indent="-271463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 2" pitchFamily="18" charset="2"/>
              <a:buNone/>
              <a:tabLst/>
              <a:defRPr/>
            </a:pPr>
            <a:endParaRPr kumimoji="0" lang="ko-KR" altLang="en-US" sz="12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0" marR="0" lvl="0" indent="0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altLang="ko-KR" sz="12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0" marR="0" lvl="0" indent="0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ko-KR" altLang="en-US" sz="12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457200" marR="0" lvl="1" indent="0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altLang="ko-KR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4.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가격전략의 실행 및 최종가격결정</a:t>
            </a:r>
            <a:endParaRPr lang="ko-KR" altLang="en-US" sz="2000" b="1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24</a:t>
            </a:fld>
            <a:endParaRPr lang="ko-KR" altLang="en-US"/>
          </a:p>
        </p:txBody>
      </p:sp>
      <p:sp>
        <p:nvSpPr>
          <p:cNvPr id="9" name="내용 개체 틀 2"/>
          <p:cNvSpPr txBox="1">
            <a:spLocks/>
          </p:cNvSpPr>
          <p:nvPr/>
        </p:nvSpPr>
        <p:spPr>
          <a:xfrm>
            <a:off x="457200" y="928670"/>
            <a:ext cx="7972452" cy="519749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4.4 </a:t>
            </a:r>
            <a:r>
              <a:rPr kumimoji="0" lang="ko-KR" altLang="en-US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가격차별화 </a:t>
            </a:r>
            <a:endParaRPr kumimoji="0" lang="en-US" altLang="ko-KR" sz="3200" b="1" i="0" u="none" strike="noStrike" kern="1200" cap="none" spc="0" normalizeH="0" baseline="0" noProof="0" dirty="0" smtClean="0">
              <a:ln>
                <a:noFill/>
              </a:ln>
              <a:solidFill>
                <a:srgbClr val="008E7D"/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452438" marR="0" lvl="0" indent="0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ko-KR" altLang="en-US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서로 다른 세분시장에 대해 상이한 가격을 책정하는 것으로</a:t>
            </a:r>
            <a:r>
              <a:rPr kumimoji="0" lang="en-US" altLang="ko-KR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, </a:t>
            </a:r>
            <a:r>
              <a:rPr kumimoji="0" lang="ko-KR" altLang="en-US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가격변화에 비탄력적인 세분시장에 대해서는 고가격을</a:t>
            </a:r>
            <a:r>
              <a:rPr kumimoji="0" lang="en-US" altLang="ko-KR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, </a:t>
            </a:r>
            <a:r>
              <a:rPr kumimoji="0" lang="ko-KR" altLang="en-US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탄력적인 시장에 대해서는 저가격을 제시하는 정책</a:t>
            </a:r>
            <a:endParaRPr kumimoji="0" lang="en-US" altLang="ko-KR" sz="16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452438" marR="0" lvl="0" indent="0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ko-KR" altLang="en-US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가격차별화는 소비자에 따라</a:t>
            </a:r>
            <a:r>
              <a:rPr kumimoji="0" lang="en-US" altLang="ko-KR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, </a:t>
            </a:r>
            <a:r>
              <a:rPr kumimoji="0" lang="ko-KR" altLang="en-US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제품에 따라</a:t>
            </a:r>
            <a:r>
              <a:rPr kumimoji="0" lang="en-US" altLang="ko-KR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, </a:t>
            </a:r>
            <a:r>
              <a:rPr kumimoji="0" lang="ko-KR" altLang="en-US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구매시점이나 장소 등에 따라 사용</a:t>
            </a:r>
            <a:endParaRPr kumimoji="0" lang="en-US" altLang="ko-KR" sz="16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452438" marR="0" lvl="0" indent="0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altLang="ko-KR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</a:t>
            </a:r>
            <a:r>
              <a:rPr kumimoji="0" lang="ko-KR" altLang="en-US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서비스산업에서는 고객이 집중되는 시간과 한가한 시간에 따라 서로 다른 가격</a:t>
            </a:r>
            <a:r>
              <a:rPr kumimoji="0" lang="en-US" altLang="ko-KR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	</a:t>
            </a:r>
            <a:r>
              <a:rPr kumimoji="0" lang="ko-KR" altLang="en-US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을 책정</a:t>
            </a:r>
          </a:p>
          <a:p>
            <a:pPr marL="452438" marR="0" lvl="0" indent="0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ko-KR" altLang="en-US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0" marR="0" lvl="0" indent="0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ko-KR" altLang="en-US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0" marR="0" lvl="0" indent="0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altLang="ko-KR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0" marR="0" lvl="0" indent="0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altLang="ko-KR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542925" marR="0" lvl="0" indent="-271463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 2" pitchFamily="18" charset="2"/>
              <a:buNone/>
              <a:tabLst/>
              <a:defRPr/>
            </a:pPr>
            <a:endParaRPr kumimoji="0" lang="ko-KR" altLang="en-US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0" marR="0" lvl="0" indent="0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altLang="ko-KR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0" marR="0" lvl="0" indent="0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ko-KR" altLang="en-US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457200" marR="0" lvl="1" indent="0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altLang="ko-KR" sz="1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061976" y="5947966"/>
            <a:ext cx="4938916" cy="338554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4"/>
            </a:solidFill>
            <a:prstDash val="sysDash"/>
          </a:ln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1600" b="1" dirty="0">
                <a:latin typeface="HY중고딕" pitchFamily="18" charset="-127"/>
                <a:ea typeface="HY중고딕" pitchFamily="18" charset="-127"/>
              </a:rPr>
              <a:t>예</a:t>
            </a:r>
            <a:r>
              <a:rPr kumimoji="0" lang="en-US" altLang="ko-KR" sz="1600" b="1" dirty="0">
                <a:latin typeface="HY중고딕" pitchFamily="18" charset="-127"/>
                <a:ea typeface="HY중고딕" pitchFamily="18" charset="-127"/>
              </a:rPr>
              <a:t>) </a:t>
            </a:r>
            <a:r>
              <a:rPr kumimoji="0" lang="ko-KR" altLang="en-US" sz="1600" b="1" dirty="0">
                <a:latin typeface="HY중고딕" pitchFamily="18" charset="-127"/>
                <a:ea typeface="HY중고딕" pitchFamily="18" charset="-127"/>
              </a:rPr>
              <a:t>좌석에 따라 다른 가격을 책정</a:t>
            </a:r>
            <a:r>
              <a:rPr lang="ko-KR" altLang="en-US" sz="1600" b="1" dirty="0">
                <a:latin typeface="HY중고딕" pitchFamily="18" charset="-127"/>
                <a:ea typeface="HY중고딕" pitchFamily="18" charset="-127"/>
              </a:rPr>
              <a:t>하는 </a:t>
            </a:r>
            <a:r>
              <a:rPr lang="en-US" altLang="ko-KR" sz="1600" b="1" dirty="0">
                <a:latin typeface="HY중고딕" pitchFamily="18" charset="-127"/>
                <a:ea typeface="HY중고딕" pitchFamily="18" charset="-127"/>
              </a:rPr>
              <a:t>CGV</a:t>
            </a:r>
            <a:endParaRPr kumimoji="0" lang="ko-KR" altLang="en-US" sz="1600" b="1" dirty="0">
              <a:latin typeface="HY중고딕" pitchFamily="18" charset="-127"/>
              <a:ea typeface="HY중고딕" pitchFamily="18" charset="-127"/>
            </a:endParaRPr>
          </a:p>
        </p:txBody>
      </p:sp>
      <p:pic>
        <p:nvPicPr>
          <p:cNvPr id="13" name="그림 12">
            <a:extLst>
              <a:ext uri="{FF2B5EF4-FFF2-40B4-BE49-F238E27FC236}">
                <a16:creationId xmlns:a16="http://schemas.microsoft.com/office/drawing/2014/main" xmlns="" id="{0A6D4DB8-D21D-194E-B9D4-A142B3BDCF98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25908" y="3625129"/>
            <a:ext cx="6732240" cy="21725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4.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가격전략의 실행 및 최종가격결정</a:t>
            </a:r>
            <a:endParaRPr lang="ko-KR" altLang="en-US" sz="2000" b="1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25</a:t>
            </a:fld>
            <a:endParaRPr lang="ko-KR" altLang="en-US"/>
          </a:p>
        </p:txBody>
      </p:sp>
      <p:sp>
        <p:nvSpPr>
          <p:cNvPr id="14" name="내용 개체 틀 2"/>
          <p:cNvSpPr txBox="1">
            <a:spLocks/>
          </p:cNvSpPr>
          <p:nvPr/>
        </p:nvSpPr>
        <p:spPr>
          <a:xfrm>
            <a:off x="457200" y="928670"/>
            <a:ext cx="8229600" cy="5197493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/>
          <a:p>
            <a:pPr marL="0" marR="0" lvl="0" indent="0" defTabSz="914400" rtl="0" eaLnBrk="1" fontAlgn="auto" latinLnBrk="1" hangingPunct="1">
              <a:lnSpc>
                <a:spcPct val="2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4.5 </a:t>
            </a:r>
            <a:r>
              <a:rPr kumimoji="0" lang="ko-KR" altLang="en-US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복수제품에 대한 가격</a:t>
            </a:r>
            <a:endParaRPr kumimoji="0" lang="en-US" altLang="ko-KR" sz="3200" b="1" i="0" u="none" strike="noStrike" kern="1200" cap="none" spc="0" normalizeH="0" baseline="0" noProof="0" dirty="0" smtClean="0">
              <a:ln>
                <a:noFill/>
              </a:ln>
              <a:solidFill>
                <a:srgbClr val="008E7D"/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614362" marR="0" lvl="0" indent="-342900" defTabSz="914400" rtl="0" eaLnBrk="1" fontAlgn="auto" latinLnBrk="1" hangingPunct="1">
              <a:lnSpc>
                <a:spcPct val="2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AutoNum type="arabicParenBoth"/>
              <a:tabLst/>
              <a:defRPr/>
            </a:pPr>
            <a:r>
              <a:rPr kumimoji="0" lang="ko-KR" altLang="en-US" sz="1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가격계열화</a:t>
            </a:r>
            <a:r>
              <a:rPr kumimoji="0" lang="en-US" altLang="ko-KR" sz="1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: </a:t>
            </a:r>
            <a:r>
              <a:rPr kumimoji="0" lang="ko-KR" altLang="en-US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한 제품에 대하여 단일가격을 설정하는 것이 아니라 </a:t>
            </a:r>
            <a:r>
              <a:rPr kumimoji="0" lang="en-US" altLang="ko-KR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/>
            </a:r>
            <a:br>
              <a:rPr kumimoji="0" lang="en-US" altLang="ko-KR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</a:br>
            <a:r>
              <a:rPr kumimoji="0" lang="ko-KR" altLang="en-US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품질이나 디자인의 차이에 따라 가격대를 설정하고 그 가격대내에서 </a:t>
            </a:r>
            <a:r>
              <a:rPr kumimoji="0" lang="en-US" altLang="ko-KR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/>
            </a:r>
            <a:br>
              <a:rPr kumimoji="0" lang="en-US" altLang="ko-KR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</a:br>
            <a:r>
              <a:rPr kumimoji="0" lang="ko-KR" altLang="en-US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개별 상품에 대한 구체적 가격을 결정하는 정책</a:t>
            </a:r>
            <a:endParaRPr kumimoji="0" lang="en-US" altLang="ko-KR" sz="16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542925" marR="0" lvl="0" indent="-271463" defTabSz="914400" rtl="0" eaLnBrk="1" fontAlgn="auto" latinLnBrk="1" hangingPunct="1">
              <a:lnSpc>
                <a:spcPct val="2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sz="1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(2) 2</a:t>
            </a:r>
            <a:r>
              <a:rPr kumimoji="0" lang="ko-KR" altLang="en-US" sz="1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부제 가격</a:t>
            </a:r>
            <a:r>
              <a:rPr kumimoji="0" lang="en-US" altLang="ko-KR" sz="1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: </a:t>
            </a:r>
            <a:r>
              <a:rPr kumimoji="0" lang="ko-KR" altLang="en-US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가격체계를 기본가격과 사용가격으로 구분하여 </a:t>
            </a:r>
            <a:r>
              <a:rPr kumimoji="0" lang="en-US" altLang="ko-KR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2</a:t>
            </a:r>
            <a:r>
              <a:rPr kumimoji="0" lang="ko-KR" altLang="en-US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부제로 </a:t>
            </a:r>
            <a:r>
              <a:rPr kumimoji="0" lang="en-US" altLang="ko-KR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/>
            </a:r>
            <a:br>
              <a:rPr kumimoji="0" lang="en-US" altLang="ko-KR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</a:br>
            <a:r>
              <a:rPr kumimoji="0" lang="ko-KR" altLang="en-US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부가하는 가격정책</a:t>
            </a:r>
            <a:endParaRPr kumimoji="0" lang="en-US" altLang="ko-KR" sz="16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542925" marR="0" lvl="0" indent="-271463" defTabSz="914400" rtl="0" eaLnBrk="1" fontAlgn="auto" latinLnBrk="1" hangingPunct="1">
              <a:lnSpc>
                <a:spcPct val="2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sz="1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(3) </a:t>
            </a:r>
            <a:r>
              <a:rPr kumimoji="0" lang="ko-KR" altLang="en-US" sz="1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부가제품에 대한 가격결정</a:t>
            </a:r>
            <a:r>
              <a:rPr kumimoji="0" lang="en-US" altLang="ko-KR" sz="1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: </a:t>
            </a:r>
            <a:r>
              <a:rPr kumimoji="0" lang="ko-KR" altLang="en-US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주력제품과 함께 판매되는 각종 사양제품 혹은 액세서리에 부과하는 가격정책</a:t>
            </a:r>
          </a:p>
          <a:p>
            <a:pPr marL="542925" marR="0" lvl="0" indent="-271463" defTabSz="914400" rtl="0" eaLnBrk="1" fontAlgn="auto" latinLnBrk="1" hangingPunct="1">
              <a:lnSpc>
                <a:spcPct val="2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sz="1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(4) </a:t>
            </a:r>
            <a:r>
              <a:rPr kumimoji="0" lang="ko-KR" altLang="en-US" sz="1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종속제품에 대한 가격결정</a:t>
            </a:r>
            <a:r>
              <a:rPr kumimoji="0" lang="en-US" altLang="ko-KR" sz="1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: </a:t>
            </a:r>
            <a:r>
              <a:rPr kumimoji="0" lang="ko-KR" altLang="en-US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특정제품과 반드시 함께 사용되는 제품에 대해 부과되는 가격정책</a:t>
            </a:r>
          </a:p>
          <a:p>
            <a:pPr marL="542925" marR="0" lvl="0" indent="-271463" defTabSz="914400" rtl="0" eaLnBrk="1" fontAlgn="auto" latinLnBrk="1" hangingPunct="1">
              <a:lnSpc>
                <a:spcPct val="2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ko-KR" altLang="en-US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0" marR="0" lvl="0" indent="0" defTabSz="914400" rtl="0" eaLnBrk="1" fontAlgn="auto" latinLnBrk="1" hangingPunct="1">
              <a:lnSpc>
                <a:spcPct val="2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ko-KR" altLang="en-US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0" marR="0" lvl="0" indent="0" defTabSz="914400" rtl="0" eaLnBrk="1" fontAlgn="auto" latinLnBrk="1" hangingPunct="1">
              <a:lnSpc>
                <a:spcPct val="2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altLang="ko-KR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0" marR="0" lvl="0" indent="0" defTabSz="914400" rtl="0" eaLnBrk="1" fontAlgn="auto" latinLnBrk="1" hangingPunct="1">
              <a:lnSpc>
                <a:spcPct val="2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altLang="ko-KR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542925" marR="0" lvl="0" indent="-271463" defTabSz="914400" rtl="0" eaLnBrk="1" fontAlgn="auto" latinLnBrk="1" hangingPunct="1">
              <a:lnSpc>
                <a:spcPct val="2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 2" pitchFamily="18" charset="2"/>
              <a:buNone/>
              <a:tabLst/>
              <a:defRPr/>
            </a:pPr>
            <a:endParaRPr kumimoji="0" lang="ko-KR" altLang="en-US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0" marR="0" lvl="0" indent="0" defTabSz="914400" rtl="0" eaLnBrk="1" fontAlgn="auto" latinLnBrk="1" hangingPunct="1">
              <a:lnSpc>
                <a:spcPct val="2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altLang="ko-KR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0" marR="0" lvl="0" indent="0" defTabSz="914400" rtl="0" eaLnBrk="1" fontAlgn="auto" latinLnBrk="1" hangingPunct="1">
              <a:lnSpc>
                <a:spcPct val="2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ko-KR" altLang="en-US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457200" marR="0" lvl="1" indent="0" defTabSz="914400" rtl="0" eaLnBrk="1" fontAlgn="auto" latinLnBrk="1" hangingPunct="1">
              <a:lnSpc>
                <a:spcPct val="2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altLang="ko-KR" sz="1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5.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묶음제품 가격결정 </a:t>
            </a: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(Price Bundling)</a:t>
            </a:r>
            <a:endParaRPr lang="ko-KR" altLang="en-US" sz="2000" b="1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26</a:t>
            </a:fld>
            <a:endParaRPr lang="ko-KR" altLang="en-US"/>
          </a:p>
        </p:txBody>
      </p:sp>
      <p:graphicFrame>
        <p:nvGraphicFramePr>
          <p:cNvPr id="8" name="표 7"/>
          <p:cNvGraphicFramePr>
            <a:graphicFrameLocks noGrp="1"/>
          </p:cNvGraphicFramePr>
          <p:nvPr/>
        </p:nvGraphicFramePr>
        <p:xfrm>
          <a:off x="1000125" y="1643050"/>
          <a:ext cx="7072362" cy="21431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361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3618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43946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dirty="0">
                          <a:latin typeface="+mj-ea"/>
                          <a:ea typeface="+mj-ea"/>
                        </a:rPr>
                        <a:t>묶음 가격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dirty="0" err="1">
                          <a:latin typeface="+mj-ea"/>
                          <a:ea typeface="+mj-ea"/>
                        </a:rPr>
                        <a:t>비묶음</a:t>
                      </a:r>
                      <a:r>
                        <a:rPr lang="ko-KR" altLang="en-US" sz="1600" dirty="0">
                          <a:latin typeface="+mj-ea"/>
                          <a:ea typeface="+mj-ea"/>
                        </a:rPr>
                        <a:t> 가격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264212">
                <a:tc>
                  <a:txBody>
                    <a:bodyPr/>
                    <a:lstStyle/>
                    <a:p>
                      <a:pPr algn="ctr" latinLnBrk="1"/>
                      <a:endParaRPr lang="en-US" altLang="ko-KR" sz="1600" dirty="0">
                        <a:latin typeface="+mj-ea"/>
                        <a:ea typeface="+mj-ea"/>
                      </a:endParaRPr>
                    </a:p>
                    <a:p>
                      <a:pPr algn="ctr" latinLnBrk="1"/>
                      <a:r>
                        <a:rPr lang="ko-KR" altLang="en-US" sz="1600" dirty="0">
                          <a:latin typeface="+mj-ea"/>
                          <a:ea typeface="+mj-ea"/>
                        </a:rPr>
                        <a:t>컴퓨터 </a:t>
                      </a:r>
                      <a:r>
                        <a:rPr lang="en-US" altLang="ko-KR" sz="1600" dirty="0">
                          <a:latin typeface="+mj-ea"/>
                          <a:ea typeface="+mj-ea"/>
                        </a:rPr>
                        <a:t>: 250 </a:t>
                      </a:r>
                      <a:r>
                        <a:rPr lang="ko-KR" altLang="en-US" sz="1600" dirty="0">
                          <a:latin typeface="+mj-ea"/>
                          <a:ea typeface="+mj-ea"/>
                        </a:rPr>
                        <a:t>만원</a:t>
                      </a:r>
                      <a:endParaRPr lang="en-US" altLang="ko-KR" sz="1600" dirty="0">
                        <a:latin typeface="+mj-ea"/>
                        <a:ea typeface="+mj-ea"/>
                      </a:endParaRPr>
                    </a:p>
                    <a:p>
                      <a:pPr algn="ctr" latinLnBrk="1"/>
                      <a:r>
                        <a:rPr lang="ko-KR" altLang="en-US" sz="1600" dirty="0">
                          <a:latin typeface="+mj-ea"/>
                          <a:ea typeface="+mj-ea"/>
                        </a:rPr>
                        <a:t>배달</a:t>
                      </a:r>
                      <a:r>
                        <a:rPr lang="en-US" altLang="ko-KR" sz="1600" dirty="0">
                          <a:latin typeface="+mj-ea"/>
                          <a:ea typeface="+mj-ea"/>
                        </a:rPr>
                        <a:t>, </a:t>
                      </a:r>
                      <a:r>
                        <a:rPr lang="ko-KR" altLang="en-US" sz="1600" dirty="0">
                          <a:latin typeface="+mj-ea"/>
                          <a:ea typeface="+mj-ea"/>
                        </a:rPr>
                        <a:t>조립</a:t>
                      </a:r>
                      <a:r>
                        <a:rPr lang="en-US" altLang="ko-KR" sz="1600" dirty="0">
                          <a:latin typeface="+mj-ea"/>
                          <a:ea typeface="+mj-ea"/>
                        </a:rPr>
                        <a:t>, 2</a:t>
                      </a:r>
                      <a:r>
                        <a:rPr lang="ko-KR" altLang="en-US" sz="1600" dirty="0">
                          <a:latin typeface="+mj-ea"/>
                          <a:ea typeface="+mj-ea"/>
                        </a:rPr>
                        <a:t>년 무상 </a:t>
                      </a:r>
                      <a:r>
                        <a:rPr lang="en-US" altLang="ko-KR" sz="1600" dirty="0">
                          <a:latin typeface="+mj-ea"/>
                          <a:ea typeface="+mj-ea"/>
                        </a:rPr>
                        <a:t>AS</a:t>
                      </a:r>
                      <a:endParaRPr lang="ko-KR" altLang="en-US" sz="1600" dirty="0">
                        <a:latin typeface="+mj-ea"/>
                        <a:ea typeface="+mj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dirty="0">
                          <a:latin typeface="+mj-ea"/>
                          <a:ea typeface="+mj-ea"/>
                        </a:rPr>
                        <a:t>컴퓨터 </a:t>
                      </a:r>
                      <a:r>
                        <a:rPr lang="en-US" altLang="ko-KR" sz="1600" dirty="0">
                          <a:latin typeface="+mj-ea"/>
                          <a:ea typeface="+mj-ea"/>
                        </a:rPr>
                        <a:t>: 230</a:t>
                      </a:r>
                      <a:r>
                        <a:rPr lang="ko-KR" altLang="en-US" sz="1600" dirty="0">
                          <a:latin typeface="+mj-ea"/>
                          <a:ea typeface="+mj-ea"/>
                        </a:rPr>
                        <a:t>만원</a:t>
                      </a:r>
                      <a:endParaRPr lang="en-US" altLang="ko-KR" sz="1600" dirty="0">
                        <a:latin typeface="+mj-ea"/>
                        <a:ea typeface="+mj-ea"/>
                      </a:endParaRPr>
                    </a:p>
                    <a:p>
                      <a:pPr algn="ctr" latinLnBrk="1"/>
                      <a:r>
                        <a:rPr lang="ko-KR" altLang="en-US" sz="1600" dirty="0">
                          <a:latin typeface="+mj-ea"/>
                          <a:ea typeface="+mj-ea"/>
                        </a:rPr>
                        <a:t>배  달 </a:t>
                      </a:r>
                      <a:r>
                        <a:rPr lang="en-US" altLang="ko-KR" sz="1600" dirty="0">
                          <a:latin typeface="+mj-ea"/>
                          <a:ea typeface="+mj-ea"/>
                        </a:rPr>
                        <a:t>: 10</a:t>
                      </a:r>
                      <a:r>
                        <a:rPr lang="ko-KR" altLang="en-US" sz="1600" dirty="0">
                          <a:latin typeface="+mj-ea"/>
                          <a:ea typeface="+mj-ea"/>
                        </a:rPr>
                        <a:t>만원</a:t>
                      </a:r>
                      <a:endParaRPr lang="en-US" altLang="ko-KR" sz="1600" dirty="0">
                        <a:latin typeface="+mj-ea"/>
                        <a:ea typeface="+mj-ea"/>
                      </a:endParaRPr>
                    </a:p>
                    <a:p>
                      <a:pPr algn="ctr" latinLnBrk="1"/>
                      <a:r>
                        <a:rPr lang="ko-KR" altLang="en-US" sz="1600" dirty="0">
                          <a:latin typeface="+mj-ea"/>
                          <a:ea typeface="+mj-ea"/>
                        </a:rPr>
                        <a:t>조  </a:t>
                      </a:r>
                      <a:r>
                        <a:rPr lang="ko-KR" altLang="en-US" sz="1600" dirty="0" err="1">
                          <a:latin typeface="+mj-ea"/>
                          <a:ea typeface="+mj-ea"/>
                        </a:rPr>
                        <a:t>립</a:t>
                      </a:r>
                      <a:r>
                        <a:rPr lang="ko-KR" altLang="en-US" sz="1600" dirty="0">
                          <a:latin typeface="+mj-ea"/>
                          <a:ea typeface="+mj-ea"/>
                        </a:rPr>
                        <a:t> </a:t>
                      </a:r>
                      <a:r>
                        <a:rPr lang="en-US" altLang="ko-KR" sz="1600" dirty="0">
                          <a:latin typeface="+mj-ea"/>
                          <a:ea typeface="+mj-ea"/>
                        </a:rPr>
                        <a:t>: 15</a:t>
                      </a:r>
                      <a:r>
                        <a:rPr lang="ko-KR" altLang="en-US" sz="1600" dirty="0">
                          <a:latin typeface="+mj-ea"/>
                          <a:ea typeface="+mj-ea"/>
                        </a:rPr>
                        <a:t>만원</a:t>
                      </a:r>
                      <a:endParaRPr lang="en-US" altLang="ko-KR" sz="1600" dirty="0">
                        <a:latin typeface="+mj-ea"/>
                        <a:ea typeface="+mj-ea"/>
                      </a:endParaRPr>
                    </a:p>
                    <a:p>
                      <a:pPr algn="ctr" latinLnBrk="1"/>
                      <a:r>
                        <a:rPr lang="en-US" altLang="ko-KR" sz="1600" dirty="0">
                          <a:latin typeface="+mj-ea"/>
                          <a:ea typeface="+mj-ea"/>
                        </a:rPr>
                        <a:t>A/S</a:t>
                      </a:r>
                      <a:r>
                        <a:rPr lang="en-US" altLang="ko-KR" sz="1600" baseline="0" dirty="0">
                          <a:latin typeface="+mj-ea"/>
                          <a:ea typeface="+mj-ea"/>
                        </a:rPr>
                        <a:t> : 15</a:t>
                      </a:r>
                      <a:r>
                        <a:rPr lang="ko-KR" altLang="en-US" sz="1600" baseline="0" dirty="0">
                          <a:latin typeface="+mj-ea"/>
                          <a:ea typeface="+mj-ea"/>
                        </a:rPr>
                        <a:t>만원 </a:t>
                      </a:r>
                      <a:r>
                        <a:rPr lang="en-US" altLang="ko-KR" sz="1600" baseline="0" dirty="0">
                          <a:latin typeface="+mj-ea"/>
                          <a:ea typeface="+mj-ea"/>
                        </a:rPr>
                        <a:t>/2</a:t>
                      </a:r>
                      <a:r>
                        <a:rPr lang="ko-KR" altLang="en-US" sz="1600" baseline="0" dirty="0">
                          <a:latin typeface="+mj-ea"/>
                          <a:ea typeface="+mj-ea"/>
                        </a:rPr>
                        <a:t>년</a:t>
                      </a:r>
                      <a:endParaRPr lang="ko-KR" altLang="en-US" sz="1600" dirty="0">
                        <a:latin typeface="+mj-ea"/>
                        <a:ea typeface="+mj-ea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946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dirty="0">
                          <a:latin typeface="+mj-ea"/>
                          <a:ea typeface="+mj-ea"/>
                        </a:rPr>
                        <a:t>총 </a:t>
                      </a:r>
                      <a:r>
                        <a:rPr lang="en-US" altLang="ko-KR" sz="1600" dirty="0">
                          <a:latin typeface="+mj-ea"/>
                          <a:ea typeface="+mj-ea"/>
                        </a:rPr>
                        <a:t>: 250</a:t>
                      </a:r>
                      <a:r>
                        <a:rPr lang="ko-KR" altLang="en-US" sz="1600" dirty="0">
                          <a:latin typeface="+mj-ea"/>
                          <a:ea typeface="+mj-ea"/>
                        </a:rPr>
                        <a:t>만원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dirty="0">
                          <a:latin typeface="+mj-ea"/>
                          <a:ea typeface="+mj-ea"/>
                        </a:rPr>
                        <a:t>총 </a:t>
                      </a:r>
                      <a:r>
                        <a:rPr lang="en-US" altLang="ko-KR" sz="1600" dirty="0">
                          <a:latin typeface="+mj-ea"/>
                          <a:ea typeface="+mj-ea"/>
                        </a:rPr>
                        <a:t>: 260</a:t>
                      </a:r>
                      <a:r>
                        <a:rPr lang="ko-KR" altLang="en-US" sz="1600" dirty="0">
                          <a:latin typeface="+mj-ea"/>
                          <a:ea typeface="+mj-ea"/>
                        </a:rPr>
                        <a:t>만원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2928926" y="4000504"/>
            <a:ext cx="3214710" cy="338137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4"/>
            </a:solidFill>
            <a:prstDash val="sysDash"/>
          </a:ln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1600" b="1" dirty="0">
                <a:latin typeface="HY중고딕" pitchFamily="18" charset="-127"/>
                <a:ea typeface="HY중고딕" pitchFamily="18" charset="-127"/>
              </a:rPr>
              <a:t>묶음 가격과 </a:t>
            </a:r>
            <a:r>
              <a:rPr kumimoji="0" lang="ko-KR" altLang="en-US" sz="1600" b="1" dirty="0" err="1">
                <a:latin typeface="HY중고딕" pitchFamily="18" charset="-127"/>
                <a:ea typeface="HY중고딕" pitchFamily="18" charset="-127"/>
              </a:rPr>
              <a:t>비묶음</a:t>
            </a:r>
            <a:r>
              <a:rPr kumimoji="0" lang="ko-KR" altLang="en-US" sz="1600" b="1" dirty="0">
                <a:latin typeface="HY중고딕" pitchFamily="18" charset="-127"/>
                <a:ea typeface="HY중고딕" pitchFamily="18" charset="-127"/>
              </a:rPr>
              <a:t> 가격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00125" y="5072074"/>
            <a:ext cx="7358089" cy="738664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ko-KR" altLang="en-US" sz="1400" dirty="0">
                <a:latin typeface="+mj-ea"/>
                <a:ea typeface="+mj-ea"/>
              </a:rPr>
              <a:t>묶음 가격과 </a:t>
            </a:r>
            <a:r>
              <a:rPr lang="ko-KR" altLang="en-US" sz="1400" dirty="0" err="1">
                <a:latin typeface="+mj-ea"/>
                <a:ea typeface="+mj-ea"/>
              </a:rPr>
              <a:t>비묶음</a:t>
            </a:r>
            <a:r>
              <a:rPr lang="ko-KR" altLang="en-US" sz="1400" dirty="0">
                <a:latin typeface="+mj-ea"/>
                <a:ea typeface="+mj-ea"/>
              </a:rPr>
              <a:t> 가격을 동시에 제시하여 소비자에게 선택권을 주며</a:t>
            </a:r>
            <a:r>
              <a:rPr lang="en-US" altLang="ko-KR" sz="1400" dirty="0">
                <a:latin typeface="+mj-ea"/>
                <a:ea typeface="+mj-ea"/>
              </a:rPr>
              <a:t>, </a:t>
            </a:r>
            <a:r>
              <a:rPr lang="ko-KR" altLang="en-US" sz="1400" dirty="0">
                <a:latin typeface="+mj-ea"/>
                <a:ea typeface="+mj-ea"/>
              </a:rPr>
              <a:t>개별제품이나 서비스들을 각각 판매하는 것보다 싼 묶음 가격을 제시하여 소비자들의 구매를 유도함</a:t>
            </a:r>
            <a:r>
              <a:rPr lang="en-US" altLang="ko-KR" sz="1400" dirty="0">
                <a:latin typeface="+mj-ea"/>
                <a:ea typeface="+mj-ea"/>
              </a:rPr>
              <a:t>. </a:t>
            </a:r>
            <a:endParaRPr lang="ko-KR" altLang="en-US" sz="1400" dirty="0"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시작에 앞서</a:t>
            </a: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…</a:t>
            </a:r>
            <a:endParaRPr lang="ko-KR" altLang="en-US" sz="2000" b="1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3</a:t>
            </a:fld>
            <a:endParaRPr lang="ko-KR" altLang="en-US"/>
          </a:p>
        </p:txBody>
      </p:sp>
      <p:sp>
        <p:nvSpPr>
          <p:cNvPr id="9" name="TextBox 8"/>
          <p:cNvSpPr txBox="1"/>
          <p:nvPr/>
        </p:nvSpPr>
        <p:spPr>
          <a:xfrm>
            <a:off x="1142976" y="1071546"/>
            <a:ext cx="7000924" cy="156966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ko-KR" altLang="en-US" sz="1600" b="1" dirty="0">
                <a:solidFill>
                  <a:srgbClr val="C00000"/>
                </a:solidFill>
                <a:latin typeface="+mj-ea"/>
                <a:ea typeface="+mj-ea"/>
              </a:rPr>
              <a:t>가격의 중요성 </a:t>
            </a:r>
            <a:endParaRPr lang="en-US" altLang="ko-KR" sz="1600" b="1" dirty="0">
              <a:solidFill>
                <a:srgbClr val="C00000"/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ko-KR" altLang="en-US" sz="1600" dirty="0">
                <a:solidFill>
                  <a:schemeClr val="tx2"/>
                </a:solidFill>
                <a:latin typeface="+mj-ea"/>
                <a:ea typeface="+mj-ea"/>
              </a:rPr>
              <a:t> 기업이익을 증가시키는데 있어 가장 강력한 수단</a:t>
            </a:r>
            <a:endParaRPr lang="en-US" altLang="ko-KR" sz="1600" dirty="0">
              <a:solidFill>
                <a:schemeClr val="tx2"/>
              </a:solidFill>
              <a:latin typeface="+mj-ea"/>
              <a:ea typeface="+mj-ea"/>
            </a:endParaRPr>
          </a:p>
          <a:p>
            <a:pPr marL="90488" indent="-90488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en-US" altLang="ko-KR" sz="1600" dirty="0">
                <a:solidFill>
                  <a:schemeClr val="tx2"/>
                </a:solidFill>
                <a:latin typeface="+mj-ea"/>
                <a:ea typeface="+mj-ea"/>
              </a:rPr>
              <a:t> </a:t>
            </a:r>
            <a:r>
              <a:rPr lang="ko-KR" altLang="en-US" sz="1600" dirty="0">
                <a:solidFill>
                  <a:schemeClr val="tx2"/>
                </a:solidFill>
                <a:latin typeface="+mj-ea"/>
                <a:ea typeface="+mj-ea"/>
              </a:rPr>
              <a:t>가격 </a:t>
            </a:r>
            <a:r>
              <a:rPr lang="en-US" altLang="ko-KR" sz="1600" dirty="0">
                <a:solidFill>
                  <a:schemeClr val="tx2"/>
                </a:solidFill>
                <a:latin typeface="+mj-ea"/>
                <a:ea typeface="+mj-ea"/>
              </a:rPr>
              <a:t>1% </a:t>
            </a:r>
            <a:r>
              <a:rPr lang="ko-KR" altLang="en-US" sz="1600" dirty="0">
                <a:solidFill>
                  <a:schemeClr val="tx2"/>
                </a:solidFill>
                <a:latin typeface="+mj-ea"/>
                <a:ea typeface="+mj-ea"/>
              </a:rPr>
              <a:t>개선에 따른 영업이익 개선비율이 변동비용</a:t>
            </a:r>
            <a:r>
              <a:rPr lang="en-US" altLang="ko-KR" sz="1600" dirty="0">
                <a:solidFill>
                  <a:schemeClr val="tx2"/>
                </a:solidFill>
                <a:latin typeface="+mj-ea"/>
                <a:ea typeface="+mj-ea"/>
              </a:rPr>
              <a:t>, </a:t>
            </a:r>
            <a:r>
              <a:rPr lang="ko-KR" altLang="en-US" sz="1600" dirty="0">
                <a:solidFill>
                  <a:schemeClr val="tx2"/>
                </a:solidFill>
                <a:latin typeface="+mj-ea"/>
                <a:ea typeface="+mj-ea"/>
              </a:rPr>
              <a:t>판매량</a:t>
            </a:r>
            <a:r>
              <a:rPr lang="en-US" altLang="ko-KR" sz="1600" dirty="0">
                <a:solidFill>
                  <a:schemeClr val="tx2"/>
                </a:solidFill>
                <a:latin typeface="+mj-ea"/>
                <a:ea typeface="+mj-ea"/>
              </a:rPr>
              <a:t>, </a:t>
            </a:r>
            <a:r>
              <a:rPr lang="ko-KR" altLang="en-US" sz="1600" dirty="0">
                <a:solidFill>
                  <a:schemeClr val="tx2"/>
                </a:solidFill>
                <a:latin typeface="+mj-ea"/>
                <a:ea typeface="+mj-ea"/>
              </a:rPr>
              <a:t>고정비용의 </a:t>
            </a:r>
            <a:r>
              <a:rPr lang="en-US" altLang="ko-KR" sz="1600" dirty="0">
                <a:solidFill>
                  <a:schemeClr val="tx2"/>
                </a:solidFill>
                <a:latin typeface="+mj-ea"/>
                <a:ea typeface="+mj-ea"/>
              </a:rPr>
              <a:t>1% </a:t>
            </a:r>
            <a:r>
              <a:rPr lang="ko-KR" altLang="en-US" sz="1600" dirty="0">
                <a:solidFill>
                  <a:schemeClr val="tx2"/>
                </a:solidFill>
                <a:latin typeface="+mj-ea"/>
                <a:ea typeface="+mj-ea"/>
              </a:rPr>
              <a:t>개선보다 </a:t>
            </a:r>
            <a:r>
              <a:rPr lang="en-US" altLang="ko-KR" sz="1600" dirty="0">
                <a:solidFill>
                  <a:schemeClr val="tx2"/>
                </a:solidFill>
                <a:latin typeface="+mj-ea"/>
                <a:ea typeface="+mj-ea"/>
              </a:rPr>
              <a:t>1.4</a:t>
            </a:r>
            <a:r>
              <a:rPr lang="ko-KR" altLang="en-US" sz="1600" dirty="0">
                <a:solidFill>
                  <a:schemeClr val="tx2"/>
                </a:solidFill>
                <a:latin typeface="+mj-ea"/>
                <a:ea typeface="+mj-ea"/>
              </a:rPr>
              <a:t>배에서 </a:t>
            </a:r>
            <a:r>
              <a:rPr lang="en-US" altLang="ko-KR" sz="1600" dirty="0">
                <a:solidFill>
                  <a:schemeClr val="tx2"/>
                </a:solidFill>
                <a:latin typeface="+mj-ea"/>
                <a:ea typeface="+mj-ea"/>
              </a:rPr>
              <a:t>5</a:t>
            </a:r>
            <a:r>
              <a:rPr lang="ko-KR" altLang="en-US" sz="1600" dirty="0">
                <a:solidFill>
                  <a:schemeClr val="tx2"/>
                </a:solidFill>
                <a:latin typeface="+mj-ea"/>
                <a:ea typeface="+mj-ea"/>
              </a:rPr>
              <a:t>배까지 효과적임</a:t>
            </a:r>
            <a:endParaRPr lang="ko-KR" altLang="en-US" sz="1600" dirty="0">
              <a:latin typeface="+mj-ea"/>
              <a:ea typeface="+mj-ea"/>
            </a:endParaRPr>
          </a:p>
        </p:txBody>
      </p:sp>
      <p:sp>
        <p:nvSpPr>
          <p:cNvPr id="15" name="Freeform 12"/>
          <p:cNvSpPr>
            <a:spLocks/>
          </p:cNvSpPr>
          <p:nvPr/>
        </p:nvSpPr>
        <p:spPr bwMode="auto">
          <a:xfrm>
            <a:off x="3298827" y="3295647"/>
            <a:ext cx="2255838" cy="169863"/>
          </a:xfrm>
          <a:custGeom>
            <a:avLst/>
            <a:gdLst/>
            <a:ahLst/>
            <a:cxnLst>
              <a:cxn ang="0">
                <a:pos x="1191" y="0"/>
              </a:cxn>
              <a:cxn ang="0">
                <a:pos x="1191" y="32"/>
              </a:cxn>
              <a:cxn ang="0">
                <a:pos x="0" y="32"/>
              </a:cxn>
              <a:cxn ang="0">
                <a:pos x="0" y="98"/>
              </a:cxn>
              <a:cxn ang="0">
                <a:pos x="1191" y="98"/>
              </a:cxn>
              <a:cxn ang="0">
                <a:pos x="1191" y="130"/>
              </a:cxn>
              <a:cxn ang="0">
                <a:pos x="1588" y="65"/>
              </a:cxn>
              <a:cxn ang="0">
                <a:pos x="1191" y="0"/>
              </a:cxn>
            </a:cxnLst>
            <a:rect l="0" t="0" r="r" b="b"/>
            <a:pathLst>
              <a:path w="1588" h="130">
                <a:moveTo>
                  <a:pt x="1191" y="0"/>
                </a:moveTo>
                <a:lnTo>
                  <a:pt x="1191" y="32"/>
                </a:lnTo>
                <a:lnTo>
                  <a:pt x="0" y="32"/>
                </a:lnTo>
                <a:lnTo>
                  <a:pt x="0" y="98"/>
                </a:lnTo>
                <a:lnTo>
                  <a:pt x="1191" y="98"/>
                </a:lnTo>
                <a:lnTo>
                  <a:pt x="1191" y="130"/>
                </a:lnTo>
                <a:lnTo>
                  <a:pt x="1588" y="65"/>
                </a:lnTo>
                <a:lnTo>
                  <a:pt x="1191" y="0"/>
                </a:lnTo>
                <a:close/>
              </a:path>
            </a:pathLst>
          </a:custGeom>
          <a:solidFill>
            <a:srgbClr val="CCFFFF"/>
          </a:solidFill>
          <a:ln w="9525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ko-KR" altLang="en-US" sz="1600">
              <a:latin typeface="+mj-ea"/>
              <a:ea typeface="+mj-ea"/>
            </a:endParaRPr>
          </a:p>
        </p:txBody>
      </p:sp>
      <p:sp>
        <p:nvSpPr>
          <p:cNvPr id="16" name="Rectangle 14"/>
          <p:cNvSpPr>
            <a:spLocks noChangeArrowheads="1"/>
          </p:cNvSpPr>
          <p:nvPr/>
        </p:nvSpPr>
        <p:spPr bwMode="auto">
          <a:xfrm>
            <a:off x="2500315" y="3662360"/>
            <a:ext cx="409575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defRPr/>
            </a:pPr>
            <a:r>
              <a:rPr lang="ko-KR" altLang="en-US" sz="1600" dirty="0">
                <a:solidFill>
                  <a:srgbClr val="000000"/>
                </a:solidFill>
                <a:latin typeface="+mj-ea"/>
                <a:ea typeface="+mj-ea"/>
              </a:rPr>
              <a:t>가격</a:t>
            </a:r>
            <a:endParaRPr lang="ko-KR" altLang="en-US" sz="1600" dirty="0">
              <a:latin typeface="+mj-ea"/>
              <a:ea typeface="+mj-ea"/>
            </a:endParaRPr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auto">
          <a:xfrm>
            <a:off x="3065465" y="3624260"/>
            <a:ext cx="3625850" cy="258762"/>
          </a:xfrm>
          <a:prstGeom prst="rect">
            <a:avLst/>
          </a:prstGeom>
          <a:solidFill>
            <a:srgbClr val="99CCFF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>
              <a:defRPr/>
            </a:pPr>
            <a:endParaRPr lang="ko-KR" altLang="en-US" sz="1600">
              <a:latin typeface="+mj-ea"/>
              <a:ea typeface="+mj-ea"/>
            </a:endParaRPr>
          </a:p>
        </p:txBody>
      </p:sp>
      <p:grpSp>
        <p:nvGrpSpPr>
          <p:cNvPr id="18" name="Group 19"/>
          <p:cNvGrpSpPr>
            <a:grpSpLocks/>
          </p:cNvGrpSpPr>
          <p:nvPr/>
        </p:nvGrpSpPr>
        <p:grpSpPr bwMode="auto">
          <a:xfrm>
            <a:off x="3065465" y="4176710"/>
            <a:ext cx="2801937" cy="265112"/>
            <a:chOff x="2020" y="2522"/>
            <a:chExt cx="1972" cy="229"/>
          </a:xfrm>
        </p:grpSpPr>
        <p:sp>
          <p:nvSpPr>
            <p:cNvPr id="19" name="Rectangle 20"/>
            <p:cNvSpPr>
              <a:spLocks noChangeArrowheads="1"/>
            </p:cNvSpPr>
            <p:nvPr/>
          </p:nvSpPr>
          <p:spPr bwMode="auto">
            <a:xfrm>
              <a:off x="2068" y="2555"/>
              <a:ext cx="1924" cy="196"/>
            </a:xfrm>
            <a:prstGeom prst="rect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ko-KR" altLang="en-US" sz="1600">
                <a:latin typeface="+mj-ea"/>
                <a:ea typeface="+mj-ea"/>
              </a:endParaRPr>
            </a:p>
          </p:txBody>
        </p:sp>
        <p:grpSp>
          <p:nvGrpSpPr>
            <p:cNvPr id="20" name="Group 21"/>
            <p:cNvGrpSpPr>
              <a:grpSpLocks/>
            </p:cNvGrpSpPr>
            <p:nvPr/>
          </p:nvGrpSpPr>
          <p:grpSpPr bwMode="auto">
            <a:xfrm>
              <a:off x="2020" y="2522"/>
              <a:ext cx="1924" cy="196"/>
              <a:chOff x="2020" y="2522"/>
              <a:chExt cx="1924" cy="196"/>
            </a:xfrm>
          </p:grpSpPr>
          <p:sp>
            <p:nvSpPr>
              <p:cNvPr id="22" name="Rectangle 22"/>
              <p:cNvSpPr>
                <a:spLocks noChangeArrowheads="1"/>
              </p:cNvSpPr>
              <p:nvPr/>
            </p:nvSpPr>
            <p:spPr bwMode="auto">
              <a:xfrm>
                <a:off x="2020" y="2522"/>
                <a:ext cx="1924" cy="8"/>
              </a:xfrm>
              <a:prstGeom prst="rect">
                <a:avLst/>
              </a:prstGeom>
              <a:solidFill>
                <a:srgbClr val="98CBFE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ko-KR" altLang="en-US" sz="1600">
                  <a:latin typeface="+mj-ea"/>
                  <a:ea typeface="+mj-ea"/>
                </a:endParaRPr>
              </a:p>
            </p:txBody>
          </p:sp>
          <p:sp>
            <p:nvSpPr>
              <p:cNvPr id="23" name="Rectangle 23"/>
              <p:cNvSpPr>
                <a:spLocks noChangeArrowheads="1"/>
              </p:cNvSpPr>
              <p:nvPr/>
            </p:nvSpPr>
            <p:spPr bwMode="auto">
              <a:xfrm>
                <a:off x="2020" y="2530"/>
                <a:ext cx="1924" cy="8"/>
              </a:xfrm>
              <a:prstGeom prst="rect">
                <a:avLst/>
              </a:prstGeom>
              <a:solidFill>
                <a:srgbClr val="98CBFE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ko-KR" altLang="en-US" sz="1600">
                  <a:latin typeface="+mj-ea"/>
                  <a:ea typeface="+mj-ea"/>
                </a:endParaRPr>
              </a:p>
            </p:txBody>
          </p:sp>
          <p:sp>
            <p:nvSpPr>
              <p:cNvPr id="24" name="Rectangle 24"/>
              <p:cNvSpPr>
                <a:spLocks noChangeArrowheads="1"/>
              </p:cNvSpPr>
              <p:nvPr/>
            </p:nvSpPr>
            <p:spPr bwMode="auto">
              <a:xfrm>
                <a:off x="2020" y="2538"/>
                <a:ext cx="1924" cy="8"/>
              </a:xfrm>
              <a:prstGeom prst="rect">
                <a:avLst/>
              </a:prstGeom>
              <a:solidFill>
                <a:srgbClr val="98CBFD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ko-KR" altLang="en-US" sz="1600">
                  <a:latin typeface="+mj-ea"/>
                  <a:ea typeface="+mj-ea"/>
                </a:endParaRPr>
              </a:p>
            </p:txBody>
          </p:sp>
          <p:sp>
            <p:nvSpPr>
              <p:cNvPr id="25" name="Rectangle 25"/>
              <p:cNvSpPr>
                <a:spLocks noChangeArrowheads="1"/>
              </p:cNvSpPr>
              <p:nvPr/>
            </p:nvSpPr>
            <p:spPr bwMode="auto">
              <a:xfrm>
                <a:off x="2020" y="2547"/>
                <a:ext cx="1924" cy="8"/>
              </a:xfrm>
              <a:prstGeom prst="rect">
                <a:avLst/>
              </a:prstGeom>
              <a:solidFill>
                <a:srgbClr val="97CAFD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ko-KR" altLang="en-US" sz="1600">
                  <a:latin typeface="+mj-ea"/>
                  <a:ea typeface="+mj-ea"/>
                </a:endParaRPr>
              </a:p>
            </p:txBody>
          </p:sp>
          <p:sp>
            <p:nvSpPr>
              <p:cNvPr id="26" name="Rectangle 26"/>
              <p:cNvSpPr>
                <a:spLocks noChangeArrowheads="1"/>
              </p:cNvSpPr>
              <p:nvPr/>
            </p:nvSpPr>
            <p:spPr bwMode="auto">
              <a:xfrm>
                <a:off x="2020" y="2555"/>
                <a:ext cx="1924" cy="8"/>
              </a:xfrm>
              <a:prstGeom prst="rect">
                <a:avLst/>
              </a:prstGeom>
              <a:solidFill>
                <a:srgbClr val="97C9FC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ko-KR" altLang="en-US" sz="1600">
                  <a:latin typeface="+mj-ea"/>
                  <a:ea typeface="+mj-ea"/>
                </a:endParaRPr>
              </a:p>
            </p:txBody>
          </p:sp>
          <p:sp>
            <p:nvSpPr>
              <p:cNvPr id="27" name="Rectangle 27"/>
              <p:cNvSpPr>
                <a:spLocks noChangeArrowheads="1"/>
              </p:cNvSpPr>
              <p:nvPr/>
            </p:nvSpPr>
            <p:spPr bwMode="auto">
              <a:xfrm>
                <a:off x="2020" y="2563"/>
                <a:ext cx="1924" cy="8"/>
              </a:xfrm>
              <a:prstGeom prst="rect">
                <a:avLst/>
              </a:prstGeom>
              <a:solidFill>
                <a:srgbClr val="96C9FB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ko-KR" altLang="en-US" sz="1600">
                  <a:latin typeface="+mj-ea"/>
                  <a:ea typeface="+mj-ea"/>
                </a:endParaRPr>
              </a:p>
            </p:txBody>
          </p:sp>
          <p:sp>
            <p:nvSpPr>
              <p:cNvPr id="28" name="Rectangle 28"/>
              <p:cNvSpPr>
                <a:spLocks noChangeArrowheads="1"/>
              </p:cNvSpPr>
              <p:nvPr/>
            </p:nvSpPr>
            <p:spPr bwMode="auto">
              <a:xfrm>
                <a:off x="2020" y="2571"/>
                <a:ext cx="1924" cy="8"/>
              </a:xfrm>
              <a:prstGeom prst="rect">
                <a:avLst/>
              </a:prstGeom>
              <a:solidFill>
                <a:srgbClr val="96C8FA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ko-KR" altLang="en-US" sz="1600">
                  <a:latin typeface="+mj-ea"/>
                  <a:ea typeface="+mj-ea"/>
                </a:endParaRPr>
              </a:p>
            </p:txBody>
          </p:sp>
          <p:sp>
            <p:nvSpPr>
              <p:cNvPr id="29" name="Rectangle 29"/>
              <p:cNvSpPr>
                <a:spLocks noChangeArrowheads="1"/>
              </p:cNvSpPr>
              <p:nvPr/>
            </p:nvSpPr>
            <p:spPr bwMode="auto">
              <a:xfrm>
                <a:off x="2020" y="2580"/>
                <a:ext cx="1924" cy="7"/>
              </a:xfrm>
              <a:prstGeom prst="rect">
                <a:avLst/>
              </a:prstGeom>
              <a:solidFill>
                <a:srgbClr val="95C6F8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ko-KR" altLang="en-US" sz="1600">
                  <a:latin typeface="+mj-ea"/>
                  <a:ea typeface="+mj-ea"/>
                </a:endParaRPr>
              </a:p>
            </p:txBody>
          </p:sp>
          <p:sp>
            <p:nvSpPr>
              <p:cNvPr id="30" name="Rectangle 30"/>
              <p:cNvSpPr>
                <a:spLocks noChangeArrowheads="1"/>
              </p:cNvSpPr>
              <p:nvPr/>
            </p:nvSpPr>
            <p:spPr bwMode="auto">
              <a:xfrm>
                <a:off x="2020" y="2586"/>
                <a:ext cx="1924" cy="10"/>
              </a:xfrm>
              <a:prstGeom prst="rect">
                <a:avLst/>
              </a:prstGeom>
              <a:solidFill>
                <a:srgbClr val="94C5F7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ko-KR" altLang="en-US" sz="1600">
                  <a:latin typeface="+mj-ea"/>
                  <a:ea typeface="+mj-ea"/>
                </a:endParaRPr>
              </a:p>
            </p:txBody>
          </p:sp>
          <p:sp>
            <p:nvSpPr>
              <p:cNvPr id="31" name="Rectangle 31"/>
              <p:cNvSpPr>
                <a:spLocks noChangeArrowheads="1"/>
              </p:cNvSpPr>
              <p:nvPr/>
            </p:nvSpPr>
            <p:spPr bwMode="auto">
              <a:xfrm>
                <a:off x="2020" y="2596"/>
                <a:ext cx="1924" cy="8"/>
              </a:xfrm>
              <a:prstGeom prst="rect">
                <a:avLst/>
              </a:prstGeom>
              <a:solidFill>
                <a:srgbClr val="92C4F5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ko-KR" altLang="en-US" sz="1600">
                  <a:latin typeface="+mj-ea"/>
                  <a:ea typeface="+mj-ea"/>
                </a:endParaRPr>
              </a:p>
            </p:txBody>
          </p:sp>
          <p:sp>
            <p:nvSpPr>
              <p:cNvPr id="32" name="Rectangle 32"/>
              <p:cNvSpPr>
                <a:spLocks noChangeArrowheads="1"/>
              </p:cNvSpPr>
              <p:nvPr/>
            </p:nvSpPr>
            <p:spPr bwMode="auto">
              <a:xfrm>
                <a:off x="2020" y="2604"/>
                <a:ext cx="1924" cy="8"/>
              </a:xfrm>
              <a:prstGeom prst="rect">
                <a:avLst/>
              </a:prstGeom>
              <a:solidFill>
                <a:srgbClr val="91C2F3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ko-KR" altLang="en-US" sz="1600">
                  <a:latin typeface="+mj-ea"/>
                  <a:ea typeface="+mj-ea"/>
                </a:endParaRPr>
              </a:p>
            </p:txBody>
          </p:sp>
          <p:sp>
            <p:nvSpPr>
              <p:cNvPr id="33" name="Rectangle 33"/>
              <p:cNvSpPr>
                <a:spLocks noChangeArrowheads="1"/>
              </p:cNvSpPr>
              <p:nvPr/>
            </p:nvSpPr>
            <p:spPr bwMode="auto">
              <a:xfrm>
                <a:off x="2020" y="2613"/>
                <a:ext cx="1924" cy="8"/>
              </a:xfrm>
              <a:prstGeom prst="rect">
                <a:avLst/>
              </a:prstGeom>
              <a:solidFill>
                <a:srgbClr val="90C0F1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ko-KR" altLang="en-US" sz="1600">
                  <a:latin typeface="+mj-ea"/>
                  <a:ea typeface="+mj-ea"/>
                </a:endParaRPr>
              </a:p>
            </p:txBody>
          </p:sp>
          <p:sp>
            <p:nvSpPr>
              <p:cNvPr id="34" name="Rectangle 34"/>
              <p:cNvSpPr>
                <a:spLocks noChangeArrowheads="1"/>
              </p:cNvSpPr>
              <p:nvPr/>
            </p:nvSpPr>
            <p:spPr bwMode="auto">
              <a:xfrm>
                <a:off x="2020" y="2621"/>
                <a:ext cx="1924" cy="7"/>
              </a:xfrm>
              <a:prstGeom prst="rect">
                <a:avLst/>
              </a:prstGeom>
              <a:solidFill>
                <a:srgbClr val="8FBFEE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ko-KR" altLang="en-US" sz="1600">
                  <a:latin typeface="+mj-ea"/>
                  <a:ea typeface="+mj-ea"/>
                </a:endParaRPr>
              </a:p>
            </p:txBody>
          </p:sp>
          <p:sp>
            <p:nvSpPr>
              <p:cNvPr id="35" name="Rectangle 35"/>
              <p:cNvSpPr>
                <a:spLocks noChangeArrowheads="1"/>
              </p:cNvSpPr>
              <p:nvPr/>
            </p:nvSpPr>
            <p:spPr bwMode="auto">
              <a:xfrm>
                <a:off x="2020" y="2628"/>
                <a:ext cx="1924" cy="8"/>
              </a:xfrm>
              <a:prstGeom prst="rect">
                <a:avLst/>
              </a:prstGeom>
              <a:solidFill>
                <a:srgbClr val="8DBDEC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ko-KR" altLang="en-US" sz="1600">
                  <a:latin typeface="+mj-ea"/>
                  <a:ea typeface="+mj-ea"/>
                </a:endParaRPr>
              </a:p>
            </p:txBody>
          </p:sp>
          <p:sp>
            <p:nvSpPr>
              <p:cNvPr id="36" name="Rectangle 36"/>
              <p:cNvSpPr>
                <a:spLocks noChangeArrowheads="1"/>
              </p:cNvSpPr>
              <p:nvPr/>
            </p:nvSpPr>
            <p:spPr bwMode="auto">
              <a:xfrm>
                <a:off x="2020" y="2636"/>
                <a:ext cx="1924" cy="10"/>
              </a:xfrm>
              <a:prstGeom prst="rect">
                <a:avLst/>
              </a:prstGeom>
              <a:solidFill>
                <a:srgbClr val="8CBBEA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ko-KR" altLang="en-US" sz="1600">
                  <a:latin typeface="+mj-ea"/>
                  <a:ea typeface="+mj-ea"/>
                </a:endParaRPr>
              </a:p>
            </p:txBody>
          </p:sp>
          <p:sp>
            <p:nvSpPr>
              <p:cNvPr id="37" name="Rectangle 37"/>
              <p:cNvSpPr>
                <a:spLocks noChangeArrowheads="1"/>
              </p:cNvSpPr>
              <p:nvPr/>
            </p:nvSpPr>
            <p:spPr bwMode="auto">
              <a:xfrm>
                <a:off x="2020" y="2645"/>
                <a:ext cx="1924" cy="8"/>
              </a:xfrm>
              <a:prstGeom prst="rect">
                <a:avLst/>
              </a:prstGeom>
              <a:solidFill>
                <a:srgbClr val="8BBAE8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ko-KR" altLang="en-US" sz="1600">
                  <a:latin typeface="+mj-ea"/>
                  <a:ea typeface="+mj-ea"/>
                </a:endParaRPr>
              </a:p>
            </p:txBody>
          </p:sp>
          <p:sp>
            <p:nvSpPr>
              <p:cNvPr id="38" name="Rectangle 38"/>
              <p:cNvSpPr>
                <a:spLocks noChangeArrowheads="1"/>
              </p:cNvSpPr>
              <p:nvPr/>
            </p:nvSpPr>
            <p:spPr bwMode="auto">
              <a:xfrm>
                <a:off x="2020" y="2654"/>
                <a:ext cx="1924" cy="7"/>
              </a:xfrm>
              <a:prstGeom prst="rect">
                <a:avLst/>
              </a:prstGeom>
              <a:solidFill>
                <a:srgbClr val="8AB8E6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ko-KR" altLang="en-US" sz="1600">
                  <a:latin typeface="+mj-ea"/>
                  <a:ea typeface="+mj-ea"/>
                </a:endParaRPr>
              </a:p>
            </p:txBody>
          </p:sp>
          <p:sp>
            <p:nvSpPr>
              <p:cNvPr id="39" name="Rectangle 39"/>
              <p:cNvSpPr>
                <a:spLocks noChangeArrowheads="1"/>
              </p:cNvSpPr>
              <p:nvPr/>
            </p:nvSpPr>
            <p:spPr bwMode="auto">
              <a:xfrm>
                <a:off x="2020" y="2660"/>
                <a:ext cx="1924" cy="8"/>
              </a:xfrm>
              <a:prstGeom prst="rect">
                <a:avLst/>
              </a:prstGeom>
              <a:solidFill>
                <a:srgbClr val="89B7E5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ko-KR" altLang="en-US" sz="1600">
                  <a:latin typeface="+mj-ea"/>
                  <a:ea typeface="+mj-ea"/>
                </a:endParaRPr>
              </a:p>
            </p:txBody>
          </p:sp>
          <p:sp>
            <p:nvSpPr>
              <p:cNvPr id="40" name="Rectangle 40"/>
              <p:cNvSpPr>
                <a:spLocks noChangeArrowheads="1"/>
              </p:cNvSpPr>
              <p:nvPr/>
            </p:nvSpPr>
            <p:spPr bwMode="auto">
              <a:xfrm>
                <a:off x="2020" y="2669"/>
                <a:ext cx="1924" cy="8"/>
              </a:xfrm>
              <a:prstGeom prst="rect">
                <a:avLst/>
              </a:prstGeom>
              <a:solidFill>
                <a:srgbClr val="88B6E3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ko-KR" altLang="en-US" sz="1600">
                  <a:latin typeface="+mj-ea"/>
                  <a:ea typeface="+mj-ea"/>
                </a:endParaRPr>
              </a:p>
            </p:txBody>
          </p:sp>
          <p:sp>
            <p:nvSpPr>
              <p:cNvPr id="41" name="Rectangle 41"/>
              <p:cNvSpPr>
                <a:spLocks noChangeArrowheads="1"/>
              </p:cNvSpPr>
              <p:nvPr/>
            </p:nvSpPr>
            <p:spPr bwMode="auto">
              <a:xfrm>
                <a:off x="2020" y="2677"/>
                <a:ext cx="1924" cy="8"/>
              </a:xfrm>
              <a:prstGeom prst="rect">
                <a:avLst/>
              </a:prstGeom>
              <a:solidFill>
                <a:srgbClr val="87B5E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ko-KR" altLang="en-US" sz="1600">
                  <a:latin typeface="+mj-ea"/>
                  <a:ea typeface="+mj-ea"/>
                </a:endParaRPr>
              </a:p>
            </p:txBody>
          </p:sp>
          <p:sp>
            <p:nvSpPr>
              <p:cNvPr id="42" name="Rectangle 42"/>
              <p:cNvSpPr>
                <a:spLocks noChangeArrowheads="1"/>
              </p:cNvSpPr>
              <p:nvPr/>
            </p:nvSpPr>
            <p:spPr bwMode="auto">
              <a:xfrm>
                <a:off x="2020" y="2685"/>
                <a:ext cx="1924" cy="8"/>
              </a:xfrm>
              <a:prstGeom prst="rect">
                <a:avLst/>
              </a:prstGeom>
              <a:solidFill>
                <a:srgbClr val="87B4E1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ko-KR" altLang="en-US" sz="1600">
                  <a:latin typeface="+mj-ea"/>
                  <a:ea typeface="+mj-ea"/>
                </a:endParaRPr>
              </a:p>
            </p:txBody>
          </p:sp>
          <p:sp>
            <p:nvSpPr>
              <p:cNvPr id="43" name="Rectangle 43"/>
              <p:cNvSpPr>
                <a:spLocks noChangeArrowheads="1"/>
              </p:cNvSpPr>
              <p:nvPr/>
            </p:nvSpPr>
            <p:spPr bwMode="auto">
              <a:xfrm>
                <a:off x="2020" y="2693"/>
                <a:ext cx="1924" cy="8"/>
              </a:xfrm>
              <a:prstGeom prst="rect">
                <a:avLst/>
              </a:prstGeom>
              <a:solidFill>
                <a:srgbClr val="86B3E1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ko-KR" altLang="en-US" sz="1600">
                  <a:latin typeface="+mj-ea"/>
                  <a:ea typeface="+mj-ea"/>
                </a:endParaRPr>
              </a:p>
            </p:txBody>
          </p:sp>
          <p:sp>
            <p:nvSpPr>
              <p:cNvPr id="44" name="Rectangle 44"/>
              <p:cNvSpPr>
                <a:spLocks noChangeArrowheads="1"/>
              </p:cNvSpPr>
              <p:nvPr/>
            </p:nvSpPr>
            <p:spPr bwMode="auto">
              <a:xfrm>
                <a:off x="2020" y="2702"/>
                <a:ext cx="1924" cy="8"/>
              </a:xfrm>
              <a:prstGeom prst="rect">
                <a:avLst/>
              </a:prstGeom>
              <a:solidFill>
                <a:srgbClr val="86B3E0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ko-KR" altLang="en-US" sz="1600">
                  <a:latin typeface="+mj-ea"/>
                  <a:ea typeface="+mj-ea"/>
                </a:endParaRPr>
              </a:p>
            </p:txBody>
          </p:sp>
          <p:sp>
            <p:nvSpPr>
              <p:cNvPr id="45" name="Rectangle 45"/>
              <p:cNvSpPr>
                <a:spLocks noChangeArrowheads="1"/>
              </p:cNvSpPr>
              <p:nvPr/>
            </p:nvSpPr>
            <p:spPr bwMode="auto">
              <a:xfrm>
                <a:off x="2020" y="2710"/>
                <a:ext cx="1924" cy="8"/>
              </a:xfrm>
              <a:prstGeom prst="rect">
                <a:avLst/>
              </a:prstGeom>
              <a:solidFill>
                <a:srgbClr val="86B3E0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ko-KR" altLang="en-US" sz="1600">
                  <a:latin typeface="+mj-ea"/>
                  <a:ea typeface="+mj-ea"/>
                </a:endParaRPr>
              </a:p>
            </p:txBody>
          </p:sp>
        </p:grpSp>
        <p:sp>
          <p:nvSpPr>
            <p:cNvPr id="21" name="Rectangle 46"/>
            <p:cNvSpPr>
              <a:spLocks noChangeArrowheads="1"/>
            </p:cNvSpPr>
            <p:nvPr/>
          </p:nvSpPr>
          <p:spPr bwMode="auto">
            <a:xfrm>
              <a:off x="2020" y="2522"/>
              <a:ext cx="1926" cy="197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ko-KR" altLang="en-US" sz="1600">
                <a:latin typeface="+mj-ea"/>
                <a:ea typeface="+mj-ea"/>
              </a:endParaRPr>
            </a:p>
          </p:txBody>
        </p:sp>
      </p:grpSp>
      <p:grpSp>
        <p:nvGrpSpPr>
          <p:cNvPr id="46" name="Group 49"/>
          <p:cNvGrpSpPr>
            <a:grpSpLocks/>
          </p:cNvGrpSpPr>
          <p:nvPr/>
        </p:nvGrpSpPr>
        <p:grpSpPr bwMode="auto">
          <a:xfrm>
            <a:off x="3065465" y="4686297"/>
            <a:ext cx="2586037" cy="258763"/>
            <a:chOff x="2020" y="2914"/>
            <a:chExt cx="1972" cy="228"/>
          </a:xfrm>
        </p:grpSpPr>
        <p:sp>
          <p:nvSpPr>
            <p:cNvPr id="47" name="Rectangle 50"/>
            <p:cNvSpPr>
              <a:spLocks noChangeArrowheads="1"/>
            </p:cNvSpPr>
            <p:nvPr/>
          </p:nvSpPr>
          <p:spPr bwMode="auto">
            <a:xfrm>
              <a:off x="2068" y="2946"/>
              <a:ext cx="1924" cy="196"/>
            </a:xfrm>
            <a:prstGeom prst="rect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 sz="1600">
                <a:latin typeface="+mj-ea"/>
                <a:ea typeface="+mj-ea"/>
              </a:endParaRPr>
            </a:p>
          </p:txBody>
        </p:sp>
        <p:grpSp>
          <p:nvGrpSpPr>
            <p:cNvPr id="48" name="Group 51"/>
            <p:cNvGrpSpPr>
              <a:grpSpLocks/>
            </p:cNvGrpSpPr>
            <p:nvPr/>
          </p:nvGrpSpPr>
          <p:grpSpPr bwMode="auto">
            <a:xfrm>
              <a:off x="2020" y="2914"/>
              <a:ext cx="1924" cy="193"/>
              <a:chOff x="2020" y="2914"/>
              <a:chExt cx="1924" cy="193"/>
            </a:xfrm>
          </p:grpSpPr>
          <p:sp>
            <p:nvSpPr>
              <p:cNvPr id="50" name="Rectangle 52"/>
              <p:cNvSpPr>
                <a:spLocks noChangeArrowheads="1"/>
              </p:cNvSpPr>
              <p:nvPr/>
            </p:nvSpPr>
            <p:spPr bwMode="auto">
              <a:xfrm>
                <a:off x="2020" y="2914"/>
                <a:ext cx="1924" cy="8"/>
              </a:xfrm>
              <a:prstGeom prst="rect">
                <a:avLst/>
              </a:prstGeom>
              <a:solidFill>
                <a:srgbClr val="98CBF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>
                  <a:latin typeface="+mj-ea"/>
                  <a:ea typeface="+mj-ea"/>
                </a:endParaRPr>
              </a:p>
            </p:txBody>
          </p:sp>
          <p:sp>
            <p:nvSpPr>
              <p:cNvPr id="51" name="Rectangle 53"/>
              <p:cNvSpPr>
                <a:spLocks noChangeArrowheads="1"/>
              </p:cNvSpPr>
              <p:nvPr/>
            </p:nvSpPr>
            <p:spPr bwMode="auto">
              <a:xfrm>
                <a:off x="2020" y="2922"/>
                <a:ext cx="1924" cy="7"/>
              </a:xfrm>
              <a:prstGeom prst="rect">
                <a:avLst/>
              </a:prstGeom>
              <a:solidFill>
                <a:srgbClr val="98CBF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>
                  <a:latin typeface="+mj-ea"/>
                  <a:ea typeface="+mj-ea"/>
                </a:endParaRPr>
              </a:p>
            </p:txBody>
          </p:sp>
          <p:sp>
            <p:nvSpPr>
              <p:cNvPr id="52" name="Rectangle 54"/>
              <p:cNvSpPr>
                <a:spLocks noChangeArrowheads="1"/>
              </p:cNvSpPr>
              <p:nvPr/>
            </p:nvSpPr>
            <p:spPr bwMode="auto">
              <a:xfrm>
                <a:off x="2020" y="2929"/>
                <a:ext cx="1924" cy="7"/>
              </a:xfrm>
              <a:prstGeom prst="rect">
                <a:avLst/>
              </a:prstGeom>
              <a:solidFill>
                <a:srgbClr val="98CBF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>
                  <a:latin typeface="+mj-ea"/>
                  <a:ea typeface="+mj-ea"/>
                </a:endParaRPr>
              </a:p>
            </p:txBody>
          </p:sp>
          <p:sp>
            <p:nvSpPr>
              <p:cNvPr id="53" name="Rectangle 55"/>
              <p:cNvSpPr>
                <a:spLocks noChangeArrowheads="1"/>
              </p:cNvSpPr>
              <p:nvPr/>
            </p:nvSpPr>
            <p:spPr bwMode="auto">
              <a:xfrm>
                <a:off x="2020" y="2938"/>
                <a:ext cx="1924" cy="8"/>
              </a:xfrm>
              <a:prstGeom prst="rect">
                <a:avLst/>
              </a:prstGeom>
              <a:solidFill>
                <a:srgbClr val="97CAF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>
                  <a:latin typeface="+mj-ea"/>
                  <a:ea typeface="+mj-ea"/>
                </a:endParaRPr>
              </a:p>
            </p:txBody>
          </p:sp>
          <p:sp>
            <p:nvSpPr>
              <p:cNvPr id="54" name="Rectangle 56"/>
              <p:cNvSpPr>
                <a:spLocks noChangeArrowheads="1"/>
              </p:cNvSpPr>
              <p:nvPr/>
            </p:nvSpPr>
            <p:spPr bwMode="auto">
              <a:xfrm>
                <a:off x="2020" y="2946"/>
                <a:ext cx="1924" cy="8"/>
              </a:xfrm>
              <a:prstGeom prst="rect">
                <a:avLst/>
              </a:prstGeom>
              <a:solidFill>
                <a:srgbClr val="97C9F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>
                  <a:latin typeface="+mj-ea"/>
                  <a:ea typeface="+mj-ea"/>
                </a:endParaRPr>
              </a:p>
            </p:txBody>
          </p:sp>
          <p:sp>
            <p:nvSpPr>
              <p:cNvPr id="55" name="Rectangle 57"/>
              <p:cNvSpPr>
                <a:spLocks noChangeArrowheads="1"/>
              </p:cNvSpPr>
              <p:nvPr/>
            </p:nvSpPr>
            <p:spPr bwMode="auto">
              <a:xfrm>
                <a:off x="2020" y="2955"/>
                <a:ext cx="1924" cy="8"/>
              </a:xfrm>
              <a:prstGeom prst="rect">
                <a:avLst/>
              </a:prstGeom>
              <a:solidFill>
                <a:srgbClr val="96C9F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>
                  <a:latin typeface="+mj-ea"/>
                  <a:ea typeface="+mj-ea"/>
                </a:endParaRPr>
              </a:p>
            </p:txBody>
          </p:sp>
          <p:sp>
            <p:nvSpPr>
              <p:cNvPr id="56" name="Rectangle 58"/>
              <p:cNvSpPr>
                <a:spLocks noChangeArrowheads="1"/>
              </p:cNvSpPr>
              <p:nvPr/>
            </p:nvSpPr>
            <p:spPr bwMode="auto">
              <a:xfrm>
                <a:off x="2020" y="2963"/>
                <a:ext cx="1924" cy="8"/>
              </a:xfrm>
              <a:prstGeom prst="rect">
                <a:avLst/>
              </a:prstGeom>
              <a:solidFill>
                <a:srgbClr val="96C8F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>
                  <a:latin typeface="+mj-ea"/>
                  <a:ea typeface="+mj-ea"/>
                </a:endParaRPr>
              </a:p>
            </p:txBody>
          </p:sp>
          <p:sp>
            <p:nvSpPr>
              <p:cNvPr id="57" name="Rectangle 59"/>
              <p:cNvSpPr>
                <a:spLocks noChangeArrowheads="1"/>
              </p:cNvSpPr>
              <p:nvPr/>
            </p:nvSpPr>
            <p:spPr bwMode="auto">
              <a:xfrm>
                <a:off x="2020" y="2971"/>
                <a:ext cx="1924" cy="7"/>
              </a:xfrm>
              <a:prstGeom prst="rect">
                <a:avLst/>
              </a:prstGeom>
              <a:solidFill>
                <a:srgbClr val="95C6F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>
                  <a:latin typeface="+mj-ea"/>
                  <a:ea typeface="+mj-ea"/>
                </a:endParaRPr>
              </a:p>
            </p:txBody>
          </p:sp>
          <p:sp>
            <p:nvSpPr>
              <p:cNvPr id="58" name="Rectangle 60"/>
              <p:cNvSpPr>
                <a:spLocks noChangeArrowheads="1"/>
              </p:cNvSpPr>
              <p:nvPr/>
            </p:nvSpPr>
            <p:spPr bwMode="auto">
              <a:xfrm>
                <a:off x="2020" y="2978"/>
                <a:ext cx="1924" cy="7"/>
              </a:xfrm>
              <a:prstGeom prst="rect">
                <a:avLst/>
              </a:prstGeom>
              <a:solidFill>
                <a:srgbClr val="94C5F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>
                  <a:latin typeface="+mj-ea"/>
                  <a:ea typeface="+mj-ea"/>
                </a:endParaRPr>
              </a:p>
            </p:txBody>
          </p:sp>
          <p:sp>
            <p:nvSpPr>
              <p:cNvPr id="59" name="Rectangle 61"/>
              <p:cNvSpPr>
                <a:spLocks noChangeArrowheads="1"/>
              </p:cNvSpPr>
              <p:nvPr/>
            </p:nvSpPr>
            <p:spPr bwMode="auto">
              <a:xfrm>
                <a:off x="2020" y="2987"/>
                <a:ext cx="1924" cy="8"/>
              </a:xfrm>
              <a:prstGeom prst="rect">
                <a:avLst/>
              </a:prstGeom>
              <a:solidFill>
                <a:srgbClr val="92C4F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>
                  <a:latin typeface="+mj-ea"/>
                  <a:ea typeface="+mj-ea"/>
                </a:endParaRPr>
              </a:p>
            </p:txBody>
          </p:sp>
          <p:sp>
            <p:nvSpPr>
              <p:cNvPr id="60" name="Rectangle 62"/>
              <p:cNvSpPr>
                <a:spLocks noChangeArrowheads="1"/>
              </p:cNvSpPr>
              <p:nvPr/>
            </p:nvSpPr>
            <p:spPr bwMode="auto">
              <a:xfrm>
                <a:off x="2020" y="2995"/>
                <a:ext cx="1924" cy="7"/>
              </a:xfrm>
              <a:prstGeom prst="rect">
                <a:avLst/>
              </a:prstGeom>
              <a:solidFill>
                <a:srgbClr val="91C2F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>
                  <a:latin typeface="+mj-ea"/>
                  <a:ea typeface="+mj-ea"/>
                </a:endParaRPr>
              </a:p>
            </p:txBody>
          </p:sp>
          <p:sp>
            <p:nvSpPr>
              <p:cNvPr id="61" name="Rectangle 63"/>
              <p:cNvSpPr>
                <a:spLocks noChangeArrowheads="1"/>
              </p:cNvSpPr>
              <p:nvPr/>
            </p:nvSpPr>
            <p:spPr bwMode="auto">
              <a:xfrm>
                <a:off x="2020" y="3002"/>
                <a:ext cx="1924" cy="10"/>
              </a:xfrm>
              <a:prstGeom prst="rect">
                <a:avLst/>
              </a:prstGeom>
              <a:solidFill>
                <a:srgbClr val="90C0F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>
                  <a:latin typeface="+mj-ea"/>
                  <a:ea typeface="+mj-ea"/>
                </a:endParaRPr>
              </a:p>
            </p:txBody>
          </p:sp>
          <p:sp>
            <p:nvSpPr>
              <p:cNvPr id="62" name="Rectangle 64"/>
              <p:cNvSpPr>
                <a:spLocks noChangeArrowheads="1"/>
              </p:cNvSpPr>
              <p:nvPr/>
            </p:nvSpPr>
            <p:spPr bwMode="auto">
              <a:xfrm>
                <a:off x="2020" y="3012"/>
                <a:ext cx="1924" cy="8"/>
              </a:xfrm>
              <a:prstGeom prst="rect">
                <a:avLst/>
              </a:prstGeom>
              <a:solidFill>
                <a:srgbClr val="8FBFE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>
                  <a:latin typeface="+mj-ea"/>
                  <a:ea typeface="+mj-ea"/>
                </a:endParaRPr>
              </a:p>
            </p:txBody>
          </p:sp>
          <p:sp>
            <p:nvSpPr>
              <p:cNvPr id="63" name="Rectangle 65"/>
              <p:cNvSpPr>
                <a:spLocks noChangeArrowheads="1"/>
              </p:cNvSpPr>
              <p:nvPr/>
            </p:nvSpPr>
            <p:spPr bwMode="auto">
              <a:xfrm>
                <a:off x="2020" y="3020"/>
                <a:ext cx="1924" cy="7"/>
              </a:xfrm>
              <a:prstGeom prst="rect">
                <a:avLst/>
              </a:prstGeom>
              <a:solidFill>
                <a:srgbClr val="8DBDE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>
                  <a:latin typeface="+mj-ea"/>
                  <a:ea typeface="+mj-ea"/>
                </a:endParaRPr>
              </a:p>
            </p:txBody>
          </p:sp>
          <p:sp>
            <p:nvSpPr>
              <p:cNvPr id="64" name="Rectangle 66"/>
              <p:cNvSpPr>
                <a:spLocks noChangeArrowheads="1"/>
              </p:cNvSpPr>
              <p:nvPr/>
            </p:nvSpPr>
            <p:spPr bwMode="auto">
              <a:xfrm>
                <a:off x="2020" y="3027"/>
                <a:ext cx="1924" cy="7"/>
              </a:xfrm>
              <a:prstGeom prst="rect">
                <a:avLst/>
              </a:prstGeom>
              <a:solidFill>
                <a:srgbClr val="8CBBE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>
                  <a:latin typeface="+mj-ea"/>
                  <a:ea typeface="+mj-ea"/>
                </a:endParaRPr>
              </a:p>
            </p:txBody>
          </p:sp>
          <p:sp>
            <p:nvSpPr>
              <p:cNvPr id="65" name="Rectangle 67"/>
              <p:cNvSpPr>
                <a:spLocks noChangeArrowheads="1"/>
              </p:cNvSpPr>
              <p:nvPr/>
            </p:nvSpPr>
            <p:spPr bwMode="auto">
              <a:xfrm>
                <a:off x="2020" y="3036"/>
                <a:ext cx="1924" cy="8"/>
              </a:xfrm>
              <a:prstGeom prst="rect">
                <a:avLst/>
              </a:prstGeom>
              <a:solidFill>
                <a:srgbClr val="8BBAE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>
                  <a:latin typeface="+mj-ea"/>
                  <a:ea typeface="+mj-ea"/>
                </a:endParaRPr>
              </a:p>
            </p:txBody>
          </p:sp>
          <p:sp>
            <p:nvSpPr>
              <p:cNvPr id="66" name="Rectangle 68"/>
              <p:cNvSpPr>
                <a:spLocks noChangeArrowheads="1"/>
              </p:cNvSpPr>
              <p:nvPr/>
            </p:nvSpPr>
            <p:spPr bwMode="auto">
              <a:xfrm>
                <a:off x="2020" y="3044"/>
                <a:ext cx="1924" cy="7"/>
              </a:xfrm>
              <a:prstGeom prst="rect">
                <a:avLst/>
              </a:prstGeom>
              <a:solidFill>
                <a:srgbClr val="8AB8E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>
                  <a:latin typeface="+mj-ea"/>
                  <a:ea typeface="+mj-ea"/>
                </a:endParaRPr>
              </a:p>
            </p:txBody>
          </p:sp>
          <p:sp>
            <p:nvSpPr>
              <p:cNvPr id="67" name="Rectangle 69"/>
              <p:cNvSpPr>
                <a:spLocks noChangeArrowheads="1"/>
              </p:cNvSpPr>
              <p:nvPr/>
            </p:nvSpPr>
            <p:spPr bwMode="auto">
              <a:xfrm>
                <a:off x="2020" y="3051"/>
                <a:ext cx="1924" cy="10"/>
              </a:xfrm>
              <a:prstGeom prst="rect">
                <a:avLst/>
              </a:prstGeom>
              <a:solidFill>
                <a:srgbClr val="89B7E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>
                  <a:latin typeface="+mj-ea"/>
                  <a:ea typeface="+mj-ea"/>
                </a:endParaRPr>
              </a:p>
            </p:txBody>
          </p:sp>
          <p:sp>
            <p:nvSpPr>
              <p:cNvPr id="68" name="Rectangle 70"/>
              <p:cNvSpPr>
                <a:spLocks noChangeArrowheads="1"/>
              </p:cNvSpPr>
              <p:nvPr/>
            </p:nvSpPr>
            <p:spPr bwMode="auto">
              <a:xfrm>
                <a:off x="2020" y="3061"/>
                <a:ext cx="1924" cy="7"/>
              </a:xfrm>
              <a:prstGeom prst="rect">
                <a:avLst/>
              </a:prstGeom>
              <a:solidFill>
                <a:srgbClr val="88B6E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>
                  <a:latin typeface="+mj-ea"/>
                  <a:ea typeface="+mj-ea"/>
                </a:endParaRPr>
              </a:p>
            </p:txBody>
          </p:sp>
          <p:sp>
            <p:nvSpPr>
              <p:cNvPr id="69" name="Rectangle 71"/>
              <p:cNvSpPr>
                <a:spLocks noChangeArrowheads="1"/>
              </p:cNvSpPr>
              <p:nvPr/>
            </p:nvSpPr>
            <p:spPr bwMode="auto">
              <a:xfrm>
                <a:off x="2020" y="3068"/>
                <a:ext cx="1924" cy="7"/>
              </a:xfrm>
              <a:prstGeom prst="rect">
                <a:avLst/>
              </a:prstGeom>
              <a:solidFill>
                <a:srgbClr val="87B5E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>
                  <a:latin typeface="+mj-ea"/>
                  <a:ea typeface="+mj-ea"/>
                </a:endParaRPr>
              </a:p>
            </p:txBody>
          </p:sp>
          <p:sp>
            <p:nvSpPr>
              <p:cNvPr id="70" name="Rectangle 72"/>
              <p:cNvSpPr>
                <a:spLocks noChangeArrowheads="1"/>
              </p:cNvSpPr>
              <p:nvPr/>
            </p:nvSpPr>
            <p:spPr bwMode="auto">
              <a:xfrm>
                <a:off x="2020" y="3075"/>
                <a:ext cx="1924" cy="8"/>
              </a:xfrm>
              <a:prstGeom prst="rect">
                <a:avLst/>
              </a:prstGeom>
              <a:solidFill>
                <a:srgbClr val="87B4E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>
                  <a:latin typeface="+mj-ea"/>
                  <a:ea typeface="+mj-ea"/>
                </a:endParaRPr>
              </a:p>
            </p:txBody>
          </p:sp>
          <p:sp>
            <p:nvSpPr>
              <p:cNvPr id="71" name="Rectangle 73"/>
              <p:cNvSpPr>
                <a:spLocks noChangeArrowheads="1"/>
              </p:cNvSpPr>
              <p:nvPr/>
            </p:nvSpPr>
            <p:spPr bwMode="auto">
              <a:xfrm>
                <a:off x="2020" y="3085"/>
                <a:ext cx="1924" cy="8"/>
              </a:xfrm>
              <a:prstGeom prst="rect">
                <a:avLst/>
              </a:prstGeom>
              <a:solidFill>
                <a:srgbClr val="86B3E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>
                  <a:latin typeface="+mj-ea"/>
                  <a:ea typeface="+mj-ea"/>
                </a:endParaRPr>
              </a:p>
            </p:txBody>
          </p:sp>
          <p:sp>
            <p:nvSpPr>
              <p:cNvPr id="72" name="Rectangle 74"/>
              <p:cNvSpPr>
                <a:spLocks noChangeArrowheads="1"/>
              </p:cNvSpPr>
              <p:nvPr/>
            </p:nvSpPr>
            <p:spPr bwMode="auto">
              <a:xfrm>
                <a:off x="2020" y="3093"/>
                <a:ext cx="1924" cy="7"/>
              </a:xfrm>
              <a:prstGeom prst="rect">
                <a:avLst/>
              </a:prstGeom>
              <a:solidFill>
                <a:srgbClr val="86B3E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>
                  <a:latin typeface="+mj-ea"/>
                  <a:ea typeface="+mj-ea"/>
                </a:endParaRPr>
              </a:p>
            </p:txBody>
          </p:sp>
          <p:sp>
            <p:nvSpPr>
              <p:cNvPr id="73" name="Rectangle 75"/>
              <p:cNvSpPr>
                <a:spLocks noChangeArrowheads="1"/>
              </p:cNvSpPr>
              <p:nvPr/>
            </p:nvSpPr>
            <p:spPr bwMode="auto">
              <a:xfrm>
                <a:off x="2020" y="3100"/>
                <a:ext cx="1924" cy="7"/>
              </a:xfrm>
              <a:prstGeom prst="rect">
                <a:avLst/>
              </a:prstGeom>
              <a:solidFill>
                <a:srgbClr val="86B3E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ko-KR" altLang="en-US" sz="1600">
                  <a:latin typeface="+mj-ea"/>
                  <a:ea typeface="+mj-ea"/>
                </a:endParaRPr>
              </a:p>
            </p:txBody>
          </p:sp>
        </p:grpSp>
        <p:sp>
          <p:nvSpPr>
            <p:cNvPr id="49" name="Rectangle 76"/>
            <p:cNvSpPr>
              <a:spLocks noChangeArrowheads="1"/>
            </p:cNvSpPr>
            <p:nvPr/>
          </p:nvSpPr>
          <p:spPr bwMode="auto">
            <a:xfrm>
              <a:off x="2020" y="2914"/>
              <a:ext cx="1926" cy="197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ko-KR" altLang="en-US" sz="1600">
                <a:latin typeface="+mj-ea"/>
                <a:ea typeface="+mj-ea"/>
              </a:endParaRPr>
            </a:p>
          </p:txBody>
        </p:sp>
      </p:grpSp>
      <p:grpSp>
        <p:nvGrpSpPr>
          <p:cNvPr id="74" name="Group 79"/>
          <p:cNvGrpSpPr>
            <a:grpSpLocks/>
          </p:cNvGrpSpPr>
          <p:nvPr/>
        </p:nvGrpSpPr>
        <p:grpSpPr bwMode="auto">
          <a:xfrm>
            <a:off x="3065465" y="5195885"/>
            <a:ext cx="2312987" cy="252412"/>
            <a:chOff x="2020" y="3305"/>
            <a:chExt cx="1972" cy="229"/>
          </a:xfrm>
        </p:grpSpPr>
        <p:sp>
          <p:nvSpPr>
            <p:cNvPr id="75" name="Rectangle 80"/>
            <p:cNvSpPr>
              <a:spLocks noChangeArrowheads="1"/>
            </p:cNvSpPr>
            <p:nvPr/>
          </p:nvSpPr>
          <p:spPr bwMode="auto">
            <a:xfrm>
              <a:off x="2067" y="3338"/>
              <a:ext cx="1925" cy="196"/>
            </a:xfrm>
            <a:prstGeom prst="rect">
              <a:avLst/>
            </a:prstGeom>
            <a:solidFill>
              <a:srgbClr val="808080"/>
            </a:solidFill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rgbClr val="808080"/>
              </a:outerShdw>
            </a:effectLst>
          </p:spPr>
          <p:txBody>
            <a:bodyPr/>
            <a:lstStyle/>
            <a:p>
              <a:pPr>
                <a:defRPr/>
              </a:pPr>
              <a:endParaRPr lang="ko-KR" altLang="en-US" sz="1600">
                <a:latin typeface="+mj-ea"/>
                <a:ea typeface="+mj-ea"/>
              </a:endParaRPr>
            </a:p>
          </p:txBody>
        </p:sp>
        <p:grpSp>
          <p:nvGrpSpPr>
            <p:cNvPr id="76" name="Group 81"/>
            <p:cNvGrpSpPr>
              <a:grpSpLocks/>
            </p:cNvGrpSpPr>
            <p:nvPr/>
          </p:nvGrpSpPr>
          <p:grpSpPr bwMode="auto">
            <a:xfrm>
              <a:off x="2020" y="3305"/>
              <a:ext cx="1926" cy="196"/>
              <a:chOff x="2020" y="3305"/>
              <a:chExt cx="1926" cy="196"/>
            </a:xfrm>
          </p:grpSpPr>
          <p:sp>
            <p:nvSpPr>
              <p:cNvPr id="78" name="Rectangle 82"/>
              <p:cNvSpPr>
                <a:spLocks noChangeArrowheads="1"/>
              </p:cNvSpPr>
              <p:nvPr/>
            </p:nvSpPr>
            <p:spPr bwMode="auto">
              <a:xfrm>
                <a:off x="2020" y="3305"/>
                <a:ext cx="1926" cy="9"/>
              </a:xfrm>
              <a:prstGeom prst="rect">
                <a:avLst/>
              </a:prstGeom>
              <a:solidFill>
                <a:srgbClr val="98CBFE"/>
              </a:solidFill>
              <a:ln w="9525">
                <a:noFill/>
                <a:miter lim="800000"/>
                <a:headEnd/>
                <a:tailEnd/>
              </a:ln>
              <a:effectLst>
                <a:outerShdw dist="35921" dir="2700000" algn="ctr" rotWithShape="0">
                  <a:srgbClr val="808080"/>
                </a:outerShdw>
              </a:effectLst>
            </p:spPr>
            <p:txBody>
              <a:bodyPr/>
              <a:lstStyle/>
              <a:p>
                <a:pPr>
                  <a:defRPr/>
                </a:pPr>
                <a:endParaRPr lang="ko-KR" altLang="en-US" sz="1600">
                  <a:latin typeface="+mj-ea"/>
                  <a:ea typeface="+mj-ea"/>
                </a:endParaRPr>
              </a:p>
            </p:txBody>
          </p:sp>
          <p:sp>
            <p:nvSpPr>
              <p:cNvPr id="79" name="Rectangle 83"/>
              <p:cNvSpPr>
                <a:spLocks noChangeArrowheads="1"/>
              </p:cNvSpPr>
              <p:nvPr/>
            </p:nvSpPr>
            <p:spPr bwMode="auto">
              <a:xfrm>
                <a:off x="2020" y="3314"/>
                <a:ext cx="1926" cy="7"/>
              </a:xfrm>
              <a:prstGeom prst="rect">
                <a:avLst/>
              </a:prstGeom>
              <a:solidFill>
                <a:srgbClr val="98CBFE"/>
              </a:solidFill>
              <a:ln w="9525">
                <a:noFill/>
                <a:miter lim="800000"/>
                <a:headEnd/>
                <a:tailEnd/>
              </a:ln>
              <a:effectLst>
                <a:outerShdw dist="35921" dir="2700000" algn="ctr" rotWithShape="0">
                  <a:srgbClr val="808080"/>
                </a:outerShdw>
              </a:effectLst>
            </p:spPr>
            <p:txBody>
              <a:bodyPr/>
              <a:lstStyle/>
              <a:p>
                <a:pPr>
                  <a:defRPr/>
                </a:pPr>
                <a:endParaRPr lang="ko-KR" altLang="en-US" sz="1600">
                  <a:latin typeface="+mj-ea"/>
                  <a:ea typeface="+mj-ea"/>
                </a:endParaRPr>
              </a:p>
            </p:txBody>
          </p:sp>
          <p:sp>
            <p:nvSpPr>
              <p:cNvPr id="80" name="Rectangle 84"/>
              <p:cNvSpPr>
                <a:spLocks noChangeArrowheads="1"/>
              </p:cNvSpPr>
              <p:nvPr/>
            </p:nvSpPr>
            <p:spPr bwMode="auto">
              <a:xfrm>
                <a:off x="2020" y="3321"/>
                <a:ext cx="1926" cy="9"/>
              </a:xfrm>
              <a:prstGeom prst="rect">
                <a:avLst/>
              </a:prstGeom>
              <a:solidFill>
                <a:srgbClr val="98CBFD"/>
              </a:solidFill>
              <a:ln w="9525">
                <a:noFill/>
                <a:miter lim="800000"/>
                <a:headEnd/>
                <a:tailEnd/>
              </a:ln>
              <a:effectLst>
                <a:outerShdw dist="35921" dir="2700000" algn="ctr" rotWithShape="0">
                  <a:srgbClr val="808080"/>
                </a:outerShdw>
              </a:effectLst>
            </p:spPr>
            <p:txBody>
              <a:bodyPr/>
              <a:lstStyle/>
              <a:p>
                <a:pPr>
                  <a:defRPr/>
                </a:pPr>
                <a:endParaRPr lang="ko-KR" altLang="en-US" sz="1600">
                  <a:latin typeface="+mj-ea"/>
                  <a:ea typeface="+mj-ea"/>
                </a:endParaRPr>
              </a:p>
            </p:txBody>
          </p:sp>
          <p:sp>
            <p:nvSpPr>
              <p:cNvPr id="81" name="Rectangle 85"/>
              <p:cNvSpPr>
                <a:spLocks noChangeArrowheads="1"/>
              </p:cNvSpPr>
              <p:nvPr/>
            </p:nvSpPr>
            <p:spPr bwMode="auto">
              <a:xfrm>
                <a:off x="2020" y="3329"/>
                <a:ext cx="1926" cy="9"/>
              </a:xfrm>
              <a:prstGeom prst="rect">
                <a:avLst/>
              </a:prstGeom>
              <a:solidFill>
                <a:srgbClr val="97CAFD"/>
              </a:solidFill>
              <a:ln w="9525">
                <a:noFill/>
                <a:miter lim="800000"/>
                <a:headEnd/>
                <a:tailEnd/>
              </a:ln>
              <a:effectLst>
                <a:outerShdw dist="35921" dir="2700000" algn="ctr" rotWithShape="0">
                  <a:srgbClr val="808080"/>
                </a:outerShdw>
              </a:effectLst>
            </p:spPr>
            <p:txBody>
              <a:bodyPr/>
              <a:lstStyle/>
              <a:p>
                <a:pPr>
                  <a:defRPr/>
                </a:pPr>
                <a:endParaRPr lang="ko-KR" altLang="en-US" sz="1600">
                  <a:latin typeface="+mj-ea"/>
                  <a:ea typeface="+mj-ea"/>
                </a:endParaRPr>
              </a:p>
            </p:txBody>
          </p:sp>
          <p:sp>
            <p:nvSpPr>
              <p:cNvPr id="82" name="Rectangle 86"/>
              <p:cNvSpPr>
                <a:spLocks noChangeArrowheads="1"/>
              </p:cNvSpPr>
              <p:nvPr/>
            </p:nvSpPr>
            <p:spPr bwMode="auto">
              <a:xfrm>
                <a:off x="2020" y="3338"/>
                <a:ext cx="1926" cy="7"/>
              </a:xfrm>
              <a:prstGeom prst="rect">
                <a:avLst/>
              </a:prstGeom>
              <a:solidFill>
                <a:srgbClr val="97C9FC"/>
              </a:solidFill>
              <a:ln w="9525">
                <a:noFill/>
                <a:miter lim="800000"/>
                <a:headEnd/>
                <a:tailEnd/>
              </a:ln>
              <a:effectLst>
                <a:outerShdw dist="35921" dir="2700000" algn="ctr" rotWithShape="0">
                  <a:srgbClr val="808080"/>
                </a:outerShdw>
              </a:effectLst>
            </p:spPr>
            <p:txBody>
              <a:bodyPr/>
              <a:lstStyle/>
              <a:p>
                <a:pPr>
                  <a:defRPr/>
                </a:pPr>
                <a:endParaRPr lang="ko-KR" altLang="en-US" sz="1600">
                  <a:latin typeface="+mj-ea"/>
                  <a:ea typeface="+mj-ea"/>
                </a:endParaRPr>
              </a:p>
            </p:txBody>
          </p:sp>
          <p:sp>
            <p:nvSpPr>
              <p:cNvPr id="83" name="Rectangle 87"/>
              <p:cNvSpPr>
                <a:spLocks noChangeArrowheads="1"/>
              </p:cNvSpPr>
              <p:nvPr/>
            </p:nvSpPr>
            <p:spPr bwMode="auto">
              <a:xfrm>
                <a:off x="2020" y="3345"/>
                <a:ext cx="1926" cy="9"/>
              </a:xfrm>
              <a:prstGeom prst="rect">
                <a:avLst/>
              </a:prstGeom>
              <a:solidFill>
                <a:srgbClr val="96C9FB"/>
              </a:solidFill>
              <a:ln w="9525">
                <a:noFill/>
                <a:miter lim="800000"/>
                <a:headEnd/>
                <a:tailEnd/>
              </a:ln>
              <a:effectLst>
                <a:outerShdw dist="35921" dir="2700000" algn="ctr" rotWithShape="0">
                  <a:srgbClr val="808080"/>
                </a:outerShdw>
              </a:effectLst>
            </p:spPr>
            <p:txBody>
              <a:bodyPr/>
              <a:lstStyle/>
              <a:p>
                <a:pPr>
                  <a:defRPr/>
                </a:pPr>
                <a:endParaRPr lang="ko-KR" altLang="en-US" sz="1600">
                  <a:latin typeface="+mj-ea"/>
                  <a:ea typeface="+mj-ea"/>
                </a:endParaRPr>
              </a:p>
            </p:txBody>
          </p:sp>
          <p:sp>
            <p:nvSpPr>
              <p:cNvPr id="84" name="Rectangle 88"/>
              <p:cNvSpPr>
                <a:spLocks noChangeArrowheads="1"/>
              </p:cNvSpPr>
              <p:nvPr/>
            </p:nvSpPr>
            <p:spPr bwMode="auto">
              <a:xfrm>
                <a:off x="2020" y="3354"/>
                <a:ext cx="1926" cy="9"/>
              </a:xfrm>
              <a:prstGeom prst="rect">
                <a:avLst/>
              </a:prstGeom>
              <a:solidFill>
                <a:srgbClr val="96C8FA"/>
              </a:solidFill>
              <a:ln w="9525">
                <a:noFill/>
                <a:miter lim="800000"/>
                <a:headEnd/>
                <a:tailEnd/>
              </a:ln>
              <a:effectLst>
                <a:outerShdw dist="35921" dir="2700000" algn="ctr" rotWithShape="0">
                  <a:srgbClr val="808080"/>
                </a:outerShdw>
              </a:effectLst>
            </p:spPr>
            <p:txBody>
              <a:bodyPr/>
              <a:lstStyle/>
              <a:p>
                <a:pPr>
                  <a:defRPr/>
                </a:pPr>
                <a:endParaRPr lang="ko-KR" altLang="en-US" sz="1600">
                  <a:latin typeface="+mj-ea"/>
                  <a:ea typeface="+mj-ea"/>
                </a:endParaRPr>
              </a:p>
            </p:txBody>
          </p:sp>
          <p:sp>
            <p:nvSpPr>
              <p:cNvPr id="85" name="Rectangle 89"/>
              <p:cNvSpPr>
                <a:spLocks noChangeArrowheads="1"/>
              </p:cNvSpPr>
              <p:nvPr/>
            </p:nvSpPr>
            <p:spPr bwMode="auto">
              <a:xfrm>
                <a:off x="2020" y="3363"/>
                <a:ext cx="1926" cy="7"/>
              </a:xfrm>
              <a:prstGeom prst="rect">
                <a:avLst/>
              </a:prstGeom>
              <a:solidFill>
                <a:srgbClr val="95C6F8"/>
              </a:solidFill>
              <a:ln w="9525">
                <a:noFill/>
                <a:miter lim="800000"/>
                <a:headEnd/>
                <a:tailEnd/>
              </a:ln>
              <a:effectLst>
                <a:outerShdw dist="35921" dir="2700000" algn="ctr" rotWithShape="0">
                  <a:srgbClr val="808080"/>
                </a:outerShdw>
              </a:effectLst>
            </p:spPr>
            <p:txBody>
              <a:bodyPr/>
              <a:lstStyle/>
              <a:p>
                <a:pPr>
                  <a:defRPr/>
                </a:pPr>
                <a:endParaRPr lang="ko-KR" altLang="en-US" sz="1600">
                  <a:latin typeface="+mj-ea"/>
                  <a:ea typeface="+mj-ea"/>
                </a:endParaRPr>
              </a:p>
            </p:txBody>
          </p:sp>
          <p:sp>
            <p:nvSpPr>
              <p:cNvPr id="86" name="Rectangle 90"/>
              <p:cNvSpPr>
                <a:spLocks noChangeArrowheads="1"/>
              </p:cNvSpPr>
              <p:nvPr/>
            </p:nvSpPr>
            <p:spPr bwMode="auto">
              <a:xfrm>
                <a:off x="2020" y="3370"/>
                <a:ext cx="1926" cy="9"/>
              </a:xfrm>
              <a:prstGeom prst="rect">
                <a:avLst/>
              </a:prstGeom>
              <a:solidFill>
                <a:srgbClr val="94C5F7"/>
              </a:solidFill>
              <a:ln w="9525">
                <a:noFill/>
                <a:miter lim="800000"/>
                <a:headEnd/>
                <a:tailEnd/>
              </a:ln>
              <a:effectLst>
                <a:outerShdw dist="35921" dir="2700000" algn="ctr" rotWithShape="0">
                  <a:srgbClr val="808080"/>
                </a:outerShdw>
              </a:effectLst>
            </p:spPr>
            <p:txBody>
              <a:bodyPr/>
              <a:lstStyle/>
              <a:p>
                <a:pPr>
                  <a:defRPr/>
                </a:pPr>
                <a:endParaRPr lang="ko-KR" altLang="en-US" sz="1600">
                  <a:latin typeface="+mj-ea"/>
                  <a:ea typeface="+mj-ea"/>
                </a:endParaRPr>
              </a:p>
            </p:txBody>
          </p:sp>
          <p:sp>
            <p:nvSpPr>
              <p:cNvPr id="87" name="Rectangle 91"/>
              <p:cNvSpPr>
                <a:spLocks noChangeArrowheads="1"/>
              </p:cNvSpPr>
              <p:nvPr/>
            </p:nvSpPr>
            <p:spPr bwMode="auto">
              <a:xfrm>
                <a:off x="2020" y="3378"/>
                <a:ext cx="1926" cy="9"/>
              </a:xfrm>
              <a:prstGeom prst="rect">
                <a:avLst/>
              </a:prstGeom>
              <a:solidFill>
                <a:srgbClr val="92C4F5"/>
              </a:solidFill>
              <a:ln w="9525">
                <a:noFill/>
                <a:miter lim="800000"/>
                <a:headEnd/>
                <a:tailEnd/>
              </a:ln>
              <a:effectLst>
                <a:outerShdw dist="35921" dir="2700000" algn="ctr" rotWithShape="0">
                  <a:srgbClr val="808080"/>
                </a:outerShdw>
              </a:effectLst>
            </p:spPr>
            <p:txBody>
              <a:bodyPr/>
              <a:lstStyle/>
              <a:p>
                <a:pPr>
                  <a:defRPr/>
                </a:pPr>
                <a:endParaRPr lang="ko-KR" altLang="en-US" sz="1600">
                  <a:latin typeface="+mj-ea"/>
                  <a:ea typeface="+mj-ea"/>
                </a:endParaRPr>
              </a:p>
            </p:txBody>
          </p:sp>
          <p:sp>
            <p:nvSpPr>
              <p:cNvPr id="88" name="Rectangle 92"/>
              <p:cNvSpPr>
                <a:spLocks noChangeArrowheads="1"/>
              </p:cNvSpPr>
              <p:nvPr/>
            </p:nvSpPr>
            <p:spPr bwMode="auto">
              <a:xfrm>
                <a:off x="2020" y="3387"/>
                <a:ext cx="1926" cy="7"/>
              </a:xfrm>
              <a:prstGeom prst="rect">
                <a:avLst/>
              </a:prstGeom>
              <a:solidFill>
                <a:srgbClr val="91C2F3"/>
              </a:solidFill>
              <a:ln w="9525">
                <a:noFill/>
                <a:miter lim="800000"/>
                <a:headEnd/>
                <a:tailEnd/>
              </a:ln>
              <a:effectLst>
                <a:outerShdw dist="35921" dir="2700000" algn="ctr" rotWithShape="0">
                  <a:srgbClr val="808080"/>
                </a:outerShdw>
              </a:effectLst>
            </p:spPr>
            <p:txBody>
              <a:bodyPr/>
              <a:lstStyle/>
              <a:p>
                <a:pPr>
                  <a:defRPr/>
                </a:pPr>
                <a:endParaRPr lang="ko-KR" altLang="en-US" sz="1600">
                  <a:latin typeface="+mj-ea"/>
                  <a:ea typeface="+mj-ea"/>
                </a:endParaRPr>
              </a:p>
            </p:txBody>
          </p:sp>
          <p:sp>
            <p:nvSpPr>
              <p:cNvPr id="89" name="Rectangle 93"/>
              <p:cNvSpPr>
                <a:spLocks noChangeArrowheads="1"/>
              </p:cNvSpPr>
              <p:nvPr/>
            </p:nvSpPr>
            <p:spPr bwMode="auto">
              <a:xfrm>
                <a:off x="2020" y="3394"/>
                <a:ext cx="1926" cy="9"/>
              </a:xfrm>
              <a:prstGeom prst="rect">
                <a:avLst/>
              </a:prstGeom>
              <a:solidFill>
                <a:srgbClr val="90C0F1"/>
              </a:solidFill>
              <a:ln w="9525">
                <a:noFill/>
                <a:miter lim="800000"/>
                <a:headEnd/>
                <a:tailEnd/>
              </a:ln>
              <a:effectLst>
                <a:outerShdw dist="35921" dir="2700000" algn="ctr" rotWithShape="0">
                  <a:srgbClr val="808080"/>
                </a:outerShdw>
              </a:effectLst>
            </p:spPr>
            <p:txBody>
              <a:bodyPr/>
              <a:lstStyle/>
              <a:p>
                <a:pPr>
                  <a:defRPr/>
                </a:pPr>
                <a:endParaRPr lang="ko-KR" altLang="en-US" sz="1600">
                  <a:latin typeface="+mj-ea"/>
                  <a:ea typeface="+mj-ea"/>
                </a:endParaRPr>
              </a:p>
            </p:txBody>
          </p:sp>
          <p:sp>
            <p:nvSpPr>
              <p:cNvPr id="90" name="Rectangle 94"/>
              <p:cNvSpPr>
                <a:spLocks noChangeArrowheads="1"/>
              </p:cNvSpPr>
              <p:nvPr/>
            </p:nvSpPr>
            <p:spPr bwMode="auto">
              <a:xfrm>
                <a:off x="2020" y="3403"/>
                <a:ext cx="1926" cy="9"/>
              </a:xfrm>
              <a:prstGeom prst="rect">
                <a:avLst/>
              </a:prstGeom>
              <a:solidFill>
                <a:srgbClr val="8FBFEE"/>
              </a:solidFill>
              <a:ln w="9525">
                <a:noFill/>
                <a:miter lim="800000"/>
                <a:headEnd/>
                <a:tailEnd/>
              </a:ln>
              <a:effectLst>
                <a:outerShdw dist="35921" dir="2700000" algn="ctr" rotWithShape="0">
                  <a:srgbClr val="808080"/>
                </a:outerShdw>
              </a:effectLst>
            </p:spPr>
            <p:txBody>
              <a:bodyPr/>
              <a:lstStyle/>
              <a:p>
                <a:pPr>
                  <a:defRPr/>
                </a:pPr>
                <a:endParaRPr lang="ko-KR" altLang="en-US" sz="1600">
                  <a:latin typeface="+mj-ea"/>
                  <a:ea typeface="+mj-ea"/>
                </a:endParaRPr>
              </a:p>
            </p:txBody>
          </p:sp>
          <p:sp>
            <p:nvSpPr>
              <p:cNvPr id="91" name="Rectangle 95"/>
              <p:cNvSpPr>
                <a:spLocks noChangeArrowheads="1"/>
              </p:cNvSpPr>
              <p:nvPr/>
            </p:nvSpPr>
            <p:spPr bwMode="auto">
              <a:xfrm>
                <a:off x="2020" y="3412"/>
                <a:ext cx="1926" cy="7"/>
              </a:xfrm>
              <a:prstGeom prst="rect">
                <a:avLst/>
              </a:prstGeom>
              <a:solidFill>
                <a:srgbClr val="8DBDEC"/>
              </a:solidFill>
              <a:ln w="9525">
                <a:noFill/>
                <a:miter lim="800000"/>
                <a:headEnd/>
                <a:tailEnd/>
              </a:ln>
              <a:effectLst>
                <a:outerShdw dist="35921" dir="2700000" algn="ctr" rotWithShape="0">
                  <a:srgbClr val="808080"/>
                </a:outerShdw>
              </a:effectLst>
            </p:spPr>
            <p:txBody>
              <a:bodyPr/>
              <a:lstStyle/>
              <a:p>
                <a:pPr>
                  <a:defRPr/>
                </a:pPr>
                <a:endParaRPr lang="ko-KR" altLang="en-US" sz="1600">
                  <a:latin typeface="+mj-ea"/>
                  <a:ea typeface="+mj-ea"/>
                </a:endParaRPr>
              </a:p>
            </p:txBody>
          </p:sp>
          <p:sp>
            <p:nvSpPr>
              <p:cNvPr id="92" name="Rectangle 96"/>
              <p:cNvSpPr>
                <a:spLocks noChangeArrowheads="1"/>
              </p:cNvSpPr>
              <p:nvPr/>
            </p:nvSpPr>
            <p:spPr bwMode="auto">
              <a:xfrm>
                <a:off x="2020" y="3419"/>
                <a:ext cx="1926" cy="9"/>
              </a:xfrm>
              <a:prstGeom prst="rect">
                <a:avLst/>
              </a:prstGeom>
              <a:solidFill>
                <a:srgbClr val="8CBBEA"/>
              </a:solidFill>
              <a:ln w="9525">
                <a:noFill/>
                <a:miter lim="800000"/>
                <a:headEnd/>
                <a:tailEnd/>
              </a:ln>
              <a:effectLst>
                <a:outerShdw dist="35921" dir="2700000" algn="ctr" rotWithShape="0">
                  <a:srgbClr val="808080"/>
                </a:outerShdw>
              </a:effectLst>
            </p:spPr>
            <p:txBody>
              <a:bodyPr/>
              <a:lstStyle/>
              <a:p>
                <a:pPr>
                  <a:defRPr/>
                </a:pPr>
                <a:endParaRPr lang="ko-KR" altLang="en-US" sz="1600">
                  <a:latin typeface="+mj-ea"/>
                  <a:ea typeface="+mj-ea"/>
                </a:endParaRPr>
              </a:p>
            </p:txBody>
          </p:sp>
          <p:sp>
            <p:nvSpPr>
              <p:cNvPr id="93" name="Rectangle 97"/>
              <p:cNvSpPr>
                <a:spLocks noChangeArrowheads="1"/>
              </p:cNvSpPr>
              <p:nvPr/>
            </p:nvSpPr>
            <p:spPr bwMode="auto">
              <a:xfrm>
                <a:off x="2020" y="3427"/>
                <a:ext cx="1926" cy="9"/>
              </a:xfrm>
              <a:prstGeom prst="rect">
                <a:avLst/>
              </a:prstGeom>
              <a:solidFill>
                <a:srgbClr val="8BBAE8"/>
              </a:solidFill>
              <a:ln w="9525">
                <a:noFill/>
                <a:miter lim="800000"/>
                <a:headEnd/>
                <a:tailEnd/>
              </a:ln>
              <a:effectLst>
                <a:outerShdw dist="35921" dir="2700000" algn="ctr" rotWithShape="0">
                  <a:srgbClr val="808080"/>
                </a:outerShdw>
              </a:effectLst>
            </p:spPr>
            <p:txBody>
              <a:bodyPr/>
              <a:lstStyle/>
              <a:p>
                <a:pPr>
                  <a:defRPr/>
                </a:pPr>
                <a:endParaRPr lang="ko-KR" altLang="en-US" sz="1600">
                  <a:latin typeface="+mj-ea"/>
                  <a:ea typeface="+mj-ea"/>
                </a:endParaRPr>
              </a:p>
            </p:txBody>
          </p:sp>
          <p:sp>
            <p:nvSpPr>
              <p:cNvPr id="94" name="Rectangle 98"/>
              <p:cNvSpPr>
                <a:spLocks noChangeArrowheads="1"/>
              </p:cNvSpPr>
              <p:nvPr/>
            </p:nvSpPr>
            <p:spPr bwMode="auto">
              <a:xfrm>
                <a:off x="2020" y="3436"/>
                <a:ext cx="1926" cy="7"/>
              </a:xfrm>
              <a:prstGeom prst="rect">
                <a:avLst/>
              </a:prstGeom>
              <a:solidFill>
                <a:srgbClr val="8AB8E6"/>
              </a:solidFill>
              <a:ln w="9525">
                <a:noFill/>
                <a:miter lim="800000"/>
                <a:headEnd/>
                <a:tailEnd/>
              </a:ln>
              <a:effectLst>
                <a:outerShdw dist="35921" dir="2700000" algn="ctr" rotWithShape="0">
                  <a:srgbClr val="808080"/>
                </a:outerShdw>
              </a:effectLst>
            </p:spPr>
            <p:txBody>
              <a:bodyPr/>
              <a:lstStyle/>
              <a:p>
                <a:pPr>
                  <a:defRPr/>
                </a:pPr>
                <a:endParaRPr lang="ko-KR" altLang="en-US" sz="1600">
                  <a:latin typeface="+mj-ea"/>
                  <a:ea typeface="+mj-ea"/>
                </a:endParaRPr>
              </a:p>
            </p:txBody>
          </p:sp>
          <p:sp>
            <p:nvSpPr>
              <p:cNvPr id="95" name="Rectangle 99"/>
              <p:cNvSpPr>
                <a:spLocks noChangeArrowheads="1"/>
              </p:cNvSpPr>
              <p:nvPr/>
            </p:nvSpPr>
            <p:spPr bwMode="auto">
              <a:xfrm>
                <a:off x="2020" y="3443"/>
                <a:ext cx="1926" cy="9"/>
              </a:xfrm>
              <a:prstGeom prst="rect">
                <a:avLst/>
              </a:prstGeom>
              <a:solidFill>
                <a:srgbClr val="89B7E5"/>
              </a:solidFill>
              <a:ln w="9525">
                <a:noFill/>
                <a:miter lim="800000"/>
                <a:headEnd/>
                <a:tailEnd/>
              </a:ln>
              <a:effectLst>
                <a:outerShdw dist="35921" dir="2700000" algn="ctr" rotWithShape="0">
                  <a:srgbClr val="808080"/>
                </a:outerShdw>
              </a:effectLst>
            </p:spPr>
            <p:txBody>
              <a:bodyPr/>
              <a:lstStyle/>
              <a:p>
                <a:pPr>
                  <a:defRPr/>
                </a:pPr>
                <a:endParaRPr lang="ko-KR" altLang="en-US" sz="1600">
                  <a:latin typeface="+mj-ea"/>
                  <a:ea typeface="+mj-ea"/>
                </a:endParaRPr>
              </a:p>
            </p:txBody>
          </p:sp>
          <p:sp>
            <p:nvSpPr>
              <p:cNvPr id="96" name="Rectangle 100"/>
              <p:cNvSpPr>
                <a:spLocks noChangeArrowheads="1"/>
              </p:cNvSpPr>
              <p:nvPr/>
            </p:nvSpPr>
            <p:spPr bwMode="auto">
              <a:xfrm>
                <a:off x="2020" y="3452"/>
                <a:ext cx="1926" cy="9"/>
              </a:xfrm>
              <a:prstGeom prst="rect">
                <a:avLst/>
              </a:prstGeom>
              <a:solidFill>
                <a:srgbClr val="88B6E3"/>
              </a:solidFill>
              <a:ln w="9525">
                <a:noFill/>
                <a:miter lim="800000"/>
                <a:headEnd/>
                <a:tailEnd/>
              </a:ln>
              <a:effectLst>
                <a:outerShdw dist="35921" dir="2700000" algn="ctr" rotWithShape="0">
                  <a:srgbClr val="808080"/>
                </a:outerShdw>
              </a:effectLst>
            </p:spPr>
            <p:txBody>
              <a:bodyPr/>
              <a:lstStyle/>
              <a:p>
                <a:pPr>
                  <a:defRPr/>
                </a:pPr>
                <a:endParaRPr lang="ko-KR" altLang="en-US" sz="1600">
                  <a:latin typeface="+mj-ea"/>
                  <a:ea typeface="+mj-ea"/>
                </a:endParaRPr>
              </a:p>
            </p:txBody>
          </p:sp>
          <p:sp>
            <p:nvSpPr>
              <p:cNvPr id="97" name="Rectangle 101"/>
              <p:cNvSpPr>
                <a:spLocks noChangeArrowheads="1"/>
              </p:cNvSpPr>
              <p:nvPr/>
            </p:nvSpPr>
            <p:spPr bwMode="auto">
              <a:xfrm>
                <a:off x="2020" y="3461"/>
                <a:ext cx="1926" cy="7"/>
              </a:xfrm>
              <a:prstGeom prst="rect">
                <a:avLst/>
              </a:prstGeom>
              <a:solidFill>
                <a:srgbClr val="87B5E2"/>
              </a:solidFill>
              <a:ln w="9525">
                <a:noFill/>
                <a:miter lim="800000"/>
                <a:headEnd/>
                <a:tailEnd/>
              </a:ln>
              <a:effectLst>
                <a:outerShdw dist="35921" dir="2700000" algn="ctr" rotWithShape="0">
                  <a:srgbClr val="808080"/>
                </a:outerShdw>
              </a:effectLst>
            </p:spPr>
            <p:txBody>
              <a:bodyPr/>
              <a:lstStyle/>
              <a:p>
                <a:pPr>
                  <a:defRPr/>
                </a:pPr>
                <a:endParaRPr lang="ko-KR" altLang="en-US" sz="1600">
                  <a:latin typeface="+mj-ea"/>
                  <a:ea typeface="+mj-ea"/>
                </a:endParaRPr>
              </a:p>
            </p:txBody>
          </p:sp>
          <p:sp>
            <p:nvSpPr>
              <p:cNvPr id="98" name="Rectangle 102"/>
              <p:cNvSpPr>
                <a:spLocks noChangeArrowheads="1"/>
              </p:cNvSpPr>
              <p:nvPr/>
            </p:nvSpPr>
            <p:spPr bwMode="auto">
              <a:xfrm>
                <a:off x="2020" y="3468"/>
                <a:ext cx="1926" cy="9"/>
              </a:xfrm>
              <a:prstGeom prst="rect">
                <a:avLst/>
              </a:prstGeom>
              <a:solidFill>
                <a:srgbClr val="87B4E1"/>
              </a:solidFill>
              <a:ln w="9525">
                <a:noFill/>
                <a:miter lim="800000"/>
                <a:headEnd/>
                <a:tailEnd/>
              </a:ln>
              <a:effectLst>
                <a:outerShdw dist="35921" dir="2700000" algn="ctr" rotWithShape="0">
                  <a:srgbClr val="808080"/>
                </a:outerShdw>
              </a:effectLst>
            </p:spPr>
            <p:txBody>
              <a:bodyPr/>
              <a:lstStyle/>
              <a:p>
                <a:pPr>
                  <a:defRPr/>
                </a:pPr>
                <a:endParaRPr lang="ko-KR" altLang="en-US" sz="1600">
                  <a:latin typeface="+mj-ea"/>
                  <a:ea typeface="+mj-ea"/>
                </a:endParaRPr>
              </a:p>
            </p:txBody>
          </p:sp>
          <p:sp>
            <p:nvSpPr>
              <p:cNvPr id="99" name="Rectangle 103"/>
              <p:cNvSpPr>
                <a:spLocks noChangeArrowheads="1"/>
              </p:cNvSpPr>
              <p:nvPr/>
            </p:nvSpPr>
            <p:spPr bwMode="auto">
              <a:xfrm>
                <a:off x="2020" y="3476"/>
                <a:ext cx="1926" cy="9"/>
              </a:xfrm>
              <a:prstGeom prst="rect">
                <a:avLst/>
              </a:prstGeom>
              <a:solidFill>
                <a:srgbClr val="86B3E1"/>
              </a:solidFill>
              <a:ln w="9525">
                <a:noFill/>
                <a:miter lim="800000"/>
                <a:headEnd/>
                <a:tailEnd/>
              </a:ln>
              <a:effectLst>
                <a:outerShdw dist="35921" dir="2700000" algn="ctr" rotWithShape="0">
                  <a:srgbClr val="808080"/>
                </a:outerShdw>
              </a:effectLst>
            </p:spPr>
            <p:txBody>
              <a:bodyPr/>
              <a:lstStyle/>
              <a:p>
                <a:pPr>
                  <a:defRPr/>
                </a:pPr>
                <a:endParaRPr lang="ko-KR" altLang="en-US" sz="1600">
                  <a:latin typeface="+mj-ea"/>
                  <a:ea typeface="+mj-ea"/>
                </a:endParaRPr>
              </a:p>
            </p:txBody>
          </p:sp>
          <p:sp>
            <p:nvSpPr>
              <p:cNvPr id="100" name="Rectangle 104"/>
              <p:cNvSpPr>
                <a:spLocks noChangeArrowheads="1"/>
              </p:cNvSpPr>
              <p:nvPr/>
            </p:nvSpPr>
            <p:spPr bwMode="auto">
              <a:xfrm>
                <a:off x="2020" y="3485"/>
                <a:ext cx="1926" cy="7"/>
              </a:xfrm>
              <a:prstGeom prst="rect">
                <a:avLst/>
              </a:prstGeom>
              <a:solidFill>
                <a:srgbClr val="86B3E0"/>
              </a:solidFill>
              <a:ln w="9525">
                <a:noFill/>
                <a:miter lim="800000"/>
                <a:headEnd/>
                <a:tailEnd/>
              </a:ln>
              <a:effectLst>
                <a:outerShdw dist="35921" dir="2700000" algn="ctr" rotWithShape="0">
                  <a:srgbClr val="808080"/>
                </a:outerShdw>
              </a:effectLst>
            </p:spPr>
            <p:txBody>
              <a:bodyPr/>
              <a:lstStyle/>
              <a:p>
                <a:pPr>
                  <a:defRPr/>
                </a:pPr>
                <a:endParaRPr lang="ko-KR" altLang="en-US" sz="1600">
                  <a:latin typeface="+mj-ea"/>
                  <a:ea typeface="+mj-ea"/>
                </a:endParaRPr>
              </a:p>
            </p:txBody>
          </p:sp>
          <p:sp>
            <p:nvSpPr>
              <p:cNvPr id="101" name="Rectangle 105"/>
              <p:cNvSpPr>
                <a:spLocks noChangeArrowheads="1"/>
              </p:cNvSpPr>
              <p:nvPr/>
            </p:nvSpPr>
            <p:spPr bwMode="auto">
              <a:xfrm>
                <a:off x="2020" y="3492"/>
                <a:ext cx="1926" cy="9"/>
              </a:xfrm>
              <a:prstGeom prst="rect">
                <a:avLst/>
              </a:prstGeom>
              <a:solidFill>
                <a:srgbClr val="86B3E0"/>
              </a:solidFill>
              <a:ln w="9525">
                <a:noFill/>
                <a:miter lim="800000"/>
                <a:headEnd/>
                <a:tailEnd/>
              </a:ln>
              <a:effectLst>
                <a:outerShdw dist="35921" dir="2700000" algn="ctr" rotWithShape="0">
                  <a:srgbClr val="808080"/>
                </a:outerShdw>
              </a:effectLst>
            </p:spPr>
            <p:txBody>
              <a:bodyPr/>
              <a:lstStyle/>
              <a:p>
                <a:pPr>
                  <a:defRPr/>
                </a:pPr>
                <a:endParaRPr lang="ko-KR" altLang="en-US" sz="1600">
                  <a:latin typeface="+mj-ea"/>
                  <a:ea typeface="+mj-ea"/>
                </a:endParaRPr>
              </a:p>
            </p:txBody>
          </p:sp>
        </p:grpSp>
        <p:sp>
          <p:nvSpPr>
            <p:cNvPr id="77" name="Rectangle 106"/>
            <p:cNvSpPr>
              <a:spLocks noChangeArrowheads="1"/>
            </p:cNvSpPr>
            <p:nvPr/>
          </p:nvSpPr>
          <p:spPr bwMode="auto">
            <a:xfrm>
              <a:off x="2020" y="3305"/>
              <a:ext cx="1926" cy="197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  <a:effectLst>
              <a:outerShdw dist="35921" dir="2700000" algn="ctr" rotWithShape="0">
                <a:srgbClr val="808080"/>
              </a:outerShdw>
            </a:effectLst>
          </p:spPr>
          <p:txBody>
            <a:bodyPr/>
            <a:lstStyle/>
            <a:p>
              <a:pPr>
                <a:defRPr/>
              </a:pPr>
              <a:endParaRPr lang="ko-KR" altLang="en-US" sz="1600">
                <a:latin typeface="+mj-ea"/>
                <a:ea typeface="+mj-ea"/>
              </a:endParaRPr>
            </a:p>
          </p:txBody>
        </p:sp>
      </p:grpSp>
      <p:sp>
        <p:nvSpPr>
          <p:cNvPr id="102" name="Rectangle 108"/>
          <p:cNvSpPr>
            <a:spLocks noChangeArrowheads="1"/>
          </p:cNvSpPr>
          <p:nvPr/>
        </p:nvSpPr>
        <p:spPr bwMode="auto">
          <a:xfrm>
            <a:off x="2178052" y="4202110"/>
            <a:ext cx="896938" cy="188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ko-KR" altLang="en-US" sz="1600">
              <a:latin typeface="+mj-ea"/>
              <a:ea typeface="+mj-ea"/>
            </a:endParaRPr>
          </a:p>
        </p:txBody>
      </p:sp>
      <p:sp>
        <p:nvSpPr>
          <p:cNvPr id="103" name="Rectangle 111"/>
          <p:cNvSpPr>
            <a:spLocks noChangeArrowheads="1"/>
          </p:cNvSpPr>
          <p:nvPr/>
        </p:nvSpPr>
        <p:spPr bwMode="auto">
          <a:xfrm>
            <a:off x="2297115" y="4651372"/>
            <a:ext cx="615950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defRPr/>
            </a:pPr>
            <a:r>
              <a:rPr lang="ko-KR" altLang="en-US" sz="1600" dirty="0">
                <a:solidFill>
                  <a:srgbClr val="000000"/>
                </a:solidFill>
                <a:latin typeface="+mj-ea"/>
                <a:ea typeface="+mj-ea"/>
              </a:rPr>
              <a:t>판매량</a:t>
            </a:r>
            <a:endParaRPr lang="ko-KR" altLang="en-US" sz="1600" dirty="0">
              <a:latin typeface="+mj-ea"/>
              <a:ea typeface="+mj-ea"/>
            </a:endParaRPr>
          </a:p>
        </p:txBody>
      </p:sp>
      <p:sp>
        <p:nvSpPr>
          <p:cNvPr id="104" name="Rectangle 113"/>
          <p:cNvSpPr>
            <a:spLocks noChangeArrowheads="1"/>
          </p:cNvSpPr>
          <p:nvPr/>
        </p:nvSpPr>
        <p:spPr bwMode="auto">
          <a:xfrm>
            <a:off x="2162177" y="5162547"/>
            <a:ext cx="820738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defRPr/>
            </a:pPr>
            <a:r>
              <a:rPr lang="ko-KR" altLang="en-US" sz="1600" dirty="0">
                <a:solidFill>
                  <a:srgbClr val="000000"/>
                </a:solidFill>
                <a:latin typeface="+mj-ea"/>
                <a:ea typeface="+mj-ea"/>
              </a:rPr>
              <a:t>고정비용</a:t>
            </a:r>
            <a:endParaRPr lang="ko-KR" altLang="en-US" sz="1600" dirty="0">
              <a:latin typeface="+mj-ea"/>
              <a:ea typeface="+mj-ea"/>
            </a:endParaRPr>
          </a:p>
        </p:txBody>
      </p:sp>
      <p:sp>
        <p:nvSpPr>
          <p:cNvPr id="105" name="Text Box 114"/>
          <p:cNvSpPr txBox="1">
            <a:spLocks noChangeArrowheads="1"/>
          </p:cNvSpPr>
          <p:nvPr/>
        </p:nvSpPr>
        <p:spPr bwMode="auto">
          <a:xfrm>
            <a:off x="1657352" y="3200397"/>
            <a:ext cx="1500188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ko-KR" sz="1600" dirty="0">
                <a:latin typeface="+mj-ea"/>
                <a:ea typeface="+mj-ea"/>
              </a:rPr>
              <a:t>1%</a:t>
            </a:r>
            <a:r>
              <a:rPr lang="ko-KR" altLang="en-US" sz="1600" dirty="0">
                <a:latin typeface="+mj-ea"/>
                <a:ea typeface="+mj-ea"/>
              </a:rPr>
              <a:t>의 개선</a:t>
            </a:r>
          </a:p>
        </p:txBody>
      </p:sp>
      <p:sp>
        <p:nvSpPr>
          <p:cNvPr id="106" name="Text Box 116"/>
          <p:cNvSpPr txBox="1">
            <a:spLocks noChangeArrowheads="1"/>
          </p:cNvSpPr>
          <p:nvPr/>
        </p:nvSpPr>
        <p:spPr bwMode="auto">
          <a:xfrm>
            <a:off x="5678490" y="3187697"/>
            <a:ext cx="2455862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ko-KR" altLang="en-US" sz="1600">
                <a:latin typeface="+mj-ea"/>
                <a:ea typeface="+mj-ea"/>
              </a:rPr>
              <a:t>영업이익의 개선비율</a:t>
            </a:r>
          </a:p>
        </p:txBody>
      </p:sp>
      <p:sp>
        <p:nvSpPr>
          <p:cNvPr id="107" name="Rectangle 109"/>
          <p:cNvSpPr>
            <a:spLocks noChangeArrowheads="1"/>
          </p:cNvSpPr>
          <p:nvPr/>
        </p:nvSpPr>
        <p:spPr bwMode="auto">
          <a:xfrm>
            <a:off x="2100265" y="4160835"/>
            <a:ext cx="820737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defRPr/>
            </a:pPr>
            <a:r>
              <a:rPr lang="ko-KR" altLang="en-US" sz="1600" dirty="0">
                <a:solidFill>
                  <a:srgbClr val="000000"/>
                </a:solidFill>
                <a:latin typeface="+mj-ea"/>
                <a:ea typeface="+mj-ea"/>
              </a:rPr>
              <a:t>변동비용</a:t>
            </a:r>
            <a:endParaRPr lang="ko-KR" altLang="en-US" sz="1600" dirty="0">
              <a:latin typeface="+mj-ea"/>
              <a:ea typeface="+mj-ea"/>
            </a:endParaRPr>
          </a:p>
        </p:txBody>
      </p:sp>
      <p:sp>
        <p:nvSpPr>
          <p:cNvPr id="108" name="TextBox 107"/>
          <p:cNvSpPr txBox="1"/>
          <p:nvPr/>
        </p:nvSpPr>
        <p:spPr>
          <a:xfrm>
            <a:off x="3143233" y="5715016"/>
            <a:ext cx="2071709" cy="338137"/>
          </a:xfrm>
          <a:prstGeom prst="rect">
            <a:avLst/>
          </a:prstGeom>
          <a:noFill/>
          <a:ln w="19050">
            <a:solidFill>
              <a:schemeClr val="accent4"/>
            </a:solidFill>
            <a:prstDash val="sysDash"/>
          </a:ln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1600" b="1" dirty="0">
                <a:latin typeface="HY중고딕" pitchFamily="18" charset="-127"/>
                <a:ea typeface="HY중고딕" pitchFamily="18" charset="-127"/>
              </a:rPr>
              <a:t>가격의 중요성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1.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가격결정에 영향을 미치는 주요 요인들</a:t>
            </a:r>
            <a:endParaRPr lang="ko-KR" altLang="en-US" sz="2000" b="1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4</a:t>
            </a:fld>
            <a:endParaRPr lang="ko-KR" altLang="en-US"/>
          </a:p>
        </p:txBody>
      </p:sp>
      <p:sp>
        <p:nvSpPr>
          <p:cNvPr id="109" name="내용 개체 틀 2"/>
          <p:cNvSpPr txBox="1">
            <a:spLocks/>
          </p:cNvSpPr>
          <p:nvPr/>
        </p:nvSpPr>
        <p:spPr>
          <a:xfrm>
            <a:off x="457200" y="1000108"/>
            <a:ext cx="8229600" cy="15001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1.1 </a:t>
            </a:r>
            <a:r>
              <a:rPr kumimoji="0" lang="ko-KR" altLang="en-US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소비자</a:t>
            </a:r>
            <a:r>
              <a:rPr kumimoji="0" lang="en-US" altLang="ko-KR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(Consumer)</a:t>
            </a:r>
            <a:endParaRPr kumimoji="0" lang="en-US" altLang="ko-KR" sz="2000" b="1" i="0" u="none" strike="noStrike" kern="1200" cap="none" spc="0" normalizeH="0" baseline="0" noProof="0" dirty="0" smtClean="0">
              <a:ln>
                <a:noFill/>
              </a:ln>
              <a:solidFill>
                <a:srgbClr val="008E7D"/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2060575" marR="0" lvl="1" indent="-1603375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(1) </a:t>
            </a:r>
            <a:r>
              <a:rPr kumimoji="0" lang="ko-KR" altLang="en-US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수요의 법칙 </a:t>
            </a:r>
            <a:r>
              <a:rPr kumimoji="0" lang="en-US" altLang="ko-KR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: </a:t>
            </a:r>
            <a:r>
              <a:rPr kumimoji="0" lang="ko-KR" altLang="en-US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제품의 가격이 낮아질수록 더 많은 양의 제품을 구입함</a:t>
            </a:r>
            <a:r>
              <a:rPr kumimoji="0" lang="en-US" altLang="ko-KR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</a:t>
            </a:r>
            <a:endParaRPr kumimoji="0" lang="en-US" altLang="ko-KR" sz="11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457200" marR="0" lvl="1" indent="0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ko-KR" altLang="en-US" sz="11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0" marR="0" lvl="0" indent="0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altLang="ko-KR" sz="11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0" marR="0" lvl="0" indent="0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ko-KR" altLang="en-US" sz="11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0" name="TextBox 109"/>
          <p:cNvSpPr txBox="1"/>
          <p:nvPr/>
        </p:nvSpPr>
        <p:spPr>
          <a:xfrm>
            <a:off x="5868144" y="4786322"/>
            <a:ext cx="1571649" cy="338137"/>
          </a:xfrm>
          <a:prstGeom prst="rect">
            <a:avLst/>
          </a:prstGeom>
          <a:noFill/>
          <a:ln w="19050">
            <a:solidFill>
              <a:schemeClr val="accent4"/>
            </a:solidFill>
            <a:prstDash val="sysDash"/>
          </a:ln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1600" b="1" dirty="0">
                <a:latin typeface="HY중고딕" pitchFamily="18" charset="-127"/>
                <a:ea typeface="HY중고딕" pitchFamily="18" charset="-127"/>
              </a:rPr>
              <a:t>수요곡선</a:t>
            </a:r>
          </a:p>
        </p:txBody>
      </p:sp>
      <p:sp>
        <p:nvSpPr>
          <p:cNvPr id="111" name="직사각형 110"/>
          <p:cNvSpPr/>
          <p:nvPr/>
        </p:nvSpPr>
        <p:spPr>
          <a:xfrm>
            <a:off x="357158" y="4786322"/>
            <a:ext cx="417236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1400" b="1" dirty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&lt;</a:t>
            </a:r>
            <a:r>
              <a:rPr lang="ko-KR" altLang="en-US" sz="1400" b="1" dirty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가격의사결정에 영향을 미치는 주요 요인들</a:t>
            </a:r>
            <a:r>
              <a:rPr lang="en-US" altLang="ko-KR" sz="1400" b="1" dirty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&gt;</a:t>
            </a:r>
            <a:endParaRPr lang="ko-KR" altLang="en-US" sz="1400" b="1" dirty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pic>
        <p:nvPicPr>
          <p:cNvPr id="112" name="그림 111">
            <a:extLst>
              <a:ext uri="{FF2B5EF4-FFF2-40B4-BE49-F238E27FC236}">
                <a16:creationId xmlns:a16="http://schemas.microsoft.com/office/drawing/2014/main" xmlns="" id="{90A349CC-74EC-7F4F-AB38-0643F7F3404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0736" y="2574410"/>
            <a:ext cx="3783062" cy="2025713"/>
          </a:xfrm>
          <a:prstGeom prst="rect">
            <a:avLst/>
          </a:prstGeom>
        </p:spPr>
      </p:pic>
      <p:pic>
        <p:nvPicPr>
          <p:cNvPr id="113" name="그림 112">
            <a:extLst>
              <a:ext uri="{FF2B5EF4-FFF2-40B4-BE49-F238E27FC236}">
                <a16:creationId xmlns:a16="http://schemas.microsoft.com/office/drawing/2014/main" xmlns="" id="{7B4452A5-551B-3549-901B-AD7E404E54E5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877599" y="2574410"/>
            <a:ext cx="3351201" cy="21485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1.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가격결정에 영향을 미치는 주요 요인들</a:t>
            </a:r>
            <a:endParaRPr lang="ko-KR" altLang="en-US" sz="2000" b="1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5</a:t>
            </a:fld>
            <a:endParaRPr lang="ko-KR" altLang="en-US"/>
          </a:p>
        </p:txBody>
      </p:sp>
      <p:sp>
        <p:nvSpPr>
          <p:cNvPr id="109" name="내용 개체 틀 2"/>
          <p:cNvSpPr txBox="1">
            <a:spLocks/>
          </p:cNvSpPr>
          <p:nvPr/>
        </p:nvSpPr>
        <p:spPr>
          <a:xfrm>
            <a:off x="457200" y="1000108"/>
            <a:ext cx="8229600" cy="1500198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/>
          <a:p>
            <a:pPr marL="0" marR="0" lvl="0" indent="0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1.1 </a:t>
            </a:r>
            <a:r>
              <a:rPr kumimoji="0" lang="ko-KR" altLang="en-US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소비자</a:t>
            </a:r>
            <a:r>
              <a:rPr kumimoji="0" lang="en-US" altLang="ko-KR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(Consumer)</a:t>
            </a:r>
            <a:endParaRPr kumimoji="0" lang="en-US" altLang="ko-KR" sz="2000" b="1" i="0" u="none" strike="noStrike" kern="1200" cap="none" spc="0" normalizeH="0" baseline="0" noProof="0" dirty="0" smtClean="0">
              <a:ln>
                <a:noFill/>
              </a:ln>
              <a:solidFill>
                <a:srgbClr val="008E7D"/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2060575" lvl="1" indent="-1603375">
              <a:lnSpc>
                <a:spcPct val="150000"/>
              </a:lnSpc>
              <a:spcBef>
                <a:spcPct val="20000"/>
              </a:spcBef>
            </a:pP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(1)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수요의 가격탄력성 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: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제품가격이 변화함에 따라 판매량이 얼마나 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/>
            </a:r>
            <a:b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</a:b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변화하는지를 나타내는 지표 </a:t>
            </a: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marL="2060575" marR="0" lvl="1" indent="-1603375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</a:t>
            </a:r>
            <a:endParaRPr kumimoji="0" lang="en-US" altLang="ko-KR" sz="11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457200" marR="0" lvl="1" indent="0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ko-KR" altLang="en-US" sz="11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0" marR="0" lvl="0" indent="0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altLang="ko-KR" sz="11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0" marR="0" lvl="0" indent="0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ko-KR" altLang="en-US" sz="11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</p:txBody>
      </p:sp>
      <p:pic>
        <p:nvPicPr>
          <p:cNvPr id="12" name="그림 11">
            <a:extLst>
              <a:ext uri="{FF2B5EF4-FFF2-40B4-BE49-F238E27FC236}">
                <a16:creationId xmlns:a16="http://schemas.microsoft.com/office/drawing/2014/main" xmlns="" id="{3D2DB53F-9E70-8F40-88AF-609F2B925DF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9896" y="2996952"/>
            <a:ext cx="6444208" cy="172850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1.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가격결정에 영향을 미치는 주요 요인들</a:t>
            </a:r>
            <a:endParaRPr lang="ko-KR" altLang="en-US" sz="2000" b="1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6</a:t>
            </a:fld>
            <a:endParaRPr lang="ko-KR" altLang="en-US"/>
          </a:p>
        </p:txBody>
      </p:sp>
      <p:sp>
        <p:nvSpPr>
          <p:cNvPr id="109" name="내용 개체 틀 2"/>
          <p:cNvSpPr txBox="1">
            <a:spLocks/>
          </p:cNvSpPr>
          <p:nvPr/>
        </p:nvSpPr>
        <p:spPr>
          <a:xfrm>
            <a:off x="457200" y="1000108"/>
            <a:ext cx="8229600" cy="25003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1.1 </a:t>
            </a:r>
            <a:r>
              <a:rPr kumimoji="0" lang="ko-KR" altLang="en-US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소비자</a:t>
            </a:r>
            <a:r>
              <a:rPr kumimoji="0" lang="en-US" altLang="ko-KR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E7D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(Consumer)</a:t>
            </a:r>
            <a:endParaRPr kumimoji="0" lang="en-US" altLang="ko-KR" sz="2000" b="1" i="0" u="none" strike="noStrike" kern="1200" cap="none" spc="0" normalizeH="0" baseline="0" noProof="0" dirty="0" smtClean="0">
              <a:ln>
                <a:noFill/>
              </a:ln>
              <a:solidFill>
                <a:srgbClr val="008E7D"/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2060575" lvl="1" indent="-1603375">
              <a:lnSpc>
                <a:spcPct val="150000"/>
              </a:lnSpc>
              <a:spcBef>
                <a:spcPct val="20000"/>
              </a:spcBef>
            </a:pP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(1)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수요의 가격탄력성 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: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 탄력적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(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탄력성의 절대값이 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1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초과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), </a:t>
            </a:r>
            <a:b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</a:b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         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비탄력적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(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탄력성의 절대값이 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1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미만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), </a:t>
            </a:r>
            <a:b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</a:b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          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단위탄력적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(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탄력성의 절대값이 </a:t>
            </a:r>
            <a:r>
              <a:rPr lang="en-US" altLang="ko-KR" sz="1600" dirty="0" smtClean="0">
                <a:latin typeface="나눔고딕" pitchFamily="50" charset="-127"/>
                <a:ea typeface="나눔고딕" pitchFamily="50" charset="-127"/>
              </a:rPr>
              <a:t>1)</a:t>
            </a:r>
            <a:r>
              <a:rPr lang="ko-KR" altLang="en-US" sz="1600" dirty="0" smtClean="0">
                <a:latin typeface="나눔고딕" pitchFamily="50" charset="-127"/>
                <a:ea typeface="나눔고딕" pitchFamily="50" charset="-127"/>
              </a:rPr>
              <a:t> </a:t>
            </a: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 marL="2060575" marR="0" lvl="1" indent="-1603375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</a:t>
            </a:r>
            <a:endParaRPr kumimoji="0" lang="en-US" altLang="ko-KR" sz="11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457200" marR="0" lvl="1" indent="0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ko-KR" altLang="en-US" sz="11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0" marR="0" lvl="0" indent="0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altLang="ko-KR" sz="11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0" marR="0" lvl="0" indent="0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ko-KR" altLang="en-US" sz="11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357422" y="5734069"/>
            <a:ext cx="4214843" cy="338137"/>
          </a:xfrm>
          <a:prstGeom prst="rect">
            <a:avLst/>
          </a:prstGeom>
          <a:noFill/>
          <a:ln w="19050">
            <a:solidFill>
              <a:schemeClr val="accent4"/>
            </a:solidFill>
            <a:prstDash val="sysDash"/>
          </a:ln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1600" b="1" dirty="0">
                <a:latin typeface="HY중고딕" pitchFamily="18" charset="-127"/>
                <a:ea typeface="HY중고딕" pitchFamily="18" charset="-127"/>
              </a:rPr>
              <a:t>탄력적 수요와 비탄력적 수요의 예</a:t>
            </a:r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xmlns="" id="{4394E667-690D-1241-A50D-806958DD6029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09936" y="2924944"/>
            <a:ext cx="5724128" cy="22745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1.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가격결정에 영향을 미치는 주요 요인들</a:t>
            </a:r>
            <a:endParaRPr lang="ko-KR" altLang="en-US" sz="2000" b="1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7</a:t>
            </a:fld>
            <a:endParaRPr lang="ko-KR" altLang="en-US"/>
          </a:p>
        </p:txBody>
      </p:sp>
      <p:sp>
        <p:nvSpPr>
          <p:cNvPr id="12" name="내용 개체 틀 2"/>
          <p:cNvSpPr txBox="1">
            <a:spLocks/>
          </p:cNvSpPr>
          <p:nvPr/>
        </p:nvSpPr>
        <p:spPr>
          <a:xfrm>
            <a:off x="457200" y="1285860"/>
            <a:ext cx="8229600" cy="37862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defTabSz="914400" rtl="0" eaLnBrk="1" fontAlgn="auto" latinLnBrk="1" hangingPunct="1">
              <a:lnSpc>
                <a:spcPct val="2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1.2 </a:t>
            </a:r>
            <a:r>
              <a:rPr kumimoji="0" lang="ko-KR" altLang="en-US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원가</a:t>
            </a:r>
            <a:r>
              <a:rPr kumimoji="0" lang="en-US" altLang="ko-KR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(Cost)</a:t>
            </a:r>
            <a:endParaRPr kumimoji="0" lang="en-US" altLang="ko-KR" sz="24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452438" marR="0" lvl="0" indent="-180975" defTabSz="914400" rtl="0" eaLnBrk="1" fontAlgn="auto" latinLnBrk="1" hangingPunct="1">
              <a:lnSpc>
                <a:spcPct val="2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ko-KR" alt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원가는 가격의 하한선이 됨</a:t>
            </a:r>
          </a:p>
          <a:p>
            <a:pPr marL="452438" marR="0" lvl="0" indent="-180975" defTabSz="914400" rtl="0" eaLnBrk="1" fontAlgn="auto" latinLnBrk="1" hangingPunct="1">
              <a:lnSpc>
                <a:spcPct val="2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ko-KR" alt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기업의 생존과 성장을 위한 최소한의 가격은 제품의 원가에 의해서 결정됨</a:t>
            </a:r>
            <a:endParaRPr kumimoji="0" lang="en-US" altLang="ko-KR" sz="12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0" marR="0" lvl="0" indent="0" defTabSz="914400" rtl="0" eaLnBrk="1" fontAlgn="auto" latinLnBrk="1" hangingPunct="1">
              <a:lnSpc>
                <a:spcPct val="2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ko-KR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</a:t>
            </a:r>
            <a:r>
              <a:rPr kumimoji="0" lang="en-US" altLang="ko-KR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1.3 </a:t>
            </a:r>
            <a:r>
              <a:rPr kumimoji="0" lang="ko-KR" altLang="en-US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경쟁</a:t>
            </a:r>
            <a:r>
              <a:rPr kumimoji="0" lang="en-US" altLang="ko-KR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(competition)</a:t>
            </a:r>
          </a:p>
          <a:p>
            <a:pPr marL="452438" marR="0" lvl="0" indent="-180975" defTabSz="914400" rtl="0" eaLnBrk="1" fontAlgn="auto" latinLnBrk="1" hangingPunct="1">
              <a:lnSpc>
                <a:spcPct val="2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ko-KR" alt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경쟁회사들의 가격전략이 고가격 정책과 저가격정책 등의 가격결정에 영향을 줌</a:t>
            </a:r>
          </a:p>
          <a:p>
            <a:pPr marL="452438" marR="0" lvl="0" indent="-180975" defTabSz="914400" rtl="0" eaLnBrk="1" fontAlgn="auto" latinLnBrk="1" hangingPunct="1">
              <a:lnSpc>
                <a:spcPct val="2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ko-KR" alt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시장에서 치열한 경쟁을 벌이고 있는 상황에서의 개별 회사의 가격결정은 </a:t>
            </a:r>
            <a:r>
              <a:rPr kumimoji="0" lang="en-US" altLang="ko-KR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/>
            </a:r>
            <a:br>
              <a:rPr kumimoji="0" lang="en-US" altLang="ko-KR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</a:br>
            <a:r>
              <a:rPr kumimoji="0" lang="ko-KR" altLang="en-US" sz="14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시장가격 결정에 별 영향을 못 미치며 경쟁기업들에 의해 형성된 시장가격을 수용</a:t>
            </a:r>
            <a:endParaRPr kumimoji="0" lang="en-US" altLang="ko-KR" sz="12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358775" marR="0" lvl="0" indent="-358775" defTabSz="914400" rtl="0" eaLnBrk="1" fontAlgn="auto" latinLnBrk="1" hangingPunct="1">
              <a:lnSpc>
                <a:spcPct val="2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ko-KR" altLang="en-US" sz="12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1.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가격결정에 영향을 미치는 주요 요인들</a:t>
            </a:r>
            <a:endParaRPr lang="ko-KR" altLang="en-US" sz="2000" b="1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8</a:t>
            </a:fld>
            <a:endParaRPr lang="ko-KR" altLang="en-US"/>
          </a:p>
        </p:txBody>
      </p:sp>
      <p:sp>
        <p:nvSpPr>
          <p:cNvPr id="12" name="내용 개체 틀 2"/>
          <p:cNvSpPr txBox="1">
            <a:spLocks/>
          </p:cNvSpPr>
          <p:nvPr/>
        </p:nvSpPr>
        <p:spPr>
          <a:xfrm>
            <a:off x="457200" y="1285860"/>
            <a:ext cx="8229600" cy="40005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58775" indent="-358775" algn="just">
              <a:lnSpc>
                <a:spcPct val="200000"/>
              </a:lnSpc>
              <a:defRPr/>
            </a:pPr>
            <a:r>
              <a:rPr lang="en-US" altLang="ko-KR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1.4 </a:t>
            </a:r>
            <a:r>
              <a:rPr lang="ko-KR" altLang="en-US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유통경로</a:t>
            </a:r>
            <a:r>
              <a:rPr lang="en-US" altLang="ko-KR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(Distribution Channel)</a:t>
            </a:r>
          </a:p>
          <a:p>
            <a:pPr marL="452438" indent="-180975">
              <a:lnSpc>
                <a:spcPct val="200000"/>
              </a:lnSpc>
              <a:buFont typeface="Arial" pitchFamily="34" charset="0"/>
              <a:buChar char="•"/>
              <a:defRPr/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유통경로구성원들의 매출확대와 적정이윤 확보를 위한 노력이 제조업자의 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/>
            </a:r>
            <a:b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</a:b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제품가격 결정에 영향을 줌</a:t>
            </a:r>
          </a:p>
          <a:p>
            <a:pPr marL="452438" indent="-180975">
              <a:lnSpc>
                <a:spcPct val="200000"/>
              </a:lnSpc>
              <a:buFont typeface="Arial" pitchFamily="34" charset="0"/>
              <a:buChar char="•"/>
              <a:defRPr/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재고품의 반품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400" dirty="0" err="1" smtClean="0">
                <a:latin typeface="나눔고딕" pitchFamily="50" charset="-127"/>
                <a:ea typeface="나눔고딕" pitchFamily="50" charset="-127"/>
              </a:rPr>
              <a:t>저수익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 제품의 납품거절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, Display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상의 불이익을 통해 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/>
            </a:r>
            <a:b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</a:b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제조업자에게 가격압박을 행사</a:t>
            </a:r>
            <a:endParaRPr lang="en-US" altLang="ko-KR" sz="1600" dirty="0" smtClean="0">
              <a:latin typeface="나눔고딕" pitchFamily="50" charset="-127"/>
              <a:ea typeface="나눔고딕" pitchFamily="50" charset="-127"/>
            </a:endParaRPr>
          </a:p>
          <a:p>
            <a:pPr>
              <a:lnSpc>
                <a:spcPct val="200000"/>
              </a:lnSpc>
              <a:defRPr/>
            </a:pPr>
            <a:r>
              <a:rPr lang="en-US" altLang="ko-KR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1.5 </a:t>
            </a:r>
            <a:r>
              <a:rPr lang="ko-KR" altLang="en-US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정부의 규제</a:t>
            </a:r>
            <a:r>
              <a:rPr lang="en-US" altLang="ko-KR" b="1" dirty="0" smtClean="0">
                <a:solidFill>
                  <a:srgbClr val="008E7D"/>
                </a:solidFill>
                <a:latin typeface="나눔고딕" pitchFamily="50" charset="-127"/>
                <a:ea typeface="나눔고딕" pitchFamily="50" charset="-127"/>
              </a:rPr>
              <a:t>(Government Regulation)</a:t>
            </a:r>
          </a:p>
          <a:p>
            <a:pPr marL="452438" indent="-180975">
              <a:lnSpc>
                <a:spcPct val="200000"/>
              </a:lnSpc>
              <a:buFont typeface="Arial" pitchFamily="34" charset="0"/>
              <a:buChar char="•"/>
              <a:defRPr/>
            </a:pP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공공생활 안정이라는 정부의 목표에 의한 생필품 가격인하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수요억제운동 등의 </a:t>
            </a:r>
            <a: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  <a:t/>
            </a:r>
            <a:br>
              <a:rPr lang="en-US" altLang="ko-KR" sz="1400" dirty="0" smtClean="0">
                <a:latin typeface="나눔고딕" pitchFamily="50" charset="-127"/>
                <a:ea typeface="나눔고딕" pitchFamily="50" charset="-127"/>
              </a:rPr>
            </a:br>
            <a:r>
              <a:rPr lang="ko-KR" altLang="en-US" sz="1400" dirty="0" err="1" smtClean="0">
                <a:latin typeface="나눔고딕" pitchFamily="50" charset="-127"/>
                <a:ea typeface="나눔고딕" pitchFamily="50" charset="-127"/>
              </a:rPr>
              <a:t>법적규제가</a:t>
            </a:r>
            <a:r>
              <a:rPr lang="ko-KR" altLang="en-US" sz="1400" dirty="0" smtClean="0">
                <a:latin typeface="나눔고딕" pitchFamily="50" charset="-127"/>
                <a:ea typeface="나눔고딕" pitchFamily="50" charset="-127"/>
              </a:rPr>
              <a:t> 제품가격에 영향을 줌</a:t>
            </a:r>
            <a:endParaRPr lang="ko-KR" altLang="en-US" sz="1600" dirty="0" smtClean="0">
              <a:latin typeface="나눔고딕" pitchFamily="50" charset="-127"/>
              <a:ea typeface="나눔고딕" pitchFamily="50" charset="-127"/>
            </a:endParaRPr>
          </a:p>
          <a:p>
            <a:pPr lvl="1">
              <a:lnSpc>
                <a:spcPct val="200000"/>
              </a:lnSpc>
              <a:defRPr/>
            </a:pPr>
            <a:endParaRPr lang="en-US" altLang="ko-KR" dirty="0">
              <a:latin typeface="나눔고딕" pitchFamily="50" charset="-127"/>
              <a:ea typeface="나눔고딕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 descr="마케팅원론 ppt 배경(내지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85" y="0"/>
            <a:ext cx="9074230" cy="6858000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844" y="214290"/>
            <a:ext cx="88583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마케팅 사례 </a:t>
            </a:r>
            <a:r>
              <a:rPr lang="en-US" altLang="ko-KR" sz="2000" b="1" dirty="0" smtClean="0">
                <a:latin typeface="나눔고딕" pitchFamily="50" charset="-127"/>
                <a:ea typeface="나눔고딕" pitchFamily="50" charset="-127"/>
              </a:rPr>
              <a:t>: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최저가 </a:t>
            </a:r>
            <a:r>
              <a:rPr lang="ko-KR" altLang="en-US" sz="2000" b="1" dirty="0" smtClean="0">
                <a:latin typeface="나눔고딕" pitchFamily="50" charset="-127"/>
                <a:ea typeface="나눔고딕" pitchFamily="50" charset="-127"/>
              </a:rPr>
              <a:t>마케팅으로 승부하는 </a:t>
            </a:r>
            <a:r>
              <a:rPr lang="ko-KR" altLang="en-US" sz="2000" b="1" dirty="0" err="1" smtClean="0">
                <a:latin typeface="나눔고딕" pitchFamily="50" charset="-127"/>
                <a:ea typeface="나눔고딕" pitchFamily="50" charset="-127"/>
              </a:rPr>
              <a:t>위메프</a:t>
            </a:r>
            <a:endParaRPr lang="ko-KR" altLang="en-US" sz="2000" b="1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357158" y="785794"/>
            <a:ext cx="828680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endParaRPr lang="ko-KR" altLang="en-US" sz="2000" dirty="0" smtClean="0">
              <a:solidFill>
                <a:srgbClr val="008E7D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1" name="슬라이드 번호 개체 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49AF-0D1D-4C77-AFD9-F8E0CAECFFA8}" type="slidenum">
              <a:rPr lang="ko-KR" altLang="en-US" smtClean="0"/>
              <a:pPr/>
              <a:t>9</a:t>
            </a:fld>
            <a:endParaRPr lang="ko-KR" altLang="en-US"/>
          </a:p>
        </p:txBody>
      </p:sp>
      <p:sp>
        <p:nvSpPr>
          <p:cNvPr id="8" name="내용 개체 틀 1">
            <a:extLst>
              <a:ext uri="{FF2B5EF4-FFF2-40B4-BE49-F238E27FC236}">
                <a16:creationId xmlns:a16="http://schemas.microsoft.com/office/drawing/2014/main" xmlns="" id="{10FD31B7-8474-0E4A-A9B9-25B37605D7AB}"/>
              </a:ext>
            </a:extLst>
          </p:cNvPr>
          <p:cNvSpPr txBox="1">
            <a:spLocks/>
          </p:cNvSpPr>
          <p:nvPr/>
        </p:nvSpPr>
        <p:spPr>
          <a:xfrm>
            <a:off x="457200" y="928670"/>
            <a:ext cx="5324324" cy="519749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85750" marR="0" lvl="0" indent="-285750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ko-KR" altLang="en-US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위탁사업본부</a:t>
            </a:r>
            <a:r>
              <a:rPr kumimoji="1" lang="en-US" altLang="ko-KR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,</a:t>
            </a:r>
            <a:r>
              <a:rPr kumimoji="1" lang="ko-KR" altLang="en-US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</a:t>
            </a:r>
            <a:r>
              <a:rPr kumimoji="1" lang="ko-KR" altLang="en-US" sz="1600" b="0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직매입사업본부</a:t>
            </a:r>
            <a:r>
              <a:rPr kumimoji="1" lang="en-US" altLang="ko-KR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,</a:t>
            </a:r>
            <a:r>
              <a:rPr kumimoji="1" lang="ko-KR" altLang="en-US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플랫폼사업본부를 독립조직 형태로 개편</a:t>
            </a:r>
            <a:r>
              <a:rPr kumimoji="1" lang="en-US" altLang="ko-KR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/>
            </a:r>
            <a:br>
              <a:rPr kumimoji="1" lang="en-US" altLang="ko-KR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</a:br>
            <a:r>
              <a:rPr kumimoji="1" lang="en-US" altLang="ko-KR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sym typeface="Wingdings" pitchFamily="2" charset="2"/>
              </a:rPr>
              <a:t></a:t>
            </a:r>
            <a:r>
              <a:rPr kumimoji="1" lang="ko-KR" altLang="en-US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sym typeface="Wingdings" pitchFamily="2" charset="2"/>
              </a:rPr>
              <a:t> 속도 강조</a:t>
            </a:r>
            <a:endParaRPr kumimoji="1" lang="en-US" altLang="ko-KR" sz="16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285750" marR="0" lvl="0" indent="-285750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ko-KR" altLang="en-US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특가 기획을 위한 거래처와의 협력 강화</a:t>
            </a:r>
            <a:endParaRPr kumimoji="1" lang="en-US" altLang="ko-KR" sz="16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285750" marR="0" lvl="0" indent="-285750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ko-KR" altLang="en-US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손익 관리하는 </a:t>
            </a:r>
            <a:r>
              <a:rPr kumimoji="1" lang="ko-KR" altLang="en-US" sz="1600" b="0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쿠팡</a:t>
            </a:r>
            <a:r>
              <a:rPr kumimoji="1" lang="en-US" altLang="ko-KR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,</a:t>
            </a:r>
            <a:r>
              <a:rPr kumimoji="1" lang="ko-KR" altLang="en-US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</a:t>
            </a:r>
            <a:r>
              <a:rPr kumimoji="1" lang="ko-KR" altLang="en-US" sz="1600" b="0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티몬</a:t>
            </a:r>
            <a:r>
              <a:rPr kumimoji="1" lang="ko-KR" altLang="en-US" sz="16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등 경쟁사와 달리 최저가 마케팅 고집</a:t>
            </a:r>
            <a:endParaRPr kumimoji="1" lang="en-US" altLang="ko-KR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285750" marR="0" lvl="0" indent="-285750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1" lang="en-US" altLang="ko-KR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  <a:p>
            <a:pPr marL="0" marR="0" lvl="0" indent="0" defTabSz="914400" rtl="0" eaLnBrk="1" fontAlgn="auto" latinLnBrk="1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1" lang="ko-KR" altLang="en-US" sz="1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과연 </a:t>
            </a:r>
            <a:r>
              <a:rPr kumimoji="1" lang="ko-KR" altLang="en-US" sz="1600" b="1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위메프는</a:t>
            </a:r>
            <a:r>
              <a:rPr kumimoji="1" lang="ko-KR" altLang="en-US" sz="1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 계속해서 실적을 개선하고 성공적인 마케팅을 이어갈 수 있을 것인가</a:t>
            </a:r>
            <a:r>
              <a:rPr kumimoji="1" lang="en-US" altLang="ko-KR" sz="1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?</a:t>
            </a:r>
            <a:endParaRPr kumimoji="1" lang="ko-KR" altLang="en-US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xmlns="" id="{A6170F31-6699-5E4C-8A40-7A49F709512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81524" y="928670"/>
            <a:ext cx="2932700" cy="37939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722</TotalTime>
  <Words>1056</Words>
  <Application>Microsoft Office PowerPoint</Application>
  <PresentationFormat>화면 슬라이드 쇼(4:3)</PresentationFormat>
  <Paragraphs>269</Paragraphs>
  <Slides>26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8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26</vt:i4>
      </vt:variant>
    </vt:vector>
  </HeadingPairs>
  <TitlesOfParts>
    <vt:vector size="35" baseType="lpstr">
      <vt:lpstr>굴림</vt:lpstr>
      <vt:lpstr>Arial</vt:lpstr>
      <vt:lpstr>나눔고딕</vt:lpstr>
      <vt:lpstr>Wingdings 2</vt:lpstr>
      <vt:lpstr>맑은 고딕</vt:lpstr>
      <vt:lpstr>Wingdings</vt:lpstr>
      <vt:lpstr>HY중고딕</vt:lpstr>
      <vt:lpstr>Times New Roman</vt:lpstr>
      <vt:lpstr>Office 테마</vt:lpstr>
      <vt:lpstr>슬라이드 1</vt:lpstr>
      <vt:lpstr>슬라이드 2</vt:lpstr>
      <vt:lpstr>슬라이드 3</vt:lpstr>
      <vt:lpstr>슬라이드 4</vt:lpstr>
      <vt:lpstr>슬라이드 5</vt:lpstr>
      <vt:lpstr>슬라이드 6</vt:lpstr>
      <vt:lpstr>슬라이드 7</vt:lpstr>
      <vt:lpstr>슬라이드 8</vt:lpstr>
      <vt:lpstr>슬라이드 9</vt:lpstr>
      <vt:lpstr>슬라이드 10</vt:lpstr>
      <vt:lpstr>슬라이드 11</vt:lpstr>
      <vt:lpstr>슬라이드 12</vt:lpstr>
      <vt:lpstr>슬라이드 13</vt:lpstr>
      <vt:lpstr>슬라이드 14</vt:lpstr>
      <vt:lpstr>슬라이드 15</vt:lpstr>
      <vt:lpstr>슬라이드 16</vt:lpstr>
      <vt:lpstr>슬라이드 17</vt:lpstr>
      <vt:lpstr>슬라이드 18</vt:lpstr>
      <vt:lpstr>슬라이드 19</vt:lpstr>
      <vt:lpstr>슬라이드 20</vt:lpstr>
      <vt:lpstr>슬라이드 21</vt:lpstr>
      <vt:lpstr>슬라이드 22</vt:lpstr>
      <vt:lpstr>슬라이드 23</vt:lpstr>
      <vt:lpstr>슬라이드 24</vt:lpstr>
      <vt:lpstr>슬라이드 25</vt:lpstr>
      <vt:lpstr>슬라이드 26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hhspub-pc</dc:creator>
  <cp:lastModifiedBy>hhspub-pc</cp:lastModifiedBy>
  <cp:revision>103</cp:revision>
  <dcterms:created xsi:type="dcterms:W3CDTF">2018-02-26T03:14:58Z</dcterms:created>
  <dcterms:modified xsi:type="dcterms:W3CDTF">2018-02-27T05:28:27Z</dcterms:modified>
</cp:coreProperties>
</file>