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17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</p:sldIdLst>
  <p:sldSz cx="9144000" cy="6858000" type="screen4x3"/>
  <p:notesSz cx="6858000" cy="9144000"/>
  <p:embeddedFontLst>
    <p:embeddedFont>
      <p:font typeface="나눔고딕" pitchFamily="50" charset="-127"/>
      <p:regular r:id="rId80"/>
    </p:embeddedFont>
    <p:embeddedFont>
      <p:font typeface="Wingdings 2" pitchFamily="18" charset="2"/>
      <p:regular r:id="rId81"/>
    </p:embeddedFont>
    <p:embeddedFont>
      <p:font typeface="맑은 고딕" pitchFamily="50" charset="-127"/>
      <p:regular r:id="rId82"/>
      <p:bold r:id="rId83"/>
    </p:embeddedFont>
    <p:embeddedFont>
      <p:font typeface="HY중고딕" pitchFamily="18" charset="-127"/>
      <p:regular r:id="rId8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835" autoAdjust="0"/>
    <p:restoredTop sz="94660"/>
  </p:normalViewPr>
  <p:slideViewPr>
    <p:cSldViewPr>
      <p:cViewPr varScale="1">
        <p:scale>
          <a:sx n="116" d="100"/>
          <a:sy n="116" d="100"/>
        </p:scale>
        <p:origin x="-19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67128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촉진전략을 통한 고객가치 소통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8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214414" y="3643314"/>
            <a:ext cx="607223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촉진예산 결정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광고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PR</a:t>
            </a: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판매촉진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인적판매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구전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endParaRPr lang="ko-KR" altLang="en-US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79938" y="1020204"/>
            <a:ext cx="8196518" cy="3937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표적청중으로부터 원하는 반응의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고관여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구매의사결정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학습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하이어라키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학습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느낌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행동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(learn-feel-do)</a:t>
            </a: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구매에 대한 관여수준이 높고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브랜드간에 뚜렷한 차이가 있을 경우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인지 부조화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하이어라키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행동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느낌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학습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(do-feel-learn)</a:t>
            </a: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고관여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제품이지만 브랜드간 차이가 미미한 경우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저관여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구매의사결정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저관여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하이어라키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학습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행동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느낌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(learn-feel-do)</a:t>
            </a: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브랜드간 차이가 미미하며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저관여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제품인 경우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79938" y="1020204"/>
            <a:ext cx="8196518" cy="4529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메시지의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효과적인 메시지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주의를 끌고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흥미를 유발하고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욕구를 자극하며 행동을 이끌어낼 수 있어야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 내용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의사전달자가 원하는 반응을 얻어낼 수 있는 메시지의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소구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방향이나 주제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소구방법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099350" lvl="2" indent="-285750">
              <a:lnSpc>
                <a:spcPct val="15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이성적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(rational appeals):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구매가 청중이 원하는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편익을 제공함을 강조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경제성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성능 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099350" lvl="2" indent="-285750">
              <a:lnSpc>
                <a:spcPct val="15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감성적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(emotional appeals):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구매를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유도할 수 있는 부정적 또는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>
              <a:lnSpc>
                <a:spcPct val="150000"/>
              </a:lnSpc>
              <a:defRPr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긍정적 감성을 유발하려는 노력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양치질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화재보험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가입 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099350" lvl="2" indent="-285750">
              <a:lnSpc>
                <a:spcPct val="150000"/>
              </a:lnSpc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도덕적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(moral appeals):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옳고 그른 행동을 생각하게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>
              <a:lnSpc>
                <a:spcPct val="150000"/>
              </a:lnSpc>
              <a:defRPr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불우이웃 돕기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자연환경 보호 캠페인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79938" y="785794"/>
            <a:ext cx="8196518" cy="45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메시지의 선택</a:t>
            </a:r>
            <a:endParaRPr lang="en-US" altLang="ko-KR" sz="1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1428736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이성적 </a:t>
            </a:r>
            <a:r>
              <a:rPr lang="ko-KR" altLang="en-US" sz="1400" dirty="0" err="1" smtClean="0"/>
              <a:t>소구를</a:t>
            </a:r>
            <a:r>
              <a:rPr lang="ko-KR" altLang="en-US" sz="1400" dirty="0" smtClean="0"/>
              <a:t> 사용한 광고의 예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1428736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정서적 </a:t>
            </a:r>
            <a:r>
              <a:rPr lang="ko-KR" altLang="en-US" sz="1400" dirty="0" err="1" smtClean="0"/>
              <a:t>소구를</a:t>
            </a:r>
            <a:r>
              <a:rPr lang="ko-KR" altLang="en-US" sz="1400" dirty="0" smtClean="0"/>
              <a:t> 사용한 광고의 예</a:t>
            </a:r>
            <a:endParaRPr lang="ko-KR" altLang="en-US" sz="1400" dirty="0"/>
          </a:p>
        </p:txBody>
      </p:sp>
      <p:pic>
        <p:nvPicPr>
          <p:cNvPr id="14" name="Picture 4" descr="D:\Grad School\ph_D\TA 인수인계\책개정\17년_마케팅 원론\9장\이성적 소구_다이슨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000240"/>
            <a:ext cx="2895570" cy="4000527"/>
          </a:xfrm>
          <a:prstGeom prst="rect">
            <a:avLst/>
          </a:prstGeom>
          <a:noFill/>
        </p:spPr>
      </p:pic>
      <p:pic>
        <p:nvPicPr>
          <p:cNvPr id="15" name="Picture 2" descr="D:\Grad School\ph_D\TA 인수인계\책개정\17년_마케팅 원론\9장\정서적 소구_삼성생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857364"/>
            <a:ext cx="2859075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79938" y="1020204"/>
            <a:ext cx="8196518" cy="2544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메시지의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구조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메시지의 결론을 제시할 것인가 아니면 그냥 청중에게 맡길 것인가에 대한 선택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요즘 자동차 타보셨습니까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?)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장점만 말하는 일면적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(one-side)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주장과 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단점을 같이 말하는 양면적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(two-side)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주장 중 선택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강한 주장이 담긴 광고내용을 처음에 제시하는가 아니면 마지막에 제시하는가에 대한 선택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3571876"/>
            <a:ext cx="61926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메시지 형태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인쇄매체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광고문안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삽화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색상 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라디오 광고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의사전달자의 대사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음향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목소리 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TV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광고모델의 행동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표정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머리 모양 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8" name="그림 17" descr="제10장 파스퇴르 우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3714752"/>
            <a:ext cx="1720074" cy="26139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43164" y="5572140"/>
            <a:ext cx="3528392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유통기한은 짧지만 저온살균공법에 의한 신선한 제품임을 전달하는 파스퇴르 우유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79938" y="1020204"/>
            <a:ext cx="8196518" cy="2332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매체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인적 의사전달 경로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두 명 이상의 사람들이 직접적으로 서로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의사소통하는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의사전달자에 의한 직접 통제가 가능하고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성격이 고가이며 많은 위험이 지각되는 제품의 경우에 효과적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 descr="C:\Users\owner\Documents\SOGANG GSB\Assistant Work\Teaching Works\책개정\소비자행동책\그림광고\제10장표적소비자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143380"/>
            <a:ext cx="5757863" cy="2001837"/>
          </a:xfrm>
          <a:prstGeom prst="rect">
            <a:avLst/>
          </a:prstGeom>
          <a:noFill/>
        </p:spPr>
      </p:pic>
      <p:pic>
        <p:nvPicPr>
          <p:cNvPr id="14" name="Picture 3" descr="C:\Users\owner\Documents\SOGANG GSB\Assistant Work\Teaching Works\책개정\소비자행동책\그림광고\제10장학습조장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9730" y="3284984"/>
            <a:ext cx="2212750" cy="302600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83568" y="3643314"/>
            <a:ext cx="5976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인적 경로와 비슷한 효과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표적소비자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시승기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를 내는 비인적 경로의 예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79938" y="1020204"/>
            <a:ext cx="8196518" cy="4687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매체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2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비인적 의사전달 경로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개인적 접촉이나 피드백이 없이 메시지를 전달할 수 있는 매체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→ 대중매체를 이용한 의사전달은 소비자반응에 직접적 영향을 주기도 하지만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경우에 따라서는 많은 구전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(word-of-mouth)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야기를  통해 간접적 영향을 주기도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cxnSp>
        <p:nvCxnSpPr>
          <p:cNvPr id="17" name="AutoShape 20"/>
          <p:cNvCxnSpPr>
            <a:cxnSpLocks noChangeShapeType="1"/>
          </p:cNvCxnSpPr>
          <p:nvPr/>
        </p:nvCxnSpPr>
        <p:spPr bwMode="auto">
          <a:xfrm rot="10800000" flipV="1">
            <a:off x="1742256" y="2950205"/>
            <a:ext cx="1588" cy="990600"/>
          </a:xfrm>
          <a:prstGeom prst="bentConnector3">
            <a:avLst>
              <a:gd name="adj1" fmla="val 143954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8" name="그룹 17"/>
          <p:cNvGrpSpPr/>
          <p:nvPr/>
        </p:nvGrpSpPr>
        <p:grpSpPr>
          <a:xfrm>
            <a:off x="1742256" y="2780928"/>
            <a:ext cx="5854080" cy="1329154"/>
            <a:chOff x="1742256" y="2780928"/>
            <a:chExt cx="5854080" cy="1329154"/>
          </a:xfrm>
        </p:grpSpPr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742256" y="2780928"/>
              <a:ext cx="58540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인쇄매체</a:t>
              </a:r>
              <a:r>
                <a:rPr lang="en-US" altLang="ko-KR" sz="1600" dirty="0">
                  <a:latin typeface="+mj-ea"/>
                  <a:ea typeface="+mj-ea"/>
                </a:rPr>
                <a:t>(print media): </a:t>
              </a:r>
              <a:r>
                <a:rPr lang="ko-KR" altLang="en-US" sz="1600" dirty="0">
                  <a:latin typeface="+mj-ea"/>
                  <a:ea typeface="+mj-ea"/>
                </a:rPr>
                <a:t>신문</a:t>
              </a:r>
              <a:r>
                <a:rPr lang="en-US" altLang="ko-KR" sz="1600" dirty="0">
                  <a:latin typeface="+mj-ea"/>
                  <a:ea typeface="+mj-ea"/>
                </a:rPr>
                <a:t>, </a:t>
              </a:r>
              <a:r>
                <a:rPr lang="ko-KR" altLang="en-US" sz="1600" dirty="0">
                  <a:latin typeface="+mj-ea"/>
                  <a:ea typeface="+mj-ea"/>
                </a:rPr>
                <a:t>잡지</a:t>
              </a:r>
              <a:r>
                <a:rPr lang="en-US" altLang="ko-KR" sz="1600" dirty="0">
                  <a:latin typeface="+mj-ea"/>
                  <a:ea typeface="+mj-ea"/>
                </a:rPr>
                <a:t>, </a:t>
              </a:r>
              <a:r>
                <a:rPr lang="ko-KR" altLang="en-US" sz="1600" dirty="0">
                  <a:latin typeface="+mj-ea"/>
                  <a:ea typeface="+mj-ea"/>
                </a:rPr>
                <a:t>직접우편 등</a:t>
              </a:r>
              <a:r>
                <a:rPr lang="en-US" altLang="ko-KR" sz="1600" dirty="0">
                  <a:latin typeface="+mj-ea"/>
                  <a:ea typeface="+mj-ea"/>
                </a:rPr>
                <a:t>…</a:t>
              </a: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1742256" y="3276228"/>
              <a:ext cx="58540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방송매체</a:t>
              </a:r>
              <a:r>
                <a:rPr lang="en-US" altLang="ko-KR" sz="1600" dirty="0">
                  <a:latin typeface="+mj-ea"/>
                  <a:ea typeface="+mj-ea"/>
                </a:rPr>
                <a:t>(broadcast media): </a:t>
              </a:r>
              <a:r>
                <a:rPr lang="ko-KR" altLang="en-US" sz="1600" dirty="0">
                  <a:latin typeface="+mj-ea"/>
                  <a:ea typeface="+mj-ea"/>
                </a:rPr>
                <a:t>라디오</a:t>
              </a:r>
              <a:r>
                <a:rPr lang="en-US" altLang="ko-KR" sz="1600" dirty="0">
                  <a:latin typeface="+mj-ea"/>
                  <a:ea typeface="+mj-ea"/>
                </a:rPr>
                <a:t>, TV </a:t>
              </a:r>
              <a:r>
                <a:rPr lang="ko-KR" altLang="en-US" sz="1600" dirty="0">
                  <a:latin typeface="+mj-ea"/>
                  <a:ea typeface="+mj-ea"/>
                </a:rPr>
                <a:t>등</a:t>
              </a:r>
              <a:r>
                <a:rPr lang="en-US" altLang="ko-KR" sz="1600" dirty="0">
                  <a:latin typeface="+mj-ea"/>
                  <a:ea typeface="+mj-ea"/>
                </a:rPr>
                <a:t>…</a:t>
              </a:r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1742256" y="3771528"/>
              <a:ext cx="58540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전시매체</a:t>
              </a:r>
              <a:r>
                <a:rPr lang="en-US" altLang="ko-KR" sz="1600" dirty="0">
                  <a:latin typeface="+mj-ea"/>
                  <a:ea typeface="+mj-ea"/>
                </a:rPr>
                <a:t>(display media): </a:t>
              </a:r>
              <a:r>
                <a:rPr lang="ko-KR" altLang="en-US" sz="1600" dirty="0">
                  <a:latin typeface="+mj-ea"/>
                  <a:ea typeface="+mj-ea"/>
                </a:rPr>
                <a:t>포스터</a:t>
              </a:r>
              <a:r>
                <a:rPr lang="en-US" altLang="ko-KR" sz="1600" dirty="0">
                  <a:latin typeface="+mj-ea"/>
                  <a:ea typeface="+mj-ea"/>
                </a:rPr>
                <a:t>, </a:t>
              </a:r>
              <a:r>
                <a:rPr lang="ko-KR" altLang="en-US" sz="1600" dirty="0">
                  <a:latin typeface="+mj-ea"/>
                  <a:ea typeface="+mj-ea"/>
                </a:rPr>
                <a:t>옥외간판</a:t>
              </a:r>
              <a:r>
                <a:rPr lang="en-US" altLang="ko-KR" sz="1600" dirty="0">
                  <a:latin typeface="+mj-ea"/>
                  <a:ea typeface="+mj-ea"/>
                </a:rPr>
                <a:t>, </a:t>
              </a:r>
              <a:r>
                <a:rPr lang="ko-KR" altLang="en-US" sz="1600" dirty="0">
                  <a:latin typeface="+mj-ea"/>
                  <a:ea typeface="+mj-ea"/>
                </a:rPr>
                <a:t>벽보 등</a:t>
              </a:r>
              <a:r>
                <a:rPr lang="en-US" altLang="ko-KR" sz="1600" dirty="0">
                  <a:latin typeface="+mj-ea"/>
                  <a:ea typeface="+mj-ea"/>
                </a:rPr>
                <a:t>…</a:t>
              </a:r>
            </a:p>
          </p:txBody>
        </p:sp>
        <p:cxnSp>
          <p:nvCxnSpPr>
            <p:cNvPr id="22" name="AutoShape 20"/>
            <p:cNvCxnSpPr>
              <a:cxnSpLocks noChangeShapeType="1"/>
              <a:stCxn id="19" idx="1"/>
              <a:endCxn id="21" idx="1"/>
            </p:cNvCxnSpPr>
            <p:nvPr/>
          </p:nvCxnSpPr>
          <p:spPr bwMode="auto">
            <a:xfrm rot="10800000" flipV="1">
              <a:off x="1742256" y="2950205"/>
              <a:ext cx="1588" cy="990600"/>
            </a:xfrm>
            <a:prstGeom prst="bentConnector3">
              <a:avLst>
                <a:gd name="adj1" fmla="val 143954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3" name="AutoShape 24"/>
            <p:cNvCxnSpPr>
              <a:cxnSpLocks noChangeShapeType="1"/>
              <a:stCxn id="20" idx="1"/>
              <a:endCxn id="21" idx="1"/>
            </p:cNvCxnSpPr>
            <p:nvPr/>
          </p:nvCxnSpPr>
          <p:spPr bwMode="auto">
            <a:xfrm rot="10800000" flipV="1">
              <a:off x="1742256" y="3445505"/>
              <a:ext cx="1588" cy="495300"/>
            </a:xfrm>
            <a:prstGeom prst="bentConnector3">
              <a:avLst>
                <a:gd name="adj1" fmla="val 143954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79938" y="1020204"/>
            <a:ext cx="8196518" cy="4768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메시지 원천의 선택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메시지는 일반적으로 신뢰성이 높은 원천에 의해 전달될 때 설득효과가 높게 나타남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신뢰성이 높은 메시지원천의 특성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1.6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커뮤니케이션 효과의 측정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 기억여부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노출횟수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회상내용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메시지에 대한 느낌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메시지를 보기 전과 후 제품 및 회사에 대한 평가 등의 내용을 조사함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475656" y="2786058"/>
            <a:ext cx="6264696" cy="1329154"/>
            <a:chOff x="1475656" y="2780928"/>
            <a:chExt cx="6264696" cy="1329154"/>
          </a:xfrm>
        </p:grpSpPr>
        <p:sp>
          <p:nvSpPr>
            <p:cNvPr id="18" name="Text Box 78"/>
            <p:cNvSpPr txBox="1">
              <a:spLocks noChangeArrowheads="1"/>
            </p:cNvSpPr>
            <p:nvPr/>
          </p:nvSpPr>
          <p:spPr bwMode="auto">
            <a:xfrm>
              <a:off x="1475656" y="2780928"/>
              <a:ext cx="626469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전문성</a:t>
              </a:r>
              <a:r>
                <a:rPr lang="en-US" altLang="ko-KR" sz="1600" dirty="0">
                  <a:latin typeface="+mj-ea"/>
                  <a:ea typeface="+mj-ea"/>
                </a:rPr>
                <a:t>(expertise): </a:t>
              </a:r>
              <a:r>
                <a:rPr lang="ko-KR" altLang="en-US" sz="1600" dirty="0">
                  <a:latin typeface="+mj-ea"/>
                  <a:ea typeface="+mj-ea"/>
                </a:rPr>
                <a:t>의사전달자의 </a:t>
              </a:r>
              <a:r>
                <a:rPr lang="ko-KR" altLang="en-US" sz="1600" dirty="0" smtClean="0">
                  <a:latin typeface="+mj-ea"/>
                  <a:ea typeface="+mj-ea"/>
                </a:rPr>
                <a:t>권위와 전문적 지식</a:t>
              </a:r>
              <a:endParaRPr lang="ko-KR" altLang="en-US" sz="1600" dirty="0">
                <a:latin typeface="+mj-ea"/>
                <a:ea typeface="+mj-ea"/>
              </a:endParaRPr>
            </a:p>
          </p:txBody>
        </p:sp>
        <p:sp>
          <p:nvSpPr>
            <p:cNvPr id="24" name="Text Box 79"/>
            <p:cNvSpPr txBox="1">
              <a:spLocks noChangeArrowheads="1"/>
            </p:cNvSpPr>
            <p:nvPr/>
          </p:nvSpPr>
          <p:spPr bwMode="auto">
            <a:xfrm>
              <a:off x="1475656" y="3280990"/>
              <a:ext cx="626469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진실성</a:t>
              </a:r>
              <a:r>
                <a:rPr lang="en-US" altLang="ko-KR" sz="1600" dirty="0">
                  <a:latin typeface="+mj-ea"/>
                  <a:ea typeface="+mj-ea"/>
                </a:rPr>
                <a:t>(trustworthiness): </a:t>
              </a:r>
              <a:r>
                <a:rPr lang="ko-KR" altLang="en-US" sz="1600" dirty="0">
                  <a:latin typeface="+mj-ea"/>
                  <a:ea typeface="+mj-ea"/>
                </a:rPr>
                <a:t>정보원천이 얼마나 정직해 보이는가</a:t>
              </a:r>
            </a:p>
          </p:txBody>
        </p:sp>
        <p:sp>
          <p:nvSpPr>
            <p:cNvPr id="25" name="Text Box 80"/>
            <p:cNvSpPr txBox="1">
              <a:spLocks noChangeArrowheads="1"/>
            </p:cNvSpPr>
            <p:nvPr/>
          </p:nvSpPr>
          <p:spPr bwMode="auto">
            <a:xfrm>
              <a:off x="1475656" y="3771528"/>
              <a:ext cx="626469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dirty="0">
                  <a:latin typeface="+mj-ea"/>
                  <a:ea typeface="+mj-ea"/>
                </a:rPr>
                <a:t>매력도</a:t>
              </a:r>
              <a:r>
                <a:rPr lang="en-US" altLang="ko-KR" sz="1600" dirty="0">
                  <a:latin typeface="+mj-ea"/>
                  <a:ea typeface="+mj-ea"/>
                </a:rPr>
                <a:t>(attractiveness): </a:t>
              </a:r>
              <a:r>
                <a:rPr lang="ko-KR" altLang="en-US" sz="1600" dirty="0">
                  <a:latin typeface="+mj-ea"/>
                  <a:ea typeface="+mj-ea"/>
                </a:rPr>
                <a:t>정보원천에 대한 소비자의 호감</a:t>
              </a:r>
            </a:p>
          </p:txBody>
        </p:sp>
        <p:cxnSp>
          <p:nvCxnSpPr>
            <p:cNvPr id="26" name="AutoShape 81"/>
            <p:cNvCxnSpPr>
              <a:cxnSpLocks noChangeShapeType="1"/>
            </p:cNvCxnSpPr>
            <p:nvPr/>
          </p:nvCxnSpPr>
          <p:spPr bwMode="auto">
            <a:xfrm rot="10800000" flipV="1">
              <a:off x="1475656" y="2951070"/>
              <a:ext cx="1588" cy="990600"/>
            </a:xfrm>
            <a:prstGeom prst="bentConnector3">
              <a:avLst>
                <a:gd name="adj1" fmla="val 143954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7" name="AutoShape 82"/>
            <p:cNvCxnSpPr>
              <a:cxnSpLocks noChangeShapeType="1"/>
            </p:cNvCxnSpPr>
            <p:nvPr/>
          </p:nvCxnSpPr>
          <p:spPr bwMode="auto">
            <a:xfrm rot="10800000" flipV="1">
              <a:off x="1475656" y="3451132"/>
              <a:ext cx="1588" cy="490538"/>
            </a:xfrm>
            <a:prstGeom prst="bentConnector3">
              <a:avLst>
                <a:gd name="adj1" fmla="val 143954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촉진예산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000365" y="5669450"/>
            <a:ext cx="3143272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촉진예산 책정방법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79938" y="1020204"/>
            <a:ext cx="8196518" cy="120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5600" lvl="1" indent="-342900">
              <a:lnSpc>
                <a:spcPct val="150000"/>
              </a:lnSpc>
              <a:spcBef>
                <a:spcPts val="384"/>
              </a:spcBef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촉진예산 책정의 어려움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촉진활동의 효과를 매출액의 증가나 이익의 증가로 측정하기가 어려움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촉진 예산의 수준이 과도한지 또는 너무 적은지를 알아내기 어려움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Rectangle 596"/>
          <p:cNvSpPr>
            <a:spLocks noChangeArrowheads="1"/>
          </p:cNvSpPr>
          <p:nvPr/>
        </p:nvSpPr>
        <p:spPr bwMode="auto">
          <a:xfrm>
            <a:off x="2195736" y="2214554"/>
            <a:ext cx="4724400" cy="45720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>
                <a:latin typeface="+mj-ea"/>
                <a:ea typeface="+mj-ea"/>
              </a:rPr>
              <a:t>촉진예산 설정방법</a:t>
            </a:r>
          </a:p>
        </p:txBody>
      </p:sp>
      <p:sp>
        <p:nvSpPr>
          <p:cNvPr id="17" name="Rectangle 597"/>
          <p:cNvSpPr>
            <a:spLocks noChangeArrowheads="1"/>
          </p:cNvSpPr>
          <p:nvPr/>
        </p:nvSpPr>
        <p:spPr bwMode="auto">
          <a:xfrm>
            <a:off x="2424336" y="2976554"/>
            <a:ext cx="4267200" cy="4572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1. </a:t>
            </a:r>
            <a:r>
              <a:rPr lang="ko-KR" altLang="en-US">
                <a:latin typeface="+mj-ea"/>
                <a:ea typeface="+mj-ea"/>
              </a:rPr>
              <a:t>매출액 비례법</a:t>
            </a:r>
          </a:p>
        </p:txBody>
      </p:sp>
      <p:sp>
        <p:nvSpPr>
          <p:cNvPr id="19" name="Rectangle 598"/>
          <p:cNvSpPr>
            <a:spLocks noChangeArrowheads="1"/>
          </p:cNvSpPr>
          <p:nvPr/>
        </p:nvSpPr>
        <p:spPr bwMode="auto">
          <a:xfrm>
            <a:off x="2424336" y="3586154"/>
            <a:ext cx="4267200" cy="4572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2. </a:t>
            </a:r>
            <a:r>
              <a:rPr lang="ko-KR" altLang="en-US">
                <a:latin typeface="+mj-ea"/>
                <a:ea typeface="+mj-ea"/>
              </a:rPr>
              <a:t>가용 예산 활용법</a:t>
            </a:r>
          </a:p>
        </p:txBody>
      </p:sp>
      <p:sp>
        <p:nvSpPr>
          <p:cNvPr id="20" name="Rectangle 599"/>
          <p:cNvSpPr>
            <a:spLocks noChangeArrowheads="1"/>
          </p:cNvSpPr>
          <p:nvPr/>
        </p:nvSpPr>
        <p:spPr bwMode="auto">
          <a:xfrm>
            <a:off x="2424336" y="4195754"/>
            <a:ext cx="4267200" cy="4572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3. </a:t>
            </a:r>
            <a:r>
              <a:rPr lang="ko-KR" altLang="en-US">
                <a:latin typeface="+mj-ea"/>
                <a:ea typeface="+mj-ea"/>
              </a:rPr>
              <a:t>경쟁자 기준법</a:t>
            </a:r>
          </a:p>
        </p:txBody>
      </p:sp>
      <p:sp>
        <p:nvSpPr>
          <p:cNvPr id="21" name="Rectangle 600"/>
          <p:cNvSpPr>
            <a:spLocks noChangeArrowheads="1"/>
          </p:cNvSpPr>
          <p:nvPr/>
        </p:nvSpPr>
        <p:spPr bwMode="auto">
          <a:xfrm>
            <a:off x="2424336" y="4805354"/>
            <a:ext cx="4267200" cy="4572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>
                <a:latin typeface="+mj-ea"/>
                <a:ea typeface="+mj-ea"/>
              </a:rPr>
              <a:t>4. </a:t>
            </a:r>
            <a:r>
              <a:rPr lang="ko-KR" altLang="en-US">
                <a:latin typeface="+mj-ea"/>
                <a:ea typeface="+mj-ea"/>
              </a:rPr>
              <a:t>목표 및 과업 기준법</a:t>
            </a:r>
          </a:p>
        </p:txBody>
      </p:sp>
      <p:cxnSp>
        <p:nvCxnSpPr>
          <p:cNvPr id="22" name="AutoShape 601"/>
          <p:cNvCxnSpPr>
            <a:cxnSpLocks noChangeShapeType="1"/>
            <a:stCxn id="16" idx="2"/>
            <a:endCxn id="17" idx="0"/>
          </p:cNvCxnSpPr>
          <p:nvPr/>
        </p:nvCxnSpPr>
        <p:spPr bwMode="auto">
          <a:xfrm>
            <a:off x="4557936" y="2671754"/>
            <a:ext cx="0" cy="3048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촉진예산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79938" y="1020204"/>
            <a:ext cx="8196518" cy="4636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400" lvl="1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매출액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비례법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(Percentage-of-Sales Rule)</a:t>
            </a:r>
          </a:p>
          <a:p>
            <a:pPr marL="356400" lvl="1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현재 또는 예상되는 매출액의 일정 비율 또는 제품 판매가격의 일정비율을 촉진예산으로 산정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가용예산 활용법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(All You Can Afford Rule)</a:t>
            </a:r>
          </a:p>
          <a:p>
            <a:pPr marL="356400" lvl="1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회사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자금 사정상 다른 긴급한 비용을 모두 예산에 책정한 다음 나머지를 촉진비용으로 책정하는 방법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경쟁자 기준법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(Competitive Parity Rule)</a:t>
            </a:r>
          </a:p>
          <a:p>
            <a:pPr marL="356400" lvl="1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자사의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촉진예산을 경쟁사의 촉진 예산에 맞추는 방법으로 일반적으로 산업평균에 근거하여 촉진예산을 책정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목표 및 과업 기준법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(Objective and Task Rule)</a:t>
            </a:r>
          </a:p>
          <a:p>
            <a:pPr marL="356400" lvl="1" indent="172800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논리적인 책정 방법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특정 목표를 정의하고 그 목표를 달성하기 위해 수행해야 할 과업이 무엇인지를 결정하고 그에 따른 비용을 산정하여 예산을 책정함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200000"/>
              </a:lnSpc>
              <a:defRPr/>
            </a:pP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79938" y="1020204"/>
            <a:ext cx="8196518" cy="78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5600" lvl="1" indent="-342900">
              <a:lnSpc>
                <a:spcPct val="150000"/>
              </a:lnSpc>
              <a:spcBef>
                <a:spcPts val="384"/>
              </a:spcBef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촉진목표 및 마케팅목표 달성에 효과적일 수 있도록 촉진 방법들 간의 적절한 믹스를 구성해야 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7" y="5715016"/>
            <a:ext cx="257176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주요 촉진방법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123728" y="2044096"/>
            <a:ext cx="4724400" cy="3124200"/>
            <a:chOff x="2195736" y="2393032"/>
            <a:chExt cx="4724400" cy="3124200"/>
          </a:xfrm>
        </p:grpSpPr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2195736" y="2393032"/>
              <a:ext cx="4724400" cy="533400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주요 촉진방법</a:t>
              </a:r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2424336" y="3155032"/>
              <a:ext cx="4267200" cy="4572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1. </a:t>
              </a:r>
              <a:r>
                <a:rPr lang="ko-KR" altLang="en-US">
                  <a:latin typeface="+mj-ea"/>
                  <a:ea typeface="+mj-ea"/>
                </a:rPr>
                <a:t>광고</a:t>
              </a:r>
            </a:p>
          </p:txBody>
        </p:sp>
        <p:sp>
          <p:nvSpPr>
            <p:cNvPr id="16" name="Rectangle 26"/>
            <p:cNvSpPr>
              <a:spLocks noChangeArrowheads="1"/>
            </p:cNvSpPr>
            <p:nvPr/>
          </p:nvSpPr>
          <p:spPr bwMode="auto">
            <a:xfrm>
              <a:off x="2424336" y="3840832"/>
              <a:ext cx="4267200" cy="4572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2. </a:t>
              </a:r>
              <a:r>
                <a:rPr lang="ko-KR" altLang="en-US">
                  <a:latin typeface="+mj-ea"/>
                  <a:ea typeface="+mj-ea"/>
                </a:rPr>
                <a:t>인적판매</a:t>
              </a:r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2424336" y="4450432"/>
              <a:ext cx="4267200" cy="4572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3. </a:t>
              </a:r>
              <a:r>
                <a:rPr lang="ko-KR" altLang="en-US">
                  <a:latin typeface="+mj-ea"/>
                  <a:ea typeface="+mj-ea"/>
                </a:rPr>
                <a:t>판매촉진</a:t>
              </a: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>
              <a:off x="2424336" y="5060032"/>
              <a:ext cx="4267200" cy="4572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>
                  <a:latin typeface="+mj-ea"/>
                  <a:ea typeface="+mj-ea"/>
                </a:rPr>
                <a:t>4. PR</a:t>
              </a:r>
            </a:p>
          </p:txBody>
        </p:sp>
        <p:cxnSp>
          <p:nvCxnSpPr>
            <p:cNvPr id="19" name="AutoShape 29"/>
            <p:cNvCxnSpPr>
              <a:cxnSpLocks noChangeShapeType="1"/>
              <a:stCxn id="13" idx="2"/>
              <a:endCxn id="15" idx="0"/>
            </p:cNvCxnSpPr>
            <p:nvPr/>
          </p:nvCxnSpPr>
          <p:spPr bwMode="auto">
            <a:xfrm>
              <a:off x="4557936" y="2926432"/>
              <a:ext cx="0" cy="228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스포츠 마케팅이라는 ‘신의 한 수‘ </a:t>
            </a:r>
            <a:r>
              <a:rPr lang="ko-KR" altLang="en-US" sz="20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넥센타이어</a:t>
            </a: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1557932"/>
            <a:ext cx="8334098" cy="4595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lvl="0" indent="-177800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새로운 성장 동력이 된 야구 마케팅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신성장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동력</a:t>
            </a:r>
            <a:r>
              <a:rPr lang="ko-KR" altLang="en-US" sz="1400" baseline="0" dirty="0" smtClean="0">
                <a:latin typeface="나눔고딕" pitchFamily="50" charset="-127"/>
                <a:ea typeface="나눔고딕" pitchFamily="50" charset="-127"/>
              </a:rPr>
              <a:t>을 위한</a:t>
            </a:r>
            <a:r>
              <a:rPr kumimoji="0" lang="ko-KR" alt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브랜드 인지도 제고를 위한 마케팅 필요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 인지도 개선을 통한 시장 개척 시도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국내 야구 구장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네이밍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라이트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(naming right)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전략 최초 시도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•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북미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·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유럽에서도 활발한 스포츠마케팅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넥센히어로즈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마케팅 성공 이후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다양한 영역으로 스포츠 마케팅 전략 확대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북미지역에선 인기 스포츠 야구 시장에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파트너십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체결 및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유럽에고뭄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축구팀 후원을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통한 브랜드 인지도 강화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1" descr="D:\Grad School\ph_D\TA 인수인계\책개정\17년_마케팅 원론\9장\넥센히어로즈_2014 한국시리즈 진출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714884"/>
            <a:ext cx="2571768" cy="1643074"/>
          </a:xfrm>
          <a:prstGeom prst="rect">
            <a:avLst/>
          </a:prstGeom>
          <a:noFill/>
        </p:spPr>
      </p:pic>
      <p:pic>
        <p:nvPicPr>
          <p:cNvPr id="15" name="Picture 2" descr="D:\Grad School\ph_D\TA 인수인계\책개정\17년_마케팅 원론\9장\넥센 히어로즈_네이밍 스폰서십 계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60" y="4714884"/>
            <a:ext cx="2576498" cy="1664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20" name="내용 개체 틀 2"/>
          <p:cNvSpPr txBox="1">
            <a:spLocks/>
          </p:cNvSpPr>
          <p:nvPr/>
        </p:nvSpPr>
        <p:spPr>
          <a:xfrm>
            <a:off x="457200" y="928670"/>
            <a:ext cx="8291264" cy="538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여러가지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촉진수단의 특성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900" defTabSz="914400" rtl="0" eaLnBrk="1" fontAlgn="auto" latinLnBrk="1" hangingPunct="1">
              <a:lnSpc>
                <a:spcPct val="15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광고되는 제품은 표준적이고 합법적인 제품임을 전달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같은 메시지의 반복사용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소비자들이 메시지를 깊이 알 수 있고 경쟁기업들과의 메시지와 비교 가능</a:t>
            </a: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단점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많은 사람들에게 빨리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전달가능하지만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판매사원이 사용하는 방법처럼 설득적이지 못함 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일방적 의사전달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소비자들은 광고에 반응해야 한다는 의무감이 없고 흥미를 끄는 광고가 아니면 주의를 기울이지 않음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비용이 많이 소모됨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20" name="내용 개체 틀 2"/>
          <p:cNvSpPr txBox="1">
            <a:spLocks/>
          </p:cNvSpPr>
          <p:nvPr/>
        </p:nvSpPr>
        <p:spPr>
          <a:xfrm>
            <a:off x="457200" y="928670"/>
            <a:ext cx="8291264" cy="538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여러가지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촉진수단의 특성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2"/>
              <a:defRPr/>
            </a:pP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소비자들의 선호를 높이고 확신을 갖게 하고 구매행동을 하는 단계에서 중요한 촉진 방법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소비자들의 욕구를 보다 직접적으로 알 수 있고 즉각적 반응이 가능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소비자와 판매원 사이의 다양한 관계가 형성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광고보다 메시지에 더 많은 주위를 기울이고 반응하는 경향이 높음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단점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	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판매조직의 크기를 쉽게 변화시키기 어렵기 때문에 상당한 비용이 고정비용으로 묶임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20" name="내용 개체 틀 2"/>
          <p:cNvSpPr txBox="1">
            <a:spLocks/>
          </p:cNvSpPr>
          <p:nvPr/>
        </p:nvSpPr>
        <p:spPr>
          <a:xfrm>
            <a:off x="457200" y="928670"/>
            <a:ext cx="8291264" cy="538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여러가지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촉진수단의 특성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3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판매촉진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쿠폰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증정품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가격할인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컨테스트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등과 같은 다양한 방법 사용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	→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단기적 매출이나 이익을 목표로 하는 경우에 사용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4"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PR: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소비자들이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PR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에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사용되는 메시지가 판매를 유도하기 위한 내용이 아닌 일종의 정보라고 생각하기 때문에 광고보다 더 믿을 만하다고 생각함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4"/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직접마케팅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카탈로그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직접우편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텔레마케팅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등 전통적인 직접마케팅 채널에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홈쇼핑채널과 같은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인터액티브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TV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를 이용한 마케팅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인터넷 쇼핑몰과 같은 웹사이트를 활용하는 마케팅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휴대전화 등의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기기를 이용하는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모바일마케팅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활동 등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413648" y="928670"/>
            <a:ext cx="230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 프로그램의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예</a:t>
            </a:r>
          </a:p>
        </p:txBody>
      </p:sp>
      <p:pic>
        <p:nvPicPr>
          <p:cNvPr id="9" name="Picture 2" descr="D:\Grad School\ph_D\TA 인수인계\책개정\17년_마케팅 원론\9장\촉진믹스_미니스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773" y="1500174"/>
            <a:ext cx="3143475" cy="4429156"/>
          </a:xfrm>
          <a:prstGeom prst="rect">
            <a:avLst/>
          </a:prstGeom>
          <a:noFill/>
        </p:spPr>
      </p:pic>
      <p:pic>
        <p:nvPicPr>
          <p:cNvPr id="12" name="Picture 3" descr="D:\Grad School\ph_D\TA 인수인계\책개정\17년_마케팅 원론\9장\촉진믹스_소니 미러리스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00174"/>
            <a:ext cx="3143272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32" y="1006489"/>
            <a:ext cx="8363240" cy="69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촉진믹스 선정의 영향 요인들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6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8926" y="5286388"/>
            <a:ext cx="3571900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촉진믹스 선정의 영향요인들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928662" y="1714488"/>
            <a:ext cx="7395864" cy="3217168"/>
            <a:chOff x="743272" y="1988840"/>
            <a:chExt cx="7696200" cy="3505200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743272" y="1988840"/>
              <a:ext cx="3124200" cy="6096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제품</a:t>
              </a:r>
              <a:r>
                <a:rPr lang="en-US" altLang="ko-KR" dirty="0">
                  <a:latin typeface="+mj-ea"/>
                  <a:ea typeface="+mj-ea"/>
                </a:rPr>
                <a:t>/</a:t>
              </a:r>
              <a:r>
                <a:rPr lang="ko-KR" altLang="en-US" dirty="0" smtClean="0">
                  <a:latin typeface="+mj-ea"/>
                  <a:ea typeface="+mj-ea"/>
                </a:rPr>
                <a:t>시장의</a:t>
              </a:r>
              <a:r>
                <a:rPr lang="en-US" altLang="ko-KR" dirty="0" smtClean="0">
                  <a:latin typeface="+mj-ea"/>
                  <a:ea typeface="+mj-ea"/>
                </a:rPr>
                <a:t> </a:t>
              </a:r>
              <a:r>
                <a:rPr lang="ko-KR" altLang="en-US" dirty="0" smtClean="0">
                  <a:latin typeface="+mj-ea"/>
                  <a:ea typeface="+mj-ea"/>
                </a:rPr>
                <a:t>유형 </a:t>
              </a:r>
              <a:endParaRPr lang="ko-KR" altLang="en-US" dirty="0">
                <a:latin typeface="+mj-ea"/>
                <a:ea typeface="+mj-ea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5315272" y="1988840"/>
              <a:ext cx="3124200" cy="6096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제품수명주기 </a:t>
              </a:r>
              <a:r>
                <a:rPr lang="ko-KR" altLang="en-US" dirty="0" smtClean="0">
                  <a:latin typeface="+mj-ea"/>
                  <a:ea typeface="+mj-ea"/>
                </a:rPr>
                <a:t>단계</a:t>
              </a:r>
              <a:endParaRPr lang="ko-KR" altLang="en-US" dirty="0">
                <a:latin typeface="+mj-ea"/>
                <a:ea typeface="+mj-ea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743272" y="4884440"/>
              <a:ext cx="3124200" cy="6096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푸쉬</a:t>
              </a:r>
              <a:r>
                <a:rPr lang="en-US" altLang="ko-KR">
                  <a:latin typeface="+mj-ea"/>
                  <a:ea typeface="+mj-ea"/>
                </a:rPr>
                <a:t>(push) </a:t>
              </a:r>
              <a:r>
                <a:rPr lang="ko-KR" altLang="en-US">
                  <a:latin typeface="+mj-ea"/>
                  <a:ea typeface="+mj-ea"/>
                </a:rPr>
                <a:t>대 풀</a:t>
              </a:r>
              <a:r>
                <a:rPr lang="en-US" altLang="ko-KR">
                  <a:latin typeface="+mj-ea"/>
                  <a:ea typeface="+mj-ea"/>
                </a:rPr>
                <a:t>(pull)</a:t>
              </a:r>
              <a:r>
                <a:rPr lang="ko-KR" altLang="en-US">
                  <a:latin typeface="+mj-ea"/>
                  <a:ea typeface="+mj-ea"/>
                </a:rPr>
                <a:t>전략</a:t>
              </a: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315272" y="4884440"/>
              <a:ext cx="3124200" cy="6096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 smtClean="0">
                  <a:latin typeface="+mj-ea"/>
                  <a:ea typeface="+mj-ea"/>
                </a:rPr>
                <a:t>구매자의 의사결정 단계</a:t>
              </a:r>
              <a:endParaRPr lang="ko-KR" altLang="en-US" dirty="0">
                <a:latin typeface="+mj-ea"/>
                <a:ea typeface="+mj-ea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105472" y="3131840"/>
              <a:ext cx="3048000" cy="990600"/>
            </a:xfrm>
            <a:prstGeom prst="ellipse">
              <a:avLst/>
            </a:prstGeom>
            <a:solidFill>
              <a:srgbClr val="CC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촉진믹스 선정</a:t>
              </a:r>
            </a:p>
          </p:txBody>
        </p:sp>
        <p:cxnSp>
          <p:nvCxnSpPr>
            <p:cNvPr id="21" name="AutoShape 19"/>
            <p:cNvCxnSpPr>
              <a:cxnSpLocks noChangeShapeType="1"/>
              <a:stCxn id="16" idx="2"/>
              <a:endCxn id="20" idx="1"/>
            </p:cNvCxnSpPr>
            <p:nvPr/>
          </p:nvCxnSpPr>
          <p:spPr bwMode="auto">
            <a:xfrm>
              <a:off x="2305372" y="2598440"/>
              <a:ext cx="1246188" cy="6778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2" name="AutoShape 20"/>
            <p:cNvCxnSpPr>
              <a:cxnSpLocks noChangeShapeType="1"/>
              <a:stCxn id="18" idx="0"/>
              <a:endCxn id="20" idx="3"/>
            </p:cNvCxnSpPr>
            <p:nvPr/>
          </p:nvCxnSpPr>
          <p:spPr bwMode="auto">
            <a:xfrm flipV="1">
              <a:off x="2305372" y="3977978"/>
              <a:ext cx="1246188" cy="9064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3" name="AutoShape 21"/>
            <p:cNvCxnSpPr>
              <a:cxnSpLocks noChangeShapeType="1"/>
              <a:stCxn id="17" idx="2"/>
              <a:endCxn id="20" idx="7"/>
            </p:cNvCxnSpPr>
            <p:nvPr/>
          </p:nvCxnSpPr>
          <p:spPr bwMode="auto">
            <a:xfrm flipH="1">
              <a:off x="5707385" y="2598440"/>
              <a:ext cx="1169987" cy="6778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4" name="AutoShape 22"/>
            <p:cNvCxnSpPr>
              <a:cxnSpLocks noChangeShapeType="1"/>
              <a:stCxn id="19" idx="0"/>
              <a:endCxn id="20" idx="5"/>
            </p:cNvCxnSpPr>
            <p:nvPr/>
          </p:nvCxnSpPr>
          <p:spPr bwMode="auto">
            <a:xfrm flipH="1" flipV="1">
              <a:off x="5707385" y="3977978"/>
              <a:ext cx="1169987" cy="9064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00" y="928670"/>
            <a:ext cx="8291264" cy="538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촉진믹스 선정의 영향 요인들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900" defTabSz="914400" rtl="0" eaLnBrk="1" fontAlgn="auto" latinLnBrk="1" hangingPunct="1">
              <a:lnSpc>
                <a:spcPct val="20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 또는 시장의 유형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소비재를 판매하는 기업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촉진비용을 광고에 많이 사용하고 판매촉진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 판매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PR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순으로 촉진비용을 지출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B2B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판매하는 기업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대부분의 촉진비용을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인적판매에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주로 사용하고 판매촉진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PR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에는 그다지 많은 비용을 지출하지 않음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03648" y="5586372"/>
            <a:ext cx="6480720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소비재와 </a:t>
            </a: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B2B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시장에서 각 촉진수단의 상대적 중요도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83568" y="1142984"/>
            <a:ext cx="7729736" cy="3820741"/>
            <a:chOff x="683568" y="1628800"/>
            <a:chExt cx="7729736" cy="3820741"/>
          </a:xfrm>
        </p:grpSpPr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1404537" y="2857496"/>
              <a:ext cx="2882400" cy="36918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2030953" y="1628800"/>
              <a:ext cx="1418300" cy="39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소비재</a:t>
              </a:r>
            </a:p>
          </p:txBody>
        </p:sp>
        <p:sp>
          <p:nvSpPr>
            <p:cNvPr id="14" name="Rectangle 32"/>
            <p:cNvSpPr>
              <a:spLocks noChangeArrowheads="1"/>
            </p:cNvSpPr>
            <p:nvPr/>
          </p:nvSpPr>
          <p:spPr bwMode="auto">
            <a:xfrm>
              <a:off x="6285854" y="1628800"/>
              <a:ext cx="1418300" cy="39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 dirty="0" smtClean="0">
                  <a:latin typeface="+mj-ea"/>
                  <a:ea typeface="+mj-ea"/>
                </a:rPr>
                <a:t>B2B</a:t>
              </a:r>
              <a:endParaRPr lang="ko-KR" altLang="en-US" dirty="0">
                <a:latin typeface="+mj-ea"/>
                <a:ea typeface="+mj-ea"/>
              </a:endParaRP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1404537" y="2000694"/>
              <a:ext cx="0" cy="30104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1404537" y="5011139"/>
              <a:ext cx="307889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404537" y="2124207"/>
              <a:ext cx="3078893" cy="367822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404537" y="3714752"/>
              <a:ext cx="2422929" cy="367823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404537" y="4457370"/>
              <a:ext cx="2096425" cy="36918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683568" y="2124207"/>
              <a:ext cx="654487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광고</a:t>
              </a:r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683568" y="2798775"/>
              <a:ext cx="654487" cy="5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판매촉진</a:t>
              </a:r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683568" y="3598212"/>
              <a:ext cx="654487" cy="55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인적판매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683568" y="4506232"/>
              <a:ext cx="654487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홍보</a:t>
              </a: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1862530" y="5133295"/>
              <a:ext cx="2161431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상대적 중요도</a:t>
              </a:r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>
              <a:off x="5334411" y="2000694"/>
              <a:ext cx="0" cy="30104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>
              <a:off x="5334411" y="5011139"/>
              <a:ext cx="307889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5334411" y="2124207"/>
              <a:ext cx="3078893" cy="367822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5334411" y="2861209"/>
              <a:ext cx="2685906" cy="367823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5334411" y="3659289"/>
              <a:ext cx="2096425" cy="36918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5334411" y="4457370"/>
              <a:ext cx="1834926" cy="369180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4613441" y="2061772"/>
              <a:ext cx="655964" cy="55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인적판매</a:t>
              </a: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4613441" y="2798775"/>
              <a:ext cx="655964" cy="552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판매촉진</a:t>
              </a:r>
            </a:p>
          </p:txBody>
        </p:sp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4613441" y="3598212"/>
              <a:ext cx="655964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광고</a:t>
              </a:r>
            </a:p>
          </p:txBody>
        </p:sp>
        <p:sp>
          <p:nvSpPr>
            <p:cNvPr id="35" name="Text Box 31"/>
            <p:cNvSpPr txBox="1">
              <a:spLocks noChangeArrowheads="1"/>
            </p:cNvSpPr>
            <p:nvPr/>
          </p:nvSpPr>
          <p:spPr bwMode="auto">
            <a:xfrm>
              <a:off x="4613441" y="4506232"/>
              <a:ext cx="655964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홍보</a:t>
              </a:r>
            </a:p>
          </p:txBody>
        </p:sp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5860364" y="5133295"/>
              <a:ext cx="2161431" cy="316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상대적 중요도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37" name="내용 개체 틀 2"/>
          <p:cNvSpPr txBox="1">
            <a:spLocks/>
          </p:cNvSpPr>
          <p:nvPr/>
        </p:nvSpPr>
        <p:spPr>
          <a:xfrm>
            <a:off x="457200" y="928670"/>
            <a:ext cx="8291264" cy="538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촉진믹스 선정의 영향 요인들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900" defTabSz="914400" rtl="0" eaLnBrk="1" fontAlgn="auto" latinLnBrk="1" hangingPunct="1">
              <a:lnSpc>
                <a:spcPct val="20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Wingdings" pitchFamily="2" charset="2"/>
              <a:buAutoNum type="arabicParenBoth" startAt="2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푸쉬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 풀 전략</a:t>
            </a: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푸쉬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(Push)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전략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유통경로 구성원들을 상대로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중간상 촉진 등과 같은 마케팅 활동을 수행하여 제품을 최종 소비자에게 촉진하게끔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만듬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풀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(Pull)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전략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마케팅활동을 최종 소비자들에게 수행하여 소비자들이 제품을 구매하도록 유도함</a:t>
            </a: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071802" y="5500702"/>
            <a:ext cx="2857520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푸쉬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대 풀 전략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55576" y="1071546"/>
            <a:ext cx="7634808" cy="3916115"/>
            <a:chOff x="381000" y="1412776"/>
            <a:chExt cx="8153400" cy="4348163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381000" y="2038251"/>
              <a:ext cx="18288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ko-KR" altLang="ko-KR">
                <a:latin typeface="+mj-ea"/>
                <a:ea typeface="+mj-ea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381000" y="1885851"/>
              <a:ext cx="1676400" cy="838200"/>
            </a:xfrm>
            <a:prstGeom prst="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생산자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3124200" y="1885851"/>
              <a:ext cx="2438400" cy="838200"/>
            </a:xfrm>
            <a:prstGeom prst="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도매상과 소매상</a:t>
              </a: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6781800" y="1885851"/>
              <a:ext cx="1676400" cy="838200"/>
            </a:xfrm>
            <a:prstGeom prst="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소비자</a:t>
              </a: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381000" y="4232176"/>
              <a:ext cx="1676400" cy="838200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생산자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124200" y="4232176"/>
              <a:ext cx="2438400" cy="838200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도매상과 소매상</a:t>
              </a: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781800" y="4232176"/>
              <a:ext cx="1676400" cy="838200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소비자</a:t>
              </a:r>
            </a:p>
          </p:txBody>
        </p:sp>
        <p:cxnSp>
          <p:nvCxnSpPr>
            <p:cNvPr id="19" name="AutoShape 13"/>
            <p:cNvCxnSpPr>
              <a:cxnSpLocks noChangeShapeType="1"/>
              <a:stCxn id="13" idx="3"/>
              <a:endCxn id="14" idx="1"/>
            </p:cNvCxnSpPr>
            <p:nvPr/>
          </p:nvCxnSpPr>
          <p:spPr bwMode="auto">
            <a:xfrm>
              <a:off x="2057400" y="2304951"/>
              <a:ext cx="10668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524000" y="2860576"/>
              <a:ext cx="25146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ko-KR" altLang="ko-KR">
                <a:latin typeface="+mj-ea"/>
                <a:ea typeface="+mj-ea"/>
              </a:endParaRPr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143000" y="2800251"/>
              <a:ext cx="29718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생산자 마케팅 활동</a:t>
              </a:r>
              <a:br>
                <a:rPr lang="ko-KR" altLang="en-US">
                  <a:latin typeface="+mj-ea"/>
                  <a:ea typeface="+mj-ea"/>
                </a:rPr>
              </a:br>
              <a:r>
                <a:rPr lang="en-US" altLang="ko-KR">
                  <a:latin typeface="+mj-ea"/>
                  <a:ea typeface="+mj-ea"/>
                </a:rPr>
                <a:t>(</a:t>
              </a:r>
              <a:r>
                <a:rPr lang="ko-KR" altLang="en-US">
                  <a:latin typeface="+mj-ea"/>
                  <a:ea typeface="+mj-ea"/>
                </a:rPr>
                <a:t>인적판매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기타활동</a:t>
              </a:r>
              <a:r>
                <a:rPr lang="en-US" altLang="ko-KR">
                  <a:latin typeface="+mj-ea"/>
                  <a:ea typeface="+mj-ea"/>
                </a:rPr>
                <a:t>)</a:t>
              </a:r>
            </a:p>
          </p:txBody>
        </p:sp>
        <p:cxnSp>
          <p:nvCxnSpPr>
            <p:cNvPr id="22" name="AutoShape 17"/>
            <p:cNvCxnSpPr>
              <a:cxnSpLocks noChangeShapeType="1"/>
              <a:stCxn id="14" idx="3"/>
              <a:endCxn id="15" idx="1"/>
            </p:cNvCxnSpPr>
            <p:nvPr/>
          </p:nvCxnSpPr>
          <p:spPr bwMode="auto">
            <a:xfrm>
              <a:off x="5562600" y="2304951"/>
              <a:ext cx="12192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3" name="AutoShape 18"/>
            <p:cNvCxnSpPr>
              <a:cxnSpLocks noChangeShapeType="1"/>
              <a:stCxn id="17" idx="1"/>
              <a:endCxn id="16" idx="3"/>
            </p:cNvCxnSpPr>
            <p:nvPr/>
          </p:nvCxnSpPr>
          <p:spPr bwMode="auto">
            <a:xfrm flipH="1">
              <a:off x="2057400" y="4651276"/>
              <a:ext cx="10668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4" name="AutoShape 19"/>
            <p:cNvCxnSpPr>
              <a:cxnSpLocks noChangeShapeType="1"/>
              <a:stCxn id="18" idx="1"/>
              <a:endCxn id="17" idx="3"/>
            </p:cNvCxnSpPr>
            <p:nvPr/>
          </p:nvCxnSpPr>
          <p:spPr bwMode="auto">
            <a:xfrm flipH="1">
              <a:off x="5562600" y="4651276"/>
              <a:ext cx="12192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5" name="Text Box 20"/>
            <p:cNvSpPr txBox="1">
              <a:spLocks noChangeArrowheads="1"/>
            </p:cNvSpPr>
            <p:nvPr/>
          </p:nvSpPr>
          <p:spPr bwMode="auto">
            <a:xfrm>
              <a:off x="2209800" y="4155976"/>
              <a:ext cx="9144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수요</a:t>
              </a:r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5867400" y="4155976"/>
              <a:ext cx="9144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수요</a:t>
              </a:r>
            </a:p>
          </p:txBody>
        </p:sp>
        <p:sp>
          <p:nvSpPr>
            <p:cNvPr id="27" name="Text Box 22"/>
            <p:cNvSpPr txBox="1">
              <a:spLocks noChangeArrowheads="1"/>
            </p:cNvSpPr>
            <p:nvPr/>
          </p:nvSpPr>
          <p:spPr bwMode="auto">
            <a:xfrm>
              <a:off x="4038600" y="2784376"/>
              <a:ext cx="44958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중간상 마케팅 활동</a:t>
              </a:r>
              <a:br>
                <a:rPr lang="ko-KR" altLang="en-US">
                  <a:latin typeface="+mj-ea"/>
                  <a:ea typeface="+mj-ea"/>
                </a:rPr>
              </a:br>
              <a:r>
                <a:rPr lang="en-US" altLang="ko-KR">
                  <a:latin typeface="+mj-ea"/>
                  <a:ea typeface="+mj-ea"/>
                </a:rPr>
                <a:t>(</a:t>
              </a:r>
              <a:r>
                <a:rPr lang="ko-KR" altLang="en-US">
                  <a:latin typeface="+mj-ea"/>
                  <a:ea typeface="+mj-ea"/>
                </a:rPr>
                <a:t>인적판매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광고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판매촉진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기타 활동</a:t>
              </a:r>
              <a:r>
                <a:rPr lang="en-US" altLang="ko-KR">
                  <a:latin typeface="+mj-ea"/>
                  <a:ea typeface="+mj-ea"/>
                </a:rPr>
                <a:t>)</a:t>
              </a:r>
            </a:p>
          </p:txBody>
        </p:sp>
        <p:cxnSp>
          <p:nvCxnSpPr>
            <p:cNvPr id="28" name="AutoShape 23"/>
            <p:cNvCxnSpPr>
              <a:cxnSpLocks noChangeShapeType="1"/>
              <a:stCxn id="16" idx="2"/>
              <a:endCxn id="18" idx="2"/>
            </p:cNvCxnSpPr>
            <p:nvPr/>
          </p:nvCxnSpPr>
          <p:spPr bwMode="auto">
            <a:xfrm rot="16200000" flipH="1">
              <a:off x="4418806" y="1870770"/>
              <a:ext cx="1588" cy="6400800"/>
            </a:xfrm>
            <a:prstGeom prst="bentConnector3">
              <a:avLst>
                <a:gd name="adj1" fmla="val 14400005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9" name="Text Box 24"/>
            <p:cNvSpPr txBox="1">
              <a:spLocks noChangeArrowheads="1"/>
            </p:cNvSpPr>
            <p:nvPr/>
          </p:nvSpPr>
          <p:spPr bwMode="auto">
            <a:xfrm>
              <a:off x="1295400" y="5391051"/>
              <a:ext cx="63246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생산자 마케팅 활동</a:t>
              </a:r>
              <a:r>
                <a:rPr lang="en-US" altLang="ko-KR">
                  <a:latin typeface="+mj-ea"/>
                  <a:ea typeface="+mj-ea"/>
                </a:rPr>
                <a:t>(</a:t>
              </a:r>
              <a:r>
                <a:rPr lang="ko-KR" altLang="en-US">
                  <a:latin typeface="+mj-ea"/>
                  <a:ea typeface="+mj-ea"/>
                </a:rPr>
                <a:t>소비자 광고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판매촉진</a:t>
              </a:r>
              <a:r>
                <a:rPr lang="en-US" altLang="ko-KR">
                  <a:latin typeface="+mj-ea"/>
                  <a:ea typeface="+mj-ea"/>
                </a:rPr>
                <a:t>, </a:t>
              </a:r>
              <a:r>
                <a:rPr lang="ko-KR" altLang="en-US">
                  <a:latin typeface="+mj-ea"/>
                  <a:ea typeface="+mj-ea"/>
                </a:rPr>
                <a:t>기타 활동</a:t>
              </a:r>
              <a:r>
                <a:rPr lang="en-US" altLang="ko-KR">
                  <a:latin typeface="+mj-ea"/>
                  <a:ea typeface="+mj-ea"/>
                </a:rPr>
                <a:t>)</a:t>
              </a:r>
            </a:p>
          </p:txBody>
        </p:sp>
        <p:sp>
          <p:nvSpPr>
            <p:cNvPr id="30" name="Text Box 25"/>
            <p:cNvSpPr txBox="1">
              <a:spLocks noChangeArrowheads="1"/>
            </p:cNvSpPr>
            <p:nvPr/>
          </p:nvSpPr>
          <p:spPr bwMode="auto">
            <a:xfrm>
              <a:off x="2971800" y="1412776"/>
              <a:ext cx="27432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푸쉬 전략</a:t>
              </a:r>
            </a:p>
          </p:txBody>
        </p:sp>
        <p:sp>
          <p:nvSpPr>
            <p:cNvPr id="31" name="Text Box 26"/>
            <p:cNvSpPr txBox="1">
              <a:spLocks noChangeArrowheads="1"/>
            </p:cNvSpPr>
            <p:nvPr/>
          </p:nvSpPr>
          <p:spPr bwMode="auto">
            <a:xfrm>
              <a:off x="3200400" y="3774976"/>
              <a:ext cx="22860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ko-KR" altLang="en-US">
                  <a:latin typeface="+mj-ea"/>
                  <a:ea typeface="+mj-ea"/>
                </a:rPr>
                <a:t>풀 전략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촉진믹스의 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79938" y="1020204"/>
            <a:ext cx="8196518" cy="5547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촉진믹스 선정의 영향 요인들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3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구매자의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의사결정단계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PR: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인지와 지식의 단계에서 중요한 역할을 수행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소비자의 호감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선호 및 확산 단계에서 효과적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촉진수단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의사결정의 마지막 단계인 구매단계에서 사용됨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200000"/>
              </a:lnSpc>
              <a:spcBef>
                <a:spcPts val="384"/>
              </a:spcBef>
              <a:buFont typeface="Wingdings" pitchFamily="2" charset="2"/>
              <a:buAutoNum type="arabicParenBoth" startAt="3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제품 수명주기 단계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도입단계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PR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 인지도를 높이는데 효과적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초기 시험구매 단계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판매촉진이 유용함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PR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지속적으로 수행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판촉의 활용은 감소시킴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성숙기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판매촉진이 광고에 비해 중요한 역할을 수행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쇠퇴기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광고는 소비자가 잊지 않을 만큼 유지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PR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활용을 감소시키고 판매촉진을 높은 수준으로 유지하는 것이 유리함</a:t>
            </a: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357422" y="4886830"/>
            <a:ext cx="4282082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커뮤니케이션 시스템 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14422"/>
            <a:ext cx="6120811" cy="318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통합적 마케팅 커뮤니케이션 관리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79938" y="1484784"/>
            <a:ext cx="81965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6400" lvl="1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촉진방법의 효과에 맞추어 각 촉진방법의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활용정도를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결정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여러 가지 촉진 활동들을 조정하고 각 촉진활동의 시기를 결정함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150000"/>
              </a:lnSpc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→ 통합적 마케팅 커뮤니케이션 관리자는 수많은 촉진활동들이 서로 보완하여 시너지 효과를 나타낼 수 있도록 촉진믹스를 묶어낼 수 있어야 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150000"/>
              </a:lnSpc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56400" lvl="1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→ 커뮤니케이션 일관성과 판매증진의 효과 획득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일관성 있는 기업이미지 구축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촉진예산 집행의 효율성 등을 얻을 수 있음</a:t>
            </a:r>
            <a:endParaRPr lang="en-US" altLang="ko-KR" sz="9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500034" y="1006489"/>
            <a:ext cx="8176422" cy="3136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광고는 특정 스폰서에 의해 대가가 지불되는 제품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 또는 점포 등에 관한 비개인적 의사전달방법을 총칭하는 것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광고는 전파매체 뿐만 아니라 다양한 매체를 활용함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500034" y="857232"/>
            <a:ext cx="8248430" cy="550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우리나라의 광고 현황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5200" y="6072206"/>
            <a:ext cx="4854575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2016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년 </a:t>
            </a: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매체별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광고 현황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1417586"/>
              </p:ext>
            </p:extLst>
          </p:nvPr>
        </p:nvGraphicFramePr>
        <p:xfrm>
          <a:off x="571471" y="1500174"/>
          <a:ext cx="8072495" cy="4443970"/>
        </p:xfrm>
        <a:graphic>
          <a:graphicData uri="http://schemas.openxmlformats.org/drawingml/2006/table">
            <a:tbl>
              <a:tblPr/>
              <a:tblGrid>
                <a:gridCol w="860188"/>
                <a:gridCol w="1058688"/>
                <a:gridCol w="992519"/>
                <a:gridCol w="926351"/>
                <a:gridCol w="926351"/>
                <a:gridCol w="794016"/>
                <a:gridCol w="860183"/>
                <a:gridCol w="794016"/>
                <a:gridCol w="860183"/>
              </a:tblGrid>
              <a:tr h="2086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구분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매체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광고비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성장률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구성비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2016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2015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2014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2016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2015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2016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2015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8627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방송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지상파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16,576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19,702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19,744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-15.9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라디오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2,890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2,967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2,743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-2.6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케이블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TV/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종편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18,655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17,768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15,223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IPTV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-4.1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위성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,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DMB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등 기타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방송 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39,999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42,281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39,398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-5.4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36.8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39.4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086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인쇄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  <a:prstDash val="soli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신문</a:t>
                      </a:r>
                    </a:p>
                  </a:txBody>
                  <a:tcPr marL="9525" marR="9525" marT="9525" marB="0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14,712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15,011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14,943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잡지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3,780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4,167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4,378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-9.3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-4.8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인쇄 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18,492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19,178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19,320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-3.6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-0.7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086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Digital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16,372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17,216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18,674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-4.9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-7.8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모바일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17,453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12,802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8,391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36.3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52.6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인터넷 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33,825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30,018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27,065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31.1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08627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OOH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옥외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3,512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3,592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3,713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-2.2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-3.3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극장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교통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  <a:prstDash val="soli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4328</a:t>
                      </a:r>
                    </a:p>
                  </a:txBody>
                  <a:tcPr marL="9525" marR="9525" marT="9525" marB="0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3885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OOH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10,091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10,051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9,362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1123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제작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6,425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5,742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5,850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-1.8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총계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108,831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107,270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100,996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34412">
                <a:tc gridSpan="9">
                  <a:txBody>
                    <a:bodyPr/>
                    <a:lstStyle/>
                    <a:p>
                      <a:pPr algn="dist" fontAlgn="ctr"/>
                      <a:r>
                        <a:rPr lang="ko-KR" altLang="en-US" sz="8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자료원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: </a:t>
                      </a:r>
                      <a:r>
                        <a:rPr lang="ko-KR" altLang="en-US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제일기획 </a:t>
                      </a:r>
                      <a:r>
                        <a:rPr lang="en-US" altLang="ko-KR" sz="8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Cheil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Worldwide 2017 3</a:t>
                      </a:r>
                      <a:r>
                        <a:rPr lang="ko-KR" altLang="en-US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월호                                                                                                                 </a:t>
                      </a:r>
                      <a:r>
                        <a:rPr lang="ko-KR" altLang="en-US" sz="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         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단위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: </a:t>
                      </a:r>
                      <a:r>
                        <a:rPr lang="ko-KR" altLang="en-US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억 원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, %)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69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803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412">
                <a:tc gridSpan="9">
                  <a:txBody>
                    <a:bodyPr/>
                    <a:lstStyle/>
                    <a:p>
                      <a:pPr algn="l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35" marR="8035" marT="69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500034" y="714357"/>
            <a:ext cx="8248430" cy="8424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19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우리나라의 광고 현황</a:t>
            </a:r>
            <a:endParaRPr kumimoji="0" lang="en-US" altLang="ko-KR" sz="17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5929330"/>
            <a:ext cx="6081216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2016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년 광고회사별 </a:t>
            </a: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지상파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방송광고비 매출현황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298185"/>
              </p:ext>
            </p:extLst>
          </p:nvPr>
        </p:nvGraphicFramePr>
        <p:xfrm>
          <a:off x="683568" y="1643050"/>
          <a:ext cx="7776866" cy="4038045"/>
        </p:xfrm>
        <a:graphic>
          <a:graphicData uri="http://schemas.openxmlformats.org/drawingml/2006/table">
            <a:tbl>
              <a:tblPr/>
              <a:tblGrid>
                <a:gridCol w="504992"/>
                <a:gridCol w="1943280"/>
                <a:gridCol w="1152128"/>
                <a:gridCol w="1080120"/>
                <a:gridCol w="1080120"/>
                <a:gridCol w="1008112"/>
                <a:gridCol w="1008114"/>
              </a:tblGrid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순위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광고회사명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2015 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취급액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2016 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취급액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전년대비 성장률 </a:t>
                      </a: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총 취급액 중 국내 취급액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총 취급액 중 해외 취급액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제일기획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5,066,042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5,338,348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1,279,552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4,040,796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이노션 월드와이드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3,679,248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3,913,931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817,203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3,096,728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HS 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애드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1,299,338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1,356,051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864,747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491,304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대홍기획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823,908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877,776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855,074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22,702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SK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플래닛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414,763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480,632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480,632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TBWA 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코리아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314,179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265,447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그룹엠코리아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231,347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231,289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레오버넷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193,465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208,932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206,268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2,664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오리콤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175,035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154,758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맥켄에릭슨</a:t>
                      </a:r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&amp;</a:t>
                      </a:r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유니버설맥켄코리아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137,537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144,493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144,493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 시장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광고시장 판도 급변</a:t>
            </a:r>
            <a:endParaRPr lang="ko-KR" altLang="en-US" sz="20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14366" y="1714488"/>
            <a:ext cx="8334098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거센 국내 광고 시장 판도 변화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광고는 중소업체 중심의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신시장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'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개척에 성공하며 급성장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반면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대기업 위주의 기존 광고에 의존해온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지상파는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종편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'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 강력한 경쟁자의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급부상에 고전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endParaRPr lang="en-US" altLang="ko-KR" b="1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페이스북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등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글로벌 골리앗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득세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구글의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유튜브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페이스북이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새로운 광고 미디어로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급성장 및 국내 영상 광고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/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 강화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웰메이드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콘텐츠를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앞세운 케이블 방송의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약진 지속 전망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26" t="17143" r="37917" b="38476"/>
          <a:stretch/>
        </p:blipFill>
        <p:spPr bwMode="auto">
          <a:xfrm>
            <a:off x="4788024" y="3643314"/>
            <a:ext cx="3680362" cy="20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500034" y="928670"/>
            <a:ext cx="8248430" cy="37862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우리나라의 광고 현황</a:t>
            </a:r>
            <a:endParaRPr kumimoji="0" lang="en-US" altLang="ko-KR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광고대행업체 </a:t>
            </a:r>
            <a:r>
              <a:rPr kumimoji="0" lang="en-US" altLang="ko-KR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(advertising agency)</a:t>
            </a: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크리에이티브팀</a:t>
            </a:r>
            <a:endParaRPr kumimoji="0" lang="en-US" altLang="ko-KR" sz="1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매체팀</a:t>
            </a:r>
            <a:endParaRPr kumimoji="0" lang="en-US" altLang="ko-KR" sz="1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조사팀</a:t>
            </a:r>
            <a:endParaRPr kumimoji="0" lang="en-US" altLang="ko-KR" sz="1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영업팀</a:t>
            </a:r>
            <a:endParaRPr kumimoji="0" lang="en-US" altLang="ko-KR" sz="1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그림 11" descr="제11장 Innoce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500174"/>
            <a:ext cx="4608512" cy="21115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52" t="13352" r="87089" b="79037"/>
          <a:stretch/>
        </p:blipFill>
        <p:spPr bwMode="auto">
          <a:xfrm>
            <a:off x="4429124" y="4293096"/>
            <a:ext cx="3164095" cy="159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 시장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조에 </a:t>
            </a:r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20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억원</a:t>
            </a:r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...‘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억’</a:t>
            </a:r>
            <a:r>
              <a:rPr lang="ko-KR" altLang="en-US" sz="20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소리나는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‘</a:t>
            </a:r>
            <a:r>
              <a:rPr lang="ko-KR" altLang="en-US" sz="20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슈퍼볼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’ 자동차 광고들</a:t>
            </a:r>
            <a:endParaRPr lang="ko-KR" altLang="en-US" sz="20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내용 개체 틀 2"/>
          <p:cNvSpPr txBox="1">
            <a:spLocks/>
          </p:cNvSpPr>
          <p:nvPr/>
        </p:nvSpPr>
        <p:spPr>
          <a:xfrm>
            <a:off x="414366" y="1571612"/>
            <a:ext cx="8334098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전세계 광고업계의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핫이슈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슈퍼볼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광고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글로벌 자동차업체들은 매해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슈퍼볼에서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치열한 광고 전쟁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세계 자동차 판매량의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20%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이상 차지하는 미국 소비자들에게 인지도를 높일 수 있는 기회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세계 자동차 기업들의 광고 전쟁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현대차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해외 파병 군인들이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VR(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가상현실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기술로 가족과 함께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슈퍼볼을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관람하는 광고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기아차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미국 코미디언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멜리사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맥카시가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환경운동가로 활동하며 겪는 고난을 코믹하게 묘사하며 니로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하이브리드를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광고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메르세데스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벤츠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고전 영화 ‘이지 드라이버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(Easy Driver)’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오마주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 descr="G:\책개정\17년_마케팅 원론\9장\슈퍼볼 현대차 광고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29199"/>
            <a:ext cx="2160240" cy="12148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428" t="40095" r="45329" b="31429"/>
          <a:stretch/>
        </p:blipFill>
        <p:spPr bwMode="auto">
          <a:xfrm>
            <a:off x="3382940" y="4929199"/>
            <a:ext cx="2269180" cy="121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66" t="17143" r="38036" b="38286"/>
          <a:stretch/>
        </p:blipFill>
        <p:spPr bwMode="auto">
          <a:xfrm>
            <a:off x="5940152" y="4929198"/>
            <a:ext cx="2193547" cy="121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500034" y="928670"/>
            <a:ext cx="8248430" cy="1636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2619375" y="2689945"/>
            <a:ext cx="3665538" cy="373062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dirty="0">
                <a:latin typeface="+mj-ea"/>
                <a:ea typeface="+mj-ea"/>
              </a:rPr>
              <a:t>광고목표 설정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2619375" y="3339232"/>
            <a:ext cx="3665538" cy="373063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>
                <a:latin typeface="+mj-ea"/>
                <a:ea typeface="+mj-ea"/>
              </a:rPr>
              <a:t>광고예산 결정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2619375" y="3986932"/>
            <a:ext cx="3665538" cy="373063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>
                <a:latin typeface="+mj-ea"/>
                <a:ea typeface="+mj-ea"/>
              </a:rPr>
              <a:t>광고카피 결정</a:t>
            </a: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2619375" y="4634632"/>
            <a:ext cx="3665538" cy="373063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dirty="0">
                <a:latin typeface="+mj-ea"/>
                <a:ea typeface="+mj-ea"/>
              </a:rPr>
              <a:t>광고매체 선정</a:t>
            </a: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2622550" y="5282332"/>
            <a:ext cx="3730625" cy="373063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dirty="0">
                <a:latin typeface="+mj-ea"/>
                <a:ea typeface="+mj-ea"/>
              </a:rPr>
              <a:t>광고효과 측정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486025" y="1916832"/>
            <a:ext cx="3930650" cy="481013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400" b="1" dirty="0">
                <a:solidFill>
                  <a:schemeClr val="bg1"/>
                </a:solidFill>
                <a:latin typeface="HY중고딕" pitchFamily="18" charset="-127"/>
                <a:ea typeface="HY중고딕" pitchFamily="18" charset="-127"/>
              </a:rPr>
              <a:t>광고 관리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71736" y="6093296"/>
            <a:ext cx="3857652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광고 관리 의사결정과정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500034" y="928670"/>
            <a:ext cx="8248430" cy="1636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광고 관리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   ① 광고 목표 설정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11560" y="2214554"/>
          <a:ext cx="7903343" cy="3434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604"/>
                <a:gridCol w="2680284"/>
                <a:gridCol w="2486455"/>
              </a:tblGrid>
              <a:tr h="4629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정보 전달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설득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상기 및 강화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anchor="ctr" anchorCtr="1"/>
                </a:tc>
              </a:tr>
              <a:tr h="2777452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신제품을 시장에 알림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기존제품의 새로운 용도 제안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제품의 가격변화를 알림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제품의 기능 설명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서비스의 유용성 설명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오인 내용 정정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구매자의 두려움 감소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기업 이미지 구축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브랜드선호 구축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smtClean="0">
                          <a:latin typeface="+mj-ea"/>
                          <a:ea typeface="+mj-ea"/>
                        </a:rPr>
                        <a:t>자사브랜드로 브랜드전환 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유도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제품속성들에 대한 구매자 지각 변화 유도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구매자들의 현시점 구매 설득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제품을 어디서 구입할 수 있는지를 기억하게 함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비수기 동안 소비자들이 제품을 기억할 수 있게 함</a:t>
                      </a:r>
                      <a:endParaRPr lang="en-US" altLang="ko-KR" sz="140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제품을 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top</a:t>
                      </a:r>
                      <a:r>
                        <a:rPr lang="en-US" altLang="ko-KR" sz="1400" baseline="0" dirty="0" smtClean="0">
                          <a:latin typeface="+mj-ea"/>
                          <a:ea typeface="+mj-ea"/>
                        </a:rPr>
                        <a:t> –of-mind</a:t>
                      </a:r>
                      <a:r>
                        <a:rPr lang="ko-KR" altLang="en-US" sz="1400" baseline="0" dirty="0" smtClean="0">
                          <a:latin typeface="+mj-ea"/>
                          <a:ea typeface="+mj-ea"/>
                        </a:rPr>
                        <a:t>로 지속적으로 인지할 수 있게 함</a:t>
                      </a:r>
                      <a:endParaRPr lang="en-US" altLang="ko-KR" sz="1400" baseline="0" dirty="0" smtClean="0">
                        <a:latin typeface="+mj-ea"/>
                        <a:ea typeface="+mj-ea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자사 제품의 구매자들이 옳은 구매의사결정을 내렸다는 것을 강조하여 안심시킴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03848" y="5832624"/>
            <a:ext cx="3000375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가능한 광고목표들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① 광고 목표 설정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정보전달적 광고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(informative advertising):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신제품을 시장에 소개할 때 주로 사용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                                              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광고목표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기본적 수요 구축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설득적 광고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(persuasive advertising):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경쟁이 심화될수록 보다 중요해짐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                                         광고목표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선택적 수요 구축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비교광고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(comparative advertising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57158" y="1006489"/>
            <a:ext cx="8501122" cy="530283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※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촉진믹스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촉진믹스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총체적 마케팅 커뮤니케이션 프로그램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):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 목표 달성을 위해 사용하는 광고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PR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등과 같은 마케팅커뮤니케이션도구의  조합 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 등의 스폰서가 제품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 또는 아이디어를 제시하거나 촉진하기 위해 비용을 지불하는 비개인적 형태의 커뮤니케이션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(personal selling)</a:t>
            </a: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제품이나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서비스의 판매를 목적으로  기존 또는 잠재 고객에 대한 판매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프리젠테이션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또는 대화 등의 개인적 커뮤니케이션활동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;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박람회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업종별 전시회 등의 행사가 활용되기도 함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PR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(public relation)</a:t>
            </a: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기업이 자사의 이미지를 제고하거나 자사에 대한 호의적인 평판을 얻거나 비호의적인 평판을 제거 또는 완화시키려는 커뮤니케이션 활동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기업과 직간접적으로 관련된 여러 이해관계자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집단들과 좋은 관계를 유지해 나가는 것을 목표로 함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① 광고 목표 설정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정보전달적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</a:t>
            </a:r>
            <a:endParaRPr lang="en-US" altLang="ko-KR" sz="16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 descr="C:\Users\owner\Documents\SOGANG GSB\Assistant Work\Teaching Works\책개정\소비자행동책\그림광고\제16장유머소구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643050"/>
            <a:ext cx="2879228" cy="403244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238492" y="515227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움직임을 잘 포착한다는 </a:t>
            </a:r>
            <a:r>
              <a:rPr lang="en-US" altLang="ko-KR" sz="1400" dirty="0" smtClean="0"/>
              <a:t>Canon </a:t>
            </a:r>
            <a:r>
              <a:rPr lang="ko-KR" altLang="en-US" sz="1400" dirty="0" smtClean="0"/>
              <a:t>카메라</a:t>
            </a:r>
            <a:endParaRPr lang="ko-KR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① 광고 목표 설정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설득적 광고</a:t>
            </a:r>
            <a:endParaRPr lang="en-US" altLang="ko-KR" sz="16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설득적 광고의 한 유형 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비교광고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그림 12" descr="제11장 AVIS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214422"/>
            <a:ext cx="3777088" cy="4806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① 광고 목표 설정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상기광고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7" descr="제11장 Audi Quatt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3643314"/>
            <a:ext cx="4176539" cy="2747529"/>
          </a:xfrm>
          <a:prstGeom prst="rect">
            <a:avLst/>
          </a:prstGeom>
        </p:spPr>
      </p:pic>
      <p:pic>
        <p:nvPicPr>
          <p:cNvPr id="9" name="그림 8" descr="제11장 Audi Quattro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857232"/>
            <a:ext cx="3875896" cy="2639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② 광고예산 결정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기업은 얼마의 예산이 최적의 광고효과를 주는지 정확히 알기 어려움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771900" y="3501083"/>
            <a:ext cx="1585913" cy="411162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+mj-ea"/>
                <a:ea typeface="+mj-ea"/>
              </a:rPr>
              <a:t>광고예산 결정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611313" y="2780358"/>
            <a:ext cx="1585912" cy="4111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+mj-ea"/>
                <a:ea typeface="+mj-ea"/>
              </a:rPr>
              <a:t>시장점유율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932488" y="2780928"/>
            <a:ext cx="1585912" cy="411163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+mj-ea"/>
                <a:ea typeface="+mj-ea"/>
              </a:rPr>
              <a:t>광고빈도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617935" y="4364683"/>
            <a:ext cx="1585913" cy="4111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>
                <a:latin typeface="+mj-ea"/>
                <a:ea typeface="+mj-ea"/>
              </a:rPr>
              <a:t>경쟁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771900" y="4940945"/>
            <a:ext cx="1585913" cy="411163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>
                <a:latin typeface="+mj-ea"/>
                <a:ea typeface="+mj-ea"/>
              </a:rPr>
              <a:t>제품수명주기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5940152" y="4364683"/>
            <a:ext cx="1585912" cy="4111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+mj-ea"/>
                <a:ea typeface="+mj-ea"/>
              </a:rPr>
              <a:t>제품의 차별성</a:t>
            </a:r>
          </a:p>
        </p:txBody>
      </p:sp>
      <p:sp>
        <p:nvSpPr>
          <p:cNvPr id="19" name="Line 29"/>
          <p:cNvSpPr>
            <a:spLocks noChangeShapeType="1"/>
          </p:cNvSpPr>
          <p:nvPr/>
        </p:nvSpPr>
        <p:spPr bwMode="auto">
          <a:xfrm>
            <a:off x="3627438" y="3231208"/>
            <a:ext cx="119062" cy="176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sz="1600" b="1">
              <a:latin typeface="+mj-ea"/>
              <a:ea typeface="+mj-ea"/>
            </a:endParaRP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 flipH="1">
            <a:off x="5436096" y="3231208"/>
            <a:ext cx="176212" cy="176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sz="1600" b="1">
              <a:latin typeface="+mj-ea"/>
              <a:ea typeface="+mj-ea"/>
            </a:endParaRPr>
          </a:p>
        </p:txBody>
      </p:sp>
      <p:sp>
        <p:nvSpPr>
          <p:cNvPr id="21" name="Line 33"/>
          <p:cNvSpPr>
            <a:spLocks noChangeShapeType="1"/>
          </p:cNvSpPr>
          <p:nvPr/>
        </p:nvSpPr>
        <p:spPr bwMode="auto">
          <a:xfrm flipV="1">
            <a:off x="3563888" y="3978920"/>
            <a:ext cx="239762" cy="31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sz="1600" b="1">
              <a:latin typeface="+mj-ea"/>
              <a:ea typeface="+mj-ea"/>
            </a:endParaRPr>
          </a:p>
        </p:txBody>
      </p:sp>
      <p:sp>
        <p:nvSpPr>
          <p:cNvPr id="22" name="Line 35"/>
          <p:cNvSpPr>
            <a:spLocks noChangeShapeType="1"/>
          </p:cNvSpPr>
          <p:nvPr/>
        </p:nvSpPr>
        <p:spPr bwMode="auto">
          <a:xfrm>
            <a:off x="4644008" y="4085282"/>
            <a:ext cx="0" cy="7118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sz="1600" b="1">
              <a:latin typeface="+mj-ea"/>
              <a:ea typeface="+mj-ea"/>
            </a:endParaRPr>
          </a:p>
        </p:txBody>
      </p:sp>
      <p:sp>
        <p:nvSpPr>
          <p:cNvPr id="23" name="Line 38"/>
          <p:cNvSpPr>
            <a:spLocks noChangeShapeType="1"/>
          </p:cNvSpPr>
          <p:nvPr/>
        </p:nvSpPr>
        <p:spPr bwMode="auto">
          <a:xfrm>
            <a:off x="5364089" y="3978920"/>
            <a:ext cx="216024" cy="2421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sz="1600" b="1"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63" y="5857875"/>
            <a:ext cx="4714875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광고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예산 결정에 영향을 미치는 요인들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③ 광고카피 작성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촉진비용절감과 소비자가 주의를 집중하게 하기 위해서 매우 중요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3071802" y="2571744"/>
            <a:ext cx="3096344" cy="431800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1600" b="1" dirty="0" err="1">
                <a:latin typeface="+mj-ea"/>
                <a:ea typeface="+mj-ea"/>
              </a:rPr>
              <a:t>크리에이티브</a:t>
            </a:r>
            <a:r>
              <a:rPr lang="ko-KR" altLang="en-US" sz="1600" b="1" dirty="0">
                <a:latin typeface="+mj-ea"/>
                <a:ea typeface="+mj-ea"/>
              </a:rPr>
              <a:t> 전략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54004" y="5432667"/>
            <a:ext cx="385765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latin typeface="HY중고딕" pitchFamily="18" charset="-127"/>
                <a:ea typeface="HY중고딕" pitchFamily="18" charset="-127"/>
              </a:rPr>
              <a:t>크리에이티브</a:t>
            </a: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전략 개발 단계 </a:t>
            </a:r>
          </a:p>
        </p:txBody>
      </p:sp>
      <p:sp>
        <p:nvSpPr>
          <p:cNvPr id="27" name="AutoShape 10"/>
          <p:cNvSpPr>
            <a:spLocks noChangeArrowheads="1"/>
          </p:cNvSpPr>
          <p:nvPr/>
        </p:nvSpPr>
        <p:spPr bwMode="auto">
          <a:xfrm>
            <a:off x="3070933" y="3289294"/>
            <a:ext cx="3097213" cy="431800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1600" b="1" dirty="0">
                <a:latin typeface="+mj-ea"/>
                <a:ea typeface="+mj-ea"/>
              </a:rPr>
              <a:t>카피 개발</a:t>
            </a: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3071802" y="3865557"/>
            <a:ext cx="3097213" cy="431800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1600" b="1" dirty="0">
                <a:latin typeface="+mj-ea"/>
                <a:ea typeface="+mj-ea"/>
              </a:rPr>
              <a:t>카피 평가 및 선택</a:t>
            </a: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3066767" y="4513257"/>
            <a:ext cx="3097213" cy="431800"/>
          </a:xfrm>
          <a:prstGeom prst="flowChartTerminator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1600" b="1" dirty="0">
                <a:latin typeface="+mj-ea"/>
                <a:ea typeface="+mj-ea"/>
              </a:rPr>
              <a:t>카피 집행</a:t>
            </a:r>
          </a:p>
        </p:txBody>
      </p:sp>
      <p:cxnSp>
        <p:nvCxnSpPr>
          <p:cNvPr id="30" name="직선 연결선 29"/>
          <p:cNvCxnSpPr>
            <a:stCxn id="25" idx="2"/>
            <a:endCxn id="27" idx="0"/>
          </p:cNvCxnSpPr>
          <p:nvPr/>
        </p:nvCxnSpPr>
        <p:spPr>
          <a:xfrm rot="5400000">
            <a:off x="4476882" y="3146202"/>
            <a:ext cx="285750" cy="43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>
            <a:stCxn id="27" idx="2"/>
            <a:endCxn id="28" idx="0"/>
          </p:cNvCxnSpPr>
          <p:nvPr/>
        </p:nvCxnSpPr>
        <p:spPr>
          <a:xfrm rot="16200000" flipH="1">
            <a:off x="4547743" y="3792890"/>
            <a:ext cx="144463" cy="8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stCxn id="28" idx="2"/>
            <a:endCxn id="29" idx="0"/>
          </p:cNvCxnSpPr>
          <p:nvPr/>
        </p:nvCxnSpPr>
        <p:spPr>
          <a:xfrm rot="5400000">
            <a:off x="4509942" y="4402790"/>
            <a:ext cx="215900" cy="503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③ 광고카피 작성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크리에이티브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전략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카피 아이디어 창출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소비자의 편익을 찾는 것이 중요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	 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중간상인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전문가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경쟁자들과의 이야기부터 시작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5619294"/>
            <a:ext cx="33123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허스키와 낙타가 겹쳐지는 곳에 제품의 이미지가 나타나게 함으로써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툰트라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사막지역 모두 잘 잘린다는 </a:t>
            </a:r>
            <a:r>
              <a:rPr lang="en-US" altLang="ko-KR" sz="1400" dirty="0" smtClean="0"/>
              <a:t>Jeep</a:t>
            </a:r>
            <a:endParaRPr lang="ko-KR" altLang="en-US" sz="1400" dirty="0"/>
          </a:p>
        </p:txBody>
      </p:sp>
      <p:pic>
        <p:nvPicPr>
          <p:cNvPr id="16" name="Picture 1" descr="D:\Grad School\ph_D\TA 인수인계\책개정\17년_마케팅 원론\9장\creative 1_졸음운전 방지_태국광고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876"/>
            <a:ext cx="4048121" cy="2907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③ 광고카피 작성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크리에이티브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전략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	-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카피 평가 및 선택의 기준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의미있는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내용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차별적 우위를 나타냄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믿을 만한 내용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535690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혼자 체스를 두는 어린이의 외로움이 거울을 통해 극대화되는 출산장려광고</a:t>
            </a:r>
            <a:endParaRPr lang="ko-KR" altLang="en-US" sz="1400" dirty="0"/>
          </a:p>
        </p:txBody>
      </p:sp>
      <p:pic>
        <p:nvPicPr>
          <p:cNvPr id="13" name="Picture 1" descr="D:\Grad School\ph_D\TA 인수인계\책개정\17년_마케팅 원론\9장\creative 2_올림푸스_흔들림 방지 기능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7008" y="3286124"/>
            <a:ext cx="3910310" cy="2684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③ 광고카피 작성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크리에이티브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전략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	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카피 제작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여러가지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카피 스타일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카피 톤의 효과성에 대한 숙지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광고하려는 제품이나 서비스의 특성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그리고 표적청중의 특성 등을 세밀하게 고려해 광고 톤을 결정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광고에 포함되는 삽화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표제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활자체 등 각 구성요소의 역할과 각 요소간의 조화에 대한 고려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③ 광고카피 작성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크리에이티브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전략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	</a:t>
            </a:r>
            <a:r>
              <a:rPr lang="en-US" altLang="ko-KR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카피 </a:t>
            </a:r>
            <a:r>
              <a:rPr lang="ko-KR" altLang="en-US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제작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 descr="C:\Users\owner\Documents\SOGANG GSB\Assistant Work\Teaching Works\책개정\소비자행동책\그림광고\제5장소비상황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71810"/>
            <a:ext cx="4986818" cy="357924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86446" y="542722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 smtClean="0"/>
              <a:t>Chapstick</a:t>
            </a:r>
            <a:r>
              <a:rPr lang="ko-KR" altLang="en-US" sz="1400" dirty="0" smtClean="0"/>
              <a:t>은 사람들이 첫키스를 할 때 눈을 감고 촉감에 집중한다는</a:t>
            </a:r>
            <a:endParaRPr lang="en-US" altLang="ko-KR" sz="1400" dirty="0" smtClean="0"/>
          </a:p>
          <a:p>
            <a:r>
              <a:rPr lang="ko-KR" altLang="en-US" sz="1400" dirty="0" smtClean="0"/>
              <a:t>사실을 환기시키면서 </a:t>
            </a:r>
            <a:r>
              <a:rPr lang="en-US" altLang="ko-KR" sz="1400" dirty="0" smtClean="0"/>
              <a:t>“Keep the Softness”</a:t>
            </a:r>
            <a:r>
              <a:rPr lang="ko-KR" altLang="en-US" sz="1400" dirty="0" smtClean="0"/>
              <a:t>라는 카피를 사용하고 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32" y="1006489"/>
            <a:ext cx="8363240" cy="1846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④ 광고매체 선정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40896" y="5907327"/>
            <a:ext cx="3357586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광고매체 선정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단계 </a:t>
            </a:r>
          </a:p>
        </p:txBody>
      </p:sp>
      <p:grpSp>
        <p:nvGrpSpPr>
          <p:cNvPr id="14" name="그룹 17"/>
          <p:cNvGrpSpPr/>
          <p:nvPr/>
        </p:nvGrpSpPr>
        <p:grpSpPr>
          <a:xfrm>
            <a:off x="2857488" y="2214554"/>
            <a:ext cx="3384376" cy="3269737"/>
            <a:chOff x="3059832" y="2278409"/>
            <a:chExt cx="3384376" cy="3269737"/>
          </a:xfrm>
        </p:grpSpPr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3068021" y="2278409"/>
              <a:ext cx="3376187" cy="462962"/>
            </a:xfrm>
            <a:prstGeom prst="rect">
              <a:avLst/>
            </a:prstGeom>
            <a:solidFill>
              <a:schemeClr val="accent6">
                <a:lumMod val="50000"/>
                <a:alpha val="7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 dirty="0">
                  <a:latin typeface="+mj-ea"/>
                  <a:ea typeface="+mj-ea"/>
                </a:rPr>
                <a:t>광고매체 선정</a:t>
              </a:r>
            </a:p>
          </p:txBody>
        </p:sp>
        <p:sp>
          <p:nvSpPr>
            <p:cNvPr id="16" name="AutoShape 10"/>
            <p:cNvSpPr>
              <a:spLocks noChangeArrowheads="1"/>
            </p:cNvSpPr>
            <p:nvPr/>
          </p:nvSpPr>
          <p:spPr bwMode="auto">
            <a:xfrm>
              <a:off x="3059832" y="3072891"/>
              <a:ext cx="3384376" cy="462962"/>
            </a:xfrm>
            <a:prstGeom prst="flowChartTerminator">
              <a:avLst/>
            </a:prstGeom>
            <a:solidFill>
              <a:schemeClr val="accent6">
                <a:lumMod val="75000"/>
                <a:alpha val="5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sz="1600" b="1" dirty="0" err="1">
                  <a:latin typeface="+mj-ea"/>
                  <a:ea typeface="+mj-ea"/>
                </a:rPr>
                <a:t>도달률</a:t>
              </a:r>
              <a:r>
                <a:rPr lang="en-US" altLang="ko-KR" sz="1600" b="1" dirty="0">
                  <a:latin typeface="+mj-ea"/>
                  <a:ea typeface="+mj-ea"/>
                </a:rPr>
                <a:t>, </a:t>
              </a:r>
              <a:r>
                <a:rPr lang="ko-KR" altLang="en-US" sz="1600" b="1" dirty="0">
                  <a:latin typeface="+mj-ea"/>
                  <a:ea typeface="+mj-ea"/>
                </a:rPr>
                <a:t>빈도</a:t>
              </a:r>
              <a:r>
                <a:rPr lang="en-US" altLang="ko-KR" sz="1600" b="1" dirty="0">
                  <a:latin typeface="+mj-ea"/>
                  <a:ea typeface="+mj-ea"/>
                </a:rPr>
                <a:t>, </a:t>
              </a:r>
              <a:r>
                <a:rPr lang="ko-KR" altLang="en-US" sz="1600" b="1" dirty="0">
                  <a:latin typeface="+mj-ea"/>
                  <a:ea typeface="+mj-ea"/>
                </a:rPr>
                <a:t>영향도 결정</a:t>
              </a: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3059832" y="3735934"/>
              <a:ext cx="3384376" cy="462962"/>
            </a:xfrm>
            <a:prstGeom prst="flowChartTerminator">
              <a:avLst/>
            </a:prstGeom>
            <a:solidFill>
              <a:schemeClr val="accent6">
                <a:lumMod val="75000"/>
                <a:alpha val="5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sz="1600" b="1" dirty="0">
                  <a:latin typeface="+mj-ea"/>
                  <a:ea typeface="+mj-ea"/>
                </a:rPr>
                <a:t>주 매체유형 선택</a:t>
              </a:r>
            </a:p>
          </p:txBody>
        </p:sp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3059832" y="4397516"/>
              <a:ext cx="3384376" cy="462961"/>
            </a:xfrm>
            <a:prstGeom prst="flowChartTerminator">
              <a:avLst/>
            </a:prstGeom>
            <a:solidFill>
              <a:schemeClr val="accent6">
                <a:lumMod val="75000"/>
                <a:alpha val="5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sz="1600" b="1">
                  <a:latin typeface="+mj-ea"/>
                  <a:ea typeface="+mj-ea"/>
                </a:rPr>
                <a:t>특정 매체수단 선택</a:t>
              </a:r>
            </a:p>
          </p:txBody>
        </p:sp>
        <p:sp>
          <p:nvSpPr>
            <p:cNvPr id="19" name="AutoShape 13"/>
            <p:cNvSpPr>
              <a:spLocks noChangeArrowheads="1"/>
            </p:cNvSpPr>
            <p:nvPr/>
          </p:nvSpPr>
          <p:spPr bwMode="auto">
            <a:xfrm>
              <a:off x="3059832" y="5085184"/>
              <a:ext cx="3384376" cy="462962"/>
            </a:xfrm>
            <a:prstGeom prst="flowChartTerminator">
              <a:avLst/>
            </a:prstGeom>
            <a:solidFill>
              <a:schemeClr val="accent6">
                <a:lumMod val="75000"/>
                <a:alpha val="5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sz="1600" b="1" dirty="0">
                  <a:latin typeface="+mj-ea"/>
                  <a:ea typeface="+mj-ea"/>
                </a:rPr>
                <a:t>매체시간 선택</a:t>
              </a: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5342918" y="2741371"/>
              <a:ext cx="0" cy="3315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4308466" y="2741371"/>
              <a:ext cx="0" cy="33152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4791515" y="3537313"/>
              <a:ext cx="0" cy="1986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4791515" y="4198896"/>
              <a:ext cx="0" cy="1986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4788024" y="4869160"/>
              <a:ext cx="0" cy="1986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590872" y="1071546"/>
            <a:ext cx="7941568" cy="2739008"/>
            <a:chOff x="556320" y="1196752"/>
            <a:chExt cx="7924800" cy="2739008"/>
          </a:xfrm>
        </p:grpSpPr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56320" y="1436643"/>
              <a:ext cx="1163273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발신인</a:t>
              </a: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083116" y="1436643"/>
              <a:ext cx="1163273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부호화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7317847" y="1436643"/>
              <a:ext cx="1163273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수신인</a:t>
              </a: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5645641" y="1436643"/>
              <a:ext cx="1163273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해독</a:t>
              </a: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3611427" y="1196752"/>
              <a:ext cx="1673720" cy="931365"/>
            </a:xfrm>
            <a:prstGeom prst="ellipse">
              <a:avLst/>
            </a:prstGeom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altLang="ko-KR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매체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11427" y="2559758"/>
              <a:ext cx="1746425" cy="610966"/>
            </a:xfrm>
            <a:prstGeom prst="rect">
              <a:avLst/>
            </a:prstGeom>
            <a:gradFill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63000">
                  <a:srgbClr val="FBE4AE"/>
                </a:gs>
                <a:gs pos="67000">
                  <a:srgbClr val="BD922A"/>
                </a:gs>
                <a:gs pos="69000">
                  <a:srgbClr val="835E17"/>
                </a:gs>
                <a:gs pos="82001">
                  <a:srgbClr val="A28949"/>
                </a:gs>
                <a:gs pos="100000">
                  <a:srgbClr val="FAE3B7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잡음</a:t>
              </a: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719593" y="3476738"/>
              <a:ext cx="1381387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피드백</a:t>
              </a: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5863755" y="3476738"/>
              <a:ext cx="1381387" cy="459022"/>
            </a:xfrm>
            <a:prstGeom prst="rect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반응</a:t>
              </a:r>
            </a:p>
          </p:txBody>
        </p:sp>
        <p:cxnSp>
          <p:nvCxnSpPr>
            <p:cNvPr id="23" name="AutoShape 24"/>
            <p:cNvCxnSpPr>
              <a:cxnSpLocks noChangeShapeType="1"/>
              <a:stCxn id="13" idx="3"/>
              <a:endCxn id="16" idx="1"/>
            </p:cNvCxnSpPr>
            <p:nvPr/>
          </p:nvCxnSpPr>
          <p:spPr bwMode="auto">
            <a:xfrm>
              <a:off x="1719593" y="1666154"/>
              <a:ext cx="363523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4" name="AutoShape 27"/>
            <p:cNvCxnSpPr>
              <a:cxnSpLocks noChangeShapeType="1"/>
              <a:stCxn id="18" idx="3"/>
              <a:endCxn id="17" idx="1"/>
            </p:cNvCxnSpPr>
            <p:nvPr/>
          </p:nvCxnSpPr>
          <p:spPr bwMode="auto">
            <a:xfrm>
              <a:off x="6808914" y="1666154"/>
              <a:ext cx="50893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5" name="AutoShape 34"/>
            <p:cNvCxnSpPr>
              <a:cxnSpLocks noChangeShapeType="1"/>
              <a:stCxn id="21" idx="1"/>
              <a:endCxn id="13" idx="2"/>
            </p:cNvCxnSpPr>
            <p:nvPr/>
          </p:nvCxnSpPr>
          <p:spPr bwMode="auto">
            <a:xfrm rot="10800000">
              <a:off x="1137957" y="1895664"/>
              <a:ext cx="581637" cy="181058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6" name="AutoShape 35"/>
            <p:cNvCxnSpPr>
              <a:cxnSpLocks noChangeShapeType="1"/>
              <a:stCxn id="22" idx="1"/>
              <a:endCxn id="21" idx="3"/>
            </p:cNvCxnSpPr>
            <p:nvPr/>
          </p:nvCxnSpPr>
          <p:spPr bwMode="auto">
            <a:xfrm flipH="1">
              <a:off x="3100981" y="3706249"/>
              <a:ext cx="276277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7" name="AutoShape 36"/>
            <p:cNvCxnSpPr>
              <a:cxnSpLocks noChangeShapeType="1"/>
              <a:stCxn id="17" idx="2"/>
              <a:endCxn id="22" idx="3"/>
            </p:cNvCxnSpPr>
            <p:nvPr/>
          </p:nvCxnSpPr>
          <p:spPr bwMode="auto">
            <a:xfrm rot="5400000">
              <a:off x="6667020" y="2473786"/>
              <a:ext cx="1810585" cy="654341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" name="AutoShape 37"/>
            <p:cNvSpPr>
              <a:spLocks noChangeArrowheads="1"/>
            </p:cNvSpPr>
            <p:nvPr/>
          </p:nvSpPr>
          <p:spPr bwMode="auto">
            <a:xfrm>
              <a:off x="3028276" y="2660700"/>
              <a:ext cx="436228" cy="408019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29" name="AutoShape 38"/>
            <p:cNvSpPr>
              <a:spLocks noChangeArrowheads="1"/>
            </p:cNvSpPr>
            <p:nvPr/>
          </p:nvSpPr>
          <p:spPr bwMode="auto">
            <a:xfrm rot="10737191">
              <a:off x="5500232" y="2660700"/>
              <a:ext cx="436228" cy="408019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0" name="AutoShape 39"/>
            <p:cNvSpPr>
              <a:spLocks noChangeArrowheads="1"/>
            </p:cNvSpPr>
            <p:nvPr/>
          </p:nvSpPr>
          <p:spPr bwMode="auto">
            <a:xfrm rot="16240465">
              <a:off x="4329361" y="3083915"/>
              <a:ext cx="306014" cy="581637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1" name="AutoShape 40"/>
            <p:cNvSpPr>
              <a:spLocks noChangeArrowheads="1"/>
            </p:cNvSpPr>
            <p:nvPr/>
          </p:nvSpPr>
          <p:spPr bwMode="auto">
            <a:xfrm rot="5472030">
              <a:off x="4329134" y="2063868"/>
              <a:ext cx="304952" cy="581637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2" name="Line 43"/>
            <p:cNvSpPr>
              <a:spLocks noChangeShapeType="1"/>
            </p:cNvSpPr>
            <p:nvPr/>
          </p:nvSpPr>
          <p:spPr bwMode="auto">
            <a:xfrm>
              <a:off x="3246390" y="1640652"/>
              <a:ext cx="3635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3" name="Line 44"/>
            <p:cNvSpPr>
              <a:spLocks noChangeShapeType="1"/>
            </p:cNvSpPr>
            <p:nvPr/>
          </p:nvSpPr>
          <p:spPr bwMode="auto">
            <a:xfrm>
              <a:off x="5282118" y="1640652"/>
              <a:ext cx="3635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34" name="Rectangle 48"/>
            <p:cNvSpPr>
              <a:spLocks noChangeArrowheads="1"/>
            </p:cNvSpPr>
            <p:nvPr/>
          </p:nvSpPr>
          <p:spPr bwMode="auto">
            <a:xfrm>
              <a:off x="3952504" y="1344960"/>
              <a:ext cx="990600" cy="304800"/>
            </a:xfrm>
            <a:prstGeom prst="rect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>
                  <a:latin typeface="+mj-ea"/>
                  <a:ea typeface="+mj-ea"/>
                </a:rPr>
                <a:t>메시지</a:t>
              </a:r>
            </a:p>
          </p:txBody>
        </p:sp>
      </p:grpSp>
      <p:sp>
        <p:nvSpPr>
          <p:cNvPr id="35" name="Text Box 46"/>
          <p:cNvSpPr txBox="1">
            <a:spLocks noChangeArrowheads="1"/>
          </p:cNvSpPr>
          <p:nvPr/>
        </p:nvSpPr>
        <p:spPr bwMode="auto">
          <a:xfrm>
            <a:off x="481832" y="3998260"/>
            <a:ext cx="8151192" cy="154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발신인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누구에게 자신의 메시지가 전달되기를 원하고 어떤 반응을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획득하기를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원하는 지를 정해야 함</a:t>
            </a:r>
            <a:br>
              <a:rPr lang="ko-KR" altLang="en-US" sz="16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수신인이 어떤 방식으로 메시지를 해독하는 가를 고려하여 메시지를 부호화 </a:t>
            </a:r>
          </a:p>
          <a:p>
            <a:pPr>
              <a:lnSpc>
                <a:spcPct val="120000"/>
              </a:lnSpc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표적 청중을 효율적으로 만날 수 있는 매체를 통해 메시지를 보내고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반응을 알아낼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수 있는 피드백 채널을 확보해야 함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51720" y="5825290"/>
            <a:ext cx="5218186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커뮤니케이션 과정의 구성요소들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④ 광고매체 선정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도달률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빈도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그리고 영향도 결정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도달률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일정기간 동안 광고에 노출된 표적소비자의 비율로 측정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빈도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표적시장의 소비자들이 광고에 평균적으로 몇 회 노출되었는가로 측정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매체영향도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매체를 통한 메시지 노출의 질적인 가치를 측정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총 노출점수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(GRP’s):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도달률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X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빈도 수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→ 광고주가 높은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도달률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잦은 빈도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높은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영향도를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원하면 광고 예산을 올라간다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④ 광고매체 선정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solidFill>
                  <a:prstClr val="black"/>
                </a:solidFill>
                <a:latin typeface="HY중고딕" pitchFamily="18" charset="-127"/>
                <a:ea typeface="HY중고딕" pitchFamily="18" charset="-127"/>
              </a:rPr>
              <a:t>주된 매체유형의 선택</a:t>
            </a:r>
            <a:endParaRPr lang="en-US" altLang="ko-KR" sz="1600" dirty="0" smtClean="0">
              <a:solidFill>
                <a:prstClr val="black"/>
              </a:solidFill>
              <a:latin typeface="HY중고딕" pitchFamily="18" charset="-127"/>
              <a:ea typeface="HY중고딕" pitchFamily="18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390900" y="3836910"/>
            <a:ext cx="2519363" cy="576262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HY중고딕" pitchFamily="18" charset="-127"/>
                <a:ea typeface="HY중고딕" pitchFamily="18" charset="-127"/>
              </a:rPr>
              <a:t>주된 매체유형 선택</a:t>
            </a: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98513" y="2901004"/>
            <a:ext cx="2662237" cy="5762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 dirty="0">
                <a:latin typeface="+mj-ea"/>
                <a:ea typeface="+mj-ea"/>
              </a:rPr>
              <a:t>표적소비자의 매체습관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5910263" y="2901004"/>
            <a:ext cx="2519362" cy="5762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>
                <a:latin typeface="+mj-ea"/>
                <a:ea typeface="+mj-ea"/>
              </a:rPr>
              <a:t>메시지 형태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98513" y="5061046"/>
            <a:ext cx="2662237" cy="5762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>
                <a:latin typeface="+mj-ea"/>
                <a:ea typeface="+mj-ea"/>
              </a:rPr>
              <a:t>제품의 특성</a:t>
            </a: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5910263" y="5061046"/>
            <a:ext cx="2449512" cy="576262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b="1">
                <a:latin typeface="+mj-ea"/>
                <a:ea typeface="+mj-ea"/>
              </a:rPr>
              <a:t>비용</a:t>
            </a: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3462338" y="3116904"/>
            <a:ext cx="1008062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H="1">
            <a:off x="4830763" y="3045466"/>
            <a:ext cx="10795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V="1">
            <a:off x="3462338" y="4629246"/>
            <a:ext cx="9366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 flipH="1" flipV="1">
            <a:off x="4830763" y="4629246"/>
            <a:ext cx="10080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43188" y="6091258"/>
            <a:ext cx="421481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주된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매체유형 선택 시 고려요인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④ 광고매체 선정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특정 매체수단 선택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매체수단의 주된 청중에 대한 고려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청중의 주의도 고려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매체수단의 편집에 대한 질을 평가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매체 타이밍의 결정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지속전략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광고를 일년 내내 같은 같은 수준으로 유지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맥박전략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2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주 또는 한 달 정도를 단위로 광고의 양을 늘였다 줄이는 일을 반복하는 전략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    →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인지도를 유지할 수 있지만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광고메시지 전달의 깊이에 있어서는 효과가 적을 수도 있음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④ 광고매체 선정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6182" y="55690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/>
              <a:t>지속전략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생활용품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496894" y="5569068"/>
            <a:ext cx="1872208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/>
              <a:t>맥박전략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화장품</a:t>
            </a:r>
            <a:endParaRPr lang="ko-KR" altLang="en-US" sz="1400" dirty="0"/>
          </a:p>
        </p:txBody>
      </p:sp>
      <p:pic>
        <p:nvPicPr>
          <p:cNvPr id="12" name="그림 11" descr="제11장 페브리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2786058"/>
            <a:ext cx="2540000" cy="2298700"/>
          </a:xfrm>
          <a:prstGeom prst="rect">
            <a:avLst/>
          </a:prstGeom>
        </p:spPr>
      </p:pic>
      <p:pic>
        <p:nvPicPr>
          <p:cNvPr id="13" name="그림 12" descr="제11장 숨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4574" y="2060422"/>
            <a:ext cx="2453994" cy="3224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⑤ 광고효과 측정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커뮤니케이션 효과 측정 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(copy testing)</a:t>
            </a: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 사전 조사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직접평가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소비자 패널들에게 광고시안을 보여주고 직접 평가하게 하는 방법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포트폴리오 테스트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소비자들은 몇 개의 광고로 구성된 광고 포트폴리오를 원하는 시간만큼 보거나 들은 뒤 광고에 대해 기억이 나는 내용을 보조 및 </a:t>
            </a:r>
            <a:r>
              <a:rPr lang="ko-KR" altLang="en-US" sz="1400" dirty="0" err="1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비보조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방법을 통해 응답한다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실험실 테스트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 심장 박동 수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혈압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동공의 확대 정도 등을 측정 도구를 사용해 효과 추정하는 방법</a:t>
            </a:r>
            <a:endParaRPr kumimoji="0" lang="ko-KR" alt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 관리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⑤ 광고효과 측정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커뮤니케이션 효과 측정 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(copy testing)</a:t>
            </a: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 사후 조사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회상테스트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광고를 본 후 광고주와 광고된 제품에 대해 기억해 낼 수 있는 모든 내용을 다 이야기하게 하는 방법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1347238" lvl="3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재인 테스트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광고가 실린 잡지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신문 들을 보여주고 전에 본 적이 있는 내용이 어떤 것들인가를 물어 보는 형식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판매효과 측정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과거의 광고비 지출과 매출의 관계를 통계학적인 모형을 통해 알아내는 방법</a:t>
            </a:r>
            <a:endParaRPr lang="en-US" altLang="ko-KR" sz="1400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광고실험을 활용하는 방법 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지역별 광고 예산을 다르게 책정하여 집행 후 매출의 변화를 측정하는 것</a:t>
            </a:r>
            <a:r>
              <a:rPr lang="en-US" altLang="ko-KR" sz="14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광고효과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457200" y="785802"/>
            <a:ext cx="8229600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Google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의 </a:t>
            </a:r>
            <a:r>
              <a:rPr kumimoji="0" lang="en-US" altLang="ko-K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AdSense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와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AdWords</a:t>
            </a: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1428736"/>
            <a:ext cx="8186738" cy="2362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웹 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2.0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시대의 대표적인 광고기법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en-US" altLang="ko-KR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AdSense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분산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방문객을 기다리는 광고에서 방문객이 있는 개별 페이지를 찾아가는 광고로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    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변화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참여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네티즌의 자발적 요청으로 이루어지는 광고시장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플랫폼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영업사원 없이 누구나 웹을 이용해 광고주가 될 수 있는 자동화 플랫폼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확장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자사 사이트 안의 광고 영역을 모든 웹 페이지로 넓힘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_x169805488" descr="EMB00002868ab5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91" t="18874" r="3433" b="8824"/>
          <a:stretch>
            <a:fillRect/>
          </a:stretch>
        </p:blipFill>
        <p:spPr bwMode="auto">
          <a:xfrm>
            <a:off x="2987824" y="4062852"/>
            <a:ext cx="5284610" cy="22801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5.2 PR (Public Relations)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1 PR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수단들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8" name="그룹 18"/>
          <p:cNvGrpSpPr/>
          <p:nvPr/>
        </p:nvGrpSpPr>
        <p:grpSpPr>
          <a:xfrm>
            <a:off x="2714612" y="1785926"/>
            <a:ext cx="3755553" cy="3459932"/>
            <a:chOff x="2760663" y="1914624"/>
            <a:chExt cx="3755553" cy="3459932"/>
          </a:xfrm>
          <a:solidFill>
            <a:schemeClr val="accent6">
              <a:lumMod val="75000"/>
              <a:alpha val="50000"/>
            </a:schemeClr>
          </a:solidFill>
        </p:grpSpPr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760663" y="1914624"/>
              <a:ext cx="3755553" cy="504825"/>
            </a:xfrm>
            <a:prstGeom prst="rect">
              <a:avLst/>
            </a:prstGeom>
            <a:solidFill>
              <a:schemeClr val="accent6">
                <a:lumMod val="50000"/>
                <a:alpha val="7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 b="1" dirty="0">
                  <a:latin typeface="+mj-ea"/>
                  <a:ea typeface="+mj-ea"/>
                </a:rPr>
                <a:t>PR</a:t>
              </a:r>
              <a:r>
                <a:rPr lang="ko-KR" altLang="en-US" b="1" dirty="0">
                  <a:latin typeface="+mj-ea"/>
                  <a:ea typeface="+mj-ea"/>
                </a:rPr>
                <a:t>의 수단들</a:t>
              </a:r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>
              <a:off x="2760663" y="2635349"/>
              <a:ext cx="3744912" cy="433387"/>
            </a:xfrm>
            <a:prstGeom prst="flowChartTerminator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뉴스</a:t>
              </a:r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2760663" y="3211611"/>
              <a:ext cx="3744912" cy="433388"/>
            </a:xfrm>
            <a:prstGeom prst="flowChartTerminator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연설</a:t>
              </a:r>
            </a:p>
          </p:txBody>
        </p:sp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>
              <a:off x="2760663" y="3786286"/>
              <a:ext cx="3744912" cy="433388"/>
            </a:xfrm>
            <a:prstGeom prst="flowChartTerminator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특별행사 </a:t>
              </a:r>
              <a:r>
                <a:rPr lang="en-US" altLang="ko-KR" b="1">
                  <a:latin typeface="+mj-ea"/>
                  <a:ea typeface="+mj-ea"/>
                </a:rPr>
                <a:t>: </a:t>
              </a:r>
              <a:r>
                <a:rPr lang="ko-KR" altLang="en-US" b="1">
                  <a:latin typeface="+mj-ea"/>
                  <a:ea typeface="+mj-ea"/>
                </a:rPr>
                <a:t>레이저 쇼</a:t>
              </a:r>
              <a:r>
                <a:rPr lang="en-US" altLang="ko-KR" b="1">
                  <a:latin typeface="+mj-ea"/>
                  <a:ea typeface="+mj-ea"/>
                </a:rPr>
                <a:t>,</a:t>
              </a:r>
              <a:r>
                <a:rPr lang="ko-KR" altLang="en-US" b="1">
                  <a:latin typeface="+mj-ea"/>
                  <a:ea typeface="+mj-ea"/>
                </a:rPr>
                <a:t>불꽃놀이</a:t>
              </a:r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2760663" y="4364136"/>
              <a:ext cx="3744912" cy="433388"/>
            </a:xfrm>
            <a:prstGeom prst="flowChartTerminator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사회 봉사활동</a:t>
              </a:r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771800" y="4941168"/>
              <a:ext cx="3733775" cy="433388"/>
            </a:xfrm>
            <a:prstGeom prst="flowChartTerminator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기타</a:t>
              </a:r>
            </a:p>
          </p:txBody>
        </p: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>
              <a:off x="4129088" y="2419449"/>
              <a:ext cx="0" cy="21590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b="1">
                <a:latin typeface="+mj-ea"/>
                <a:ea typeface="+mj-ea"/>
              </a:endParaRPr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5208588" y="2419449"/>
              <a:ext cx="0" cy="215900"/>
            </a:xfrm>
            <a:prstGeom prst="line">
              <a:avLst/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b="1">
                <a:latin typeface="+mj-ea"/>
                <a:ea typeface="+mj-ea"/>
              </a:endParaRPr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4705350" y="3067149"/>
              <a:ext cx="0" cy="144462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b="1">
                <a:latin typeface="+mj-ea"/>
                <a:ea typeface="+mj-ea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>
              <a:off x="4705350" y="3643411"/>
              <a:ext cx="0" cy="144463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b="1">
                <a:latin typeface="+mj-ea"/>
                <a:ea typeface="+mj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168627" y="5643578"/>
            <a:ext cx="2857520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latin typeface="HY중고딕" pitchFamily="18" charset="-127"/>
                <a:ea typeface="HY중고딕" pitchFamily="18" charset="-127"/>
              </a:rPr>
              <a:t>PR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의 수단들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25" name="내용 개체 틀 2"/>
          <p:cNvSpPr txBox="1">
            <a:spLocks/>
          </p:cNvSpPr>
          <p:nvPr/>
        </p:nvSpPr>
        <p:spPr>
          <a:xfrm>
            <a:off x="457232" y="1006489"/>
            <a:ext cx="8363240" cy="3862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5.2 PR (Public Relations)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(2) PR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관리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- PR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목표의 설정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- PR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메시지 및 전달 수단 선택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- PR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계획의 실행 및 결과의 평가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857496"/>
            <a:ext cx="27336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3862750" y="6025848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PR</a:t>
            </a:r>
            <a:r>
              <a:rPr lang="ko-KR" altLang="en-US" sz="1600" dirty="0" smtClean="0"/>
              <a:t>의 관리단계</a:t>
            </a:r>
            <a:endParaRPr lang="en-US" altLang="ko-KR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광고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23602" y="1006489"/>
            <a:ext cx="8363240" cy="1414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2.2 PR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관리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PR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목표의 설정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기업에서 궁극적으로 얻고자 하는 것이 무엇인가를 상세하게 결정해야 함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PR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메시지 및 전달 수단 선택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제품에 대한 흥미로운 이야깃거리를 찾아내야 함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PR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계획의 실행 및 결과의 평가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000100" y="2857496"/>
            <a:ext cx="6986587" cy="3097212"/>
            <a:chOff x="1113805" y="3617936"/>
            <a:chExt cx="6986587" cy="3097212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618630" y="3762398"/>
              <a:ext cx="1252266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b="1" dirty="0">
                  <a:latin typeface="+mj-ea"/>
                  <a:ea typeface="+mj-ea"/>
                </a:rPr>
                <a:t>PR </a:t>
              </a:r>
              <a:r>
                <a:rPr lang="ko-KR" altLang="en-US" b="1" dirty="0">
                  <a:latin typeface="+mj-ea"/>
                  <a:ea typeface="+mj-ea"/>
                </a:rPr>
                <a:t>담당자</a:t>
              </a: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5866780" y="3762398"/>
              <a:ext cx="133882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b="1">
                  <a:latin typeface="+mj-ea"/>
                  <a:ea typeface="+mj-ea"/>
                </a:rPr>
                <a:t>매체종사자</a:t>
              </a:r>
            </a:p>
          </p:txBody>
        </p:sp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3345830" y="3617936"/>
              <a:ext cx="2519362" cy="720725"/>
            </a:xfrm>
            <a:prstGeom prst="notchedRightArrow">
              <a:avLst>
                <a:gd name="adj1" fmla="val 50000"/>
                <a:gd name="adj2" fmla="val 87390"/>
              </a:avLst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sz="1600" b="1">
                  <a:solidFill>
                    <a:srgbClr val="3333CC"/>
                  </a:solidFill>
                  <a:latin typeface="+mj-ea"/>
                  <a:ea typeface="+mj-ea"/>
                </a:rPr>
                <a:t>호의적 관계유지</a:t>
              </a: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113805" y="5418161"/>
              <a:ext cx="2305050" cy="1296987"/>
            </a:xfrm>
            <a:prstGeom prst="rect">
              <a:avLst/>
            </a:prstGeom>
            <a:solidFill>
              <a:srgbClr val="FFCCFF"/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1409402" y="4986088"/>
              <a:ext cx="1560042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600" b="1" dirty="0">
                  <a:latin typeface="+mj-ea"/>
                  <a:ea typeface="+mj-ea"/>
                </a:rPr>
                <a:t>기업 또는 제품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1193180" y="5683273"/>
              <a:ext cx="1802095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600" b="1" dirty="0">
                  <a:latin typeface="+mj-ea"/>
                  <a:ea typeface="+mj-ea"/>
                </a:rPr>
                <a:t>소비자들의</a:t>
              </a:r>
            </a:p>
            <a:p>
              <a:pPr algn="ctr">
                <a:defRPr/>
              </a:pPr>
              <a:r>
                <a:rPr lang="ko-KR" altLang="en-US" sz="1600" b="1" dirty="0">
                  <a:latin typeface="+mj-ea"/>
                  <a:ea typeface="+mj-ea"/>
                </a:rPr>
                <a:t>인지도</a:t>
              </a:r>
              <a:r>
                <a:rPr lang="en-US" altLang="ko-KR" sz="1600" b="1" dirty="0">
                  <a:latin typeface="+mj-ea"/>
                  <a:ea typeface="+mj-ea"/>
                </a:rPr>
                <a:t>,</a:t>
              </a:r>
              <a:r>
                <a:rPr lang="ko-KR" altLang="en-US" sz="1600" b="1" dirty="0">
                  <a:latin typeface="+mj-ea"/>
                  <a:ea typeface="+mj-ea"/>
                </a:rPr>
                <a:t>지식</a:t>
              </a:r>
              <a:r>
                <a:rPr lang="en-US" altLang="ko-KR" sz="1600" b="1" dirty="0">
                  <a:latin typeface="+mj-ea"/>
                  <a:ea typeface="+mj-ea"/>
                </a:rPr>
                <a:t>,</a:t>
              </a:r>
              <a:r>
                <a:rPr lang="ko-KR" altLang="en-US" sz="1600" b="1" smtClean="0">
                  <a:latin typeface="+mj-ea"/>
                  <a:ea typeface="+mj-ea"/>
                </a:rPr>
                <a:t>태도 </a:t>
              </a:r>
              <a:endParaRPr lang="ko-KR" altLang="en-US" sz="1600" b="1" dirty="0">
                <a:latin typeface="+mj-ea"/>
                <a:ea typeface="+mj-ea"/>
              </a:endParaRPr>
            </a:p>
          </p:txBody>
        </p:sp>
        <p:sp>
          <p:nvSpPr>
            <p:cNvPr id="19" name="AutoShape 19"/>
            <p:cNvSpPr>
              <a:spLocks noChangeArrowheads="1"/>
            </p:cNvSpPr>
            <p:nvPr/>
          </p:nvSpPr>
          <p:spPr bwMode="auto">
            <a:xfrm>
              <a:off x="3571868" y="5624470"/>
              <a:ext cx="2159000" cy="720725"/>
            </a:xfrm>
            <a:prstGeom prst="notchedRightArrow">
              <a:avLst>
                <a:gd name="adj1" fmla="val 50000"/>
                <a:gd name="adj2" fmla="val 74890"/>
              </a:avLst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ko-KR" sz="1600" b="1" dirty="0">
                  <a:solidFill>
                    <a:srgbClr val="3333CC"/>
                  </a:solidFill>
                  <a:latin typeface="+mj-ea"/>
                  <a:ea typeface="+mj-ea"/>
                </a:rPr>
                <a:t>PR </a:t>
              </a:r>
              <a:r>
                <a:rPr lang="ko-KR" altLang="en-US" sz="1600" b="1" dirty="0">
                  <a:solidFill>
                    <a:srgbClr val="3333CC"/>
                  </a:solidFill>
                  <a:latin typeface="+mj-ea"/>
                  <a:ea typeface="+mj-ea"/>
                </a:rPr>
                <a:t>캠페인</a:t>
              </a: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795342" y="5346723"/>
              <a:ext cx="2305050" cy="1296988"/>
            </a:xfrm>
            <a:prstGeom prst="rect">
              <a:avLst/>
            </a:prstGeom>
            <a:solidFill>
              <a:srgbClr val="FFCCFF"/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  <a:p>
              <a:pPr algn="ctr">
                <a:defRPr/>
              </a:pPr>
              <a:endParaRPr lang="en-US" altLang="ko-KR" sz="1400" b="1">
                <a:latin typeface="+mj-ea"/>
                <a:ea typeface="+mj-ea"/>
              </a:endParaRP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5788992" y="5538811"/>
              <a:ext cx="1935145" cy="861774"/>
            </a:xfrm>
            <a:prstGeom prst="rect">
              <a:avLst/>
            </a:prstGeom>
            <a:solidFill>
              <a:srgbClr val="FFCCFF"/>
            </a:solidFill>
            <a:ln w="9525" algn="ctr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600" b="1">
                  <a:latin typeface="+mj-ea"/>
                  <a:ea typeface="+mj-ea"/>
                </a:rPr>
                <a:t>인지도</a:t>
              </a:r>
              <a:r>
                <a:rPr lang="en-US" altLang="ko-KR" sz="1600" b="1">
                  <a:latin typeface="+mj-ea"/>
                  <a:ea typeface="+mj-ea"/>
                </a:rPr>
                <a:t>,</a:t>
              </a:r>
              <a:r>
                <a:rPr lang="ko-KR" altLang="en-US" sz="1600" b="1">
                  <a:latin typeface="+mj-ea"/>
                  <a:ea typeface="+mj-ea"/>
                </a:rPr>
                <a:t>인식</a:t>
              </a:r>
              <a:r>
                <a:rPr lang="en-US" altLang="ko-KR" sz="1600" b="1">
                  <a:latin typeface="+mj-ea"/>
                  <a:ea typeface="+mj-ea"/>
                </a:rPr>
                <a:t>,</a:t>
              </a:r>
              <a:r>
                <a:rPr lang="ko-KR" altLang="en-US" sz="1600" b="1">
                  <a:latin typeface="+mj-ea"/>
                  <a:ea typeface="+mj-ea"/>
                </a:rPr>
                <a:t>태도의</a:t>
              </a:r>
            </a:p>
            <a:p>
              <a:pPr algn="ctr">
                <a:defRPr/>
              </a:pPr>
              <a:r>
                <a:rPr lang="ko-KR" altLang="en-US" sz="1600" b="1">
                  <a:latin typeface="+mj-ea"/>
                  <a:ea typeface="+mj-ea"/>
                </a:rPr>
                <a:t>변화치</a:t>
              </a:r>
            </a:p>
            <a:p>
              <a:pPr algn="ctr">
                <a:defRPr/>
              </a:pPr>
              <a:r>
                <a:rPr lang="ko-KR" altLang="en-US" b="1">
                  <a:solidFill>
                    <a:srgbClr val="FF0000"/>
                  </a:solidFill>
                  <a:latin typeface="+mj-ea"/>
                  <a:ea typeface="+mj-ea"/>
                </a:rPr>
                <a:t>▶</a:t>
              </a:r>
              <a:r>
                <a:rPr lang="en-US" altLang="ko-KR" b="1">
                  <a:solidFill>
                    <a:srgbClr val="FF0000"/>
                  </a:solidFill>
                  <a:latin typeface="+mj-ea"/>
                  <a:ea typeface="+mj-ea"/>
                </a:rPr>
                <a:t>PR</a:t>
              </a:r>
              <a:r>
                <a:rPr lang="ko-KR" altLang="en-US" b="1">
                  <a:solidFill>
                    <a:srgbClr val="FF0000"/>
                  </a:solidFill>
                  <a:latin typeface="+mj-ea"/>
                  <a:ea typeface="+mj-ea"/>
                </a:rPr>
                <a:t>효과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37" name="내용 개체 틀 2"/>
          <p:cNvSpPr txBox="1">
            <a:spLocks/>
          </p:cNvSpPr>
          <p:nvPr/>
        </p:nvSpPr>
        <p:spPr>
          <a:xfrm>
            <a:off x="500034" y="1006489"/>
            <a:ext cx="8032406" cy="53028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65925" marR="0" lvl="0" indent="-1728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소비자들이 발신인이 의도한 대로 메시지를 수용하지 못하는 이유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-1728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선택적 주의로 인해  모든 자극을 감지하지 못함 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152525" marR="0" lvl="2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듣고 싶은 것만을 듣는 경향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메시지를 자의적으로 변형하여 수용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4850" marR="0" lvl="0" indent="-3429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장기기억 속에 메시지의 일부만을 간직하고  검색할 때에도 선택적으로 검색함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사례연구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(Cass)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22" name="내용 개체 틀 1"/>
          <p:cNvSpPr txBox="1">
            <a:spLocks/>
          </p:cNvSpPr>
          <p:nvPr/>
        </p:nvSpPr>
        <p:spPr>
          <a:xfrm>
            <a:off x="457200" y="1571612"/>
            <a:ext cx="8229600" cy="29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 마케팅 플랫폼의 일환으로 대규모 뮤직 페스티벌 주최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거의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전례없는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캠페인 차원의 대규모 뮤직페스티벌 주최</a:t>
            </a: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관객의 취향과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니즈를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적중시키며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카스의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마케팅 플랫폼으로서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카스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블루 플레이 그라운드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’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고유의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아이덴티티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강화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7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카스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후레쉬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뉴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패키지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&amp;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카스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블루 플레이그라운드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VI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베이직 디자인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플레이그라운드의 모든 홍보 제작물에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VI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디자인을 일괄 적용</a:t>
            </a:r>
          </a:p>
          <a:p>
            <a:pPr marL="0" marR="0" lvl="0" indent="0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VI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적용한 구조물 및 연출 전 영역에 있어 브랜드 메시지를 가장 확고하게 전달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228512" y="857240"/>
            <a:ext cx="8486892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페스티벌이라는 차별화된 통합 마케팅 커뮤니케이션을 통해 브랜드 이미지를 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확실하게 만든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카스</a:t>
            </a:r>
            <a:endParaRPr lang="ko-KR" altLang="en-US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4" name="Picture 2" descr="D:\Grad School\ph_D\TA 인수인계\책개정\17년_마케팅 원론\9장\카스 후레쉬 뉴 패키지&amp;카스 블루 플레이그라운드 VI 베이직 디자인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572008"/>
            <a:ext cx="60007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사례연구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(Cass)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228512" y="928670"/>
            <a:ext cx="8486892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페스티벌이라는 차별화된 통합 마케팅 커뮤니케이션을 통해 브랜드 이미지를 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확실하게 만든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카스</a:t>
            </a:r>
            <a:endParaRPr lang="ko-KR" altLang="en-US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 descr="D:\Grad School\ph_D\TA 인수인계\책개정\17년_마케팅 원론\9장\카스 페스티벌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7125" y="3429000"/>
            <a:ext cx="4006841" cy="2664868"/>
          </a:xfrm>
          <a:prstGeom prst="rect">
            <a:avLst/>
          </a:prstGeom>
          <a:noFill/>
        </p:spPr>
      </p:pic>
      <p:pic>
        <p:nvPicPr>
          <p:cNvPr id="12" name="Picture 3" descr="D:\Grad School\ph_D\TA 인수인계\책개정\17년_마케팅 원론\9장\카스 페스티벌 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379224"/>
            <a:ext cx="4000528" cy="2714644"/>
          </a:xfrm>
          <a:prstGeom prst="rect">
            <a:avLst/>
          </a:prstGeom>
          <a:noFill/>
        </p:spPr>
      </p:pic>
      <p:sp>
        <p:nvSpPr>
          <p:cNvPr id="13" name="내용 개체 틀 1"/>
          <p:cNvSpPr txBox="1">
            <a:spLocks/>
          </p:cNvSpPr>
          <p:nvPr/>
        </p:nvSpPr>
        <p:spPr>
          <a:xfrm>
            <a:off x="609600" y="1644594"/>
            <a:ext cx="8229600" cy="14986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무대부터 소품까지 적용된 일관된 디자인 언어</a:t>
            </a: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카스의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새로운 패키지 디자인의 핵심 요소인 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V’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와 삼각형 조각 패턴에 ‘카스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블루 플레이그라운드’의 고유 로고를 조합해 기존의 브랜드와 연계성을 가지면서도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독립적인 느낌이 들도록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VI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 베이직 디자인을 개발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판매촉진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62</a:t>
            </a:fld>
            <a:endParaRPr lang="ko-KR" altLang="en-US"/>
          </a:p>
        </p:txBody>
      </p:sp>
      <p:sp>
        <p:nvSpPr>
          <p:cNvPr id="14" name="내용 개체 틀 2"/>
          <p:cNvSpPr txBox="1">
            <a:spLocks/>
          </p:cNvSpPr>
          <p:nvPr/>
        </p:nvSpPr>
        <p:spPr>
          <a:xfrm>
            <a:off x="457200" y="1142984"/>
            <a:ext cx="8401050" cy="4389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6.1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판매촉진의 특성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70238" y="5643578"/>
            <a:ext cx="278606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판매촉진의 종류 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15C3B065-70DB-4E45-94CB-7ACB5BAAB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619" y="1532048"/>
            <a:ext cx="3176046" cy="379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판매촉진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10540"/>
            <a:ext cx="8507288" cy="55427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6.1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판매촉진의 특성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광고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자사의 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상표충성도를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높이는 도구</a:t>
            </a: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맑은 고딕" pitchFamily="50" charset="-127"/>
              <a:buChar char="–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경쟁사 제품에 대한 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상표충성도를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깨뜨리는 수단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맑은 고딕" pitchFamily="50" charset="-127"/>
              <a:buChar char="–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기업이 설정하는 특정 목표에 따라 다양하게 사용될 수 있음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신규 소비자의 시험구매 유도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충성도가 높은 소비자에 대한 보상 등</a:t>
            </a:r>
          </a:p>
          <a:p>
            <a:pPr marL="1143000" lvl="2" indent="-228600">
              <a:lnSpc>
                <a:spcPct val="180000"/>
              </a:lnSpc>
              <a:spcBef>
                <a:spcPct val="20000"/>
              </a:spcBef>
              <a:buFont typeface="맑은 고딕" pitchFamily="50" charset="-127"/>
              <a:buChar char="–"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장기적인 소비자 선호와 상표에 대한 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충성도를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끌어내기보다는 단기적인 판매증대효과를 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가져다주며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그 효과는 오래 지속되기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어려움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19138" lvl="2" indent="-271463">
              <a:lnSpc>
                <a:spcPct val="1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판매촉진은 신제품의 시험구매를 유도하거나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제품을 전혀 사용해본 적이 없는 소비자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 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타사상표에 충성도가 높은 소비자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상표를 빈번히 바꾸어 구매하는 소비자를 대상으로 자사제품 구매를 유도하기 위해 사용됨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판매촉진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64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28596" y="857232"/>
            <a:ext cx="8401050" cy="202974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6.2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판매촉진의 실행과정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판매촉진목표의 설정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8650" marR="0" lvl="1" indent="-17145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맑은 고딕" pitchFamily="50" charset="-127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 판촉 → 단기적 판매의 증대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장기적인 시장점유율 증대</a:t>
            </a:r>
          </a:p>
          <a:p>
            <a:pPr marL="628650" marR="0" lvl="1" indent="-17145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맑은 고딕" pitchFamily="50" charset="-127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중간상 판촉 → 새로운 품목의 판매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자사제품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재고량의 유지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넓은 진열공간 확보</a:t>
            </a:r>
          </a:p>
          <a:p>
            <a:pPr marL="628650" marR="0" lvl="1" indent="-17145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맑은 고딕" pitchFamily="50" charset="-127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판매원 판촉 → 신제품 판매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새로운 거래 대리점</a:t>
            </a:r>
            <a:r>
              <a:rPr kumimoji="0" lang="ko-KR" altLang="en-US" sz="1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개척을 통한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판매경로 확대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내용 개체 틀 2"/>
          <p:cNvSpPr txBox="1">
            <a:spLocks/>
          </p:cNvSpPr>
          <p:nvPr/>
        </p:nvSpPr>
        <p:spPr bwMode="auto">
          <a:xfrm>
            <a:off x="428596" y="3091781"/>
            <a:ext cx="7786742" cy="335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>
                <a:latin typeface="나눔고딕" pitchFamily="50" charset="-127"/>
                <a:ea typeface="나눔고딕" pitchFamily="50" charset="-127"/>
              </a:rPr>
              <a:t>(2)</a:t>
            </a:r>
            <a:r>
              <a:rPr kumimoji="0" lang="ko-KR" altLang="en-US" b="1" dirty="0">
                <a:latin typeface="나눔고딕" pitchFamily="50" charset="-127"/>
                <a:ea typeface="나눔고딕" pitchFamily="50" charset="-127"/>
              </a:rPr>
              <a:t> 판매촉진수단의 결정</a:t>
            </a:r>
            <a:endParaRPr kumimoji="0" lang="en-US" altLang="ko-KR" b="1" dirty="0">
              <a:latin typeface="나눔고딕" pitchFamily="50" charset="-127"/>
              <a:ea typeface="나눔고딕" pitchFamily="50" charset="-127"/>
            </a:endParaRPr>
          </a:p>
          <a:p>
            <a:pPr marL="542925" lvl="1" indent="-149225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Arial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소비자 판촉의 수단들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800100" lvl="2" indent="-171450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맑은 고딕" pitchFamily="50" charset="-127"/>
              <a:buChar char="–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무료샘플 제공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쿠폰 제공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리베이트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프리미엄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제공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광고용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판촉물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제공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충성도 제고 프로그램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시연회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컨테스트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경품추첨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구매시점 촉진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대량전시 등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542925" lvl="1" indent="-149225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Arial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중간상 판촉 </a:t>
            </a:r>
            <a:r>
              <a:rPr lang="ko-KR" altLang="en-US" sz="1600" dirty="0">
                <a:solidFill>
                  <a:srgbClr val="006600"/>
                </a:solidFill>
                <a:latin typeface="나눔고딕" pitchFamily="50" charset="-127"/>
                <a:ea typeface="나눔고딕" pitchFamily="50" charset="-127"/>
              </a:rPr>
              <a:t>수단</a:t>
            </a:r>
            <a:endParaRPr kumimoji="0" lang="en-US" altLang="ko-KR" sz="1600" dirty="0">
              <a:solidFill>
                <a:srgbClr val="0066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0100" lvl="2" indent="-171450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맑은 고딕" pitchFamily="50" charset="-127"/>
              <a:buChar char="–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대리점 대상 판매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컨테스트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프리미엄 제공 등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0100" lvl="2" indent="-171450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맑은 고딕" pitchFamily="50" charset="-127"/>
              <a:buChar char="–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가격할인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재고량 증가나 신제품 구입유도를 위해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00100" lvl="2" indent="-171450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맑은 고딕" pitchFamily="50" charset="-127"/>
              <a:buChar char="–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무료상품 제공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업종별 전시회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(trade shows)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에 참여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판매촉진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65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857232"/>
            <a:ext cx="8401050" cy="2351087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6.2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판매촉진의 실행과정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 실행프로그램의 개발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14375" marR="0" lvl="1" indent="-257175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Char char="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 규모 결정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14375" marR="0" lvl="1" indent="-257175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Char char="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 조건 결정</a:t>
            </a:r>
          </a:p>
          <a:p>
            <a:pPr marL="714375" marR="0" lvl="1" indent="-257175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Char char="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판촉실행프로그램의 방식 결정                           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14375" marR="0" lvl="1" indent="-257175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Char char="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촉진기간 결정</a:t>
            </a:r>
          </a:p>
          <a:p>
            <a:pPr marL="714375" marR="0" lvl="1" indent="-257175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Char char="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판매촉진예산 결정</a:t>
            </a:r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457200" y="3651206"/>
            <a:ext cx="84010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en-US" altLang="ko-KR" b="1" dirty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kumimoji="0" lang="ko-KR" altLang="en-US" b="1" dirty="0">
                <a:latin typeface="나눔고딕" pitchFamily="50" charset="-127"/>
                <a:ea typeface="나눔고딕" pitchFamily="50" charset="-127"/>
              </a:rPr>
              <a:t>판촉프로그램의 </a:t>
            </a:r>
            <a:r>
              <a:rPr kumimoji="0" lang="ko-KR" altLang="en-US" b="1" dirty="0" err="1">
                <a:latin typeface="나눔고딕" pitchFamily="50" charset="-127"/>
                <a:ea typeface="나눔고딕" pitchFamily="50" charset="-127"/>
              </a:rPr>
              <a:t>사전테스팅</a:t>
            </a:r>
            <a:endParaRPr kumimoji="0" lang="en-US" altLang="ko-KR" b="1" dirty="0">
              <a:latin typeface="나눔고딕" pitchFamily="50" charset="-127"/>
              <a:ea typeface="나눔고딕" pitchFamily="50" charset="-127"/>
            </a:endParaRPr>
          </a:p>
          <a:p>
            <a:pPr marL="628650" lvl="1" indent="-234950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Wingdings 2" pitchFamily="18" charset="2"/>
              <a:buChar char="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개발된 판매촉진프로그램이 목표 달성을 위하여 적합한 방법인지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그리고 적당한 인센티브 규모인지를 알아내기 위하여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사전테스팅을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실시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 bwMode="auto">
          <a:xfrm>
            <a:off x="457200" y="4994256"/>
            <a:ext cx="84010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SzPct val="95000"/>
              <a:defRPr/>
            </a:pPr>
            <a:r>
              <a:rPr kumimoji="0" lang="en-US" altLang="ko-KR" b="1" dirty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kumimoji="0" lang="ko-KR" altLang="en-US" b="1" dirty="0">
                <a:latin typeface="나눔고딕" pitchFamily="50" charset="-127"/>
                <a:ea typeface="나눔고딕" pitchFamily="50" charset="-127"/>
              </a:rPr>
              <a:t>판촉프로그램의 효과측정</a:t>
            </a:r>
            <a:endParaRPr kumimoji="0" lang="en-US" altLang="ko-KR" b="1" dirty="0">
              <a:latin typeface="나눔고딕" pitchFamily="50" charset="-127"/>
              <a:ea typeface="나눔고딕" pitchFamily="50" charset="-127"/>
            </a:endParaRPr>
          </a:p>
          <a:p>
            <a:pPr marL="542925" lvl="1" indent="-149225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판매촉진프로그램 실시 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실시 중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실시 후의 판매량을 비교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542925" lvl="1" indent="-149225" eaLnBrk="0" hangingPunct="0">
              <a:lnSpc>
                <a:spcPct val="130000"/>
              </a:lnSpc>
              <a:spcBef>
                <a:spcPct val="20000"/>
              </a:spcBef>
              <a:buSzPct val="85000"/>
              <a:buFont typeface="Wingdings 2" pitchFamily="18" charset="2"/>
              <a:buChar char="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소비자 조사를 통해 판매촉진 효과의 평가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00" y="857232"/>
            <a:ext cx="8401050" cy="4389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7.1 </a:t>
            </a:r>
            <a:r>
              <a:rPr kumimoji="0" lang="ko-KR" alt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인적판매의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중요성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18573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제품의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종류나 마케팅 전략상의 차이에 따라 촉진도구들의 중요성이 다르게 나타남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3063" y="5429264"/>
            <a:ext cx="5830887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>
                <a:latin typeface="HY중고딕" pitchFamily="18" charset="-127"/>
                <a:ea typeface="HY중고딕" pitchFamily="18" charset="-127"/>
              </a:rPr>
              <a:t>인적판매의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 상대적 중요성에 영향을 미치는 요인들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5CE040D-8225-8F42-BD98-344BB9A34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14568"/>
            <a:ext cx="830580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67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1214422"/>
            <a:ext cx="8401050" cy="4389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7.2 </a:t>
            </a:r>
            <a:r>
              <a:rPr kumimoji="0" lang="ko-KR" alt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인적판매과정</a:t>
            </a:r>
            <a:endParaRPr kumimoji="0" lang="en-US" altLang="ko-KR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B12F4A1D-A25D-0949-810F-C3394BDD5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236" y="2405449"/>
            <a:ext cx="6287528" cy="2047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214422"/>
            <a:ext cx="8258204" cy="4389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7.2 </a:t>
            </a:r>
            <a:r>
              <a:rPr kumimoji="0" lang="ko-KR" alt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인적판매과정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고객예측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(Prospecting)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마케팅정보시스템내의 자료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판매기록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소개명부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전화번호부 등을 통해서 잠재고객을 탐색하는 단계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사전준비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(Preparing)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잠재고객에게 효과적으로 제품을 소개하는데 필요한 구체적 자료를 추가적으로 수집하고 정리하는 단계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접근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(Approaching)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자사제품을 소개하기 위해 고객을 만나는 과정</a:t>
            </a:r>
          </a:p>
          <a:p>
            <a:pPr marL="1143000" marR="0" lvl="2" indent="-2286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69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214422"/>
            <a:ext cx="8258204" cy="4389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7.2 </a:t>
            </a:r>
            <a:r>
              <a:rPr kumimoji="0" lang="ko-KR" alt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인적판매과정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제품소개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(Presenting)</a:t>
            </a: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제품이나 서비스의 특성과 장점을 포함한 각종 정보를 잠재고객에게 전달하는 단계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의견조정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(Handling Questions &amp; Objections)</a:t>
            </a: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제품소개와 구매설득과정에서 발생할 수 있는 부정적 영향을 해소시키기 위해 객관적인 정보를 제공하고 소비자의 불안요인을 해결하는 단계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(6)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구매권유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(Closing)</a:t>
            </a: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잠재고객의 구매의도를 물어보는 단계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(7)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사후관리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(Following Up)</a:t>
            </a:r>
          </a:p>
          <a:p>
            <a:pPr marL="1171575" lvl="2" indent="-2571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 후 상품배달과 설치가 적절히 이루어졌는지 파악하고 고객에게 제품에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대한 교육을 시키는 단계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14546" y="5643578"/>
            <a:ext cx="4643470" cy="461665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효과적 마케팅커뮤니케이션 개발을 위한 여러 단계들  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126356" y="963976"/>
            <a:ext cx="4823048" cy="4392488"/>
            <a:chOff x="2133600" y="1161256"/>
            <a:chExt cx="5029200" cy="4572000"/>
          </a:xfrm>
        </p:grpSpPr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2133600" y="1161256"/>
              <a:ext cx="5029200" cy="609600"/>
            </a:xfrm>
            <a:prstGeom prst="rect">
              <a:avLst/>
            </a:prstGeom>
            <a:gradFill rotWithShape="0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마케팅 커뮤니케이션 과정</a:t>
              </a:r>
            </a:p>
          </p:txBody>
        </p:sp>
        <p:sp>
          <p:nvSpPr>
            <p:cNvPr id="13" name="Rectangle 61"/>
            <p:cNvSpPr>
              <a:spLocks noChangeArrowheads="1"/>
            </p:cNvSpPr>
            <p:nvPr/>
          </p:nvSpPr>
          <p:spPr bwMode="auto">
            <a:xfrm>
              <a:off x="2514600" y="22280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표적청중의 파악</a:t>
              </a:r>
            </a:p>
          </p:txBody>
        </p:sp>
        <p:sp>
          <p:nvSpPr>
            <p:cNvPr id="14" name="Rectangle 62"/>
            <p:cNvSpPr>
              <a:spLocks noChangeArrowheads="1"/>
            </p:cNvSpPr>
            <p:nvPr/>
          </p:nvSpPr>
          <p:spPr bwMode="auto">
            <a:xfrm>
              <a:off x="2514600" y="28376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표적청중으로부터 원하는 반응 결정 </a:t>
              </a:r>
            </a:p>
          </p:txBody>
        </p:sp>
        <p:sp>
          <p:nvSpPr>
            <p:cNvPr id="15" name="Rectangle 63"/>
            <p:cNvSpPr>
              <a:spLocks noChangeArrowheads="1"/>
            </p:cNvSpPr>
            <p:nvPr/>
          </p:nvSpPr>
          <p:spPr bwMode="auto">
            <a:xfrm>
              <a:off x="2514600" y="34472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메시지의 선택</a:t>
              </a:r>
            </a:p>
          </p:txBody>
        </p:sp>
        <p:sp>
          <p:nvSpPr>
            <p:cNvPr id="16" name="Rectangle 64"/>
            <p:cNvSpPr>
              <a:spLocks noChangeArrowheads="1"/>
            </p:cNvSpPr>
            <p:nvPr/>
          </p:nvSpPr>
          <p:spPr bwMode="auto">
            <a:xfrm>
              <a:off x="2514600" y="40568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매체선택</a:t>
              </a:r>
            </a:p>
          </p:txBody>
        </p:sp>
        <p:sp>
          <p:nvSpPr>
            <p:cNvPr id="17" name="Rectangle 65"/>
            <p:cNvSpPr>
              <a:spLocks noChangeArrowheads="1"/>
            </p:cNvSpPr>
            <p:nvPr/>
          </p:nvSpPr>
          <p:spPr bwMode="auto">
            <a:xfrm>
              <a:off x="2514600" y="46664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메시지의 원천의 선택</a:t>
              </a:r>
            </a:p>
          </p:txBody>
        </p:sp>
        <p:sp>
          <p:nvSpPr>
            <p:cNvPr id="18" name="Rectangle 66"/>
            <p:cNvSpPr>
              <a:spLocks noChangeArrowheads="1"/>
            </p:cNvSpPr>
            <p:nvPr/>
          </p:nvSpPr>
          <p:spPr bwMode="auto">
            <a:xfrm>
              <a:off x="2514600" y="5276056"/>
              <a:ext cx="4267200" cy="457200"/>
            </a:xfrm>
            <a:prstGeom prst="rect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>
                  <a:latin typeface="+mj-ea"/>
                  <a:ea typeface="+mj-ea"/>
                </a:rPr>
                <a:t>커뮤니케이션 효과 측정</a:t>
              </a:r>
            </a:p>
          </p:txBody>
        </p:sp>
        <p:cxnSp>
          <p:nvCxnSpPr>
            <p:cNvPr id="19" name="AutoShape 67"/>
            <p:cNvCxnSpPr>
              <a:cxnSpLocks noChangeShapeType="1"/>
              <a:stCxn id="12" idx="2"/>
              <a:endCxn id="13" idx="0"/>
            </p:cNvCxnSpPr>
            <p:nvPr/>
          </p:nvCxnSpPr>
          <p:spPr bwMode="auto">
            <a:xfrm>
              <a:off x="4648200" y="1770856"/>
              <a:ext cx="0" cy="4572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" name="AutoShape 68"/>
            <p:cNvCxnSpPr>
              <a:cxnSpLocks noChangeShapeType="1"/>
              <a:stCxn id="12" idx="2"/>
              <a:endCxn id="13" idx="0"/>
            </p:cNvCxnSpPr>
            <p:nvPr/>
          </p:nvCxnSpPr>
          <p:spPr bwMode="auto">
            <a:xfrm>
              <a:off x="4648200" y="1770856"/>
              <a:ext cx="0" cy="45720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357158" y="857232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7.3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영업관리</a:t>
            </a: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영업조직 구축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지역별 조직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각 영업사원은 할당된 지역 내의 잠재적 소비자에게 그 기업에서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생산되는 모든 제품을 판매하는 활동을 수행</a:t>
            </a: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제품별 조직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영업사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원에게 하나 또는 여러 종류의 제품을 할당하여 이를 전담</a:t>
            </a: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고객별 조직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고객집단별로 영업조직을 구축</a:t>
            </a: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복합조직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각 조직유형들의 단점을 보완하고 장점을 살리려고 하는 조직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42950" lvl="1" indent="-285750">
              <a:lnSpc>
                <a:spcPct val="18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영업사원 선발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1255713" lvl="3" indent="-271463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적정 수의 판매원 규모에 대한 결정으로 표준작업산정방식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(Work-Load Method)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이 주로 이용됨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표준작업산정방식</a:t>
            </a:r>
            <a:r>
              <a:rPr lang="en-US" altLang="ko-KR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(Work-Load Method)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특정기준에 의해서 서로 상이한 규모의 고객집단으로 고객을 구분하고 각 집단별로 소요되는 작업량을 예측한 다음 이를 토대로 필요한 판매원 수를 결정하는 방법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(HP)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755576" y="980728"/>
            <a:ext cx="7488832" cy="381642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영업조직에 대한 혁신을 통해 높은 고객만족과 판매성과를 실현한 </a:t>
            </a:r>
            <a:r>
              <a:rPr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HP</a:t>
            </a:r>
            <a:endParaRPr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HP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는 기업고객들이 지나치게 많은 영업사원들과 거래해야 하고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혼란스러운 영업구조 때문에 접촉상대를 파악하기 힘들다는 불만사항을 개선하기 위해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CSG (Customer Sales Group: CSG)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사업부를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없애고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영업사원들을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세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개의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제품사업부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안에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배치했다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또한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여러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단계의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관리계층구조를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제거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고,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생산적이지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못한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영업사원들을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해고했다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이러한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변화로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각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제품사업부의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마케팅과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판매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책임자들은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더욱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신속하고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보다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효율적인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판매과정을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개발할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수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있게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되었고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판매의사결정을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신속하게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내리고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빠르게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시장에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대해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반응할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수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있게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되었다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en-US" altLang="ko-KR" sz="1600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_x200814560" descr="EMB0000a9d056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429132"/>
            <a:ext cx="2741860" cy="1575392"/>
          </a:xfrm>
          <a:prstGeom prst="rect">
            <a:avLst/>
          </a:prstGeom>
          <a:noFill/>
        </p:spPr>
      </p:pic>
      <p:pic>
        <p:nvPicPr>
          <p:cNvPr id="13" name="Picture 4" descr="http://www.sanfranciscoemploymentlawfirm.com/salespers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816" y="4429132"/>
            <a:ext cx="2513856" cy="1747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72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357158" y="857232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영업관리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영업사원 훈련</a:t>
            </a:r>
          </a:p>
          <a:p>
            <a:pPr marL="1255713" lvl="3" indent="-271463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선발된 영업사원에 대한 교육과정은 교육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훈련의 목표설정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교육 프로그램의 개발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교육 프로그램의 관리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교육 평가의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단계로 구성됨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55713" lvl="3" indent="-271463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영업사원 보상과 동기부여</a:t>
            </a:r>
          </a:p>
          <a:p>
            <a:pPr marL="1346200" lvl="3" indent="-180975">
              <a:lnSpc>
                <a:spcPct val="150000"/>
              </a:lnSpc>
              <a:spcBef>
                <a:spcPct val="20000"/>
              </a:spcBef>
              <a:buFont typeface="맑은 고딕" pitchFamily="50" charset="-127"/>
              <a:buChar char="–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영업사원들의 동기부여와 영업성과를 높이기 위해 적절한 보상 체계를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개발하는 것으로 금전적 보상에는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고정봉급제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성과급제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혼합제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비금전적 보상에는 승진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경력개발 등이 포함됨</a:t>
            </a:r>
          </a:p>
          <a:p>
            <a:pPr marL="1346200" lvl="2" indent="-180975">
              <a:lnSpc>
                <a:spcPct val="150000"/>
              </a:lnSpc>
              <a:spcBef>
                <a:spcPct val="20000"/>
              </a:spcBef>
              <a:buFont typeface="맑은 고딕" pitchFamily="50" charset="-127"/>
              <a:buChar char="–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영업사원들이 표적고객을 확인하고 방문규범을 세울 수 있도록 도와줌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346200" lvl="2" indent="-180975">
              <a:lnSpc>
                <a:spcPct val="150000"/>
              </a:lnSpc>
              <a:spcBef>
                <a:spcPct val="20000"/>
              </a:spcBef>
              <a:buFont typeface="맑은 고딕" pitchFamily="50" charset="-127"/>
              <a:buChar char="–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신규고객을 개발하기 위하여 영업사원이 얼마나 많은 시간을 써야 하는지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구체적으로 지시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346200" lvl="2" indent="-180975">
              <a:lnSpc>
                <a:spcPct val="150000"/>
              </a:lnSpc>
              <a:spcBef>
                <a:spcPct val="20000"/>
              </a:spcBef>
              <a:buFont typeface="맑은 고딕" pitchFamily="50" charset="-127"/>
              <a:buChar char="–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조직의 분위기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판매할당량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긍정적 인센티브 등을 이용하여 영업사원의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사기 및 성과를 높일 수 있음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8.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73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8.1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구전의 중요성</a:t>
            </a: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일반적인 마케팅 메시지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광고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대비 소비자들의 신뢰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인터넷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모바일 기술 등으로 인한 구전 양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속도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범위의 증가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기업의 자원 투입 최소화로 마케팅생산성 극대화 가능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41201B1C-55D5-1E46-94DE-BD5F19C1F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887258"/>
            <a:ext cx="5022850" cy="3282155"/>
          </a:xfrm>
          <a:prstGeom prst="rect">
            <a:avLst/>
          </a:prstGeom>
        </p:spPr>
      </p:pic>
      <p:sp>
        <p:nvSpPr>
          <p:cNvPr id="13" name="텍스트상자 5">
            <a:extLst>
              <a:ext uri="{FF2B5EF4-FFF2-40B4-BE49-F238E27FC236}">
                <a16:creationId xmlns="" xmlns:a16="http://schemas.microsoft.com/office/drawing/2014/main" id="{F988AB79-0050-F543-8149-46E61DC69656}"/>
              </a:ext>
            </a:extLst>
          </p:cNvPr>
          <p:cNvSpPr txBox="1"/>
          <p:nvPr/>
        </p:nvSpPr>
        <p:spPr>
          <a:xfrm>
            <a:off x="6000760" y="5715016"/>
            <a:ext cx="2585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600" dirty="0"/>
              <a:t>에어비앤비의 사용자 후기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8.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28596" y="857232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8.2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구전의 종류와 특성</a:t>
            </a: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경험적 구전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제품이나 서비스와 관련된 경험을 자발적으로 공유하는 것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결과적 구전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기업의 전통적인 마케팅활동이 일으키는 구전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감동적인 광고를 본 후 남기는 후기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의도적 구전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기업이 자원을 투입하여 구전을 발생시키는 경우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유명인의 추천이나 제품평가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D0583205-3B17-CB41-9153-92EADBA84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862758"/>
            <a:ext cx="5293568" cy="2125227"/>
          </a:xfrm>
          <a:prstGeom prst="rect">
            <a:avLst/>
          </a:prstGeom>
        </p:spPr>
      </p:pic>
      <p:sp>
        <p:nvSpPr>
          <p:cNvPr id="15" name="텍스트상자 7">
            <a:extLst>
              <a:ext uri="{FF2B5EF4-FFF2-40B4-BE49-F238E27FC236}">
                <a16:creationId xmlns="" xmlns:a16="http://schemas.microsoft.com/office/drawing/2014/main" id="{30DFDD2E-A9A6-784D-913D-1224152037D2}"/>
              </a:ext>
            </a:extLst>
          </p:cNvPr>
          <p:cNvSpPr txBox="1"/>
          <p:nvPr/>
        </p:nvSpPr>
        <p:spPr>
          <a:xfrm>
            <a:off x="6143636" y="4664546"/>
            <a:ext cx="2691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1600" dirty="0"/>
              <a:t>BMW</a:t>
            </a:r>
            <a:r>
              <a:rPr kumimoji="1" lang="ko-KR" altLang="en-US" sz="1600" dirty="0"/>
              <a:t>코리아가 기획한 </a:t>
            </a:r>
            <a:r>
              <a:rPr kumimoji="1" lang="en-US" altLang="ko-KR" sz="1600" dirty="0"/>
              <a:t>‘</a:t>
            </a:r>
            <a:r>
              <a:rPr kumimoji="1" lang="ko-KR" altLang="en-US" sz="1600" dirty="0"/>
              <a:t>세계 최연소 </a:t>
            </a:r>
            <a:r>
              <a:rPr kumimoji="1" lang="en-US" altLang="ko-KR" sz="1600" dirty="0"/>
              <a:t>BMW </a:t>
            </a:r>
            <a:r>
              <a:rPr kumimoji="1" lang="ko-KR" altLang="en-US" sz="1600" dirty="0"/>
              <a:t>드라이버의 탄생</a:t>
            </a:r>
            <a:r>
              <a:rPr kumimoji="1" lang="en-US" altLang="ko-KR" sz="1600" dirty="0"/>
              <a:t>’</a:t>
            </a:r>
            <a:r>
              <a:rPr kumimoji="1" lang="ko-KR" altLang="en-US" sz="1600" dirty="0"/>
              <a:t>이라는 동영상이 유투브를 통해 확산된 것은 결과적 구전의 한 예이다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8.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357158" y="1000108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8.3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구전의 확산조건 </a:t>
            </a: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(Jonah Berger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</a:t>
            </a: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원칙</a:t>
            </a: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사회적 화폐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사회연결망에서 다른 사람들과 상호작용하는데 필요한 것들은 금방 확산된다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계기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어떤 제품이나 아이디어가 자주 사람들의 머릿속에 떠오를수록 그와 관련된 대화가 자주 발생한다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감성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사람의 감성을 강하게 자극하는 콘텐츠가 파급력이 강하다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대중성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사람들은 모방심리가 매우 강하므로 일단 대중의 눈에 띄면 확산이 쉽다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실용적 가치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유용한 내용들은 금방 확산된다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할인 정보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이야기성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사람들은 기승전결이 있는 한 편의 이야기를 나누는 것을 원한다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8.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85720" y="1000108"/>
            <a:ext cx="8686800" cy="524669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8.4 </a:t>
            </a:r>
            <a:r>
              <a:rPr kumimoji="0" lang="ko-KR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기업의 구전관리</a:t>
            </a: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 발생자 관리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구전 발생자의 발굴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소통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내용 공급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촉진책에 대한 계획을 세우고 실행하여야 함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구전소재 관리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판매촉진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고객서비스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사회적 책임활동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상품 공급 제한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소비자 이벤트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궁금증 유발 광고 등 구전의 소재를 관리하고 제공하여야 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marR="0" lvl="1" indent="-342900" algn="l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arenBoth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구전수단 관리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블로그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소비자 커뮤니티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사회연결망 서비스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(SNS),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정보 플랫폼 서비스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홍페이지나 이메일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매장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컨퍼런스나 박람회 등 구전에 사용되는 수단들을 관리하고 제공하여야 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AutoNum type="arabicParenBoth"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구전대응 관리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잘못된 정보를 바로잡고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소비자의 질문에 책임있는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관계자가 대답하는 등 바람직한 방향으로 구전을 유도하여야 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lvl="1" indent="-342900">
              <a:lnSpc>
                <a:spcPct val="180000"/>
              </a:lnSpc>
              <a:spcBef>
                <a:spcPct val="20000"/>
              </a:spcBef>
              <a:buAutoNum type="arabicParenBoth"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구전 후속조치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구전의 내용을 추적하고 의사결정에 반영하여야 함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마이크로소프트의 브랜드 대사 프로그램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77</a:t>
            </a:fld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4EFB89E1-32F6-2243-9883-6BD7A4103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65195"/>
            <a:ext cx="4229100" cy="3581400"/>
          </a:xfrm>
          <a:prstGeom prst="rect">
            <a:avLst/>
          </a:prstGeom>
        </p:spPr>
      </p:pic>
      <p:sp>
        <p:nvSpPr>
          <p:cNvPr id="12" name="텍스트상자 6">
            <a:extLst>
              <a:ext uri="{FF2B5EF4-FFF2-40B4-BE49-F238E27FC236}">
                <a16:creationId xmlns="" xmlns:a16="http://schemas.microsoft.com/office/drawing/2014/main" id="{5842FDB1-59C1-0E43-BA08-969BDC2408D2}"/>
              </a:ext>
            </a:extLst>
          </p:cNvPr>
          <p:cNvSpPr txBox="1"/>
          <p:nvPr/>
        </p:nvSpPr>
        <p:spPr>
          <a:xfrm>
            <a:off x="4771996" y="1643050"/>
            <a:ext cx="3898776" cy="2536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Most Valuable Professionals (MVP) 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프로그램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게시판이나 블로글에서 적극적인 활동을 하는 소비자들을 해마다 초청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MVP 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어워드 수여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 회사 개발자들과의 면담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 초청자 간의 교류 제공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1" name="내용 개체 틀 2"/>
          <p:cNvSpPr txBox="1">
            <a:spLocks/>
          </p:cNvSpPr>
          <p:nvPr/>
        </p:nvSpPr>
        <p:spPr>
          <a:xfrm>
            <a:off x="457232" y="1006489"/>
            <a:ext cx="8147216" cy="55188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표적청중 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(Target Audience)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파악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3600" marR="0" lvl="2" indent="17280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표적 청중에 맞추어 메시지 형태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매체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메시지 원천 등을 결정함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900" defTabSz="914400" rtl="0" eaLnBrk="1" fontAlgn="auto" latinLnBrk="1" hangingPunct="1">
              <a:lnSpc>
                <a:spcPct val="15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청중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제품의 잠재적 구매자나 현재 사용자들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개개 소비자들이거나  집단일 수도 있음 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2300" marR="0" lvl="2" indent="46038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5600" marR="0" lvl="1" indent="-342000" defTabSz="914400" rtl="0" eaLnBrk="1" fontAlgn="auto" latinLnBrk="1" hangingPunct="1">
              <a:lnSpc>
                <a:spcPct val="15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표적청중 결정에는 시장세분화와 표적시장 선택 등이 중요한 지침이 됨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2" name="그림 21" descr="제10장 Guinne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429000"/>
            <a:ext cx="2250250" cy="237626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87624" y="4786322"/>
            <a:ext cx="4608512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다량음용자인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25~34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세 남자들의 표적청중으로 고급스럽고 차별화된 이미지를 모델을 통해 전달하는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Guinness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맥주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커뮤니케이션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79938" y="857232"/>
            <a:ext cx="81965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표적청중으로부터 원하는 반응의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5715016"/>
            <a:ext cx="364333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촉진효과와 </a:t>
            </a:r>
            <a:r>
              <a:rPr kumimoji="0"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하이어라키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모형 </a:t>
            </a:r>
            <a:endParaRPr kumimoji="0"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827584" y="1717421"/>
            <a:ext cx="7543800" cy="1447800"/>
            <a:chOff x="914400" y="1880393"/>
            <a:chExt cx="7543800" cy="1447800"/>
          </a:xfrm>
        </p:grpSpPr>
        <p:sp>
          <p:nvSpPr>
            <p:cNvPr id="14" name="Rectangle 1060"/>
            <p:cNvSpPr>
              <a:spLocks noChangeArrowheads="1"/>
            </p:cNvSpPr>
            <p:nvPr/>
          </p:nvSpPr>
          <p:spPr bwMode="auto">
            <a:xfrm>
              <a:off x="914400" y="1880393"/>
              <a:ext cx="1752600" cy="557213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 dirty="0"/>
                <a:t>인지</a:t>
              </a:r>
            </a:p>
          </p:txBody>
        </p:sp>
        <p:sp>
          <p:nvSpPr>
            <p:cNvPr id="15" name="Rectangle 1061"/>
            <p:cNvSpPr>
              <a:spLocks noChangeArrowheads="1"/>
            </p:cNvSpPr>
            <p:nvPr/>
          </p:nvSpPr>
          <p:spPr bwMode="auto">
            <a:xfrm>
              <a:off x="6705600" y="1880393"/>
              <a:ext cx="1752600" cy="557213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좋아함</a:t>
              </a:r>
            </a:p>
          </p:txBody>
        </p:sp>
        <p:sp>
          <p:nvSpPr>
            <p:cNvPr id="16" name="Rectangle 1062"/>
            <p:cNvSpPr>
              <a:spLocks noChangeArrowheads="1"/>
            </p:cNvSpPr>
            <p:nvPr/>
          </p:nvSpPr>
          <p:spPr bwMode="auto">
            <a:xfrm>
              <a:off x="3733800" y="1880393"/>
              <a:ext cx="1752600" cy="557213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인식</a:t>
              </a:r>
            </a:p>
          </p:txBody>
        </p:sp>
        <p:sp>
          <p:nvSpPr>
            <p:cNvPr id="17" name="Rectangle 1063"/>
            <p:cNvSpPr>
              <a:spLocks noChangeArrowheads="1"/>
            </p:cNvSpPr>
            <p:nvPr/>
          </p:nvSpPr>
          <p:spPr bwMode="auto">
            <a:xfrm>
              <a:off x="3733800" y="2770981"/>
              <a:ext cx="1752600" cy="55721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인식</a:t>
              </a:r>
            </a:p>
          </p:txBody>
        </p:sp>
        <p:sp>
          <p:nvSpPr>
            <p:cNvPr id="18" name="Rectangle 1064"/>
            <p:cNvSpPr>
              <a:spLocks noChangeArrowheads="1"/>
            </p:cNvSpPr>
            <p:nvPr/>
          </p:nvSpPr>
          <p:spPr bwMode="auto">
            <a:xfrm>
              <a:off x="914400" y="2770981"/>
              <a:ext cx="1752600" cy="557212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선호</a:t>
              </a:r>
            </a:p>
          </p:txBody>
        </p:sp>
        <p:sp>
          <p:nvSpPr>
            <p:cNvPr id="19" name="Rectangle 1065"/>
            <p:cNvSpPr>
              <a:spLocks noChangeArrowheads="1"/>
            </p:cNvSpPr>
            <p:nvPr/>
          </p:nvSpPr>
          <p:spPr bwMode="auto">
            <a:xfrm>
              <a:off x="3733800" y="2770981"/>
              <a:ext cx="1752600" cy="557212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확신</a:t>
              </a:r>
            </a:p>
          </p:txBody>
        </p:sp>
        <p:sp>
          <p:nvSpPr>
            <p:cNvPr id="20" name="Rectangle 1066"/>
            <p:cNvSpPr>
              <a:spLocks noChangeArrowheads="1"/>
            </p:cNvSpPr>
            <p:nvPr/>
          </p:nvSpPr>
          <p:spPr bwMode="auto">
            <a:xfrm>
              <a:off x="6705600" y="2770981"/>
              <a:ext cx="1752600" cy="557212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구매</a:t>
              </a:r>
            </a:p>
          </p:txBody>
        </p:sp>
        <p:sp>
          <p:nvSpPr>
            <p:cNvPr id="24" name="Rectangle 1067"/>
            <p:cNvSpPr>
              <a:spLocks noChangeArrowheads="1"/>
            </p:cNvSpPr>
            <p:nvPr/>
          </p:nvSpPr>
          <p:spPr bwMode="auto">
            <a:xfrm>
              <a:off x="3733800" y="1880393"/>
              <a:ext cx="1752600" cy="557213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ko-KR" altLang="en-US"/>
                <a:t>지식</a:t>
              </a:r>
            </a:p>
          </p:txBody>
        </p:sp>
        <p:cxnSp>
          <p:nvCxnSpPr>
            <p:cNvPr id="25" name="AutoShape 1068"/>
            <p:cNvCxnSpPr>
              <a:cxnSpLocks noChangeShapeType="1"/>
              <a:stCxn id="14" idx="3"/>
              <a:endCxn id="24" idx="1"/>
            </p:cNvCxnSpPr>
            <p:nvPr/>
          </p:nvCxnSpPr>
          <p:spPr bwMode="auto">
            <a:xfrm>
              <a:off x="2667000" y="2159793"/>
              <a:ext cx="10668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6" name="AutoShape 1069"/>
            <p:cNvCxnSpPr>
              <a:cxnSpLocks noChangeShapeType="1"/>
              <a:stCxn id="24" idx="3"/>
              <a:endCxn id="15" idx="1"/>
            </p:cNvCxnSpPr>
            <p:nvPr/>
          </p:nvCxnSpPr>
          <p:spPr bwMode="auto">
            <a:xfrm>
              <a:off x="5486400" y="2159793"/>
              <a:ext cx="12192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7" name="AutoShape 1070"/>
            <p:cNvCxnSpPr>
              <a:cxnSpLocks noChangeShapeType="1"/>
              <a:stCxn id="15" idx="3"/>
              <a:endCxn id="18" idx="1"/>
            </p:cNvCxnSpPr>
            <p:nvPr/>
          </p:nvCxnSpPr>
          <p:spPr bwMode="auto">
            <a:xfrm flipH="1">
              <a:off x="914400" y="2159793"/>
              <a:ext cx="7543800" cy="890588"/>
            </a:xfrm>
            <a:prstGeom prst="bentConnector5">
              <a:avLst>
                <a:gd name="adj1" fmla="val -3032"/>
                <a:gd name="adj2" fmla="val 49912"/>
                <a:gd name="adj3" fmla="val 103032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" name="AutoShape 1071"/>
            <p:cNvCxnSpPr>
              <a:cxnSpLocks noChangeShapeType="1"/>
              <a:stCxn id="18" idx="3"/>
              <a:endCxn id="19" idx="1"/>
            </p:cNvCxnSpPr>
            <p:nvPr/>
          </p:nvCxnSpPr>
          <p:spPr bwMode="auto">
            <a:xfrm>
              <a:off x="2667000" y="3050381"/>
              <a:ext cx="10668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9" name="AutoShape 1072"/>
            <p:cNvCxnSpPr>
              <a:cxnSpLocks noChangeShapeType="1"/>
              <a:stCxn id="19" idx="3"/>
              <a:endCxn id="20" idx="1"/>
            </p:cNvCxnSpPr>
            <p:nvPr/>
          </p:nvCxnSpPr>
          <p:spPr bwMode="auto">
            <a:xfrm>
              <a:off x="5486400" y="3050381"/>
              <a:ext cx="1219200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0" name="Rectangle 1073"/>
          <p:cNvSpPr>
            <a:spLocks noChangeArrowheads="1"/>
          </p:cNvSpPr>
          <p:nvPr/>
        </p:nvSpPr>
        <p:spPr bwMode="auto">
          <a:xfrm>
            <a:off x="683568" y="3480736"/>
            <a:ext cx="7848872" cy="199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인지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표적청중이 제품이나 기업을 인지하도록 하는 노력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;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회사명을 반복하는 단순메시지의 제공</a:t>
            </a:r>
            <a:br>
              <a:rPr lang="ko-KR" altLang="en-US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지식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표적청중이 회사명이나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브랜드명이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아닌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그 이상의 내용을 알게 됨</a:t>
            </a:r>
            <a:br>
              <a:rPr lang="ko-KR" altLang="en-US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호감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제품에 대한 비호의적인 평가의 개선과 호의적 평가의 유지 또는 제고 </a:t>
            </a:r>
            <a:br>
              <a:rPr lang="ko-KR" altLang="en-US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선호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제품을 좋아하나 타제품에 비해 선호하지 않는 소비자의 선호도 제고</a:t>
            </a:r>
            <a:br>
              <a:rPr lang="ko-KR" altLang="en-US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•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확신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제품구매가 좋은 결과를 가져다 줄 수 있다는 믿음을 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3530</Words>
  <Application>Microsoft Office PowerPoint</Application>
  <PresentationFormat>화면 슬라이드 쇼(4:3)</PresentationFormat>
  <Paragraphs>1007</Paragraphs>
  <Slides>77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77</vt:i4>
      </vt:variant>
    </vt:vector>
  </HeadingPairs>
  <TitlesOfParts>
    <vt:vector size="86" baseType="lpstr">
      <vt:lpstr>굴림</vt:lpstr>
      <vt:lpstr>Arial</vt:lpstr>
      <vt:lpstr>나눔고딕</vt:lpstr>
      <vt:lpstr>Wingdings 2</vt:lpstr>
      <vt:lpstr>맑은 고딕</vt:lpstr>
      <vt:lpstr>Times New Roman</vt:lpstr>
      <vt:lpstr>Wingdings</vt:lpstr>
      <vt:lpstr>HY중고딕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84</cp:revision>
  <dcterms:created xsi:type="dcterms:W3CDTF">2018-02-26T03:14:58Z</dcterms:created>
  <dcterms:modified xsi:type="dcterms:W3CDTF">2018-02-27T02:57:53Z</dcterms:modified>
</cp:coreProperties>
</file>