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embeddedFontLst>
    <p:embeddedFont>
      <p:font typeface="나눔고딕" pitchFamily="50" charset="-127"/>
      <p:regular r:id="rId33"/>
    </p:embeddedFont>
    <p:embeddedFont>
      <p:font typeface="Wingdings 2" pitchFamily="18" charset="2"/>
      <p:regular r:id="rId34"/>
    </p:embeddedFont>
    <p:embeddedFont>
      <p:font typeface="맑은 고딕" pitchFamily="50" charset="-127"/>
      <p:regular r:id="rId35"/>
      <p:bold r:id="rId36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7D"/>
    <a:srgbClr val="76E6AB"/>
    <a:srgbClr val="B0DD7F"/>
    <a:srgbClr val="008E4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202" autoAdjust="0"/>
    <p:restoredTop sz="94660"/>
  </p:normalViewPr>
  <p:slideViewPr>
    <p:cSldViewPr>
      <p:cViewPr varScale="1">
        <p:scale>
          <a:sx n="116" d="100"/>
          <a:sy n="116" d="100"/>
        </p:scale>
        <p:origin x="-18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ECFF21-62DD-4BE4-91F3-CDA37089CB7C}" type="doc">
      <dgm:prSet loTypeId="urn:microsoft.com/office/officeart/2005/8/layout/process1" loCatId="process" qsTypeId="urn:microsoft.com/office/officeart/2005/8/quickstyle/3d1" qsCatId="3D" csTypeId="urn:microsoft.com/office/officeart/2005/8/colors/accent1_2" csCatId="accent1" phldr="1"/>
      <dgm:spPr/>
    </dgm:pt>
    <dgm:pt modelId="{07D1C180-4E57-4B6B-8773-C69412A5188F}">
      <dgm:prSet phldrT="[텍스트]"/>
      <dgm:spPr/>
      <dgm:t>
        <a:bodyPr/>
        <a:lstStyle/>
        <a:p>
          <a:pPr latinLnBrk="1"/>
          <a:r>
            <a:rPr lang="ko-KR" altLang="en-US" b="1" dirty="0" smtClean="0">
              <a:latin typeface="+mj-ea"/>
              <a:ea typeface="+mj-ea"/>
            </a:rPr>
            <a:t>기업사명의 </a:t>
          </a:r>
          <a:endParaRPr lang="en-US" altLang="ko-KR" b="1" dirty="0" smtClean="0">
            <a:latin typeface="+mj-ea"/>
            <a:ea typeface="+mj-ea"/>
          </a:endParaRPr>
        </a:p>
        <a:p>
          <a:pPr latinLnBrk="1"/>
          <a:r>
            <a:rPr lang="ko-KR" altLang="en-US" b="1" dirty="0" smtClean="0">
              <a:latin typeface="+mj-ea"/>
              <a:ea typeface="+mj-ea"/>
            </a:rPr>
            <a:t>정의 </a:t>
          </a:r>
          <a:endParaRPr lang="ko-KR" altLang="en-US" b="1" dirty="0">
            <a:latin typeface="+mj-ea"/>
            <a:ea typeface="+mj-ea"/>
          </a:endParaRPr>
        </a:p>
      </dgm:t>
    </dgm:pt>
    <dgm:pt modelId="{7BD5C02A-EBE1-46FE-A9B8-2B46EA5B6C4F}" type="parTrans" cxnId="{432A29DC-68E0-4B3B-82C5-3A6456F6F4E2}">
      <dgm:prSet/>
      <dgm:spPr/>
      <dgm:t>
        <a:bodyPr/>
        <a:lstStyle/>
        <a:p>
          <a:pPr latinLnBrk="1"/>
          <a:endParaRPr lang="ko-KR" altLang="en-US">
            <a:latin typeface="+mj-ea"/>
            <a:ea typeface="+mj-ea"/>
          </a:endParaRPr>
        </a:p>
      </dgm:t>
    </dgm:pt>
    <dgm:pt modelId="{855F06E8-4598-4AF0-A0D5-88D7ABF9F289}" type="sibTrans" cxnId="{432A29DC-68E0-4B3B-82C5-3A6456F6F4E2}">
      <dgm:prSet/>
      <dgm:spPr/>
      <dgm:t>
        <a:bodyPr/>
        <a:lstStyle/>
        <a:p>
          <a:pPr latinLnBrk="1"/>
          <a:endParaRPr lang="ko-KR" altLang="en-US">
            <a:latin typeface="+mj-ea"/>
            <a:ea typeface="+mj-ea"/>
          </a:endParaRPr>
        </a:p>
      </dgm:t>
    </dgm:pt>
    <dgm:pt modelId="{F641AD59-FC00-43B3-89F8-2B0222D37612}">
      <dgm:prSet phldrT="[텍스트]"/>
      <dgm:spPr/>
      <dgm:t>
        <a:bodyPr/>
        <a:lstStyle/>
        <a:p>
          <a:pPr latinLnBrk="1"/>
          <a:r>
            <a:rPr lang="ko-KR" altLang="en-US" b="1" dirty="0" smtClean="0">
              <a:latin typeface="+mj-ea"/>
              <a:ea typeface="+mj-ea"/>
            </a:rPr>
            <a:t>기업목표의 </a:t>
          </a:r>
          <a:endParaRPr lang="en-US" altLang="ko-KR" b="1" dirty="0" smtClean="0">
            <a:latin typeface="+mj-ea"/>
            <a:ea typeface="+mj-ea"/>
          </a:endParaRPr>
        </a:p>
        <a:p>
          <a:pPr latinLnBrk="1"/>
          <a:r>
            <a:rPr lang="ko-KR" altLang="en-US" b="1" dirty="0" smtClean="0">
              <a:latin typeface="+mj-ea"/>
              <a:ea typeface="+mj-ea"/>
            </a:rPr>
            <a:t>설정</a:t>
          </a:r>
          <a:endParaRPr lang="ko-KR" altLang="en-US" b="1" dirty="0">
            <a:latin typeface="+mj-ea"/>
            <a:ea typeface="+mj-ea"/>
          </a:endParaRPr>
        </a:p>
      </dgm:t>
    </dgm:pt>
    <dgm:pt modelId="{42895382-85B9-4506-985A-BE75D7EBE621}" type="parTrans" cxnId="{A7BB23E9-4F07-4561-A94B-F5FBF6B7F62C}">
      <dgm:prSet/>
      <dgm:spPr/>
      <dgm:t>
        <a:bodyPr/>
        <a:lstStyle/>
        <a:p>
          <a:pPr latinLnBrk="1"/>
          <a:endParaRPr lang="ko-KR" altLang="en-US">
            <a:latin typeface="+mj-ea"/>
            <a:ea typeface="+mj-ea"/>
          </a:endParaRPr>
        </a:p>
      </dgm:t>
    </dgm:pt>
    <dgm:pt modelId="{5C332E66-FD75-4654-BD09-F53979FC6F63}" type="sibTrans" cxnId="{A7BB23E9-4F07-4561-A94B-F5FBF6B7F62C}">
      <dgm:prSet/>
      <dgm:spPr/>
      <dgm:t>
        <a:bodyPr/>
        <a:lstStyle/>
        <a:p>
          <a:pPr latinLnBrk="1"/>
          <a:endParaRPr lang="ko-KR" altLang="en-US">
            <a:latin typeface="+mj-ea"/>
            <a:ea typeface="+mj-ea"/>
          </a:endParaRPr>
        </a:p>
      </dgm:t>
    </dgm:pt>
    <dgm:pt modelId="{B8817CDA-9559-4D31-BD39-CC823B5C9378}">
      <dgm:prSet phldrT="[텍스트]"/>
      <dgm:spPr/>
      <dgm:t>
        <a:bodyPr/>
        <a:lstStyle/>
        <a:p>
          <a:pPr latinLnBrk="1"/>
          <a:r>
            <a:rPr lang="ko-KR" altLang="en-US" b="1" dirty="0" smtClean="0">
              <a:latin typeface="+mj-ea"/>
              <a:ea typeface="+mj-ea"/>
            </a:rPr>
            <a:t>사업</a:t>
          </a:r>
          <a:r>
            <a:rPr lang="en-US" altLang="ko-KR" b="1" dirty="0" smtClean="0">
              <a:latin typeface="+mj-ea"/>
              <a:ea typeface="+mj-ea"/>
            </a:rPr>
            <a:t>(</a:t>
          </a:r>
          <a:r>
            <a:rPr lang="ko-KR" altLang="en-US" b="1" dirty="0" smtClean="0">
              <a:latin typeface="+mj-ea"/>
              <a:ea typeface="+mj-ea"/>
            </a:rPr>
            <a:t>제품</a:t>
          </a:r>
          <a:r>
            <a:rPr lang="en-US" altLang="ko-KR" b="1" dirty="0" smtClean="0">
              <a:latin typeface="+mj-ea"/>
              <a:ea typeface="+mj-ea"/>
            </a:rPr>
            <a:t>) </a:t>
          </a:r>
        </a:p>
        <a:p>
          <a:pPr latinLnBrk="1"/>
          <a:r>
            <a:rPr lang="ko-KR" altLang="en-US" b="1" dirty="0" smtClean="0">
              <a:latin typeface="+mj-ea"/>
              <a:ea typeface="+mj-ea"/>
            </a:rPr>
            <a:t>포트폴리오의</a:t>
          </a:r>
          <a:endParaRPr lang="en-US" altLang="ko-KR" b="1" dirty="0" smtClean="0">
            <a:latin typeface="+mj-ea"/>
            <a:ea typeface="+mj-ea"/>
          </a:endParaRPr>
        </a:p>
        <a:p>
          <a:pPr latinLnBrk="1"/>
          <a:r>
            <a:rPr lang="ko-KR" altLang="en-US" b="1" dirty="0" smtClean="0">
              <a:latin typeface="+mj-ea"/>
              <a:ea typeface="+mj-ea"/>
            </a:rPr>
            <a:t> 결정</a:t>
          </a:r>
          <a:endParaRPr lang="ko-KR" altLang="en-US" b="1" dirty="0">
            <a:latin typeface="+mj-ea"/>
            <a:ea typeface="+mj-ea"/>
          </a:endParaRPr>
        </a:p>
      </dgm:t>
    </dgm:pt>
    <dgm:pt modelId="{FC945A10-DD46-4701-B16D-F1112D6A36E0}" type="parTrans" cxnId="{43C4361E-3B15-499B-99AC-2E729270F5DF}">
      <dgm:prSet/>
      <dgm:spPr/>
      <dgm:t>
        <a:bodyPr/>
        <a:lstStyle/>
        <a:p>
          <a:pPr latinLnBrk="1"/>
          <a:endParaRPr lang="ko-KR" altLang="en-US">
            <a:latin typeface="+mj-ea"/>
            <a:ea typeface="+mj-ea"/>
          </a:endParaRPr>
        </a:p>
      </dgm:t>
    </dgm:pt>
    <dgm:pt modelId="{A1DC4504-A86D-44FC-ACDE-CFE58E300C82}" type="sibTrans" cxnId="{43C4361E-3B15-499B-99AC-2E729270F5DF}">
      <dgm:prSet/>
      <dgm:spPr/>
      <dgm:t>
        <a:bodyPr/>
        <a:lstStyle/>
        <a:p>
          <a:pPr latinLnBrk="1"/>
          <a:endParaRPr lang="ko-KR" altLang="en-US">
            <a:latin typeface="+mj-ea"/>
            <a:ea typeface="+mj-ea"/>
          </a:endParaRPr>
        </a:p>
      </dgm:t>
    </dgm:pt>
    <dgm:pt modelId="{9D3F7B18-82FD-45D4-84D9-6CE1C79CF0D1}">
      <dgm:prSet phldrT="[텍스트]"/>
      <dgm:spPr/>
      <dgm:t>
        <a:bodyPr/>
        <a:lstStyle/>
        <a:p>
          <a:pPr latinLnBrk="1"/>
          <a:r>
            <a:rPr lang="ko-KR" altLang="en-US" b="1" dirty="0" smtClean="0">
              <a:latin typeface="+mj-ea"/>
              <a:ea typeface="+mj-ea"/>
            </a:rPr>
            <a:t>사업 단위 별 </a:t>
          </a:r>
          <a:endParaRPr lang="en-US" altLang="ko-KR" b="1" dirty="0" smtClean="0">
            <a:latin typeface="+mj-ea"/>
            <a:ea typeface="+mj-ea"/>
          </a:endParaRPr>
        </a:p>
        <a:p>
          <a:pPr latinLnBrk="1"/>
          <a:r>
            <a:rPr lang="ko-KR" altLang="en-US" b="1" dirty="0" smtClean="0">
              <a:latin typeface="+mj-ea"/>
              <a:ea typeface="+mj-ea"/>
            </a:rPr>
            <a:t>경쟁전략의 </a:t>
          </a:r>
          <a:endParaRPr lang="en-US" altLang="ko-KR" b="1" dirty="0" smtClean="0">
            <a:latin typeface="+mj-ea"/>
            <a:ea typeface="+mj-ea"/>
          </a:endParaRPr>
        </a:p>
        <a:p>
          <a:pPr latinLnBrk="1"/>
          <a:r>
            <a:rPr lang="ko-KR" altLang="en-US" b="1" dirty="0" smtClean="0">
              <a:latin typeface="+mj-ea"/>
              <a:ea typeface="+mj-ea"/>
            </a:rPr>
            <a:t>결정</a:t>
          </a:r>
          <a:endParaRPr lang="ko-KR" altLang="en-US" b="1" dirty="0">
            <a:latin typeface="+mj-ea"/>
            <a:ea typeface="+mj-ea"/>
          </a:endParaRPr>
        </a:p>
      </dgm:t>
    </dgm:pt>
    <dgm:pt modelId="{FECF3364-C667-427C-9D01-B263EE44BBBE}" type="parTrans" cxnId="{275300F3-1543-47EB-B361-784CF75EB352}">
      <dgm:prSet/>
      <dgm:spPr/>
      <dgm:t>
        <a:bodyPr/>
        <a:lstStyle/>
        <a:p>
          <a:pPr latinLnBrk="1"/>
          <a:endParaRPr lang="ko-KR" altLang="en-US">
            <a:latin typeface="+mj-ea"/>
            <a:ea typeface="+mj-ea"/>
          </a:endParaRPr>
        </a:p>
      </dgm:t>
    </dgm:pt>
    <dgm:pt modelId="{50880833-C9CD-4050-A77D-B704ED881835}" type="sibTrans" cxnId="{275300F3-1543-47EB-B361-784CF75EB352}">
      <dgm:prSet/>
      <dgm:spPr/>
      <dgm:t>
        <a:bodyPr/>
        <a:lstStyle/>
        <a:p>
          <a:pPr latinLnBrk="1"/>
          <a:endParaRPr lang="ko-KR" altLang="en-US">
            <a:latin typeface="+mj-ea"/>
            <a:ea typeface="+mj-ea"/>
          </a:endParaRPr>
        </a:p>
      </dgm:t>
    </dgm:pt>
    <dgm:pt modelId="{2A7C4F6C-AA25-466A-80A1-CD731379B705}">
      <dgm:prSet phldrT="[텍스트]"/>
      <dgm:spPr/>
      <dgm:t>
        <a:bodyPr/>
        <a:lstStyle/>
        <a:p>
          <a:pPr latinLnBrk="1"/>
          <a:r>
            <a:rPr lang="ko-KR" altLang="en-US" b="1" dirty="0" smtClean="0">
              <a:latin typeface="+mj-ea"/>
              <a:ea typeface="+mj-ea"/>
            </a:rPr>
            <a:t>제품수준에서의 마케팅계획</a:t>
          </a:r>
          <a:endParaRPr lang="ko-KR" altLang="en-US" b="1" dirty="0">
            <a:latin typeface="+mj-ea"/>
            <a:ea typeface="+mj-ea"/>
          </a:endParaRPr>
        </a:p>
      </dgm:t>
    </dgm:pt>
    <dgm:pt modelId="{5F4C0DDB-9CE6-4E4D-A1F6-18B7EECB64F0}" type="parTrans" cxnId="{33FEE854-3B61-4D6B-B838-493FB87F7D12}">
      <dgm:prSet/>
      <dgm:spPr/>
      <dgm:t>
        <a:bodyPr/>
        <a:lstStyle/>
        <a:p>
          <a:pPr latinLnBrk="1"/>
          <a:endParaRPr lang="ko-KR" altLang="en-US">
            <a:latin typeface="+mj-ea"/>
            <a:ea typeface="+mj-ea"/>
          </a:endParaRPr>
        </a:p>
      </dgm:t>
    </dgm:pt>
    <dgm:pt modelId="{871DD282-1DB4-46C8-B89A-327481B3C6CD}" type="sibTrans" cxnId="{33FEE854-3B61-4D6B-B838-493FB87F7D12}">
      <dgm:prSet/>
      <dgm:spPr/>
      <dgm:t>
        <a:bodyPr/>
        <a:lstStyle/>
        <a:p>
          <a:pPr latinLnBrk="1"/>
          <a:endParaRPr lang="ko-KR" altLang="en-US">
            <a:latin typeface="+mj-ea"/>
            <a:ea typeface="+mj-ea"/>
          </a:endParaRPr>
        </a:p>
      </dgm:t>
    </dgm:pt>
    <dgm:pt modelId="{F0055B18-C890-47D3-A897-42EC42F4631F}" type="pres">
      <dgm:prSet presAssocID="{73ECFF21-62DD-4BE4-91F3-CDA37089CB7C}" presName="Name0" presStyleCnt="0">
        <dgm:presLayoutVars>
          <dgm:dir/>
          <dgm:resizeHandles val="exact"/>
        </dgm:presLayoutVars>
      </dgm:prSet>
      <dgm:spPr/>
    </dgm:pt>
    <dgm:pt modelId="{DC2B30D5-850E-4734-9689-76E0040A849D}" type="pres">
      <dgm:prSet presAssocID="{07D1C180-4E57-4B6B-8773-C69412A5188F}" presName="node" presStyleLbl="node1" presStyleIdx="0" presStyleCnt="5" custScaleX="2000000" custScaleY="2000000" custLinFactX="839181" custLinFactY="-1000000" custLinFactNeighborX="900000" custLinFactNeighborY="-1059238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65F4C66-0FAA-4296-81D9-8BF09A0327A9}" type="pres">
      <dgm:prSet presAssocID="{855F06E8-4598-4AF0-A0D5-88D7ABF9F289}" presName="sibTrans" presStyleLbl="sibTrans2D1" presStyleIdx="0" presStyleCnt="4" custScaleY="2000000"/>
      <dgm:spPr/>
      <dgm:t>
        <a:bodyPr/>
        <a:lstStyle/>
        <a:p>
          <a:pPr latinLnBrk="1"/>
          <a:endParaRPr lang="ko-KR" altLang="en-US"/>
        </a:p>
      </dgm:t>
    </dgm:pt>
    <dgm:pt modelId="{E81A91C8-912A-4B04-B302-4400A31446F7}" type="pres">
      <dgm:prSet presAssocID="{855F06E8-4598-4AF0-A0D5-88D7ABF9F289}" presName="connectorText" presStyleLbl="sibTrans2D1" presStyleIdx="0" presStyleCnt="4"/>
      <dgm:spPr/>
      <dgm:t>
        <a:bodyPr/>
        <a:lstStyle/>
        <a:p>
          <a:pPr latinLnBrk="1"/>
          <a:endParaRPr lang="ko-KR" altLang="en-US"/>
        </a:p>
      </dgm:t>
    </dgm:pt>
    <dgm:pt modelId="{85AC94C5-EA2E-436B-BDF1-B18A93A1CE19}" type="pres">
      <dgm:prSet presAssocID="{F641AD59-FC00-43B3-89F8-2B0222D37612}" presName="node" presStyleLbl="node1" presStyleIdx="1" presStyleCnt="5" custScaleX="2000000" custScaleY="2000000" custLinFactX="1517997" custLinFactY="-889034" custLinFactNeighborX="1600000" custLinFactNeighborY="-900000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4C035A3-516F-496E-A4C1-7E6E819782B9}" type="pres">
      <dgm:prSet presAssocID="{5C332E66-FD75-4654-BD09-F53979FC6F63}" presName="sibTrans" presStyleLbl="sibTrans2D1" presStyleIdx="1" presStyleCnt="4" custScaleY="2000000"/>
      <dgm:spPr/>
      <dgm:t>
        <a:bodyPr/>
        <a:lstStyle/>
        <a:p>
          <a:pPr latinLnBrk="1"/>
          <a:endParaRPr lang="ko-KR" altLang="en-US"/>
        </a:p>
      </dgm:t>
    </dgm:pt>
    <dgm:pt modelId="{7EE0C1B1-A78C-48FE-8113-842275D4A396}" type="pres">
      <dgm:prSet presAssocID="{5C332E66-FD75-4654-BD09-F53979FC6F63}" presName="connectorText" presStyleLbl="sibTrans2D1" presStyleIdx="1" presStyleCnt="4"/>
      <dgm:spPr/>
      <dgm:t>
        <a:bodyPr/>
        <a:lstStyle/>
        <a:p>
          <a:pPr latinLnBrk="1"/>
          <a:endParaRPr lang="ko-KR" altLang="en-US"/>
        </a:p>
      </dgm:t>
    </dgm:pt>
    <dgm:pt modelId="{DDC82E50-6072-4CF4-81FE-FF92FC11561A}" type="pres">
      <dgm:prSet presAssocID="{B8817CDA-9559-4D31-BD39-CC823B5C9378}" presName="node" presStyleLbl="node1" presStyleIdx="2" presStyleCnt="5" custScaleX="2000000" custScaleY="2000000" custLinFactX="2285011" custLinFactY="-1000000" custLinFactNeighborX="2300000" custLinFactNeighborY="-1059238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67465D5-00A6-45B7-8567-5247775A2B55}" type="pres">
      <dgm:prSet presAssocID="{A1DC4504-A86D-44FC-ACDE-CFE58E300C82}" presName="sibTrans" presStyleLbl="sibTrans2D1" presStyleIdx="2" presStyleCnt="4" custScaleY="2000000"/>
      <dgm:spPr/>
      <dgm:t>
        <a:bodyPr/>
        <a:lstStyle/>
        <a:p>
          <a:pPr latinLnBrk="1"/>
          <a:endParaRPr lang="ko-KR" altLang="en-US"/>
        </a:p>
      </dgm:t>
    </dgm:pt>
    <dgm:pt modelId="{F57D5A58-4C31-4298-A0B2-585AA8A3A577}" type="pres">
      <dgm:prSet presAssocID="{A1DC4504-A86D-44FC-ACDE-CFE58E300C82}" presName="connectorText" presStyleLbl="sibTrans2D1" presStyleIdx="2" presStyleCnt="4"/>
      <dgm:spPr/>
      <dgm:t>
        <a:bodyPr/>
        <a:lstStyle/>
        <a:p>
          <a:pPr latinLnBrk="1"/>
          <a:endParaRPr lang="ko-KR" altLang="en-US"/>
        </a:p>
      </dgm:t>
    </dgm:pt>
    <dgm:pt modelId="{41FBEBF1-E277-49C4-9E17-EC1DC7B5DF1B}" type="pres">
      <dgm:prSet presAssocID="{9D3F7B18-82FD-45D4-84D9-6CE1C79CF0D1}" presName="node" presStyleLbl="node1" presStyleIdx="3" presStyleCnt="5" custScaleX="2000000" custScaleY="2000000" custLinFactX="-564000" custLinFactY="551944" custLinFactNeighborX="-600000" custLinFactNeighborY="600000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B1C0387-0F18-4992-815A-2E24D40E2661}" type="pres">
      <dgm:prSet presAssocID="{50880833-C9CD-4050-A77D-B704ED881835}" presName="sibTrans" presStyleLbl="sibTrans2D1" presStyleIdx="3" presStyleCnt="4" custScaleY="2000000"/>
      <dgm:spPr/>
      <dgm:t>
        <a:bodyPr/>
        <a:lstStyle/>
        <a:p>
          <a:pPr latinLnBrk="1"/>
          <a:endParaRPr lang="ko-KR" altLang="en-US"/>
        </a:p>
      </dgm:t>
    </dgm:pt>
    <dgm:pt modelId="{D5B6E1BF-A772-41FF-B872-10C96554B9B4}" type="pres">
      <dgm:prSet presAssocID="{50880833-C9CD-4050-A77D-B704ED881835}" presName="connectorText" presStyleLbl="sibTrans2D1" presStyleIdx="3" presStyleCnt="4"/>
      <dgm:spPr/>
      <dgm:t>
        <a:bodyPr/>
        <a:lstStyle/>
        <a:p>
          <a:pPr latinLnBrk="1"/>
          <a:endParaRPr lang="ko-KR" altLang="en-US"/>
        </a:p>
      </dgm:t>
    </dgm:pt>
    <dgm:pt modelId="{0B8C6E3A-A113-48F7-9097-96471361E4E5}" type="pres">
      <dgm:prSet presAssocID="{2A7C4F6C-AA25-466A-80A1-CD731379B705}" presName="node" presStyleLbl="node1" presStyleIdx="4" presStyleCnt="5" custScaleX="2000000" custScaleY="2000000" custLinFactX="-4300222" custLinFactY="579869" custLinFactNeighborX="-4400000" custLinFactNeighborY="600000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79CB025A-0FF8-481D-A0A6-AE8D1A560416}" type="presOf" srcId="{9D3F7B18-82FD-45D4-84D9-6CE1C79CF0D1}" destId="{41FBEBF1-E277-49C4-9E17-EC1DC7B5DF1B}" srcOrd="0" destOrd="0" presId="urn:microsoft.com/office/officeart/2005/8/layout/process1"/>
    <dgm:cxn modelId="{33FEE854-3B61-4D6B-B838-493FB87F7D12}" srcId="{73ECFF21-62DD-4BE4-91F3-CDA37089CB7C}" destId="{2A7C4F6C-AA25-466A-80A1-CD731379B705}" srcOrd="4" destOrd="0" parTransId="{5F4C0DDB-9CE6-4E4D-A1F6-18B7EECB64F0}" sibTransId="{871DD282-1DB4-46C8-B89A-327481B3C6CD}"/>
    <dgm:cxn modelId="{43C4361E-3B15-499B-99AC-2E729270F5DF}" srcId="{73ECFF21-62DD-4BE4-91F3-CDA37089CB7C}" destId="{B8817CDA-9559-4D31-BD39-CC823B5C9378}" srcOrd="2" destOrd="0" parTransId="{FC945A10-DD46-4701-B16D-F1112D6A36E0}" sibTransId="{A1DC4504-A86D-44FC-ACDE-CFE58E300C82}"/>
    <dgm:cxn modelId="{2C9E22DA-F05B-42C1-A841-3EB6634CF719}" type="presOf" srcId="{73ECFF21-62DD-4BE4-91F3-CDA37089CB7C}" destId="{F0055B18-C890-47D3-A897-42EC42F4631F}" srcOrd="0" destOrd="0" presId="urn:microsoft.com/office/officeart/2005/8/layout/process1"/>
    <dgm:cxn modelId="{F037DD3F-DD7F-4958-BAEB-1F9F20AC93E7}" type="presOf" srcId="{50880833-C9CD-4050-A77D-B704ED881835}" destId="{AB1C0387-0F18-4992-815A-2E24D40E2661}" srcOrd="0" destOrd="0" presId="urn:microsoft.com/office/officeart/2005/8/layout/process1"/>
    <dgm:cxn modelId="{AD700B7A-F9CD-4BC6-8176-ACBE19B976A0}" type="presOf" srcId="{5C332E66-FD75-4654-BD09-F53979FC6F63}" destId="{E4C035A3-516F-496E-A4C1-7E6E819782B9}" srcOrd="0" destOrd="0" presId="urn:microsoft.com/office/officeart/2005/8/layout/process1"/>
    <dgm:cxn modelId="{CC8FE48B-4FC4-4D82-A79C-2353613AD619}" type="presOf" srcId="{5C332E66-FD75-4654-BD09-F53979FC6F63}" destId="{7EE0C1B1-A78C-48FE-8113-842275D4A396}" srcOrd="1" destOrd="0" presId="urn:microsoft.com/office/officeart/2005/8/layout/process1"/>
    <dgm:cxn modelId="{550FD570-DA11-4488-9BE2-BBA4F6F36A18}" type="presOf" srcId="{07D1C180-4E57-4B6B-8773-C69412A5188F}" destId="{DC2B30D5-850E-4734-9689-76E0040A849D}" srcOrd="0" destOrd="0" presId="urn:microsoft.com/office/officeart/2005/8/layout/process1"/>
    <dgm:cxn modelId="{0ED8E440-14BB-4B5B-AE28-9F2187498C3C}" type="presOf" srcId="{F641AD59-FC00-43B3-89F8-2B0222D37612}" destId="{85AC94C5-EA2E-436B-BDF1-B18A93A1CE19}" srcOrd="0" destOrd="0" presId="urn:microsoft.com/office/officeart/2005/8/layout/process1"/>
    <dgm:cxn modelId="{A312E624-B61C-47E4-B78B-FB25828A8885}" type="presOf" srcId="{855F06E8-4598-4AF0-A0D5-88D7ABF9F289}" destId="{D65F4C66-0FAA-4296-81D9-8BF09A0327A9}" srcOrd="0" destOrd="0" presId="urn:microsoft.com/office/officeart/2005/8/layout/process1"/>
    <dgm:cxn modelId="{A7BB23E9-4F07-4561-A94B-F5FBF6B7F62C}" srcId="{73ECFF21-62DD-4BE4-91F3-CDA37089CB7C}" destId="{F641AD59-FC00-43B3-89F8-2B0222D37612}" srcOrd="1" destOrd="0" parTransId="{42895382-85B9-4506-985A-BE75D7EBE621}" sibTransId="{5C332E66-FD75-4654-BD09-F53979FC6F63}"/>
    <dgm:cxn modelId="{0A326BBC-F204-42CF-AB32-E4086DC21074}" type="presOf" srcId="{2A7C4F6C-AA25-466A-80A1-CD731379B705}" destId="{0B8C6E3A-A113-48F7-9097-96471361E4E5}" srcOrd="0" destOrd="0" presId="urn:microsoft.com/office/officeart/2005/8/layout/process1"/>
    <dgm:cxn modelId="{F3478276-AB78-49FA-9DB1-D5981180A358}" type="presOf" srcId="{50880833-C9CD-4050-A77D-B704ED881835}" destId="{D5B6E1BF-A772-41FF-B872-10C96554B9B4}" srcOrd="1" destOrd="0" presId="urn:microsoft.com/office/officeart/2005/8/layout/process1"/>
    <dgm:cxn modelId="{275300F3-1543-47EB-B361-784CF75EB352}" srcId="{73ECFF21-62DD-4BE4-91F3-CDA37089CB7C}" destId="{9D3F7B18-82FD-45D4-84D9-6CE1C79CF0D1}" srcOrd="3" destOrd="0" parTransId="{FECF3364-C667-427C-9D01-B263EE44BBBE}" sibTransId="{50880833-C9CD-4050-A77D-B704ED881835}"/>
    <dgm:cxn modelId="{5BD1B83B-36E0-4377-8D91-C2BA52731FB5}" type="presOf" srcId="{A1DC4504-A86D-44FC-ACDE-CFE58E300C82}" destId="{467465D5-00A6-45B7-8567-5247775A2B55}" srcOrd="0" destOrd="0" presId="urn:microsoft.com/office/officeart/2005/8/layout/process1"/>
    <dgm:cxn modelId="{BAC16F13-C004-400F-A3A6-128F11EE1A94}" type="presOf" srcId="{855F06E8-4598-4AF0-A0D5-88D7ABF9F289}" destId="{E81A91C8-912A-4B04-B302-4400A31446F7}" srcOrd="1" destOrd="0" presId="urn:microsoft.com/office/officeart/2005/8/layout/process1"/>
    <dgm:cxn modelId="{EA8A471B-DEF7-42F6-A27E-643ABA39BB6C}" type="presOf" srcId="{B8817CDA-9559-4D31-BD39-CC823B5C9378}" destId="{DDC82E50-6072-4CF4-81FE-FF92FC11561A}" srcOrd="0" destOrd="0" presId="urn:microsoft.com/office/officeart/2005/8/layout/process1"/>
    <dgm:cxn modelId="{597967CB-891D-40E5-BB11-B980810AFA8C}" type="presOf" srcId="{A1DC4504-A86D-44FC-ACDE-CFE58E300C82}" destId="{F57D5A58-4C31-4298-A0B2-585AA8A3A577}" srcOrd="1" destOrd="0" presId="urn:microsoft.com/office/officeart/2005/8/layout/process1"/>
    <dgm:cxn modelId="{432A29DC-68E0-4B3B-82C5-3A6456F6F4E2}" srcId="{73ECFF21-62DD-4BE4-91F3-CDA37089CB7C}" destId="{07D1C180-4E57-4B6B-8773-C69412A5188F}" srcOrd="0" destOrd="0" parTransId="{7BD5C02A-EBE1-46FE-A9B8-2B46EA5B6C4F}" sibTransId="{855F06E8-4598-4AF0-A0D5-88D7ABF9F289}"/>
    <dgm:cxn modelId="{4CBAE2D8-A55A-42A7-A87F-10052B769C7C}" type="presParOf" srcId="{F0055B18-C890-47D3-A897-42EC42F4631F}" destId="{DC2B30D5-850E-4734-9689-76E0040A849D}" srcOrd="0" destOrd="0" presId="urn:microsoft.com/office/officeart/2005/8/layout/process1"/>
    <dgm:cxn modelId="{42B64778-7D3D-4398-9731-EBCC604C69DF}" type="presParOf" srcId="{F0055B18-C890-47D3-A897-42EC42F4631F}" destId="{D65F4C66-0FAA-4296-81D9-8BF09A0327A9}" srcOrd="1" destOrd="0" presId="urn:microsoft.com/office/officeart/2005/8/layout/process1"/>
    <dgm:cxn modelId="{B3B27554-44A0-4A04-835B-221475A1A917}" type="presParOf" srcId="{D65F4C66-0FAA-4296-81D9-8BF09A0327A9}" destId="{E81A91C8-912A-4B04-B302-4400A31446F7}" srcOrd="0" destOrd="0" presId="urn:microsoft.com/office/officeart/2005/8/layout/process1"/>
    <dgm:cxn modelId="{CDEFF05A-F3A3-45B9-93DF-542DBCE56A81}" type="presParOf" srcId="{F0055B18-C890-47D3-A897-42EC42F4631F}" destId="{85AC94C5-EA2E-436B-BDF1-B18A93A1CE19}" srcOrd="2" destOrd="0" presId="urn:microsoft.com/office/officeart/2005/8/layout/process1"/>
    <dgm:cxn modelId="{79B65D84-6D61-4FA4-9044-15BB52324CB3}" type="presParOf" srcId="{F0055B18-C890-47D3-A897-42EC42F4631F}" destId="{E4C035A3-516F-496E-A4C1-7E6E819782B9}" srcOrd="3" destOrd="0" presId="urn:microsoft.com/office/officeart/2005/8/layout/process1"/>
    <dgm:cxn modelId="{F8425A62-8C42-4A43-99F6-3BD777683BA1}" type="presParOf" srcId="{E4C035A3-516F-496E-A4C1-7E6E819782B9}" destId="{7EE0C1B1-A78C-48FE-8113-842275D4A396}" srcOrd="0" destOrd="0" presId="urn:microsoft.com/office/officeart/2005/8/layout/process1"/>
    <dgm:cxn modelId="{4559174D-B5AD-4011-91E6-A2A239C0D134}" type="presParOf" srcId="{F0055B18-C890-47D3-A897-42EC42F4631F}" destId="{DDC82E50-6072-4CF4-81FE-FF92FC11561A}" srcOrd="4" destOrd="0" presId="urn:microsoft.com/office/officeart/2005/8/layout/process1"/>
    <dgm:cxn modelId="{6907A726-DF8B-45EE-9167-3299E837A06D}" type="presParOf" srcId="{F0055B18-C890-47D3-A897-42EC42F4631F}" destId="{467465D5-00A6-45B7-8567-5247775A2B55}" srcOrd="5" destOrd="0" presId="urn:microsoft.com/office/officeart/2005/8/layout/process1"/>
    <dgm:cxn modelId="{E37B5EA7-9103-4AFA-9282-9C68B52B27C0}" type="presParOf" srcId="{467465D5-00A6-45B7-8567-5247775A2B55}" destId="{F57D5A58-4C31-4298-A0B2-585AA8A3A577}" srcOrd="0" destOrd="0" presId="urn:microsoft.com/office/officeart/2005/8/layout/process1"/>
    <dgm:cxn modelId="{1415C784-782F-4180-8652-9A3857BE718E}" type="presParOf" srcId="{F0055B18-C890-47D3-A897-42EC42F4631F}" destId="{41FBEBF1-E277-49C4-9E17-EC1DC7B5DF1B}" srcOrd="6" destOrd="0" presId="urn:microsoft.com/office/officeart/2005/8/layout/process1"/>
    <dgm:cxn modelId="{DEC66B7E-3FFF-4D13-8F6F-1E79C02F41A9}" type="presParOf" srcId="{F0055B18-C890-47D3-A897-42EC42F4631F}" destId="{AB1C0387-0F18-4992-815A-2E24D40E2661}" srcOrd="7" destOrd="0" presId="urn:microsoft.com/office/officeart/2005/8/layout/process1"/>
    <dgm:cxn modelId="{F5CEFB82-06D5-4F66-A9F2-67E59204F021}" type="presParOf" srcId="{AB1C0387-0F18-4992-815A-2E24D40E2661}" destId="{D5B6E1BF-A772-41FF-B872-10C96554B9B4}" srcOrd="0" destOrd="0" presId="urn:microsoft.com/office/officeart/2005/8/layout/process1"/>
    <dgm:cxn modelId="{5E97445B-B516-43D0-A315-F0A7A2F86F5B}" type="presParOf" srcId="{F0055B18-C890-47D3-A897-42EC42F4631F}" destId="{0B8C6E3A-A113-48F7-9097-96471361E4E5}" srcOrd="8" destOrd="0" presId="urn:microsoft.com/office/officeart/2005/8/layout/process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ECFF21-62DD-4BE4-91F3-CDA37089CB7C}" type="doc">
      <dgm:prSet loTypeId="urn:microsoft.com/office/officeart/2005/8/layout/process1" loCatId="process" qsTypeId="urn:microsoft.com/office/officeart/2005/8/quickstyle/3d2" qsCatId="3D" csTypeId="urn:microsoft.com/office/officeart/2005/8/colors/accent1_2" csCatId="accent1" phldr="1"/>
      <dgm:spPr/>
    </dgm:pt>
    <dgm:pt modelId="{07D1C180-4E57-4B6B-8773-C69412A5188F}">
      <dgm:prSet phldrT="[텍스트]"/>
      <dgm:spPr/>
      <dgm:t>
        <a:bodyPr/>
        <a:lstStyle/>
        <a:p>
          <a:pPr latinLnBrk="1"/>
          <a:r>
            <a:rPr lang="ko-KR" altLang="en-US" b="1" dirty="0" smtClean="0">
              <a:latin typeface="+mj-ea"/>
              <a:ea typeface="+mj-ea"/>
            </a:rPr>
            <a:t>저가격에 </a:t>
          </a:r>
          <a:endParaRPr lang="en-US" altLang="ko-KR" b="1" dirty="0" smtClean="0">
            <a:latin typeface="+mj-ea"/>
            <a:ea typeface="+mj-ea"/>
          </a:endParaRPr>
        </a:p>
        <a:p>
          <a:pPr latinLnBrk="1"/>
          <a:r>
            <a:rPr lang="ko-KR" altLang="en-US" b="1" dirty="0" smtClean="0">
              <a:latin typeface="+mj-ea"/>
              <a:ea typeface="+mj-ea"/>
            </a:rPr>
            <a:t>의한 높은 </a:t>
          </a:r>
          <a:endParaRPr lang="en-US" altLang="ko-KR" b="1" dirty="0" smtClean="0">
            <a:latin typeface="+mj-ea"/>
            <a:ea typeface="+mj-ea"/>
          </a:endParaRPr>
        </a:p>
        <a:p>
          <a:pPr latinLnBrk="1"/>
          <a:r>
            <a:rPr lang="ko-KR" altLang="en-US" b="1" dirty="0" smtClean="0">
              <a:latin typeface="+mj-ea"/>
              <a:ea typeface="+mj-ea"/>
            </a:rPr>
            <a:t>시장점유율</a:t>
          </a:r>
          <a:endParaRPr lang="ko-KR" altLang="en-US" b="1" dirty="0">
            <a:latin typeface="+mj-ea"/>
            <a:ea typeface="+mj-ea"/>
          </a:endParaRPr>
        </a:p>
      </dgm:t>
    </dgm:pt>
    <dgm:pt modelId="{7BD5C02A-EBE1-46FE-A9B8-2B46EA5B6C4F}" type="parTrans" cxnId="{432A29DC-68E0-4B3B-82C5-3A6456F6F4E2}">
      <dgm:prSet/>
      <dgm:spPr/>
      <dgm:t>
        <a:bodyPr/>
        <a:lstStyle/>
        <a:p>
          <a:pPr latinLnBrk="1"/>
          <a:endParaRPr lang="ko-KR" altLang="en-US">
            <a:latin typeface="+mj-ea"/>
            <a:ea typeface="+mj-ea"/>
          </a:endParaRPr>
        </a:p>
      </dgm:t>
    </dgm:pt>
    <dgm:pt modelId="{855F06E8-4598-4AF0-A0D5-88D7ABF9F289}" type="sibTrans" cxnId="{432A29DC-68E0-4B3B-82C5-3A6456F6F4E2}">
      <dgm:prSet/>
      <dgm:spPr/>
      <dgm:t>
        <a:bodyPr/>
        <a:lstStyle/>
        <a:p>
          <a:pPr latinLnBrk="1"/>
          <a:endParaRPr lang="ko-KR" altLang="en-US">
            <a:latin typeface="+mj-ea"/>
            <a:ea typeface="+mj-ea"/>
          </a:endParaRPr>
        </a:p>
      </dgm:t>
    </dgm:pt>
    <dgm:pt modelId="{F641AD59-FC00-43B3-89F8-2B0222D37612}">
      <dgm:prSet phldrT="[텍스트]"/>
      <dgm:spPr/>
      <dgm:t>
        <a:bodyPr/>
        <a:lstStyle/>
        <a:p>
          <a:pPr latinLnBrk="1"/>
          <a:r>
            <a:rPr lang="ko-KR" altLang="en-US" b="1" dirty="0" smtClean="0">
              <a:latin typeface="+mj-ea"/>
              <a:ea typeface="+mj-ea"/>
            </a:rPr>
            <a:t>생산량의 확대</a:t>
          </a:r>
          <a:endParaRPr lang="ko-KR" altLang="en-US" b="1" dirty="0">
            <a:latin typeface="+mj-ea"/>
            <a:ea typeface="+mj-ea"/>
          </a:endParaRPr>
        </a:p>
      </dgm:t>
    </dgm:pt>
    <dgm:pt modelId="{42895382-85B9-4506-985A-BE75D7EBE621}" type="parTrans" cxnId="{A7BB23E9-4F07-4561-A94B-F5FBF6B7F62C}">
      <dgm:prSet/>
      <dgm:spPr/>
      <dgm:t>
        <a:bodyPr/>
        <a:lstStyle/>
        <a:p>
          <a:pPr latinLnBrk="1"/>
          <a:endParaRPr lang="ko-KR" altLang="en-US">
            <a:latin typeface="+mj-ea"/>
            <a:ea typeface="+mj-ea"/>
          </a:endParaRPr>
        </a:p>
      </dgm:t>
    </dgm:pt>
    <dgm:pt modelId="{5C332E66-FD75-4654-BD09-F53979FC6F63}" type="sibTrans" cxnId="{A7BB23E9-4F07-4561-A94B-F5FBF6B7F62C}">
      <dgm:prSet/>
      <dgm:spPr/>
      <dgm:t>
        <a:bodyPr/>
        <a:lstStyle/>
        <a:p>
          <a:pPr latinLnBrk="1"/>
          <a:endParaRPr lang="ko-KR" altLang="en-US">
            <a:latin typeface="+mj-ea"/>
            <a:ea typeface="+mj-ea"/>
          </a:endParaRPr>
        </a:p>
      </dgm:t>
    </dgm:pt>
    <dgm:pt modelId="{B8817CDA-9559-4D31-BD39-CC823B5C9378}">
      <dgm:prSet phldrT="[텍스트]"/>
      <dgm:spPr/>
      <dgm:t>
        <a:bodyPr/>
        <a:lstStyle/>
        <a:p>
          <a:pPr latinLnBrk="1"/>
          <a:r>
            <a:rPr lang="ko-KR" altLang="en-US" b="1" dirty="0" smtClean="0">
              <a:latin typeface="+mj-ea"/>
              <a:ea typeface="+mj-ea"/>
            </a:rPr>
            <a:t>누적생산에 </a:t>
          </a:r>
          <a:endParaRPr lang="en-US" altLang="ko-KR" b="1" dirty="0" smtClean="0">
            <a:latin typeface="+mj-ea"/>
            <a:ea typeface="+mj-ea"/>
          </a:endParaRPr>
        </a:p>
        <a:p>
          <a:pPr latinLnBrk="1"/>
          <a:r>
            <a:rPr lang="ko-KR" altLang="en-US" b="1" dirty="0" smtClean="0">
              <a:latin typeface="+mj-ea"/>
              <a:ea typeface="+mj-ea"/>
            </a:rPr>
            <a:t>의한 비용감소</a:t>
          </a:r>
          <a:endParaRPr lang="ko-KR" altLang="en-US" b="1" dirty="0">
            <a:latin typeface="+mj-ea"/>
            <a:ea typeface="+mj-ea"/>
          </a:endParaRPr>
        </a:p>
      </dgm:t>
    </dgm:pt>
    <dgm:pt modelId="{FC945A10-DD46-4701-B16D-F1112D6A36E0}" type="parTrans" cxnId="{43C4361E-3B15-499B-99AC-2E729270F5DF}">
      <dgm:prSet/>
      <dgm:spPr/>
      <dgm:t>
        <a:bodyPr/>
        <a:lstStyle/>
        <a:p>
          <a:pPr latinLnBrk="1"/>
          <a:endParaRPr lang="ko-KR" altLang="en-US">
            <a:latin typeface="+mj-ea"/>
            <a:ea typeface="+mj-ea"/>
          </a:endParaRPr>
        </a:p>
      </dgm:t>
    </dgm:pt>
    <dgm:pt modelId="{A1DC4504-A86D-44FC-ACDE-CFE58E300C82}" type="sibTrans" cxnId="{43C4361E-3B15-499B-99AC-2E729270F5DF}">
      <dgm:prSet/>
      <dgm:spPr/>
      <dgm:t>
        <a:bodyPr/>
        <a:lstStyle/>
        <a:p>
          <a:pPr latinLnBrk="1"/>
          <a:endParaRPr lang="ko-KR" altLang="en-US">
            <a:latin typeface="+mj-ea"/>
            <a:ea typeface="+mj-ea"/>
          </a:endParaRPr>
        </a:p>
      </dgm:t>
    </dgm:pt>
    <dgm:pt modelId="{9D3F7B18-82FD-45D4-84D9-6CE1C79CF0D1}">
      <dgm:prSet phldrT="[텍스트]"/>
      <dgm:spPr/>
      <dgm:t>
        <a:bodyPr/>
        <a:lstStyle/>
        <a:p>
          <a:pPr latinLnBrk="1"/>
          <a:r>
            <a:rPr lang="ko-KR" altLang="en-US" b="1" dirty="0" smtClean="0">
              <a:latin typeface="+mj-ea"/>
              <a:ea typeface="+mj-ea"/>
            </a:rPr>
            <a:t>높은 </a:t>
          </a:r>
          <a:endParaRPr lang="en-US" altLang="ko-KR" b="1" dirty="0" smtClean="0">
            <a:latin typeface="+mj-ea"/>
            <a:ea typeface="+mj-ea"/>
          </a:endParaRPr>
        </a:p>
        <a:p>
          <a:pPr latinLnBrk="1"/>
          <a:r>
            <a:rPr lang="ko-KR" altLang="en-US" b="1" dirty="0" smtClean="0">
              <a:latin typeface="+mj-ea"/>
              <a:ea typeface="+mj-ea"/>
            </a:rPr>
            <a:t>가격경쟁력</a:t>
          </a:r>
          <a:endParaRPr lang="ko-KR" altLang="en-US" b="1" dirty="0">
            <a:latin typeface="+mj-ea"/>
            <a:ea typeface="+mj-ea"/>
          </a:endParaRPr>
        </a:p>
      </dgm:t>
    </dgm:pt>
    <dgm:pt modelId="{FECF3364-C667-427C-9D01-B263EE44BBBE}" type="parTrans" cxnId="{275300F3-1543-47EB-B361-784CF75EB352}">
      <dgm:prSet/>
      <dgm:spPr/>
      <dgm:t>
        <a:bodyPr/>
        <a:lstStyle/>
        <a:p>
          <a:pPr latinLnBrk="1"/>
          <a:endParaRPr lang="ko-KR" altLang="en-US">
            <a:latin typeface="+mj-ea"/>
            <a:ea typeface="+mj-ea"/>
          </a:endParaRPr>
        </a:p>
      </dgm:t>
    </dgm:pt>
    <dgm:pt modelId="{50880833-C9CD-4050-A77D-B704ED881835}" type="sibTrans" cxnId="{275300F3-1543-47EB-B361-784CF75EB352}">
      <dgm:prSet/>
      <dgm:spPr/>
      <dgm:t>
        <a:bodyPr/>
        <a:lstStyle/>
        <a:p>
          <a:pPr latinLnBrk="1"/>
          <a:endParaRPr lang="ko-KR" altLang="en-US">
            <a:latin typeface="+mj-ea"/>
            <a:ea typeface="+mj-ea"/>
          </a:endParaRPr>
        </a:p>
      </dgm:t>
    </dgm:pt>
    <dgm:pt modelId="{2A7C4F6C-AA25-466A-80A1-CD731379B705}">
      <dgm:prSet phldrT="[텍스트]"/>
      <dgm:spPr/>
      <dgm:t>
        <a:bodyPr/>
        <a:lstStyle/>
        <a:p>
          <a:pPr latinLnBrk="1"/>
          <a:r>
            <a:rPr lang="ko-KR" altLang="en-US" b="1" dirty="0" smtClean="0">
              <a:latin typeface="+mj-ea"/>
              <a:ea typeface="+mj-ea"/>
            </a:rPr>
            <a:t>보다 높은 </a:t>
          </a:r>
          <a:endParaRPr lang="en-US" altLang="ko-KR" b="1" dirty="0" smtClean="0">
            <a:latin typeface="+mj-ea"/>
            <a:ea typeface="+mj-ea"/>
          </a:endParaRPr>
        </a:p>
        <a:p>
          <a:pPr latinLnBrk="1"/>
          <a:r>
            <a:rPr lang="ko-KR" altLang="en-US" b="1" dirty="0" smtClean="0">
              <a:latin typeface="+mj-ea"/>
              <a:ea typeface="+mj-ea"/>
            </a:rPr>
            <a:t>시장점유율</a:t>
          </a:r>
          <a:endParaRPr lang="ko-KR" altLang="en-US" b="1" dirty="0">
            <a:latin typeface="+mj-ea"/>
            <a:ea typeface="+mj-ea"/>
          </a:endParaRPr>
        </a:p>
      </dgm:t>
    </dgm:pt>
    <dgm:pt modelId="{5F4C0DDB-9CE6-4E4D-A1F6-18B7EECB64F0}" type="parTrans" cxnId="{33FEE854-3B61-4D6B-B838-493FB87F7D12}">
      <dgm:prSet/>
      <dgm:spPr/>
      <dgm:t>
        <a:bodyPr/>
        <a:lstStyle/>
        <a:p>
          <a:pPr latinLnBrk="1"/>
          <a:endParaRPr lang="ko-KR" altLang="en-US">
            <a:latin typeface="+mj-ea"/>
            <a:ea typeface="+mj-ea"/>
          </a:endParaRPr>
        </a:p>
      </dgm:t>
    </dgm:pt>
    <dgm:pt modelId="{871DD282-1DB4-46C8-B89A-327481B3C6CD}" type="sibTrans" cxnId="{33FEE854-3B61-4D6B-B838-493FB87F7D12}">
      <dgm:prSet/>
      <dgm:spPr/>
      <dgm:t>
        <a:bodyPr/>
        <a:lstStyle/>
        <a:p>
          <a:pPr latinLnBrk="1"/>
          <a:endParaRPr lang="ko-KR" altLang="en-US">
            <a:latin typeface="+mj-ea"/>
            <a:ea typeface="+mj-ea"/>
          </a:endParaRPr>
        </a:p>
      </dgm:t>
    </dgm:pt>
    <dgm:pt modelId="{F0055B18-C890-47D3-A897-42EC42F4631F}" type="pres">
      <dgm:prSet presAssocID="{73ECFF21-62DD-4BE4-91F3-CDA37089CB7C}" presName="Name0" presStyleCnt="0">
        <dgm:presLayoutVars>
          <dgm:dir/>
          <dgm:resizeHandles val="exact"/>
        </dgm:presLayoutVars>
      </dgm:prSet>
      <dgm:spPr/>
    </dgm:pt>
    <dgm:pt modelId="{DC2B30D5-850E-4734-9689-76E0040A849D}" type="pres">
      <dgm:prSet presAssocID="{07D1C180-4E57-4B6B-8773-C69412A5188F}" presName="node" presStyleLbl="node1" presStyleIdx="0" presStyleCnt="5" custScaleX="2000000" custScaleY="2000000" custLinFactX="839181" custLinFactY="-1000000" custLinFactNeighborX="900000" custLinFactNeighborY="-1059238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65F4C66-0FAA-4296-81D9-8BF09A0327A9}" type="pres">
      <dgm:prSet presAssocID="{855F06E8-4598-4AF0-A0D5-88D7ABF9F289}" presName="sibTrans" presStyleLbl="sibTrans2D1" presStyleIdx="0" presStyleCnt="4" custScaleY="2000000"/>
      <dgm:spPr/>
      <dgm:t>
        <a:bodyPr/>
        <a:lstStyle/>
        <a:p>
          <a:pPr latinLnBrk="1"/>
          <a:endParaRPr lang="ko-KR" altLang="en-US"/>
        </a:p>
      </dgm:t>
    </dgm:pt>
    <dgm:pt modelId="{E81A91C8-912A-4B04-B302-4400A31446F7}" type="pres">
      <dgm:prSet presAssocID="{855F06E8-4598-4AF0-A0D5-88D7ABF9F289}" presName="connectorText" presStyleLbl="sibTrans2D1" presStyleIdx="0" presStyleCnt="4"/>
      <dgm:spPr/>
      <dgm:t>
        <a:bodyPr/>
        <a:lstStyle/>
        <a:p>
          <a:pPr latinLnBrk="1"/>
          <a:endParaRPr lang="ko-KR" altLang="en-US"/>
        </a:p>
      </dgm:t>
    </dgm:pt>
    <dgm:pt modelId="{85AC94C5-EA2E-436B-BDF1-B18A93A1CE19}" type="pres">
      <dgm:prSet presAssocID="{F641AD59-FC00-43B3-89F8-2B0222D37612}" presName="node" presStyleLbl="node1" presStyleIdx="1" presStyleCnt="5" custScaleX="2000000" custScaleY="2000000" custLinFactX="1517997" custLinFactY="-1000000" custLinFactNeighborX="1600000" custLinFactNeighborY="-1059238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4C035A3-516F-496E-A4C1-7E6E819782B9}" type="pres">
      <dgm:prSet presAssocID="{5C332E66-FD75-4654-BD09-F53979FC6F63}" presName="sibTrans" presStyleLbl="sibTrans2D1" presStyleIdx="1" presStyleCnt="4" custScaleY="2000000"/>
      <dgm:spPr/>
      <dgm:t>
        <a:bodyPr/>
        <a:lstStyle/>
        <a:p>
          <a:pPr latinLnBrk="1"/>
          <a:endParaRPr lang="ko-KR" altLang="en-US"/>
        </a:p>
      </dgm:t>
    </dgm:pt>
    <dgm:pt modelId="{7EE0C1B1-A78C-48FE-8113-842275D4A396}" type="pres">
      <dgm:prSet presAssocID="{5C332E66-FD75-4654-BD09-F53979FC6F63}" presName="connectorText" presStyleLbl="sibTrans2D1" presStyleIdx="1" presStyleCnt="4"/>
      <dgm:spPr/>
      <dgm:t>
        <a:bodyPr/>
        <a:lstStyle/>
        <a:p>
          <a:pPr latinLnBrk="1"/>
          <a:endParaRPr lang="ko-KR" altLang="en-US"/>
        </a:p>
      </dgm:t>
    </dgm:pt>
    <dgm:pt modelId="{DDC82E50-6072-4CF4-81FE-FF92FC11561A}" type="pres">
      <dgm:prSet presAssocID="{B8817CDA-9559-4D31-BD39-CC823B5C9378}" presName="node" presStyleLbl="node1" presStyleIdx="2" presStyleCnt="5" custScaleX="2000000" custScaleY="2000000" custLinFactX="2285011" custLinFactY="-1000000" custLinFactNeighborX="2300000" custLinFactNeighborY="-1059238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67465D5-00A6-45B7-8567-5247775A2B55}" type="pres">
      <dgm:prSet presAssocID="{A1DC4504-A86D-44FC-ACDE-CFE58E300C82}" presName="sibTrans" presStyleLbl="sibTrans2D1" presStyleIdx="2" presStyleCnt="4" custScaleY="2000000"/>
      <dgm:spPr/>
      <dgm:t>
        <a:bodyPr/>
        <a:lstStyle/>
        <a:p>
          <a:pPr latinLnBrk="1"/>
          <a:endParaRPr lang="ko-KR" altLang="en-US"/>
        </a:p>
      </dgm:t>
    </dgm:pt>
    <dgm:pt modelId="{F57D5A58-4C31-4298-A0B2-585AA8A3A577}" type="pres">
      <dgm:prSet presAssocID="{A1DC4504-A86D-44FC-ACDE-CFE58E300C82}" presName="connectorText" presStyleLbl="sibTrans2D1" presStyleIdx="2" presStyleCnt="4"/>
      <dgm:spPr/>
      <dgm:t>
        <a:bodyPr/>
        <a:lstStyle/>
        <a:p>
          <a:pPr latinLnBrk="1"/>
          <a:endParaRPr lang="ko-KR" altLang="en-US"/>
        </a:p>
      </dgm:t>
    </dgm:pt>
    <dgm:pt modelId="{41FBEBF1-E277-49C4-9E17-EC1DC7B5DF1B}" type="pres">
      <dgm:prSet presAssocID="{9D3F7B18-82FD-45D4-84D9-6CE1C79CF0D1}" presName="node" presStyleLbl="node1" presStyleIdx="3" presStyleCnt="5" custScaleX="2000000" custScaleY="2000000" custLinFactX="-564000" custLinFactY="551944" custLinFactNeighborX="-600000" custLinFactNeighborY="600000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B1C0387-0F18-4992-815A-2E24D40E2661}" type="pres">
      <dgm:prSet presAssocID="{50880833-C9CD-4050-A77D-B704ED881835}" presName="sibTrans" presStyleLbl="sibTrans2D1" presStyleIdx="3" presStyleCnt="4" custScaleY="2000000"/>
      <dgm:spPr/>
      <dgm:t>
        <a:bodyPr/>
        <a:lstStyle/>
        <a:p>
          <a:pPr latinLnBrk="1"/>
          <a:endParaRPr lang="ko-KR" altLang="en-US"/>
        </a:p>
      </dgm:t>
    </dgm:pt>
    <dgm:pt modelId="{D5B6E1BF-A772-41FF-B872-10C96554B9B4}" type="pres">
      <dgm:prSet presAssocID="{50880833-C9CD-4050-A77D-B704ED881835}" presName="connectorText" presStyleLbl="sibTrans2D1" presStyleIdx="3" presStyleCnt="4"/>
      <dgm:spPr/>
      <dgm:t>
        <a:bodyPr/>
        <a:lstStyle/>
        <a:p>
          <a:pPr latinLnBrk="1"/>
          <a:endParaRPr lang="ko-KR" altLang="en-US"/>
        </a:p>
      </dgm:t>
    </dgm:pt>
    <dgm:pt modelId="{0B8C6E3A-A113-48F7-9097-96471361E4E5}" type="pres">
      <dgm:prSet presAssocID="{2A7C4F6C-AA25-466A-80A1-CD731379B705}" presName="node" presStyleLbl="node1" presStyleIdx="4" presStyleCnt="5" custScaleX="2000000" custScaleY="2000000" custLinFactX="-4300222" custLinFactY="579869" custLinFactNeighborX="-4400000" custLinFactNeighborY="600000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33FEE854-3B61-4D6B-B838-493FB87F7D12}" srcId="{73ECFF21-62DD-4BE4-91F3-CDA37089CB7C}" destId="{2A7C4F6C-AA25-466A-80A1-CD731379B705}" srcOrd="4" destOrd="0" parTransId="{5F4C0DDB-9CE6-4E4D-A1F6-18B7EECB64F0}" sibTransId="{871DD282-1DB4-46C8-B89A-327481B3C6CD}"/>
    <dgm:cxn modelId="{43C4361E-3B15-499B-99AC-2E729270F5DF}" srcId="{73ECFF21-62DD-4BE4-91F3-CDA37089CB7C}" destId="{B8817CDA-9559-4D31-BD39-CC823B5C9378}" srcOrd="2" destOrd="0" parTransId="{FC945A10-DD46-4701-B16D-F1112D6A36E0}" sibTransId="{A1DC4504-A86D-44FC-ACDE-CFE58E300C82}"/>
    <dgm:cxn modelId="{08EF693E-C945-4CEB-8136-1A04E8497302}" type="presOf" srcId="{A1DC4504-A86D-44FC-ACDE-CFE58E300C82}" destId="{467465D5-00A6-45B7-8567-5247775A2B55}" srcOrd="0" destOrd="0" presId="urn:microsoft.com/office/officeart/2005/8/layout/process1"/>
    <dgm:cxn modelId="{A40D27CC-9AD1-43C2-BB8A-D483FCF083B1}" type="presOf" srcId="{07D1C180-4E57-4B6B-8773-C69412A5188F}" destId="{DC2B30D5-850E-4734-9689-76E0040A849D}" srcOrd="0" destOrd="0" presId="urn:microsoft.com/office/officeart/2005/8/layout/process1"/>
    <dgm:cxn modelId="{059F6711-427A-4678-9175-4ADB89DC7419}" type="presOf" srcId="{9D3F7B18-82FD-45D4-84D9-6CE1C79CF0D1}" destId="{41FBEBF1-E277-49C4-9E17-EC1DC7B5DF1B}" srcOrd="0" destOrd="0" presId="urn:microsoft.com/office/officeart/2005/8/layout/process1"/>
    <dgm:cxn modelId="{34204EA4-6025-4B86-BDD3-5C5C347D5407}" type="presOf" srcId="{B8817CDA-9559-4D31-BD39-CC823B5C9378}" destId="{DDC82E50-6072-4CF4-81FE-FF92FC11561A}" srcOrd="0" destOrd="0" presId="urn:microsoft.com/office/officeart/2005/8/layout/process1"/>
    <dgm:cxn modelId="{820CB10A-740D-4813-8EA1-857AD3BDA5ED}" type="presOf" srcId="{5C332E66-FD75-4654-BD09-F53979FC6F63}" destId="{7EE0C1B1-A78C-48FE-8113-842275D4A396}" srcOrd="1" destOrd="0" presId="urn:microsoft.com/office/officeart/2005/8/layout/process1"/>
    <dgm:cxn modelId="{A7BB23E9-4F07-4561-A94B-F5FBF6B7F62C}" srcId="{73ECFF21-62DD-4BE4-91F3-CDA37089CB7C}" destId="{F641AD59-FC00-43B3-89F8-2B0222D37612}" srcOrd="1" destOrd="0" parTransId="{42895382-85B9-4506-985A-BE75D7EBE621}" sibTransId="{5C332E66-FD75-4654-BD09-F53979FC6F63}"/>
    <dgm:cxn modelId="{8927E488-6A1F-499D-896C-487BB43FDF48}" type="presOf" srcId="{A1DC4504-A86D-44FC-ACDE-CFE58E300C82}" destId="{F57D5A58-4C31-4298-A0B2-585AA8A3A577}" srcOrd="1" destOrd="0" presId="urn:microsoft.com/office/officeart/2005/8/layout/process1"/>
    <dgm:cxn modelId="{275300F3-1543-47EB-B361-784CF75EB352}" srcId="{73ECFF21-62DD-4BE4-91F3-CDA37089CB7C}" destId="{9D3F7B18-82FD-45D4-84D9-6CE1C79CF0D1}" srcOrd="3" destOrd="0" parTransId="{FECF3364-C667-427C-9D01-B263EE44BBBE}" sibTransId="{50880833-C9CD-4050-A77D-B704ED881835}"/>
    <dgm:cxn modelId="{B08F42F8-B497-48AF-9E4F-4A5E252DF001}" type="presOf" srcId="{855F06E8-4598-4AF0-A0D5-88D7ABF9F289}" destId="{E81A91C8-912A-4B04-B302-4400A31446F7}" srcOrd="1" destOrd="0" presId="urn:microsoft.com/office/officeart/2005/8/layout/process1"/>
    <dgm:cxn modelId="{3C455372-FECF-49BF-B036-BDCCA11E1032}" type="presOf" srcId="{855F06E8-4598-4AF0-A0D5-88D7ABF9F289}" destId="{D65F4C66-0FAA-4296-81D9-8BF09A0327A9}" srcOrd="0" destOrd="0" presId="urn:microsoft.com/office/officeart/2005/8/layout/process1"/>
    <dgm:cxn modelId="{CE88A93D-4278-46D1-9696-7BF9604EC6E0}" type="presOf" srcId="{50880833-C9CD-4050-A77D-B704ED881835}" destId="{AB1C0387-0F18-4992-815A-2E24D40E2661}" srcOrd="0" destOrd="0" presId="urn:microsoft.com/office/officeart/2005/8/layout/process1"/>
    <dgm:cxn modelId="{81E77A88-6E96-4022-86B7-357C36B4F40A}" type="presOf" srcId="{5C332E66-FD75-4654-BD09-F53979FC6F63}" destId="{E4C035A3-516F-496E-A4C1-7E6E819782B9}" srcOrd="0" destOrd="0" presId="urn:microsoft.com/office/officeart/2005/8/layout/process1"/>
    <dgm:cxn modelId="{B54000FD-CADE-4EBD-887D-263B23FF3B2C}" type="presOf" srcId="{50880833-C9CD-4050-A77D-B704ED881835}" destId="{D5B6E1BF-A772-41FF-B872-10C96554B9B4}" srcOrd="1" destOrd="0" presId="urn:microsoft.com/office/officeart/2005/8/layout/process1"/>
    <dgm:cxn modelId="{5CF44904-8D54-4C70-B520-DC3C95D36469}" type="presOf" srcId="{2A7C4F6C-AA25-466A-80A1-CD731379B705}" destId="{0B8C6E3A-A113-48F7-9097-96471361E4E5}" srcOrd="0" destOrd="0" presId="urn:microsoft.com/office/officeart/2005/8/layout/process1"/>
    <dgm:cxn modelId="{432A29DC-68E0-4B3B-82C5-3A6456F6F4E2}" srcId="{73ECFF21-62DD-4BE4-91F3-CDA37089CB7C}" destId="{07D1C180-4E57-4B6B-8773-C69412A5188F}" srcOrd="0" destOrd="0" parTransId="{7BD5C02A-EBE1-46FE-A9B8-2B46EA5B6C4F}" sibTransId="{855F06E8-4598-4AF0-A0D5-88D7ABF9F289}"/>
    <dgm:cxn modelId="{449F86F3-C262-4FBC-B455-DFE8F93BC25B}" type="presOf" srcId="{73ECFF21-62DD-4BE4-91F3-CDA37089CB7C}" destId="{F0055B18-C890-47D3-A897-42EC42F4631F}" srcOrd="0" destOrd="0" presId="urn:microsoft.com/office/officeart/2005/8/layout/process1"/>
    <dgm:cxn modelId="{357E0570-21DC-4312-8CF3-E61321CA8DA3}" type="presOf" srcId="{F641AD59-FC00-43B3-89F8-2B0222D37612}" destId="{85AC94C5-EA2E-436B-BDF1-B18A93A1CE19}" srcOrd="0" destOrd="0" presId="urn:microsoft.com/office/officeart/2005/8/layout/process1"/>
    <dgm:cxn modelId="{75414375-6366-4DA3-9652-CC282B1B7041}" type="presParOf" srcId="{F0055B18-C890-47D3-A897-42EC42F4631F}" destId="{DC2B30D5-850E-4734-9689-76E0040A849D}" srcOrd="0" destOrd="0" presId="urn:microsoft.com/office/officeart/2005/8/layout/process1"/>
    <dgm:cxn modelId="{4D692D42-4762-4FB9-A941-E280845CA040}" type="presParOf" srcId="{F0055B18-C890-47D3-A897-42EC42F4631F}" destId="{D65F4C66-0FAA-4296-81D9-8BF09A0327A9}" srcOrd="1" destOrd="0" presId="urn:microsoft.com/office/officeart/2005/8/layout/process1"/>
    <dgm:cxn modelId="{A9E6E444-D3FB-42CA-878C-24134AF7E2E8}" type="presParOf" srcId="{D65F4C66-0FAA-4296-81D9-8BF09A0327A9}" destId="{E81A91C8-912A-4B04-B302-4400A31446F7}" srcOrd="0" destOrd="0" presId="urn:microsoft.com/office/officeart/2005/8/layout/process1"/>
    <dgm:cxn modelId="{33C266B2-EA24-4CA2-9040-963C60F9E44C}" type="presParOf" srcId="{F0055B18-C890-47D3-A897-42EC42F4631F}" destId="{85AC94C5-EA2E-436B-BDF1-B18A93A1CE19}" srcOrd="2" destOrd="0" presId="urn:microsoft.com/office/officeart/2005/8/layout/process1"/>
    <dgm:cxn modelId="{AA0DC6D4-D127-4558-BC40-8ACC1F1A10D6}" type="presParOf" srcId="{F0055B18-C890-47D3-A897-42EC42F4631F}" destId="{E4C035A3-516F-496E-A4C1-7E6E819782B9}" srcOrd="3" destOrd="0" presId="urn:microsoft.com/office/officeart/2005/8/layout/process1"/>
    <dgm:cxn modelId="{65C331EA-D5CE-43C3-9321-1EFDDD5211F3}" type="presParOf" srcId="{E4C035A3-516F-496E-A4C1-7E6E819782B9}" destId="{7EE0C1B1-A78C-48FE-8113-842275D4A396}" srcOrd="0" destOrd="0" presId="urn:microsoft.com/office/officeart/2005/8/layout/process1"/>
    <dgm:cxn modelId="{5B984A2E-861A-4CA4-BB6C-9F024A826217}" type="presParOf" srcId="{F0055B18-C890-47D3-A897-42EC42F4631F}" destId="{DDC82E50-6072-4CF4-81FE-FF92FC11561A}" srcOrd="4" destOrd="0" presId="urn:microsoft.com/office/officeart/2005/8/layout/process1"/>
    <dgm:cxn modelId="{729A883D-7BA0-4D13-9497-46EFE3ACE976}" type="presParOf" srcId="{F0055B18-C890-47D3-A897-42EC42F4631F}" destId="{467465D5-00A6-45B7-8567-5247775A2B55}" srcOrd="5" destOrd="0" presId="urn:microsoft.com/office/officeart/2005/8/layout/process1"/>
    <dgm:cxn modelId="{B4EE9AFD-4735-40EE-B9F4-9C34A8CE7931}" type="presParOf" srcId="{467465D5-00A6-45B7-8567-5247775A2B55}" destId="{F57D5A58-4C31-4298-A0B2-585AA8A3A577}" srcOrd="0" destOrd="0" presId="urn:microsoft.com/office/officeart/2005/8/layout/process1"/>
    <dgm:cxn modelId="{9FC2D9EE-26A8-46EF-80D2-6B7FF9ED660E}" type="presParOf" srcId="{F0055B18-C890-47D3-A897-42EC42F4631F}" destId="{41FBEBF1-E277-49C4-9E17-EC1DC7B5DF1B}" srcOrd="6" destOrd="0" presId="urn:microsoft.com/office/officeart/2005/8/layout/process1"/>
    <dgm:cxn modelId="{AEFBBA73-9873-4F51-8950-B5834DB08695}" type="presParOf" srcId="{F0055B18-C890-47D3-A897-42EC42F4631F}" destId="{AB1C0387-0F18-4992-815A-2E24D40E2661}" srcOrd="7" destOrd="0" presId="urn:microsoft.com/office/officeart/2005/8/layout/process1"/>
    <dgm:cxn modelId="{420B05BA-224C-4D7F-92B6-861F28B009C5}" type="presParOf" srcId="{AB1C0387-0F18-4992-815A-2E24D40E2661}" destId="{D5B6E1BF-A772-41FF-B872-10C96554B9B4}" srcOrd="0" destOrd="0" presId="urn:microsoft.com/office/officeart/2005/8/layout/process1"/>
    <dgm:cxn modelId="{D47F8396-70EA-4A19-A754-3A874F4EEDB5}" type="presParOf" srcId="{F0055B18-C890-47D3-A897-42EC42F4631F}" destId="{0B8C6E3A-A113-48F7-9097-96471361E4E5}" srcOrd="8" destOrd="0" presId="urn:microsoft.com/office/officeart/2005/8/layout/process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2B1116E-4AA0-4C7B-9992-4A1EA587297D}" type="doc">
      <dgm:prSet loTypeId="urn:microsoft.com/office/officeart/2005/8/layout/cycle5" loCatId="cycle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pPr latinLnBrk="1"/>
          <a:endParaRPr lang="ko-KR" altLang="en-US"/>
        </a:p>
      </dgm:t>
    </dgm:pt>
    <dgm:pt modelId="{90931F5F-E2BD-4471-8ACC-FC5787A0799E}">
      <dgm:prSet phldrT="[텍스트]" custT="1"/>
      <dgm:spPr/>
      <dgm:t>
        <a:bodyPr/>
        <a:lstStyle/>
        <a:p>
          <a:pPr latinLnBrk="1"/>
          <a:r>
            <a:rPr lang="ko-KR" altLang="en-US" sz="1800" b="1" dirty="0" smtClean="0">
              <a:solidFill>
                <a:schemeClr val="accent5">
                  <a:lumMod val="50000"/>
                </a:schemeClr>
              </a:solidFill>
              <a:latin typeface="+mj-ea"/>
              <a:ea typeface="+mj-ea"/>
            </a:rPr>
            <a:t>산업구조 분석 </a:t>
          </a:r>
          <a:r>
            <a:rPr lang="en-US" altLang="ko-KR" sz="1800" b="1" dirty="0" smtClean="0">
              <a:solidFill>
                <a:schemeClr val="accent5">
                  <a:lumMod val="50000"/>
                </a:schemeClr>
              </a:solidFill>
              <a:latin typeface="+mj-ea"/>
              <a:ea typeface="+mj-ea"/>
            </a:rPr>
            <a:t>:</a:t>
          </a:r>
        </a:p>
        <a:p>
          <a:pPr latinLnBrk="1"/>
          <a:r>
            <a:rPr lang="en-US" altLang="ko-KR" sz="1800" dirty="0" smtClean="0">
              <a:latin typeface="+mj-ea"/>
              <a:ea typeface="+mj-ea"/>
            </a:rPr>
            <a:t> </a:t>
          </a:r>
          <a:r>
            <a:rPr lang="ko-KR" altLang="en-US" sz="1800" dirty="0" smtClean="0">
              <a:latin typeface="+mj-ea"/>
              <a:ea typeface="+mj-ea"/>
            </a:rPr>
            <a:t>핵심성공요인 파악</a:t>
          </a:r>
          <a:endParaRPr lang="ko-KR" altLang="en-US" sz="1800" dirty="0">
            <a:latin typeface="+mj-ea"/>
            <a:ea typeface="+mj-ea"/>
          </a:endParaRPr>
        </a:p>
      </dgm:t>
    </dgm:pt>
    <dgm:pt modelId="{8B7500EA-5C4F-4283-AB9D-21328B3BECD3}" type="parTrans" cxnId="{8941B7C1-A6A1-4247-9A1D-0B4AF9A99184}">
      <dgm:prSet/>
      <dgm:spPr/>
      <dgm:t>
        <a:bodyPr/>
        <a:lstStyle/>
        <a:p>
          <a:pPr latinLnBrk="1"/>
          <a:endParaRPr lang="ko-KR" altLang="en-US" sz="1400">
            <a:latin typeface="+mj-ea"/>
            <a:ea typeface="+mj-ea"/>
          </a:endParaRPr>
        </a:p>
      </dgm:t>
    </dgm:pt>
    <dgm:pt modelId="{29FAD06F-EFBB-4182-A8B4-7A6CC35768D4}" type="sibTrans" cxnId="{8941B7C1-A6A1-4247-9A1D-0B4AF9A99184}">
      <dgm:prSet/>
      <dgm:spPr/>
      <dgm:t>
        <a:bodyPr/>
        <a:lstStyle/>
        <a:p>
          <a:pPr latinLnBrk="1"/>
          <a:endParaRPr lang="ko-KR" altLang="en-US" sz="1400">
            <a:latin typeface="+mj-ea"/>
            <a:ea typeface="+mj-ea"/>
          </a:endParaRPr>
        </a:p>
      </dgm:t>
    </dgm:pt>
    <dgm:pt modelId="{BAAA6CC2-5A83-493E-B41A-D7E3EC28F019}">
      <dgm:prSet phldrT="[텍스트]" custT="1"/>
      <dgm:spPr/>
      <dgm:t>
        <a:bodyPr/>
        <a:lstStyle/>
        <a:p>
          <a:pPr latinLnBrk="1">
            <a:lnSpc>
              <a:spcPct val="100000"/>
            </a:lnSpc>
          </a:pPr>
          <a:r>
            <a:rPr lang="ko-KR" altLang="en-US" sz="1600" b="1" dirty="0" smtClean="0">
              <a:solidFill>
                <a:schemeClr val="accent5">
                  <a:lumMod val="50000"/>
                </a:schemeClr>
              </a:solidFill>
              <a:latin typeface="+mj-ea"/>
              <a:ea typeface="+mj-ea"/>
            </a:rPr>
            <a:t>경쟁사의 자원 </a:t>
          </a:r>
          <a:endParaRPr lang="en-US" altLang="ko-KR" sz="1600" b="1" dirty="0" smtClean="0">
            <a:solidFill>
              <a:schemeClr val="accent5">
                <a:lumMod val="50000"/>
              </a:schemeClr>
            </a:solidFill>
            <a:latin typeface="+mj-ea"/>
            <a:ea typeface="+mj-ea"/>
          </a:endParaRPr>
        </a:p>
        <a:p>
          <a:pPr latinLnBrk="1">
            <a:lnSpc>
              <a:spcPct val="100000"/>
            </a:lnSpc>
          </a:pPr>
          <a:r>
            <a:rPr lang="ko-KR" altLang="en-US" sz="1600" b="1" dirty="0" smtClean="0">
              <a:solidFill>
                <a:schemeClr val="accent5">
                  <a:lumMod val="50000"/>
                </a:schemeClr>
              </a:solidFill>
              <a:latin typeface="+mj-ea"/>
              <a:ea typeface="+mj-ea"/>
            </a:rPr>
            <a:t>및 핵심 역량 </a:t>
          </a:r>
          <a:r>
            <a:rPr lang="en-US" altLang="ko-KR" sz="1600" b="1" dirty="0" smtClean="0">
              <a:solidFill>
                <a:schemeClr val="accent5">
                  <a:lumMod val="50000"/>
                </a:schemeClr>
              </a:solidFill>
              <a:latin typeface="+mj-ea"/>
              <a:ea typeface="+mj-ea"/>
            </a:rPr>
            <a:t>:</a:t>
          </a:r>
        </a:p>
        <a:p>
          <a:pPr latinLnBrk="1">
            <a:lnSpc>
              <a:spcPct val="100000"/>
            </a:lnSpc>
          </a:pPr>
          <a:r>
            <a:rPr lang="en-US" altLang="ko-KR" sz="1600" dirty="0" smtClean="0">
              <a:latin typeface="+mj-ea"/>
              <a:ea typeface="+mj-ea"/>
            </a:rPr>
            <a:t> </a:t>
          </a:r>
          <a:r>
            <a:rPr lang="ko-KR" altLang="en-US" sz="1600" dirty="0" smtClean="0">
              <a:latin typeface="+mj-ea"/>
              <a:ea typeface="+mj-ea"/>
            </a:rPr>
            <a:t>경쟁사의 강</a:t>
          </a:r>
          <a:r>
            <a:rPr lang="en-US" altLang="ko-KR" sz="1600" dirty="0" smtClean="0">
              <a:latin typeface="+mj-ea"/>
              <a:ea typeface="+mj-ea"/>
            </a:rPr>
            <a:t>, </a:t>
          </a:r>
          <a:r>
            <a:rPr lang="ko-KR" altLang="en-US" sz="1600" dirty="0" smtClean="0">
              <a:latin typeface="+mj-ea"/>
              <a:ea typeface="+mj-ea"/>
            </a:rPr>
            <a:t>약점 확인</a:t>
          </a:r>
          <a:endParaRPr lang="ko-KR" altLang="en-US" sz="1600" dirty="0">
            <a:latin typeface="+mj-ea"/>
            <a:ea typeface="+mj-ea"/>
          </a:endParaRPr>
        </a:p>
      </dgm:t>
    </dgm:pt>
    <dgm:pt modelId="{AC0D7349-3190-4F36-9AD8-64882214028D}" type="parTrans" cxnId="{AD9DB278-0A07-4C02-88F5-E3A003981780}">
      <dgm:prSet/>
      <dgm:spPr/>
      <dgm:t>
        <a:bodyPr/>
        <a:lstStyle/>
        <a:p>
          <a:pPr latinLnBrk="1"/>
          <a:endParaRPr lang="ko-KR" altLang="en-US" sz="1400">
            <a:latin typeface="+mj-ea"/>
            <a:ea typeface="+mj-ea"/>
          </a:endParaRPr>
        </a:p>
      </dgm:t>
    </dgm:pt>
    <dgm:pt modelId="{09632E86-A8E3-48AC-9A01-D909145E722C}" type="sibTrans" cxnId="{AD9DB278-0A07-4C02-88F5-E3A003981780}">
      <dgm:prSet/>
      <dgm:spPr/>
      <dgm:t>
        <a:bodyPr/>
        <a:lstStyle/>
        <a:p>
          <a:pPr latinLnBrk="1"/>
          <a:endParaRPr lang="ko-KR" altLang="en-US" sz="1400">
            <a:latin typeface="+mj-ea"/>
            <a:ea typeface="+mj-ea"/>
          </a:endParaRPr>
        </a:p>
      </dgm:t>
    </dgm:pt>
    <dgm:pt modelId="{6EBBDFEE-0A7E-44D9-ADCD-4BDEB5BE4C36}">
      <dgm:prSet phldrT="[텍스트]" custT="1"/>
      <dgm:spPr/>
      <dgm:t>
        <a:bodyPr/>
        <a:lstStyle/>
        <a:p>
          <a:pPr latinLnBrk="1"/>
          <a:r>
            <a:rPr lang="ko-KR" altLang="en-US" sz="1800" b="1" dirty="0" smtClean="0">
              <a:solidFill>
                <a:schemeClr val="accent5">
                  <a:lumMod val="50000"/>
                </a:schemeClr>
              </a:solidFill>
              <a:latin typeface="+mj-ea"/>
              <a:ea typeface="+mj-ea"/>
            </a:rPr>
            <a:t>자사의 </a:t>
          </a:r>
          <a:endParaRPr lang="en-US" altLang="ko-KR" sz="1800" b="1" dirty="0" smtClean="0">
            <a:solidFill>
              <a:schemeClr val="accent5">
                <a:lumMod val="50000"/>
              </a:schemeClr>
            </a:solidFill>
            <a:latin typeface="+mj-ea"/>
            <a:ea typeface="+mj-ea"/>
          </a:endParaRPr>
        </a:p>
        <a:p>
          <a:pPr latinLnBrk="1"/>
          <a:r>
            <a:rPr lang="ko-KR" altLang="en-US" sz="1800" b="1" dirty="0" smtClean="0">
              <a:solidFill>
                <a:schemeClr val="accent5">
                  <a:lumMod val="50000"/>
                </a:schemeClr>
              </a:solidFill>
              <a:latin typeface="+mj-ea"/>
              <a:ea typeface="+mj-ea"/>
            </a:rPr>
            <a:t>강</a:t>
          </a:r>
          <a:r>
            <a:rPr lang="en-US" altLang="ko-KR" sz="1800" b="1" dirty="0" smtClean="0">
              <a:solidFill>
                <a:schemeClr val="accent5">
                  <a:lumMod val="50000"/>
                </a:schemeClr>
              </a:solidFill>
              <a:latin typeface="+mj-ea"/>
              <a:ea typeface="+mj-ea"/>
            </a:rPr>
            <a:t>, </a:t>
          </a:r>
          <a:r>
            <a:rPr lang="ko-KR" altLang="en-US" sz="1800" b="1" dirty="0" smtClean="0">
              <a:solidFill>
                <a:schemeClr val="accent5">
                  <a:lumMod val="50000"/>
                </a:schemeClr>
              </a:solidFill>
              <a:latin typeface="+mj-ea"/>
              <a:ea typeface="+mj-ea"/>
            </a:rPr>
            <a:t>약점 확인</a:t>
          </a:r>
          <a:endParaRPr lang="ko-KR" altLang="en-US" sz="1800" b="1" dirty="0">
            <a:solidFill>
              <a:schemeClr val="accent5">
                <a:lumMod val="50000"/>
              </a:schemeClr>
            </a:solidFill>
            <a:latin typeface="+mj-ea"/>
            <a:ea typeface="+mj-ea"/>
          </a:endParaRPr>
        </a:p>
      </dgm:t>
    </dgm:pt>
    <dgm:pt modelId="{57A06A04-FD8F-437E-B990-2C99766554EF}" type="parTrans" cxnId="{5E8D4289-206E-4B2E-872F-D2E181E92C4C}">
      <dgm:prSet/>
      <dgm:spPr/>
      <dgm:t>
        <a:bodyPr/>
        <a:lstStyle/>
        <a:p>
          <a:pPr latinLnBrk="1"/>
          <a:endParaRPr lang="ko-KR" altLang="en-US" sz="1400">
            <a:latin typeface="+mj-ea"/>
            <a:ea typeface="+mj-ea"/>
          </a:endParaRPr>
        </a:p>
      </dgm:t>
    </dgm:pt>
    <dgm:pt modelId="{31D922AE-4D61-43BF-AFCE-AD6EE5B0F46F}" type="sibTrans" cxnId="{5E8D4289-206E-4B2E-872F-D2E181E92C4C}">
      <dgm:prSet/>
      <dgm:spPr/>
      <dgm:t>
        <a:bodyPr/>
        <a:lstStyle/>
        <a:p>
          <a:pPr latinLnBrk="1"/>
          <a:endParaRPr lang="ko-KR" altLang="en-US" sz="1400">
            <a:latin typeface="+mj-ea"/>
            <a:ea typeface="+mj-ea"/>
          </a:endParaRPr>
        </a:p>
      </dgm:t>
    </dgm:pt>
    <dgm:pt modelId="{D4AE3B99-77C4-47E6-A8EC-3CE20969F3BD}" type="pres">
      <dgm:prSet presAssocID="{72B1116E-4AA0-4C7B-9992-4A1EA587297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668DBF1-442B-4B9E-8979-70B8661CA7FA}" type="pres">
      <dgm:prSet presAssocID="{90931F5F-E2BD-4471-8ACC-FC5787A0799E}" presName="node" presStyleLbl="node1" presStyleIdx="0" presStyleCnt="3" custScaleX="125006" custScaleY="122499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83BCFC0-FD8B-417A-A74D-3783D5299258}" type="pres">
      <dgm:prSet presAssocID="{90931F5F-E2BD-4471-8ACC-FC5787A0799E}" presName="spNode" presStyleCnt="0"/>
      <dgm:spPr/>
    </dgm:pt>
    <dgm:pt modelId="{C597B99E-01A2-4B1B-B49A-41FF8042A8AB}" type="pres">
      <dgm:prSet presAssocID="{29FAD06F-EFBB-4182-A8B4-7A6CC35768D4}" presName="sibTrans" presStyleLbl="sibTrans1D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8D9BEE34-0753-4FC4-8280-B52AB3CBD47E}" type="pres">
      <dgm:prSet presAssocID="{BAAA6CC2-5A83-493E-B41A-D7E3EC28F019}" presName="node" presStyleLbl="node1" presStyleIdx="1" presStyleCnt="3" custScaleX="139531" custScaleY="122499" custRadScaleRad="96608" custRadScaleInc="-923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3FD40AE-C901-481D-9F49-8C47DED476C7}" type="pres">
      <dgm:prSet presAssocID="{BAAA6CC2-5A83-493E-B41A-D7E3EC28F019}" presName="spNode" presStyleCnt="0"/>
      <dgm:spPr/>
    </dgm:pt>
    <dgm:pt modelId="{6A8FE20C-0B33-4EE4-BF94-AA7E61775709}" type="pres">
      <dgm:prSet presAssocID="{09632E86-A8E3-48AC-9A01-D909145E722C}" presName="sibTrans" presStyleLbl="sibTrans1D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0BE4FBBF-05EE-4E9D-9AB6-E937479B8F7F}" type="pres">
      <dgm:prSet presAssocID="{6EBBDFEE-0A7E-44D9-ADCD-4BDEB5BE4C36}" presName="node" presStyleLbl="node1" presStyleIdx="2" presStyleCnt="3" custScaleX="138554" custScaleY="122499" custRadScaleRad="96608" custRadScaleInc="923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C151CAB-EDBD-4DA4-8FCC-D73D182F2AB7}" type="pres">
      <dgm:prSet presAssocID="{6EBBDFEE-0A7E-44D9-ADCD-4BDEB5BE4C36}" presName="spNode" presStyleCnt="0"/>
      <dgm:spPr/>
    </dgm:pt>
    <dgm:pt modelId="{8121527B-5C8D-4019-B5BC-6A99FBC87353}" type="pres">
      <dgm:prSet presAssocID="{31D922AE-4D61-43BF-AFCE-AD6EE5B0F46F}" presName="sibTrans" presStyleLbl="sibTrans1D1" presStyleIdx="2" presStyleCnt="3"/>
      <dgm:spPr/>
      <dgm:t>
        <a:bodyPr/>
        <a:lstStyle/>
        <a:p>
          <a:pPr latinLnBrk="1"/>
          <a:endParaRPr lang="ko-KR" altLang="en-US"/>
        </a:p>
      </dgm:t>
    </dgm:pt>
  </dgm:ptLst>
  <dgm:cxnLst>
    <dgm:cxn modelId="{A73A122C-F46A-43B0-973A-71041BC64B1D}" type="presOf" srcId="{72B1116E-4AA0-4C7B-9992-4A1EA587297D}" destId="{D4AE3B99-77C4-47E6-A8EC-3CE20969F3BD}" srcOrd="0" destOrd="0" presId="urn:microsoft.com/office/officeart/2005/8/layout/cycle5"/>
    <dgm:cxn modelId="{5E8D4289-206E-4B2E-872F-D2E181E92C4C}" srcId="{72B1116E-4AA0-4C7B-9992-4A1EA587297D}" destId="{6EBBDFEE-0A7E-44D9-ADCD-4BDEB5BE4C36}" srcOrd="2" destOrd="0" parTransId="{57A06A04-FD8F-437E-B990-2C99766554EF}" sibTransId="{31D922AE-4D61-43BF-AFCE-AD6EE5B0F46F}"/>
    <dgm:cxn modelId="{6CF9A0BA-F3CB-4DF4-A980-6CDA4B424594}" type="presOf" srcId="{6EBBDFEE-0A7E-44D9-ADCD-4BDEB5BE4C36}" destId="{0BE4FBBF-05EE-4E9D-9AB6-E937479B8F7F}" srcOrd="0" destOrd="0" presId="urn:microsoft.com/office/officeart/2005/8/layout/cycle5"/>
    <dgm:cxn modelId="{75632B98-4089-4221-BBCB-D5D502B7EC75}" type="presOf" srcId="{09632E86-A8E3-48AC-9A01-D909145E722C}" destId="{6A8FE20C-0B33-4EE4-BF94-AA7E61775709}" srcOrd="0" destOrd="0" presId="urn:microsoft.com/office/officeart/2005/8/layout/cycle5"/>
    <dgm:cxn modelId="{93E217D7-D8AF-48CD-B9DC-CE7297F8C188}" type="presOf" srcId="{31D922AE-4D61-43BF-AFCE-AD6EE5B0F46F}" destId="{8121527B-5C8D-4019-B5BC-6A99FBC87353}" srcOrd="0" destOrd="0" presId="urn:microsoft.com/office/officeart/2005/8/layout/cycle5"/>
    <dgm:cxn modelId="{8941B7C1-A6A1-4247-9A1D-0B4AF9A99184}" srcId="{72B1116E-4AA0-4C7B-9992-4A1EA587297D}" destId="{90931F5F-E2BD-4471-8ACC-FC5787A0799E}" srcOrd="0" destOrd="0" parTransId="{8B7500EA-5C4F-4283-AB9D-21328B3BECD3}" sibTransId="{29FAD06F-EFBB-4182-A8B4-7A6CC35768D4}"/>
    <dgm:cxn modelId="{4B480343-6DC5-4E7B-B6F6-C65617922C67}" type="presOf" srcId="{29FAD06F-EFBB-4182-A8B4-7A6CC35768D4}" destId="{C597B99E-01A2-4B1B-B49A-41FF8042A8AB}" srcOrd="0" destOrd="0" presId="urn:microsoft.com/office/officeart/2005/8/layout/cycle5"/>
    <dgm:cxn modelId="{0C7C57C6-81EB-4679-BEA7-E61CBFB12A4C}" type="presOf" srcId="{BAAA6CC2-5A83-493E-B41A-D7E3EC28F019}" destId="{8D9BEE34-0753-4FC4-8280-B52AB3CBD47E}" srcOrd="0" destOrd="0" presId="urn:microsoft.com/office/officeart/2005/8/layout/cycle5"/>
    <dgm:cxn modelId="{23949DA8-A61F-4EBA-BA2E-F0F33DE3E419}" type="presOf" srcId="{90931F5F-E2BD-4471-8ACC-FC5787A0799E}" destId="{E668DBF1-442B-4B9E-8979-70B8661CA7FA}" srcOrd="0" destOrd="0" presId="urn:microsoft.com/office/officeart/2005/8/layout/cycle5"/>
    <dgm:cxn modelId="{AD9DB278-0A07-4C02-88F5-E3A003981780}" srcId="{72B1116E-4AA0-4C7B-9992-4A1EA587297D}" destId="{BAAA6CC2-5A83-493E-B41A-D7E3EC28F019}" srcOrd="1" destOrd="0" parTransId="{AC0D7349-3190-4F36-9AD8-64882214028D}" sibTransId="{09632E86-A8E3-48AC-9A01-D909145E722C}"/>
    <dgm:cxn modelId="{85BE4915-4B27-4087-8FFC-CF720D50F5FF}" type="presParOf" srcId="{D4AE3B99-77C4-47E6-A8EC-3CE20969F3BD}" destId="{E668DBF1-442B-4B9E-8979-70B8661CA7FA}" srcOrd="0" destOrd="0" presId="urn:microsoft.com/office/officeart/2005/8/layout/cycle5"/>
    <dgm:cxn modelId="{4387AE73-59F0-449D-8349-9BB0D5A82248}" type="presParOf" srcId="{D4AE3B99-77C4-47E6-A8EC-3CE20969F3BD}" destId="{F83BCFC0-FD8B-417A-A74D-3783D5299258}" srcOrd="1" destOrd="0" presId="urn:microsoft.com/office/officeart/2005/8/layout/cycle5"/>
    <dgm:cxn modelId="{2E975EA7-A606-469B-9049-03DDAA04389D}" type="presParOf" srcId="{D4AE3B99-77C4-47E6-A8EC-3CE20969F3BD}" destId="{C597B99E-01A2-4B1B-B49A-41FF8042A8AB}" srcOrd="2" destOrd="0" presId="urn:microsoft.com/office/officeart/2005/8/layout/cycle5"/>
    <dgm:cxn modelId="{5F6BFA76-5C34-4E78-877C-49C8A24AE853}" type="presParOf" srcId="{D4AE3B99-77C4-47E6-A8EC-3CE20969F3BD}" destId="{8D9BEE34-0753-4FC4-8280-B52AB3CBD47E}" srcOrd="3" destOrd="0" presId="urn:microsoft.com/office/officeart/2005/8/layout/cycle5"/>
    <dgm:cxn modelId="{18425964-9866-4351-B41A-EAA42F688898}" type="presParOf" srcId="{D4AE3B99-77C4-47E6-A8EC-3CE20969F3BD}" destId="{D3FD40AE-C901-481D-9F49-8C47DED476C7}" srcOrd="4" destOrd="0" presId="urn:microsoft.com/office/officeart/2005/8/layout/cycle5"/>
    <dgm:cxn modelId="{D255BE83-6CDF-4A74-A3C4-BDBA901E16A4}" type="presParOf" srcId="{D4AE3B99-77C4-47E6-A8EC-3CE20969F3BD}" destId="{6A8FE20C-0B33-4EE4-BF94-AA7E61775709}" srcOrd="5" destOrd="0" presId="urn:microsoft.com/office/officeart/2005/8/layout/cycle5"/>
    <dgm:cxn modelId="{DD1D15E5-768D-4607-BC2E-0B6C6309D6A3}" type="presParOf" srcId="{D4AE3B99-77C4-47E6-A8EC-3CE20969F3BD}" destId="{0BE4FBBF-05EE-4E9D-9AB6-E937479B8F7F}" srcOrd="6" destOrd="0" presId="urn:microsoft.com/office/officeart/2005/8/layout/cycle5"/>
    <dgm:cxn modelId="{9FC23F22-AE51-4E6C-91DF-CB5C63C1ABDA}" type="presParOf" srcId="{D4AE3B99-77C4-47E6-A8EC-3CE20969F3BD}" destId="{3C151CAB-EDBD-4DA4-8FCC-D73D182F2AB7}" srcOrd="7" destOrd="0" presId="urn:microsoft.com/office/officeart/2005/8/layout/cycle5"/>
    <dgm:cxn modelId="{6F66B6D2-7880-4457-BD4D-40A40481CB51}" type="presParOf" srcId="{D4AE3B99-77C4-47E6-A8EC-3CE20969F3BD}" destId="{8121527B-5C8D-4019-B5BC-6A99FBC87353}" srcOrd="8" destOrd="0" presId="urn:microsoft.com/office/officeart/2005/8/layout/cycle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A18A4-F6B4-4CEC-B08E-A102209B3EF7}" type="datetimeFigureOut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8D3941-C27F-4044-A06C-D108EBB4490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6206-1461-4B6F-98C4-77573DBB9FF3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128D2-DA8E-4B8D-86D0-AC996CDC74C4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BE0B-A27E-42EC-BA51-637D16781D71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FF0-B8FB-421F-B1F5-AD90B181352C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2F7D9-228E-4E7D-A389-F0DFF5F356B2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55104-7FAE-4F06-8E0D-EEEF37070427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048-D8B1-4F52-9657-EE94420A68E9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135DE-234B-4536-BBA0-F370E7A61559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3457-6D57-4F92-9533-3D46B73CB86E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63C-C433-4E37-91B9-A2A8DAD80E73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F5537-BF0F-4BC5-9B9A-D037D8629A7C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01792-833B-428E-AB24-AEDDD38CB94E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 descr="마케팅원론 ppt 배경(표지) 사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-33564"/>
            <a:ext cx="9163050" cy="6925128"/>
          </a:xfrm>
          <a:prstGeom prst="rect">
            <a:avLst/>
          </a:prstGeom>
        </p:spPr>
      </p:pic>
      <p:sp>
        <p:nvSpPr>
          <p:cNvPr id="6" name="제목 1"/>
          <p:cNvSpPr txBox="1">
            <a:spLocks/>
          </p:cNvSpPr>
          <p:nvPr/>
        </p:nvSpPr>
        <p:spPr>
          <a:xfrm>
            <a:off x="1285852" y="1928802"/>
            <a:ext cx="4643470" cy="182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893763" indent="-893763">
              <a:spcBef>
                <a:spcPct val="0"/>
              </a:spcBef>
              <a:defRPr/>
            </a:pPr>
            <a:r>
              <a:rPr kumimoji="0" lang="ko-KR" altLang="en-US" sz="3600" b="1" i="0" u="none" strike="noStrike" cap="none" spc="-20" normalizeH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경영전략과 마케팅전략</a:t>
            </a:r>
            <a:endParaRPr kumimoji="0" lang="ko-KR" altLang="en-US" sz="3600" b="1" i="0" u="none" strike="noStrike" cap="none" spc="-20" normalizeH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6572264" y="516732"/>
            <a:ext cx="1662112" cy="1662112"/>
          </a:xfrm>
          <a:prstGeom prst="ellipse">
            <a:avLst/>
          </a:prstGeom>
          <a:solidFill>
            <a:srgbClr val="008E7D"/>
          </a:solidFill>
          <a:ln w="38100">
            <a:solidFill>
              <a:srgbClr val="76E6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제</a:t>
            </a:r>
            <a:r>
              <a:rPr lang="en-US" altLang="ko-KR" sz="4000" b="1" dirty="0" smtClean="0">
                <a:solidFill>
                  <a:srgbClr val="74003A"/>
                </a:solidFill>
                <a:latin typeface="나눔고딕" pitchFamily="50" charset="-127"/>
                <a:ea typeface="나눔고딕" pitchFamily="50" charset="-127"/>
              </a:rPr>
              <a:t>2</a:t>
            </a:r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장</a:t>
            </a:r>
            <a:endParaRPr lang="ko-KR" altLang="en-US" sz="24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부제목 2"/>
          <p:cNvSpPr txBox="1">
            <a:spLocks/>
          </p:cNvSpPr>
          <p:nvPr/>
        </p:nvSpPr>
        <p:spPr>
          <a:xfrm>
            <a:off x="1357290" y="4143380"/>
            <a:ext cx="3929090" cy="1181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전사적 수준에서의 경영전략</a:t>
            </a:r>
            <a:endParaRPr lang="en-US" altLang="ko-KR" sz="2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제품수준에서의 마케팅계획</a:t>
            </a:r>
          </a:p>
        </p:txBody>
      </p:sp>
      <p:sp>
        <p:nvSpPr>
          <p:cNvPr id="26" name="슬라이드 번호 개체 틀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11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1.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전사적 수준에서의 경영전략</a:t>
            </a: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>
          <a:xfrm>
            <a:off x="492838" y="1071546"/>
            <a:ext cx="8111610" cy="385644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274320" lvl="0" indent="-274320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기업목표의 결정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273050" lvl="0" indent="-3175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(1)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기업목표의 예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1077913" lvl="2" indent="-227013">
              <a:lnSpc>
                <a:spcPct val="150000"/>
              </a:lnSpc>
              <a:spcBef>
                <a:spcPct val="20000"/>
              </a:spcBef>
              <a:buFont typeface="Wingdings 2"/>
              <a:buChar char=""/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2000년대 </a:t>
            </a:r>
            <a:r>
              <a:rPr lang="en-US" altLang="ko-KR" sz="1600" dirty="0" err="1" smtClean="0">
                <a:latin typeface="나눔고딕" pitchFamily="50" charset="-127"/>
                <a:ea typeface="나눔고딕" pitchFamily="50" charset="-127"/>
              </a:rPr>
              <a:t>이멜트회장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err="1" smtClean="0">
                <a:latin typeface="나눔고딕" pitchFamily="50" charset="-127"/>
                <a:ea typeface="나눔고딕" pitchFamily="50" charset="-127"/>
              </a:rPr>
              <a:t>취임후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기업사명</a:t>
            </a:r>
          </a:p>
          <a:p>
            <a:pPr marL="1433513" lvl="4" indent="-1397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̶"/>
              <a:defRPr/>
            </a:pPr>
            <a:r>
              <a:rPr kumimoji="0" lang="ko-KR" altLang="en-US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에코메지네이션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en-US" altLang="ko-KR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ecomagination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  <a:endParaRPr kumimoji="0" lang="ko-KR" altLang="en-US" sz="16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077913" lvl="2" indent="-227013">
              <a:lnSpc>
                <a:spcPct val="150000"/>
              </a:lnSpc>
              <a:spcBef>
                <a:spcPct val="20000"/>
              </a:spcBef>
              <a:buFont typeface="Wingdings 2"/>
              <a:buChar char=""/>
              <a:defRPr/>
            </a:pP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기업사명에 기반한 구체적인 기업목표</a:t>
            </a:r>
          </a:p>
          <a:p>
            <a:pPr marL="1433513" lvl="4" indent="-1397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̶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환경관련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연구개발 투자규모 확대</a:t>
            </a:r>
            <a:endParaRPr kumimoji="0" lang="ko-KR" altLang="en-US" sz="16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433513" lvl="4" indent="-1397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̶"/>
              <a:defRPr/>
            </a:pP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에코메지네이션관련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제품과 서비스 매출의 확대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</a:p>
          <a:p>
            <a:pPr marL="1433513" lvl="4" indent="-13970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친환경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고효율 항공기 엔진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하이브리드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기관차 </a:t>
            </a:r>
            <a:endParaRPr kumimoji="0" lang="ko-KR" altLang="en-US" sz="16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433513" lvl="4" indent="-1397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noProof="0" dirty="0" smtClean="0">
                <a:latin typeface="나눔고딕" pitchFamily="50" charset="-127"/>
                <a:ea typeface="나눔고딕" pitchFamily="50" charset="-127"/>
              </a:rPr>
              <a:t>LED </a:t>
            </a:r>
            <a:r>
              <a:rPr lang="en-US" altLang="ko-KR" sz="1600" noProof="0" dirty="0" err="1" smtClean="0">
                <a:latin typeface="나눔고딕" pitchFamily="50" charset="-127"/>
                <a:ea typeface="나눔고딕" pitchFamily="50" charset="-127"/>
              </a:rPr>
              <a:t>조명</a:t>
            </a:r>
            <a:endParaRPr kumimoji="0" lang="ko-KR" altLang="en-US" sz="16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484784"/>
            <a:ext cx="3094881" cy="1893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23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1.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전사적 수준에서의 경영전략</a:t>
            </a:r>
          </a:p>
        </p:txBody>
      </p:sp>
      <p:sp>
        <p:nvSpPr>
          <p:cNvPr id="24" name="Text Box 20"/>
          <p:cNvSpPr txBox="1">
            <a:spLocks noGrp="1" noChangeArrowheads="1"/>
          </p:cNvSpPr>
          <p:nvPr>
            <p:ph idx="1"/>
          </p:nvPr>
        </p:nvSpPr>
        <p:spPr>
          <a:xfrm>
            <a:off x="428596" y="1142984"/>
            <a:ext cx="8329642" cy="4081117"/>
          </a:xfrm>
        </p:spPr>
        <p:txBody>
          <a:bodyPr wrap="square">
            <a:spAutoFit/>
          </a:bodyPr>
          <a:lstStyle/>
          <a:p>
            <a:pPr marL="274320" lvl="0" indent="-274320">
              <a:lnSpc>
                <a:spcPct val="150000"/>
              </a:lnSpc>
              <a:buClr>
                <a:schemeClr val="accent3"/>
              </a:buClr>
              <a:buNone/>
              <a:defRPr/>
            </a:pPr>
            <a:r>
              <a:rPr lang="en-US" altLang="ko-KR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기업목표의 결정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273050" lvl="0" indent="-3175">
              <a:lnSpc>
                <a:spcPct val="150000"/>
              </a:lnSpc>
              <a:buClr>
                <a:schemeClr val="accent3"/>
              </a:buClr>
              <a:buNone/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바람직한 기업목표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625475" lvl="1" indent="-173038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계층적으로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(hierarchical)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서술되어야 함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984250" lvl="1" indent="-361950">
              <a:lnSpc>
                <a:spcPct val="150000"/>
              </a:lnSpc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en-US" altLang="ko-KR" sz="1600" dirty="0" smtClean="0">
                <a:solidFill>
                  <a:srgbClr val="008000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삼성전자의 전반적 목표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글로벌 넘버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1 -&gt;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각 제품별 목표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세계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위인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TV,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반도체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LCD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모니터 등은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2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위와의 격차를 더욱 벌림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2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위인 휴대폰은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스마트폰에서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애플을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피쳐폰에서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노키아를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추월함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컴퓨터와 가전사업부는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위로 오름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625475" lvl="1" indent="-173038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계량적으로 서술되어야 함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625475" lvl="1" indent="-173038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실현 가능한 것이어야 함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625475" lvl="1" indent="-173038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일관성이 있어야 함</a:t>
            </a:r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5" name="Picture 8" descr="http://www.bigstech.net/wp-content/uploads/2013/10/Samsung-Electronics-gained-the-highest-profi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93224" y="4254659"/>
            <a:ext cx="2364990" cy="1573629"/>
          </a:xfrm>
          <a:prstGeom prst="rect">
            <a:avLst/>
          </a:prstGeom>
          <a:noFill/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4250780"/>
            <a:ext cx="2286016" cy="1594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1.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전사적 수준에서의 경영전략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50587" y="5729574"/>
            <a:ext cx="3786214" cy="338138"/>
          </a:xfrm>
          <a:prstGeom prst="rect">
            <a:avLst/>
          </a:prstGeom>
          <a:noFill/>
          <a:ln w="19050" cmpd="dbl">
            <a:solidFill>
              <a:schemeClr val="accent3">
                <a:lumMod val="75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SK </a:t>
            </a:r>
            <a:r>
              <a:rPr kumimoji="0" lang="en-US" altLang="ko-KR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Telecom</a:t>
            </a:r>
            <a:r>
              <a:rPr kumimoji="0"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의 계층적 기업목표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736008" y="1297260"/>
            <a:ext cx="2214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320" lvl="0" indent="-274320">
              <a:buClr>
                <a:schemeClr val="accent3"/>
              </a:buClr>
              <a:defRPr/>
            </a:pPr>
            <a:r>
              <a:rPr lang="en-US" altLang="ko-KR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기업목표의 결정 </a:t>
            </a:r>
            <a:endParaRPr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1857364"/>
            <a:ext cx="564832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1.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전사적 수준에서의 경영전략</a:t>
            </a:r>
          </a:p>
        </p:txBody>
      </p:sp>
      <p:sp>
        <p:nvSpPr>
          <p:cNvPr id="15" name="Text Box 20"/>
          <p:cNvSpPr txBox="1">
            <a:spLocks noGrp="1" noChangeArrowheads="1"/>
          </p:cNvSpPr>
          <p:nvPr>
            <p:ph idx="1"/>
          </p:nvPr>
        </p:nvSpPr>
        <p:spPr>
          <a:xfrm>
            <a:off x="428596" y="1000108"/>
            <a:ext cx="8391876" cy="5438412"/>
          </a:xfr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buNone/>
            </a:pPr>
            <a:r>
              <a:rPr lang="en-US" altLang="ko-KR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1.3 </a:t>
            </a:r>
            <a:r>
              <a:rPr lang="ko-KR" altLang="en-US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기존 사업포트폴리오의 평가</a:t>
            </a:r>
            <a:r>
              <a:rPr lang="en-US" altLang="ko-KR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(Evaluation of Business Portfolio)</a:t>
            </a:r>
            <a:endParaRPr lang="en-US" altLang="ko-KR" sz="105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indent="4763">
              <a:lnSpc>
                <a:spcPct val="150000"/>
              </a:lnSpc>
              <a:buNone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전략사업단위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(SBU; Strategic Business Unit)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의 확인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625475" lvl="1" indent="-168275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전략사업단위란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? </a:t>
            </a:r>
          </a:p>
          <a:p>
            <a:pPr marL="895350" lvl="3" indent="-176213">
              <a:lnSpc>
                <a:spcPct val="150000"/>
              </a:lnSpc>
              <a:buFont typeface="Arial" pitchFamily="34" charset="0"/>
              <a:buChar char="̶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전략적 마케팅계획의 수립을 용이하게 하기 위해 관련된 사업들이나 제품들을 묶어 별개의 사업단위로 분류한 것</a:t>
            </a:r>
          </a:p>
          <a:p>
            <a:pPr marL="625475" lvl="1" indent="-168275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기존 사업에 대한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매력도를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평가하기 전에 기업을 구성하는 사업이나</a:t>
            </a:r>
          </a:p>
          <a:p>
            <a:pPr>
              <a:lnSpc>
                <a:spcPct val="150000"/>
              </a:lnSpc>
              <a:buFont typeface="Wingdings 2" pitchFamily="18" charset="2"/>
              <a:buNone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         제품들을 전략사업단위로 나누는 작업이 먼저 요구됨</a:t>
            </a:r>
          </a:p>
          <a:p>
            <a:pPr marL="625475" lvl="1" indent="-168275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전략사업단위 수준</a:t>
            </a:r>
          </a:p>
          <a:p>
            <a:pPr marL="895350" lvl="3" indent="-176213">
              <a:lnSpc>
                <a:spcPct val="150000"/>
              </a:lnSpc>
              <a:buClr>
                <a:schemeClr val="tx1"/>
              </a:buClr>
              <a:buFont typeface="Arial" pitchFamily="34" charset="0"/>
              <a:buChar char="̶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단위제품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상표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수준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ex)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수퍼타이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테크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드봉비누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등</a:t>
            </a:r>
          </a:p>
          <a:p>
            <a:pPr marL="895350" lvl="3" indent="-176213">
              <a:lnSpc>
                <a:spcPct val="150000"/>
              </a:lnSpc>
              <a:buClr>
                <a:schemeClr val="tx1"/>
              </a:buClr>
              <a:buFont typeface="Arial" pitchFamily="34" charset="0"/>
              <a:buChar char="̶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제품범주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(product category)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수준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ex)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세탁용품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화장품 사업부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95350" lvl="3" indent="-176213">
              <a:lnSpc>
                <a:spcPct val="150000"/>
              </a:lnSpc>
              <a:buClr>
                <a:schemeClr val="tx1"/>
              </a:buClr>
              <a:buFont typeface="Arial" pitchFamily="34" charset="0"/>
              <a:buChar char="̶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제품범주군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(the set of product category)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수준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ex)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생활용품 사업부</a:t>
            </a:r>
          </a:p>
          <a:p>
            <a:pPr>
              <a:lnSpc>
                <a:spcPct val="150000"/>
              </a:lnSpc>
              <a:buFont typeface="Wingdings 2" pitchFamily="18" charset="2"/>
              <a:buNone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Font typeface="Wingdings 2" pitchFamily="18" charset="2"/>
              <a:buNone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           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※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대체로 제품범주 수준에서 전략사업단위가 결정됨</a:t>
            </a: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15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1.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전사적 수준에서의 경영전략</a:t>
            </a: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>
          <a:xfrm>
            <a:off x="428596" y="1214422"/>
            <a:ext cx="8042586" cy="3807196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1.3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기존 사업포트폴리오의 평가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(Evaluation of Business Portfolio)</a:t>
            </a:r>
            <a:endParaRPr lang="en-US" altLang="ko-KR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0" indent="269875">
              <a:lnSpc>
                <a:spcPct val="150000"/>
              </a:lnSpc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사업포트폴리오에 대한 평가와 전략적 결정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625475" marR="0" lvl="1" indent="-173038" algn="l" defTabSz="914400" rtl="0" eaLnBrk="0" fontAlgn="auto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사업포트폴리오 분석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각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SBU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들의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매력도를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평가하기 위해 사용되는 도구</a:t>
            </a:r>
          </a:p>
          <a:p>
            <a:pPr marL="639763" marR="0" lvl="1" indent="-187325" algn="l" defTabSz="914400" rtl="0" eaLnBrk="0" fontAlgn="auto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사업포트폴리오 분석의 이점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81075" lvl="3" indent="-144463" eaLnBrk="0" latinLnBrk="0" hangingPunct="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̶"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각 전략사업단위의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시장매력도와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그 사업의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시장내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경쟁적 위치를 확인함으로써 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625475" marR="0" lvl="2" indent="-246888" algn="l" defTabSz="914400" rtl="0" eaLnBrk="0" fontAlgn="auto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    각 전략사업단위의 기업성과에 대한 상대적 공헌도를 시각적으로 알 수 있게 함</a:t>
            </a:r>
          </a:p>
          <a:p>
            <a:pPr marL="274320" marR="0" lvl="0" indent="-274320" algn="l" defTabSz="914400" rtl="0" eaLnBrk="0" fontAlgn="auto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639763" marR="0" lvl="1" indent="-187325" algn="l" defTabSz="914400" rtl="0" eaLnBrk="0" fontAlgn="auto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대표적인 사업포트폴리오 분석 방법</a:t>
            </a:r>
          </a:p>
          <a:p>
            <a:pPr marL="981075" lvl="3" indent="-144463" eaLnBrk="0" latinLnBrk="0" hangingPunct="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̶"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BCG(Boston Consulting Group)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의 성장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(growth) -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점유율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(share)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분석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13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1.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전사적 수준에서의 경영전략</a:t>
            </a:r>
          </a:p>
        </p:txBody>
      </p:sp>
      <p:sp>
        <p:nvSpPr>
          <p:cNvPr id="14" name="Text Box 20"/>
          <p:cNvSpPr txBox="1">
            <a:spLocks noGrp="1" noChangeArrowheads="1"/>
          </p:cNvSpPr>
          <p:nvPr>
            <p:ph idx="1"/>
          </p:nvPr>
        </p:nvSpPr>
        <p:spPr>
          <a:xfrm>
            <a:off x="428596" y="980728"/>
            <a:ext cx="8013732" cy="5810052"/>
          </a:xfrm>
        </p:spPr>
        <p:txBody>
          <a:bodyPr wrap="none">
            <a:spAutoFit/>
          </a:bodyPr>
          <a:lstStyle/>
          <a:p>
            <a:pPr marL="274320" lvl="0" indent="-274320">
              <a:lnSpc>
                <a:spcPct val="150000"/>
              </a:lnSpc>
              <a:buClr>
                <a:schemeClr val="accent3"/>
              </a:buClr>
              <a:buNone/>
              <a:defRPr/>
            </a:pPr>
            <a:r>
              <a:rPr lang="en-US" altLang="ko-KR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1.3 </a:t>
            </a:r>
            <a:r>
              <a:rPr lang="ko-KR" altLang="en-US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기존 사업포트폴리오의 평가</a:t>
            </a:r>
            <a:r>
              <a:rPr lang="en-US" altLang="ko-KR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(Evaluation of Business Portfolio)</a:t>
            </a:r>
          </a:p>
          <a:p>
            <a:pPr marL="0" indent="269875">
              <a:lnSpc>
                <a:spcPct val="150000"/>
              </a:lnSpc>
              <a:buClr>
                <a:schemeClr val="accent3"/>
              </a:buClr>
              <a:buNone/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사업포트폴리오에 대한 평가와 전략적 결정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625475" indent="-173038" fontAlgn="auto">
              <a:lnSpc>
                <a:spcPct val="150000"/>
              </a:lnSpc>
              <a:spcAft>
                <a:spcPts val="0"/>
              </a:spcAft>
              <a:buClr>
                <a:schemeClr val="tx1"/>
              </a:buClr>
              <a:buFont typeface="+mj-ea"/>
              <a:buAutoNum type="circleNumDbPlain"/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Boston Consulting Group(BCG)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의 성장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점유율 분석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(Growth-Share Analysis)</a:t>
            </a:r>
          </a:p>
          <a:p>
            <a:pPr marL="808038" indent="-182563" fontAlgn="auto">
              <a:lnSpc>
                <a:spcPct val="15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altLang="ko-KR" sz="1600" b="1" dirty="0" smtClean="0">
                <a:solidFill>
                  <a:schemeClr val="accent2">
                    <a:lumMod val="75000"/>
                  </a:schemeClr>
                </a:solidFill>
                <a:latin typeface="나눔고딕" pitchFamily="50" charset="-127"/>
                <a:ea typeface="나눔고딕" pitchFamily="50" charset="-127"/>
              </a:rPr>
              <a:t>BCG</a:t>
            </a:r>
            <a:r>
              <a:rPr lang="ko-KR" altLang="en-US" sz="1600" b="1" dirty="0" smtClean="0">
                <a:solidFill>
                  <a:schemeClr val="accent2">
                    <a:lumMod val="75000"/>
                  </a:schemeClr>
                </a:solidFill>
                <a:latin typeface="나눔고딕" pitchFamily="50" charset="-127"/>
                <a:ea typeface="나눔고딕" pitchFamily="50" charset="-127"/>
              </a:rPr>
              <a:t>매트릭스의 특성</a:t>
            </a:r>
            <a:endParaRPr lang="en-US" altLang="ko-KR" sz="1600" b="1" dirty="0" smtClean="0">
              <a:solidFill>
                <a:schemeClr val="accent2">
                  <a:lumMod val="75000"/>
                </a:schemeClr>
              </a:solidFill>
              <a:latin typeface="나눔고딕" pitchFamily="50" charset="-127"/>
              <a:ea typeface="나눔고딕" pitchFamily="50" charset="-127"/>
            </a:endParaRPr>
          </a:p>
          <a:p>
            <a:pPr marL="895350" lvl="1" indent="-173038" fontAlgn="auto">
              <a:lnSpc>
                <a:spcPct val="15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̶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회사 내 여러 사업들을 시장성장률과 시장점유율이라는 두 변수를 양 축으로 하는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2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차원 공간상에 표시하여 각 사업의 상대적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매력도를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비교함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95350" lvl="1" indent="-173038" fontAlgn="auto">
              <a:lnSpc>
                <a:spcPct val="15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̶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시장성장율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시장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산업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매력도 측정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95350" lvl="1" indent="-173038" fontAlgn="auto">
              <a:lnSpc>
                <a:spcPct val="15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̶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상대적 시장점유율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사업의 경쟁적 강점 측정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95350" lvl="1" indent="-173038" fontAlgn="auto">
              <a:lnSpc>
                <a:spcPct val="15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̶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95350" lvl="1" indent="-173038" fontAlgn="auto">
              <a:lnSpc>
                <a:spcPct val="150000"/>
              </a:lnSpc>
              <a:spcAft>
                <a:spcPts val="0"/>
              </a:spcAft>
              <a:buClr>
                <a:schemeClr val="tx1"/>
              </a:buClr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95350" lvl="1" indent="-173038" fontAlgn="auto">
              <a:lnSpc>
                <a:spcPct val="150000"/>
              </a:lnSpc>
              <a:spcAft>
                <a:spcPts val="0"/>
              </a:spcAft>
              <a:buClr>
                <a:schemeClr val="tx1"/>
              </a:buClr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(0.5→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자사사업단위의 점유율이 가장 큰 경쟁자의 시장점유율의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½)</a:t>
            </a:r>
          </a:p>
          <a:p>
            <a:pPr marL="895350" lvl="1" indent="-173038" fontAlgn="auto">
              <a:lnSpc>
                <a:spcPct val="15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̶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원의 위치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각 사업단위의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시장성장율과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상대적 시장점유율의 크기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95350" lvl="1" indent="-173038" fontAlgn="auto">
              <a:lnSpc>
                <a:spcPct val="15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̶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원의 크기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각 사업단위의 매출액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             </a:t>
            </a:r>
            <a:endParaRPr lang="ko-KR" altLang="en-US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ko-KR" altLang="en-US" sz="14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25811" y="4604452"/>
            <a:ext cx="19736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＞상대적 시장점유율</a:t>
            </a:r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3185540" y="4429132"/>
            <a:ext cx="4492204" cy="681256"/>
            <a:chOff x="2816100" y="4498004"/>
            <a:chExt cx="4492204" cy="681256"/>
          </a:xfrm>
        </p:grpSpPr>
        <p:cxnSp>
          <p:nvCxnSpPr>
            <p:cNvPr id="17" name="직선 연결선 16"/>
            <p:cNvCxnSpPr/>
            <p:nvPr/>
          </p:nvCxnSpPr>
          <p:spPr>
            <a:xfrm>
              <a:off x="3203848" y="4835812"/>
              <a:ext cx="367240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3305444" y="4498004"/>
              <a:ext cx="34563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dirty="0" smtClean="0">
                  <a:latin typeface="나눔고딕" pitchFamily="50" charset="-127"/>
                  <a:ea typeface="나눔고딕" pitchFamily="50" charset="-127"/>
                </a:rPr>
                <a:t>자사사업단위의 시장점유율</a:t>
              </a:r>
              <a:endParaRPr lang="ko-KR" altLang="en-US" sz="1600" dirty="0">
                <a:latin typeface="나눔고딕" pitchFamily="50" charset="-127"/>
                <a:ea typeface="나눔고딕" pitchFamily="50" charset="-127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816100" y="4840706"/>
              <a:ext cx="44922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dirty="0" smtClean="0">
                  <a:latin typeface="나눔고딕" pitchFamily="50" charset="-127"/>
                  <a:ea typeface="나눔고딕" pitchFamily="50" charset="-127"/>
                </a:rPr>
                <a:t>점유율이 가장 높은 경쟁자의 시장점유율</a:t>
              </a:r>
              <a:endParaRPr lang="ko-KR" altLang="en-US" sz="1600" dirty="0">
                <a:latin typeface="나눔고딕" pitchFamily="50" charset="-127"/>
                <a:ea typeface="나눔고딕" pitchFamily="50" charset="-127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843808" y="4651256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/>
                <a:t>=</a:t>
              </a:r>
              <a:endParaRPr lang="ko-KR" altLang="en-US" dirty="0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1.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전사적 수준에서의 경영전략</a:t>
            </a:r>
          </a:p>
        </p:txBody>
      </p:sp>
      <p:sp>
        <p:nvSpPr>
          <p:cNvPr id="10" name="Text Box 20"/>
          <p:cNvSpPr txBox="1">
            <a:spLocks noGrp="1" noChangeArrowheads="1"/>
          </p:cNvSpPr>
          <p:nvPr>
            <p:ph idx="1"/>
          </p:nvPr>
        </p:nvSpPr>
        <p:spPr>
          <a:xfrm>
            <a:off x="410124" y="964082"/>
            <a:ext cx="7858180" cy="4184992"/>
          </a:xfrm>
        </p:spPr>
        <p:txBody>
          <a:bodyPr wrap="square">
            <a:spAutoFit/>
          </a:bodyPr>
          <a:lstStyle/>
          <a:p>
            <a:pPr marL="895350" lvl="1" indent="-173038">
              <a:lnSpc>
                <a:spcPct val="150000"/>
              </a:lnSpc>
              <a:buClr>
                <a:schemeClr val="tx1"/>
              </a:buClr>
              <a:buFont typeface="Arial" pitchFamily="34" charset="0"/>
              <a:buChar char="̶"/>
              <a:defRPr/>
            </a:pPr>
            <a:r>
              <a:rPr lang="ko-KR" altLang="en-US" sz="18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문제아 </a:t>
            </a:r>
            <a:r>
              <a:rPr lang="en-US" altLang="ko-KR" sz="18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(problem child)  </a:t>
            </a:r>
            <a:r>
              <a:rPr lang="ko-KR" altLang="en-US" sz="18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사업단위</a:t>
            </a:r>
            <a:endParaRPr lang="en-US" altLang="ko-KR" sz="1400" dirty="0" smtClean="0">
              <a:solidFill>
                <a:srgbClr val="FF0000"/>
              </a:solidFill>
              <a:latin typeface="나눔고딕" pitchFamily="50" charset="-127"/>
              <a:ea typeface="나눔고딕" pitchFamily="50" charset="-127"/>
            </a:endParaRPr>
          </a:p>
          <a:p>
            <a:pPr marL="895350" lvl="2" indent="-173038">
              <a:lnSpc>
                <a:spcPct val="150000"/>
              </a:lnSpc>
              <a:buNone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≫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높은 시장성장률과 낮은 상대적 시장점유율의 사업단위</a:t>
            </a:r>
          </a:p>
          <a:p>
            <a:pPr marL="895350" lvl="2" indent="-173038">
              <a:lnSpc>
                <a:spcPct val="150000"/>
              </a:lnSpc>
              <a:buNone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≫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시장점유율을 유지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·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증가시키는데 있어 많은 현금이 필요</a:t>
            </a:r>
          </a:p>
          <a:p>
            <a:pPr marL="895350" lvl="2" indent="-173038">
              <a:lnSpc>
                <a:spcPct val="150000"/>
              </a:lnSpc>
              <a:buNone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≫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경쟁력이 있는 사업단위는 시장점유율 증대를 위해 현금을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2" indent="-246888">
              <a:lnSpc>
                <a:spcPct val="150000"/>
              </a:lnSpc>
              <a:buNone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지원하고 경쟁력이 낮은 사업단위는 처분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2" indent="-246888">
              <a:lnSpc>
                <a:spcPct val="150000"/>
              </a:lnSpc>
              <a:buNone/>
              <a:defRPr/>
            </a:pPr>
            <a:endParaRPr lang="ko-KR" altLang="en-US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95350" lvl="1" indent="-173038" fontAlgn="auto">
              <a:lnSpc>
                <a:spcPct val="15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̶"/>
              <a:defRPr/>
            </a:pPr>
            <a:r>
              <a:rPr lang="ko-KR" altLang="en-US" sz="18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개 </a:t>
            </a:r>
            <a:r>
              <a:rPr lang="en-US" altLang="ko-KR" sz="18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(dog) </a:t>
            </a:r>
            <a:r>
              <a:rPr lang="ko-KR" altLang="en-US" sz="18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사업단위</a:t>
            </a:r>
            <a:endParaRPr lang="en-US" altLang="ko-KR" sz="1800" dirty="0" smtClean="0">
              <a:solidFill>
                <a:srgbClr val="FF0000"/>
              </a:solidFill>
              <a:latin typeface="나눔고딕" pitchFamily="50" charset="-127"/>
              <a:ea typeface="나눔고딕" pitchFamily="50" charset="-127"/>
            </a:endParaRPr>
          </a:p>
          <a:p>
            <a:pPr marL="895350" lvl="2" indent="-173038">
              <a:lnSpc>
                <a:spcPct val="150000"/>
              </a:lnSpc>
              <a:buNone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≫</a:t>
            </a:r>
            <a:r>
              <a:rPr lang="ko-KR" altLang="en-US" sz="105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낮은 시장성장률과 낮은 상대적 시장점유율의 사업단위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95350" lvl="2" indent="-173038">
              <a:lnSpc>
                <a:spcPct val="150000"/>
              </a:lnSpc>
              <a:buNone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≫</a:t>
            </a:r>
            <a:r>
              <a:rPr lang="ko-KR" altLang="en-US" sz="105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대체로 수익성이 낮고 시장전망이 어두움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95350" lvl="2" indent="-173038">
              <a:lnSpc>
                <a:spcPct val="150000"/>
              </a:lnSpc>
              <a:buNone/>
              <a:defRPr/>
            </a:pP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 l="63802" t="21701" r="20573" b="44444"/>
          <a:stretch>
            <a:fillRect/>
          </a:stretch>
        </p:blipFill>
        <p:spPr bwMode="auto">
          <a:xfrm>
            <a:off x="6948264" y="1196752"/>
            <a:ext cx="1465262" cy="238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그림 12" descr="개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BECE7"/>
              </a:clrFrom>
              <a:clrTo>
                <a:srgbClr val="EBECE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4437112"/>
            <a:ext cx="2212281" cy="1658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17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1.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전사적 수준에서의 경영전략</a:t>
            </a:r>
          </a:p>
        </p:txBody>
      </p:sp>
      <p:pic>
        <p:nvPicPr>
          <p:cNvPr id="18" name="그림 17" descr="젖소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3571876"/>
            <a:ext cx="1921922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/>
          <a:srcRect l="38412" t="32118" r="39453" b="34895"/>
          <a:stretch>
            <a:fillRect/>
          </a:stretch>
        </p:blipFill>
        <p:spPr bwMode="auto">
          <a:xfrm>
            <a:off x="7286644" y="928670"/>
            <a:ext cx="1714500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 Box 20"/>
          <p:cNvSpPr txBox="1">
            <a:spLocks noGrp="1" noChangeArrowheads="1"/>
          </p:cNvSpPr>
          <p:nvPr>
            <p:ph idx="1"/>
          </p:nvPr>
        </p:nvSpPr>
        <p:spPr>
          <a:xfrm>
            <a:off x="428596" y="1500174"/>
            <a:ext cx="7224735" cy="4702826"/>
          </a:xfrm>
        </p:spPr>
        <p:txBody>
          <a:bodyPr wrap="none">
            <a:spAutoFit/>
          </a:bodyPr>
          <a:lstStyle/>
          <a:p>
            <a:pPr marL="895350" lvl="1" indent="-173038">
              <a:lnSpc>
                <a:spcPct val="150000"/>
              </a:lnSpc>
              <a:buClr>
                <a:schemeClr val="tx1"/>
              </a:buClr>
              <a:buFont typeface="Arial" pitchFamily="34" charset="0"/>
              <a:buChar char="̶"/>
              <a:defRPr/>
            </a:pPr>
            <a:r>
              <a:rPr lang="ko-KR" altLang="en-US" sz="18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별</a:t>
            </a:r>
            <a:r>
              <a:rPr lang="en-US" altLang="ko-KR" sz="18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(star)</a:t>
            </a:r>
            <a:r>
              <a:rPr lang="en-US" altLang="ko-KR" sz="18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800" dirty="0" smtClean="0">
                <a:latin typeface="나눔고딕" pitchFamily="50" charset="-127"/>
                <a:ea typeface="나눔고딕" pitchFamily="50" charset="-127"/>
              </a:rPr>
              <a:t>사업단위</a:t>
            </a:r>
            <a:endParaRPr lang="en-US" altLang="ko-KR" sz="1800" dirty="0" smtClean="0">
              <a:latin typeface="나눔고딕" pitchFamily="50" charset="-127"/>
              <a:ea typeface="나눔고딕" pitchFamily="50" charset="-127"/>
            </a:endParaRPr>
          </a:p>
          <a:p>
            <a:pPr marL="895350" lvl="2" indent="-173038">
              <a:lnSpc>
                <a:spcPct val="150000"/>
              </a:lnSpc>
              <a:buNone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≫</a:t>
            </a:r>
            <a:r>
              <a:rPr lang="ko-KR" altLang="en-US" sz="11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높은 시장성장률과 높은 상대적 시장점유율의 사업단위</a:t>
            </a:r>
            <a:endParaRPr lang="ko-KR" altLang="en-US" dirty="0" smtClean="0">
              <a:latin typeface="나눔고딕" pitchFamily="50" charset="-127"/>
              <a:ea typeface="나눔고딕" pitchFamily="50" charset="-127"/>
            </a:endParaRPr>
          </a:p>
          <a:p>
            <a:pPr marL="895350" lvl="2" indent="-173038">
              <a:lnSpc>
                <a:spcPct val="150000"/>
              </a:lnSpc>
              <a:buNone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≫</a:t>
            </a:r>
            <a:r>
              <a:rPr lang="ko-KR" altLang="en-US" sz="11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자체사업을 통해 많은 현금을 벌어들이지만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급속히 성장하는 시장에서 </a:t>
            </a:r>
          </a:p>
          <a:p>
            <a:pPr marL="274320" indent="-274320">
              <a:lnSpc>
                <a:spcPct val="150000"/>
              </a:lnSpc>
              <a:buClr>
                <a:schemeClr val="accent3"/>
              </a:buClr>
              <a:buNone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               시장점유율을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유지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·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증대시키기 위해 많은 자금 필요</a:t>
            </a:r>
          </a:p>
          <a:p>
            <a:pPr marL="895350" lvl="1" indent="-173038">
              <a:lnSpc>
                <a:spcPct val="150000"/>
              </a:lnSpc>
              <a:buClr>
                <a:schemeClr val="tx1"/>
              </a:buClr>
              <a:buFont typeface="Arial" pitchFamily="34" charset="0"/>
              <a:buChar char="̶"/>
            </a:pPr>
            <a:endParaRPr lang="en-US" altLang="ko-KR" sz="1600" dirty="0" smtClean="0">
              <a:solidFill>
                <a:srgbClr val="FF0000"/>
              </a:solidFill>
              <a:latin typeface="나눔고딕" pitchFamily="50" charset="-127"/>
              <a:ea typeface="나눔고딕" pitchFamily="50" charset="-127"/>
            </a:endParaRPr>
          </a:p>
          <a:p>
            <a:pPr marL="895350" lvl="1" indent="-173038">
              <a:lnSpc>
                <a:spcPct val="150000"/>
              </a:lnSpc>
              <a:buClr>
                <a:schemeClr val="tx1"/>
              </a:buClr>
              <a:buFont typeface="Arial" pitchFamily="34" charset="0"/>
              <a:buChar char="̶"/>
            </a:pPr>
            <a:r>
              <a:rPr lang="ko-KR" altLang="en-US" sz="18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자금젖소</a:t>
            </a:r>
            <a:r>
              <a:rPr lang="en-US" altLang="ko-KR" sz="18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(cash cow) </a:t>
            </a:r>
            <a:r>
              <a:rPr lang="ko-KR" altLang="en-US" sz="18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사업단위</a:t>
            </a:r>
            <a:endParaRPr lang="en-US" altLang="ko-KR" sz="1600" dirty="0" smtClean="0">
              <a:solidFill>
                <a:srgbClr val="FF0000"/>
              </a:solidFill>
              <a:latin typeface="나눔고딕" pitchFamily="50" charset="-127"/>
              <a:ea typeface="나눔고딕" pitchFamily="50" charset="-127"/>
            </a:endParaRPr>
          </a:p>
          <a:p>
            <a:pPr marL="895350" lvl="2" indent="-173038">
              <a:lnSpc>
                <a:spcPct val="150000"/>
              </a:lnSpc>
              <a:buNone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≫</a:t>
            </a:r>
            <a:r>
              <a:rPr lang="ko-KR" altLang="en-US" sz="11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낮은 시장성장률과 높은 상대적 시장점유율의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사업단위</a:t>
            </a: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95350" lvl="2" indent="-173038">
              <a:lnSpc>
                <a:spcPct val="150000"/>
              </a:lnSpc>
              <a:buNone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≫</a:t>
            </a:r>
            <a:r>
              <a:rPr lang="ko-KR" altLang="en-US" sz="11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낮은 투자지출로 인해 많은 이익을 벌어들임 </a:t>
            </a:r>
          </a:p>
          <a:p>
            <a:pPr marL="895350" lvl="2" indent="-173038">
              <a:lnSpc>
                <a:spcPct val="150000"/>
              </a:lnSpc>
              <a:buNone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≫</a:t>
            </a:r>
            <a:r>
              <a:rPr lang="ko-KR" altLang="en-US" sz="11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기업의 다른 사업들에게 자금을 공급함</a:t>
            </a:r>
          </a:p>
          <a:p>
            <a:pPr>
              <a:lnSpc>
                <a:spcPct val="150000"/>
              </a:lnSpc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1.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전사적 수준에서의 경영전략</a:t>
            </a:r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1142976" y="1196752"/>
          <a:ext cx="7429552" cy="357190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714776"/>
                <a:gridCol w="3714776"/>
              </a:tblGrid>
              <a:tr h="1820969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750931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1246188" y="1504735"/>
            <a:ext cx="37382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>
                <a:solidFill>
                  <a:schemeClr val="accent1">
                    <a:lumMod val="75000"/>
                  </a:schemeClr>
                </a:solidFill>
                <a:latin typeface="나눔고딕" pitchFamily="50" charset="-127"/>
                <a:ea typeface="나눔고딕" pitchFamily="50" charset="-127"/>
              </a:rPr>
              <a:t>별</a:t>
            </a: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1211263" y="3147797"/>
            <a:ext cx="94128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>
                <a:solidFill>
                  <a:schemeClr val="accent1">
                    <a:lumMod val="75000"/>
                  </a:schemeClr>
                </a:solidFill>
                <a:latin typeface="나눔고딕" pitchFamily="50" charset="-127"/>
                <a:ea typeface="나눔고딕" pitchFamily="50" charset="-127"/>
              </a:rPr>
              <a:t>자금젖소</a:t>
            </a:r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5003800" y="3189072"/>
            <a:ext cx="37382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>
                <a:solidFill>
                  <a:schemeClr val="accent1">
                    <a:lumMod val="75000"/>
                  </a:schemeClr>
                </a:solidFill>
                <a:latin typeface="나눔고딕" pitchFamily="50" charset="-127"/>
                <a:ea typeface="나눔고딕" pitchFamily="50" charset="-127"/>
              </a:rPr>
              <a:t>개</a:t>
            </a: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4960938" y="1504735"/>
            <a:ext cx="7521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>
                <a:solidFill>
                  <a:schemeClr val="accent1">
                    <a:lumMod val="75000"/>
                  </a:schemeClr>
                </a:solidFill>
                <a:latin typeface="나눔고딕" pitchFamily="50" charset="-127"/>
                <a:ea typeface="나눔고딕" pitchFamily="50" charset="-127"/>
              </a:rPr>
              <a:t>문제아</a:t>
            </a: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auto">
          <a:xfrm>
            <a:off x="1835696" y="1357298"/>
            <a:ext cx="27432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수      </a:t>
            </a:r>
            <a:r>
              <a:rPr kumimoji="0" lang="ko-KR" altLang="en-US" sz="1600" dirty="0" err="1">
                <a:latin typeface="나눔고딕" pitchFamily="50" charset="-127"/>
                <a:ea typeface="나눔고딕" pitchFamily="50" charset="-127"/>
              </a:rPr>
              <a:t>익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높고 안정적임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현금흐름 </a:t>
            </a:r>
            <a:r>
              <a:rPr kumimoji="0"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중립적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전      </a:t>
            </a:r>
            <a:r>
              <a:rPr kumimoji="0" lang="ko-KR" altLang="en-US" sz="1600" dirty="0" err="1">
                <a:latin typeface="나눔고딕" pitchFamily="50" charset="-127"/>
                <a:ea typeface="나눔고딕" pitchFamily="50" charset="-127"/>
              </a:rPr>
              <a:t>략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성장을 위한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               지속적 투자</a:t>
            </a: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auto">
          <a:xfrm>
            <a:off x="5689600" y="1357298"/>
            <a:ext cx="3073400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수      </a:t>
            </a:r>
            <a:r>
              <a:rPr kumimoji="0" lang="ko-KR" altLang="en-US" sz="1600" dirty="0" err="1">
                <a:latin typeface="나눔고딕" pitchFamily="50" charset="-127"/>
                <a:ea typeface="나눔고딕" pitchFamily="50" charset="-127"/>
              </a:rPr>
              <a:t>익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낮고 불안정함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현금흐름 </a:t>
            </a:r>
            <a:r>
              <a:rPr kumimoji="0" lang="en-US" altLang="ko-KR" sz="1600" dirty="0">
                <a:latin typeface="나눔고딕" pitchFamily="50" charset="-127"/>
                <a:ea typeface="나눔고딕" pitchFamily="50" charset="-127"/>
              </a:rPr>
              <a:t>: (-)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전      </a:t>
            </a:r>
            <a:r>
              <a:rPr kumimoji="0" lang="ko-KR" altLang="en-US" sz="1600" dirty="0" err="1">
                <a:latin typeface="나눔고딕" pitchFamily="50" charset="-127"/>
                <a:ea typeface="나눔고딕" pitchFamily="50" charset="-127"/>
              </a:rPr>
              <a:t>략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600" dirty="0"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사업을 확대하여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              별로 이동시킬 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              인지 혹은 철수할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              것인지를 결정</a:t>
            </a:r>
          </a:p>
        </p:txBody>
      </p:sp>
      <p:sp>
        <p:nvSpPr>
          <p:cNvPr id="16" name="Text Box 23"/>
          <p:cNvSpPr txBox="1">
            <a:spLocks noChangeArrowheads="1"/>
          </p:cNvSpPr>
          <p:nvPr/>
        </p:nvSpPr>
        <p:spPr bwMode="auto">
          <a:xfrm>
            <a:off x="2195515" y="3128747"/>
            <a:ext cx="28051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수      </a:t>
            </a:r>
            <a:r>
              <a:rPr kumimoji="0" lang="ko-KR" altLang="en-US" sz="1600" dirty="0" err="1">
                <a:latin typeface="나눔고딕" pitchFamily="50" charset="-127"/>
                <a:ea typeface="나눔고딕" pitchFamily="50" charset="-127"/>
              </a:rPr>
              <a:t>익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높고 안정적임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현금흐름 </a:t>
            </a:r>
            <a:r>
              <a:rPr kumimoji="0"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높고 </a:t>
            </a:r>
            <a:r>
              <a:rPr kumimoji="0" lang="ko-KR" altLang="en-US" sz="1600" dirty="0" err="1">
                <a:latin typeface="나눔고딕" pitchFamily="50" charset="-127"/>
                <a:ea typeface="나눔고딕" pitchFamily="50" charset="-127"/>
              </a:rPr>
              <a:t>안정적임전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      </a:t>
            </a:r>
            <a:r>
              <a:rPr kumimoji="0" lang="ko-KR" altLang="en-US" sz="1600" dirty="0" err="1">
                <a:latin typeface="나눔고딕" pitchFamily="50" charset="-127"/>
                <a:ea typeface="나눔고딕" pitchFamily="50" charset="-127"/>
              </a:rPr>
              <a:t>략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현상유지</a:t>
            </a: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auto">
          <a:xfrm>
            <a:off x="5926138" y="3128747"/>
            <a:ext cx="276383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수      </a:t>
            </a:r>
            <a:r>
              <a:rPr kumimoji="0" lang="ko-KR" altLang="en-US" sz="1600" dirty="0" err="1">
                <a:latin typeface="나눔고딕" pitchFamily="50" charset="-127"/>
                <a:ea typeface="나눔고딕" pitchFamily="50" charset="-127"/>
              </a:rPr>
              <a:t>익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낮 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현금흐름 </a:t>
            </a:r>
            <a:r>
              <a:rPr kumimoji="0"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중립적 혹은</a:t>
            </a:r>
            <a:r>
              <a:rPr kumimoji="0" lang="en-US" altLang="ko-KR" sz="1600" dirty="0">
                <a:latin typeface="나눔고딕" pitchFamily="50" charset="-127"/>
                <a:ea typeface="나눔고딕" pitchFamily="50" charset="-127"/>
              </a:rPr>
              <a:t>(-)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전      </a:t>
            </a:r>
            <a:r>
              <a:rPr kumimoji="0" lang="ko-KR" altLang="en-US" sz="1600" dirty="0" err="1">
                <a:latin typeface="나눔고딕" pitchFamily="50" charset="-127"/>
                <a:ea typeface="나눔고딕" pitchFamily="50" charset="-127"/>
              </a:rPr>
              <a:t>략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철 수</a:t>
            </a:r>
          </a:p>
        </p:txBody>
      </p:sp>
      <p:sp>
        <p:nvSpPr>
          <p:cNvPr id="18" name="Oval 25"/>
          <p:cNvSpPr>
            <a:spLocks noChangeArrowheads="1"/>
          </p:cNvSpPr>
          <p:nvPr/>
        </p:nvSpPr>
        <p:spPr bwMode="auto">
          <a:xfrm>
            <a:off x="1441449" y="2420889"/>
            <a:ext cx="523876" cy="47925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+mj-ea"/>
              <a:ea typeface="+mj-ea"/>
            </a:endParaRPr>
          </a:p>
        </p:txBody>
      </p:sp>
      <p:sp>
        <p:nvSpPr>
          <p:cNvPr id="19" name="Oval 28"/>
          <p:cNvSpPr>
            <a:spLocks noChangeArrowheads="1"/>
          </p:cNvSpPr>
          <p:nvPr/>
        </p:nvSpPr>
        <p:spPr bwMode="auto">
          <a:xfrm>
            <a:off x="5137945" y="2595431"/>
            <a:ext cx="350043" cy="304716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+mj-ea"/>
              <a:ea typeface="+mj-ea"/>
            </a:endParaRPr>
          </a:p>
        </p:txBody>
      </p:sp>
      <p:sp>
        <p:nvSpPr>
          <p:cNvPr id="20" name="Text Box 29"/>
          <p:cNvSpPr txBox="1">
            <a:spLocks noChangeArrowheads="1"/>
          </p:cNvSpPr>
          <p:nvPr/>
        </p:nvSpPr>
        <p:spPr bwMode="auto">
          <a:xfrm>
            <a:off x="428625" y="1911135"/>
            <a:ext cx="5629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>
                <a:solidFill>
                  <a:schemeClr val="accent1">
                    <a:lumMod val="75000"/>
                  </a:schemeClr>
                </a:solidFill>
                <a:latin typeface="나눔고딕" pitchFamily="50" charset="-127"/>
                <a:ea typeface="나눔고딕" pitchFamily="50" charset="-127"/>
              </a:rPr>
              <a:t>높음</a:t>
            </a:r>
          </a:p>
        </p:txBody>
      </p:sp>
      <p:sp>
        <p:nvSpPr>
          <p:cNvPr id="21" name="Text Box 30"/>
          <p:cNvSpPr txBox="1">
            <a:spLocks noChangeArrowheads="1"/>
          </p:cNvSpPr>
          <p:nvPr/>
        </p:nvSpPr>
        <p:spPr bwMode="auto">
          <a:xfrm>
            <a:off x="2571736" y="4927385"/>
            <a:ext cx="5629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>
                <a:solidFill>
                  <a:schemeClr val="accent1">
                    <a:lumMod val="75000"/>
                  </a:schemeClr>
                </a:solidFill>
                <a:latin typeface="나눔고딕" pitchFamily="50" charset="-127"/>
                <a:ea typeface="나눔고딕" pitchFamily="50" charset="-127"/>
              </a:rPr>
              <a:t>높음</a:t>
            </a:r>
          </a:p>
        </p:txBody>
      </p:sp>
      <p:sp>
        <p:nvSpPr>
          <p:cNvPr id="22" name="Text Box 31"/>
          <p:cNvSpPr txBox="1">
            <a:spLocks noChangeArrowheads="1"/>
          </p:cNvSpPr>
          <p:nvPr/>
        </p:nvSpPr>
        <p:spPr bwMode="auto">
          <a:xfrm>
            <a:off x="6519849" y="4927385"/>
            <a:ext cx="5629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>
                <a:solidFill>
                  <a:schemeClr val="accent1">
                    <a:lumMod val="75000"/>
                  </a:schemeClr>
                </a:solidFill>
                <a:latin typeface="나눔고딕" pitchFamily="50" charset="-127"/>
                <a:ea typeface="나눔고딕" pitchFamily="50" charset="-127"/>
              </a:rPr>
              <a:t>낮음</a:t>
            </a:r>
          </a:p>
        </p:txBody>
      </p:sp>
      <p:sp>
        <p:nvSpPr>
          <p:cNvPr id="23" name="Text Box 32"/>
          <p:cNvSpPr txBox="1">
            <a:spLocks noChangeArrowheads="1"/>
          </p:cNvSpPr>
          <p:nvPr/>
        </p:nvSpPr>
        <p:spPr bwMode="auto">
          <a:xfrm>
            <a:off x="414338" y="3971710"/>
            <a:ext cx="5629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>
                <a:solidFill>
                  <a:schemeClr val="accent1">
                    <a:lumMod val="75000"/>
                  </a:schemeClr>
                </a:solidFill>
                <a:latin typeface="나눔고딕" pitchFamily="50" charset="-127"/>
                <a:ea typeface="나눔고딕" pitchFamily="50" charset="-127"/>
              </a:rPr>
              <a:t>낮음</a:t>
            </a:r>
          </a:p>
        </p:txBody>
      </p:sp>
      <p:sp>
        <p:nvSpPr>
          <p:cNvPr id="24" name="Text Box 33"/>
          <p:cNvSpPr txBox="1">
            <a:spLocks noChangeArrowheads="1"/>
          </p:cNvSpPr>
          <p:nvPr/>
        </p:nvSpPr>
        <p:spPr bwMode="auto">
          <a:xfrm>
            <a:off x="285750" y="2985872"/>
            <a:ext cx="752129" cy="584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>
                <a:solidFill>
                  <a:schemeClr val="accent1">
                    <a:lumMod val="75000"/>
                  </a:schemeClr>
                </a:solidFill>
                <a:latin typeface="나눔고딕" pitchFamily="50" charset="-127"/>
                <a:ea typeface="나눔고딕" pitchFamily="50" charset="-127"/>
              </a:rPr>
              <a:t>시장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err="1">
                <a:solidFill>
                  <a:schemeClr val="accent1">
                    <a:lumMod val="75000"/>
                  </a:schemeClr>
                </a:solidFill>
                <a:latin typeface="나눔고딕" pitchFamily="50" charset="-127"/>
                <a:ea typeface="나눔고딕" pitchFamily="50" charset="-127"/>
              </a:rPr>
              <a:t>성장율</a:t>
            </a:r>
            <a:endParaRPr kumimoji="0" lang="ko-KR" altLang="en-US" sz="1600" b="1" dirty="0">
              <a:solidFill>
                <a:schemeClr val="accent1">
                  <a:lumMod val="75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5" name="Text Box 34"/>
          <p:cNvSpPr txBox="1">
            <a:spLocks noChangeArrowheads="1"/>
          </p:cNvSpPr>
          <p:nvPr/>
        </p:nvSpPr>
        <p:spPr bwMode="auto">
          <a:xfrm>
            <a:off x="3736961" y="4890872"/>
            <a:ext cx="2286000" cy="33813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>
                <a:solidFill>
                  <a:schemeClr val="accent1">
                    <a:lumMod val="75000"/>
                  </a:schemeClr>
                </a:solidFill>
                <a:latin typeface="나눔고딕" pitchFamily="50" charset="-127"/>
                <a:ea typeface="나눔고딕" pitchFamily="50" charset="-127"/>
              </a:rPr>
              <a:t>상대적 시장점유율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357422" y="5483032"/>
            <a:ext cx="4714875" cy="338137"/>
          </a:xfrm>
          <a:prstGeom prst="rect">
            <a:avLst/>
          </a:prstGeom>
          <a:noFill/>
          <a:ln w="19050" cmpd="dbl">
            <a:solidFill>
              <a:schemeClr val="accent3">
                <a:lumMod val="75000"/>
              </a:schemeClr>
            </a:solidFill>
            <a:prstDash val="sysDot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성장 </a:t>
            </a:r>
            <a:r>
              <a:rPr kumimoji="0" lang="en-US" altLang="ko-KR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– </a:t>
            </a:r>
            <a:r>
              <a:rPr kumimoji="0"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점유율 분석 </a:t>
            </a:r>
            <a:r>
              <a:rPr kumimoji="0" lang="en-US" altLang="ko-KR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: BCG</a:t>
            </a:r>
            <a:r>
              <a:rPr kumimoji="0"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매트릭스</a:t>
            </a:r>
          </a:p>
        </p:txBody>
      </p:sp>
      <p:sp>
        <p:nvSpPr>
          <p:cNvPr id="27" name="Oval 25"/>
          <p:cNvSpPr>
            <a:spLocks noChangeArrowheads="1"/>
          </p:cNvSpPr>
          <p:nvPr/>
        </p:nvSpPr>
        <p:spPr bwMode="auto">
          <a:xfrm>
            <a:off x="4090764" y="2266728"/>
            <a:ext cx="624095" cy="609606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+mj-ea"/>
              <a:ea typeface="+mj-ea"/>
            </a:endParaRPr>
          </a:p>
        </p:txBody>
      </p:sp>
      <p:sp>
        <p:nvSpPr>
          <p:cNvPr id="28" name="Oval 25"/>
          <p:cNvSpPr>
            <a:spLocks noChangeArrowheads="1"/>
          </p:cNvSpPr>
          <p:nvPr/>
        </p:nvSpPr>
        <p:spPr bwMode="auto">
          <a:xfrm>
            <a:off x="1411287" y="3971710"/>
            <a:ext cx="554038" cy="648326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+mj-ea"/>
              <a:ea typeface="+mj-ea"/>
            </a:endParaRPr>
          </a:p>
        </p:txBody>
      </p:sp>
      <p:sp>
        <p:nvSpPr>
          <p:cNvPr id="29" name="Oval 25"/>
          <p:cNvSpPr>
            <a:spLocks noChangeArrowheads="1"/>
          </p:cNvSpPr>
          <p:nvPr/>
        </p:nvSpPr>
        <p:spPr bwMode="auto">
          <a:xfrm>
            <a:off x="3923928" y="3954247"/>
            <a:ext cx="840119" cy="698889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+mj-ea"/>
              <a:ea typeface="+mj-ea"/>
            </a:endParaRPr>
          </a:p>
        </p:txBody>
      </p:sp>
      <p:sp>
        <p:nvSpPr>
          <p:cNvPr id="30" name="Oval 25"/>
          <p:cNvSpPr>
            <a:spLocks noChangeArrowheads="1"/>
          </p:cNvSpPr>
          <p:nvPr/>
        </p:nvSpPr>
        <p:spPr bwMode="auto">
          <a:xfrm>
            <a:off x="5237162" y="4056244"/>
            <a:ext cx="523876" cy="47925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1.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전사적 수준에서의 경영전략</a:t>
            </a:r>
          </a:p>
        </p:txBody>
      </p:sp>
      <p:sp>
        <p:nvSpPr>
          <p:cNvPr id="9" name="Text Box 20"/>
          <p:cNvSpPr txBox="1">
            <a:spLocks noGrp="1" noChangeArrowheads="1"/>
          </p:cNvSpPr>
          <p:nvPr>
            <p:ph idx="1"/>
          </p:nvPr>
        </p:nvSpPr>
        <p:spPr>
          <a:xfrm>
            <a:off x="428596" y="1214422"/>
            <a:ext cx="7714291" cy="4872103"/>
          </a:xfrm>
        </p:spPr>
        <p:txBody>
          <a:bodyPr wrap="none">
            <a:spAutoFit/>
          </a:bodyPr>
          <a:lstStyle/>
          <a:p>
            <a:pPr marL="274320" lvl="0" indent="-274320">
              <a:lnSpc>
                <a:spcPct val="150000"/>
              </a:lnSpc>
              <a:buClr>
                <a:schemeClr val="accent3"/>
              </a:buClr>
              <a:buNone/>
              <a:defRPr/>
            </a:pPr>
            <a:r>
              <a:rPr lang="en-US" altLang="ko-KR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1.3 </a:t>
            </a:r>
            <a:r>
              <a:rPr lang="ko-KR" altLang="en-US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기존 사업포트폴리오의 평가</a:t>
            </a:r>
            <a:r>
              <a:rPr lang="en-US" altLang="ko-KR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(Evaluation of Business Portfolio)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0" indent="269875">
              <a:lnSpc>
                <a:spcPct val="150000"/>
              </a:lnSpc>
              <a:buClr>
                <a:schemeClr val="accent3"/>
              </a:buClr>
              <a:buNone/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사업포트폴리오에 대한 평가와 전략적 결정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08038" lvl="1" indent="-182563" fontAlgn="auto">
              <a:lnSpc>
                <a:spcPct val="15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ko-KR" altLang="en-US" sz="1600" dirty="0" smtClean="0">
                <a:solidFill>
                  <a:srgbClr val="FF0066"/>
                </a:solidFill>
                <a:latin typeface="나눔고딕" pitchFamily="50" charset="-127"/>
                <a:ea typeface="나눔고딕" pitchFamily="50" charset="-127"/>
              </a:rPr>
              <a:t>확대전략</a:t>
            </a:r>
            <a:r>
              <a:rPr lang="en-US" altLang="ko-KR" sz="1600" dirty="0" smtClean="0">
                <a:solidFill>
                  <a:srgbClr val="FF0066"/>
                </a:solidFill>
                <a:latin typeface="나눔고딕" pitchFamily="50" charset="-127"/>
                <a:ea typeface="나눔고딕" pitchFamily="50" charset="-127"/>
              </a:rPr>
              <a:t>(build)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시장점유율을 증가시킴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사업을 확장하여 별로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               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이동시키기로 결정한 문제아에 적절함</a:t>
            </a:r>
          </a:p>
          <a:p>
            <a:pPr marL="808038" lvl="1" indent="-182563" fontAlgn="auto">
              <a:lnSpc>
                <a:spcPct val="15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ko-KR" altLang="en-US" sz="1600" dirty="0" smtClean="0">
                <a:solidFill>
                  <a:srgbClr val="FF0066"/>
                </a:solidFill>
                <a:latin typeface="나눔고딕" pitchFamily="50" charset="-127"/>
                <a:ea typeface="나눔고딕" pitchFamily="50" charset="-127"/>
              </a:rPr>
              <a:t>유지전략</a:t>
            </a:r>
            <a:r>
              <a:rPr lang="en-US" altLang="ko-KR" sz="1600" dirty="0" smtClean="0">
                <a:solidFill>
                  <a:srgbClr val="FF0066"/>
                </a:solidFill>
                <a:latin typeface="나눔고딕" pitchFamily="50" charset="-127"/>
                <a:ea typeface="나눔고딕" pitchFamily="50" charset="-127"/>
              </a:rPr>
              <a:t>(hold)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현재의 시장점유율 유지함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많은 현금흐름을 창출하는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                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강한 자금젖소에 적절함</a:t>
            </a:r>
          </a:p>
          <a:p>
            <a:pPr marL="808038" lvl="1" indent="-182563" fontAlgn="auto">
              <a:lnSpc>
                <a:spcPct val="15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ko-KR" altLang="en-US" sz="1600" dirty="0" smtClean="0">
                <a:solidFill>
                  <a:srgbClr val="FF0066"/>
                </a:solidFill>
                <a:latin typeface="나눔고딕" pitchFamily="50" charset="-127"/>
                <a:ea typeface="나눔고딕" pitchFamily="50" charset="-127"/>
              </a:rPr>
              <a:t>수확전략</a:t>
            </a:r>
            <a:r>
              <a:rPr lang="en-US" altLang="ko-KR" sz="1600" dirty="0" smtClean="0">
                <a:solidFill>
                  <a:srgbClr val="FF0066"/>
                </a:solidFill>
                <a:latin typeface="나눔고딕" pitchFamily="50" charset="-127"/>
                <a:ea typeface="나눔고딕" pitchFamily="50" charset="-127"/>
              </a:rPr>
              <a:t>(harvest)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사업단위의 현금흐름을 증가시킴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장래가 어두운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                   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약한 자금젖소나 문제아에 적절함</a:t>
            </a:r>
          </a:p>
          <a:p>
            <a:pPr marL="808038" lvl="1" indent="-182563" fontAlgn="auto">
              <a:lnSpc>
                <a:spcPct val="15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ko-KR" altLang="en-US" sz="1600" dirty="0" smtClean="0">
                <a:solidFill>
                  <a:srgbClr val="FF0066"/>
                </a:solidFill>
                <a:latin typeface="나눔고딕" pitchFamily="50" charset="-127"/>
                <a:ea typeface="나눔고딕" pitchFamily="50" charset="-127"/>
              </a:rPr>
              <a:t>철수전략</a:t>
            </a:r>
            <a:r>
              <a:rPr lang="en-US" altLang="ko-KR" sz="1600" dirty="0" smtClean="0">
                <a:solidFill>
                  <a:srgbClr val="FF0066"/>
                </a:solidFill>
                <a:latin typeface="나눔고딕" pitchFamily="50" charset="-127"/>
                <a:ea typeface="나눔고딕" pitchFamily="50" charset="-127"/>
              </a:rPr>
              <a:t>(divest)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사업단위를 처분함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경쟁력이 없는 것으로 판단된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                 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문제아나 전망이 어두워 기존의 시장점유율을 유지하는 것이 </a:t>
            </a:r>
          </a:p>
          <a:p>
            <a:pPr marL="808038" indent="-182563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                            무의미한 개에 적용됨</a:t>
            </a:r>
          </a:p>
          <a:p>
            <a:pPr marL="808038" indent="-182563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세계인의 사랑방으로 자리 잡은 </a:t>
            </a:r>
            <a:r>
              <a:rPr lang="ko-KR" altLang="en-US" sz="2000" b="1" dirty="0" err="1" smtClean="0">
                <a:latin typeface="나눔고딕" pitchFamily="50" charset="-127"/>
                <a:ea typeface="나눔고딕" pitchFamily="50" charset="-127"/>
              </a:rPr>
              <a:t>스타벅스의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 기업전략</a:t>
            </a:r>
            <a:endParaRPr lang="ko-KR" altLang="en-US" sz="20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>
          <a:xfrm>
            <a:off x="467544" y="4214818"/>
            <a:ext cx="7992888" cy="193899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algn="ctr" fontAlgn="base">
              <a:lnSpc>
                <a:spcPct val="150000"/>
              </a:lnSpc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“</a:t>
            </a:r>
            <a:r>
              <a:rPr lang="ko-KR" altLang="en-US" sz="16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스타벅스는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커피가 아닌</a:t>
            </a: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문화를 판다</a:t>
            </a: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”</a:t>
            </a:r>
          </a:p>
          <a:p>
            <a:pPr algn="ctr" fontAlgn="base">
              <a:lnSpc>
                <a:spcPct val="150000"/>
              </a:lnSpc>
            </a:pPr>
            <a:endParaRPr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 fontAlgn="base">
              <a:lnSpc>
                <a:spcPct val="150000"/>
              </a:lnSpc>
              <a:buAutoNum type="arabicPeriod"/>
            </a:pPr>
            <a:r>
              <a:rPr lang="ko-KR" altLang="en-US" sz="16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하워드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슐츠의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리더십과 일관성 있는 마케팅 전략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 fontAlgn="base">
              <a:lnSpc>
                <a:spcPct val="150000"/>
              </a:lnSpc>
              <a:buAutoNum type="arabicPeriod"/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“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직원을 최우선</a:t>
            </a: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고객만족을 </a:t>
            </a:r>
            <a:r>
              <a:rPr lang="ko-KR" altLang="en-US" sz="16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그다음</a:t>
            </a: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”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에 둔 내부고객만족경영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 fontAlgn="base">
              <a:lnSpc>
                <a:spcPct val="150000"/>
              </a:lnSpc>
              <a:buAutoNum type="arabicPeriod"/>
            </a:pP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명품브랜드이미지에 최신기술 접목</a:t>
            </a:r>
            <a:r>
              <a:rPr lang="en-US" altLang="ko-KR" sz="16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. </a:t>
            </a:r>
            <a:endParaRPr lang="ko-KR" altLang="en-US" sz="1600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76032"/>
            <a:ext cx="4393332" cy="2947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00174"/>
            <a:ext cx="4239047" cy="2019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27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1.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전사적 수준에서의 경영전략</a:t>
            </a:r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>
          <a:xfrm>
            <a:off x="428596" y="1571612"/>
            <a:ext cx="8099012" cy="3003899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/>
          <a:p>
            <a:pPr marL="795337" indent="-34290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+mj-ea"/>
              <a:buAutoNum type="circleNumDbPlain" startAt="2"/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BCG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매트릭스와 경험곡선효과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(Experience Curve Effect)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097280" lvl="2" indent="-246888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̶"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경험곡선 효과란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?</a:t>
            </a:r>
          </a:p>
          <a:p>
            <a:pPr marL="1097280" lvl="2" indent="-246888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̶"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누적생산량이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배로 늘 때마다 비용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생산원가뿐 아니라 광고비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유통비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판매비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625475" marR="0" lvl="2" indent="-24688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      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등을 포함한 전반적 비용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이 일정한 비율로 감소되는 현상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082675" lvl="3" indent="-246888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̶"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시사점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시장점유율을 높여 누적생산량 증대를 높임 </a:t>
            </a:r>
          </a:p>
          <a:p>
            <a:pPr marL="274320" marR="0" lvl="0" indent="-27432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274320" marR="0" lvl="0" indent="-27432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21</a:t>
            </a:fld>
            <a:endParaRPr lang="ko-KR" altLang="en-US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1.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전사적 수준에서의 경영전략</a:t>
            </a:r>
          </a:p>
        </p:txBody>
      </p:sp>
      <p:graphicFrame>
        <p:nvGraphicFramePr>
          <p:cNvPr id="8" name="내용 개체 틀 9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1063342"/>
              </p:ext>
            </p:extLst>
          </p:nvPr>
        </p:nvGraphicFramePr>
        <p:xfrm>
          <a:off x="428596" y="2063899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143108" y="6143644"/>
            <a:ext cx="4805378" cy="369888"/>
          </a:xfrm>
          <a:prstGeom prst="rect">
            <a:avLst/>
          </a:prstGeom>
          <a:noFill/>
          <a:ln w="19050" cmpd="dbl">
            <a:solidFill>
              <a:schemeClr val="accent3">
                <a:lumMod val="75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시장점유율과 </a:t>
            </a:r>
            <a:r>
              <a:rPr kumimoji="0"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경험곡선효과 간의 관계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428596" y="857232"/>
            <a:ext cx="7143800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>
              <a:lnSpc>
                <a:spcPct val="160000"/>
              </a:lnSpc>
              <a:spcBef>
                <a:spcPct val="20000"/>
              </a:spcBef>
              <a:buClr>
                <a:schemeClr val="accent3"/>
              </a:buClr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1.3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기존 사업포트폴리오의 평가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(Evaluation of Business Portfolio)</a:t>
            </a:r>
          </a:p>
          <a:p>
            <a:pPr marL="342900" indent="-342900">
              <a:lnSpc>
                <a:spcPct val="160000"/>
              </a:lnSpc>
              <a:spcBef>
                <a:spcPct val="20000"/>
              </a:spcBef>
              <a:buClr>
                <a:schemeClr val="accent3"/>
              </a:buClr>
              <a:defRPr/>
            </a:pP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    BCG </a:t>
            </a:r>
            <a:r>
              <a:rPr lang="ko-KR" altLang="en-US" b="1" dirty="0">
                <a:latin typeface="나눔고딕" pitchFamily="50" charset="-127"/>
                <a:ea typeface="나눔고딕" pitchFamily="50" charset="-127"/>
              </a:rPr>
              <a:t>매트릭스와 경험곡선효과</a:t>
            </a:r>
            <a:r>
              <a:rPr lang="en-US" altLang="ko-KR" b="1" dirty="0">
                <a:latin typeface="나눔고딕" pitchFamily="50" charset="-127"/>
                <a:ea typeface="나눔고딕" pitchFamily="50" charset="-127"/>
              </a:rPr>
              <a:t>(Experience Curve Effect</a:t>
            </a: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1.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전사적 수준에서의 경영전략</a:t>
            </a:r>
          </a:p>
        </p:txBody>
      </p:sp>
      <p:sp>
        <p:nvSpPr>
          <p:cNvPr id="11" name="Text Box 20"/>
          <p:cNvSpPr txBox="1">
            <a:spLocks noGrp="1" noChangeArrowheads="1"/>
          </p:cNvSpPr>
          <p:nvPr>
            <p:ph idx="1"/>
          </p:nvPr>
        </p:nvSpPr>
        <p:spPr>
          <a:xfrm>
            <a:off x="500034" y="1071546"/>
            <a:ext cx="7310335" cy="4690130"/>
          </a:xfr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ko-KR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1.3 </a:t>
            </a:r>
            <a:r>
              <a:rPr lang="ko-KR" altLang="en-US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기존 사업포트폴리오의 평가</a:t>
            </a:r>
            <a:r>
              <a:rPr lang="en-US" altLang="ko-KR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(Evaluation of Business Portfolio)</a:t>
            </a:r>
            <a:endParaRPr lang="en-US" altLang="ko-KR" sz="2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625475" indent="-173038">
              <a:lnSpc>
                <a:spcPct val="150000"/>
              </a:lnSpc>
              <a:buNone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③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사업포트폴리오 분석 기법의 문제점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8038" lvl="1" indent="-182563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전략사업단위의 자율성을 너무 강조함 </a:t>
            </a:r>
          </a:p>
          <a:p>
            <a:pPr marL="808038" lvl="2" indent="-182563">
              <a:lnSpc>
                <a:spcPct val="150000"/>
              </a:lnSpc>
              <a:buFont typeface="Wingdings 2" pitchFamily="18" charset="2"/>
              <a:buNone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→ 사업단위들간에 핵심역량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(core competence)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을 공유함으로써 얻게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150000"/>
              </a:lnSpc>
              <a:buFont typeface="Wingdings 2" pitchFamily="18" charset="2"/>
              <a:buNone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       될 경쟁우위와 사업기회 상실</a:t>
            </a:r>
          </a:p>
          <a:p>
            <a:pPr marL="808038" lvl="1" indent="-182563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사업단위들을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시장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매력도와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사업강점 만으로 평가하고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Wingdings 2" pitchFamily="18" charset="2"/>
              <a:buNone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단순한 전략 대안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수확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현상유지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확대전략 등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을 제안 </a:t>
            </a:r>
          </a:p>
          <a:p>
            <a:pPr marL="808038" lvl="2" indent="-182563">
              <a:lnSpc>
                <a:spcPct val="150000"/>
              </a:lnSpc>
              <a:buFont typeface="Wingdings 2" pitchFamily="18" charset="2"/>
              <a:buNone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→ 창의적인 전략적 사고를 키우는데 방해됨</a:t>
            </a:r>
          </a:p>
          <a:p>
            <a:pPr marL="808038" lvl="1" indent="-182563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시장점유율 증대만이 경쟁우위를 확보하는데 유일한 전략대안이라고 제시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Wingdings 2" pitchFamily="18" charset="2"/>
              <a:buNone/>
            </a:pPr>
            <a:r>
              <a:rPr lang="en-US" altLang="ko-KR" sz="1100" dirty="0" smtClean="0">
                <a:latin typeface="나눔고딕" pitchFamily="50" charset="-127"/>
                <a:ea typeface="나눔고딕" pitchFamily="50" charset="-127"/>
              </a:rPr>
              <a:t>  </a:t>
            </a:r>
            <a:endParaRPr lang="ko-KR" altLang="en-US" sz="11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endParaRPr lang="ko-KR" altLang="en-US" sz="11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endParaRPr lang="ko-KR" altLang="en-US" sz="11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23</a:t>
            </a:fld>
            <a:endParaRPr lang="ko-KR" altLang="en-US"/>
          </a:p>
        </p:txBody>
      </p:sp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571504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마케팅 포커스</a:t>
            </a:r>
            <a:endParaRPr lang="en-US" altLang="ko-KR" sz="24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42844" y="5051265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17303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화장품 시장 개척의 역사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동백기름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에어쿠션 등 최초의 기록들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55600" indent="-17303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선택과 집중을 기반으로 한 건전한 사업포트폴리오 구축과 유지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화장품 전문성 강화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55600" indent="-17303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선제적인 해외시장 진출을 통한 글로벌화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285720" y="857232"/>
            <a:ext cx="8501122" cy="787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2020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년까지 매출 </a:t>
            </a: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12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조원</a:t>
            </a: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이익률 </a:t>
            </a: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15%,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글로벌 사업비중 </a:t>
            </a: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50%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를 달성하겠다는 기업목표를 기반으로 사업다각화와 글로벌화를 추구하는 </a:t>
            </a:r>
            <a:r>
              <a:rPr lang="ko-KR" altLang="en-US" sz="16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아모래퍼시픽</a:t>
            </a:r>
            <a:endParaRPr lang="ko-KR" altLang="en-US" sz="1600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390" y="1857364"/>
            <a:ext cx="5941219" cy="30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24</a:t>
            </a:fld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1.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전사적 수준에서의 경영전략</a:t>
            </a:r>
          </a:p>
        </p:txBody>
      </p:sp>
      <p:pic>
        <p:nvPicPr>
          <p:cNvPr id="10" name="그림 9" descr="ㅑIB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3933056"/>
            <a:ext cx="3393285" cy="2262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28596" y="1142984"/>
            <a:ext cx="7747634" cy="297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274320" indent="-27432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defRPr/>
            </a:pPr>
            <a:r>
              <a:rPr kumimoji="0"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1.4 </a:t>
            </a:r>
            <a:r>
              <a:rPr kumimoji="0"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사업 단위 별 경쟁전략의 결정</a:t>
            </a:r>
            <a:r>
              <a:rPr kumimoji="0"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452438" indent="-269875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kumimoji="0" lang="ko-KR" altLang="en-US" sz="1600" dirty="0" smtClean="0">
                <a:latin typeface="나눔고딕" pitchFamily="50" charset="-127"/>
                <a:ea typeface="나눔고딕" pitchFamily="50" charset="-127"/>
              </a:rPr>
              <a:t>전략사업단위가 경쟁우위를 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갖기 </a:t>
            </a:r>
            <a:r>
              <a:rPr kumimoji="0" lang="ko-KR" altLang="en-US" sz="1600" dirty="0" smtClean="0">
                <a:latin typeface="나눔고딕" pitchFamily="50" charset="-127"/>
                <a:ea typeface="나눔고딕" pitchFamily="50" charset="-127"/>
              </a:rPr>
              <a:t>위한 조건</a:t>
            </a:r>
            <a:endParaRPr kumimoji="0"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730250" lvl="1" indent="-1905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5000"/>
              <a:buFont typeface="Arial" pitchFamily="34" charset="0"/>
              <a:buChar char="̶"/>
              <a:defRPr/>
            </a:pPr>
            <a:r>
              <a:rPr kumimoji="0" lang="ko-KR" altLang="en-US" sz="1600" dirty="0" smtClean="0">
                <a:latin typeface="나눔고딕" pitchFamily="50" charset="-127"/>
                <a:ea typeface="나눔고딕" pitchFamily="50" charset="-127"/>
              </a:rPr>
              <a:t>핵심역량이 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다른 </a:t>
            </a:r>
            <a:r>
              <a:rPr kumimoji="0" lang="ko-KR" altLang="en-US" sz="1600" dirty="0" smtClean="0">
                <a:latin typeface="나눔고딕" pitchFamily="50" charset="-127"/>
                <a:ea typeface="나눔고딕" pitchFamily="50" charset="-127"/>
              </a:rPr>
              <a:t>경쟁자에 비해 독특할 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것</a:t>
            </a:r>
            <a:endParaRPr kumimoji="0"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730250" lvl="1" indent="-1905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5000"/>
              <a:buFont typeface="Arial" pitchFamily="34" charset="0"/>
              <a:buChar char="̶"/>
              <a:defRPr/>
            </a:pPr>
            <a:r>
              <a:rPr kumimoji="0" lang="ko-KR" altLang="en-US" sz="1600" dirty="0" smtClean="0">
                <a:latin typeface="나눔고딕" pitchFamily="50" charset="-127"/>
                <a:ea typeface="나눔고딕" pitchFamily="50" charset="-127"/>
              </a:rPr>
              <a:t>핵심역량과 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산업이 요구하는 </a:t>
            </a:r>
            <a:r>
              <a:rPr kumimoji="0" lang="ko-KR" altLang="en-US" sz="1600" dirty="0" smtClean="0">
                <a:latin typeface="나눔고딕" pitchFamily="50" charset="-127"/>
                <a:ea typeface="나눔고딕" pitchFamily="50" charset="-127"/>
              </a:rPr>
              <a:t>핵심성공요인간의 </a:t>
            </a:r>
            <a:r>
              <a:rPr kumimoji="0" lang="ko-KR" altLang="en-US" sz="1600" dirty="0" err="1" smtClean="0">
                <a:latin typeface="나눔고딕" pitchFamily="50" charset="-127"/>
                <a:ea typeface="나눔고딕" pitchFamily="50" charset="-127"/>
              </a:rPr>
              <a:t>일치성</a:t>
            </a:r>
            <a:endParaRPr kumimoji="0"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730250" lvl="1" indent="-1905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5000"/>
              <a:defRPr/>
            </a:pPr>
            <a:r>
              <a:rPr kumimoji="0" lang="ko-KR" altLang="en-US" sz="16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경쟁전략의 도출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6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산업구조분석을 통해 핵심성공요인을 파악하고 이들 요인에서의</a:t>
            </a:r>
            <a:endParaRPr kumimoji="0" lang="en-US" altLang="ko-KR" sz="1600" dirty="0" smtClean="0">
              <a:solidFill>
                <a:srgbClr val="FF0000"/>
              </a:solidFill>
              <a:latin typeface="나눔고딕" pitchFamily="50" charset="-127"/>
              <a:ea typeface="나눔고딕" pitchFamily="50" charset="-127"/>
            </a:endParaRPr>
          </a:p>
          <a:p>
            <a:pPr marL="730250" lvl="1" indent="-1905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5000"/>
              <a:defRPr/>
            </a:pPr>
            <a:r>
              <a:rPr kumimoji="0" lang="ko-KR" altLang="en-US" sz="16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강</a:t>
            </a:r>
            <a:r>
              <a:rPr kumimoji="0" lang="en-US" altLang="ko-KR" sz="16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약점을 분석한 후 </a:t>
            </a:r>
            <a:r>
              <a:rPr kumimoji="0" lang="ko-KR" altLang="en-US" sz="16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경쟁우위를 </a:t>
            </a:r>
            <a:r>
              <a:rPr kumimoji="0" lang="ko-KR" altLang="en-US" sz="1600" dirty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확보할 수 있는 </a:t>
            </a:r>
            <a:r>
              <a:rPr kumimoji="0" lang="ko-KR" altLang="en-US" sz="1600" dirty="0" smtClean="0">
                <a:solidFill>
                  <a:srgbClr val="FF0000"/>
                </a:solidFill>
                <a:latin typeface="나눔고딕" pitchFamily="50" charset="-127"/>
                <a:ea typeface="나눔고딕" pitchFamily="50" charset="-127"/>
              </a:rPr>
              <a:t>전략대안 선택</a:t>
            </a:r>
            <a:endParaRPr kumimoji="0" lang="ko-KR" altLang="en-US" sz="1600" dirty="0">
              <a:solidFill>
                <a:srgbClr val="FF0000"/>
              </a:solidFill>
              <a:latin typeface="나눔고딕" pitchFamily="50" charset="-127"/>
              <a:ea typeface="나눔고딕" pitchFamily="50" charset="-127"/>
            </a:endParaRPr>
          </a:p>
          <a:p>
            <a:pPr marL="274320" indent="-27432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endParaRPr kumimoji="0"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44008" y="4244975"/>
            <a:ext cx="3929090" cy="1938992"/>
          </a:xfrm>
          <a:prstGeom prst="rect">
            <a:avLst/>
          </a:prstGeom>
          <a:noFill/>
          <a:ln w="19050" cmpd="dbl">
            <a:solidFill>
              <a:schemeClr val="accent3">
                <a:lumMod val="75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ko-KR" sz="1600" dirty="0" err="1" smtClean="0">
                <a:solidFill>
                  <a:srgbClr val="008000"/>
                </a:solidFill>
                <a:latin typeface="나눔고딕" pitchFamily="50" charset="-127"/>
                <a:ea typeface="나눔고딕" pitchFamily="50" charset="-127"/>
              </a:rPr>
              <a:t>IBM의</a:t>
            </a:r>
            <a:r>
              <a:rPr lang="en-US" altLang="ko-KR" sz="1600" dirty="0" smtClean="0">
                <a:solidFill>
                  <a:srgbClr val="008000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1" dirty="0" smtClean="0">
                <a:solidFill>
                  <a:schemeClr val="accent2">
                    <a:lumMod val="75000"/>
                  </a:schemeClr>
                </a:solidFill>
                <a:latin typeface="나눔고딕" pitchFamily="50" charset="-127"/>
                <a:ea typeface="나눔고딕" pitchFamily="50" charset="-127"/>
              </a:rPr>
              <a:t>핵심역량은</a:t>
            </a:r>
            <a:r>
              <a:rPr kumimoji="0" lang="en-US" altLang="ko-KR" sz="1600" b="1" dirty="0" smtClean="0">
                <a:solidFill>
                  <a:schemeClr val="accent2">
                    <a:lumMod val="75000"/>
                  </a:schemeClr>
                </a:solidFill>
                <a:latin typeface="나눔고딕" pitchFamily="50" charset="-127"/>
                <a:ea typeface="나눔고딕" pitchFamily="50" charset="-127"/>
              </a:rPr>
              <a:t>?</a:t>
            </a:r>
            <a:r>
              <a:rPr kumimoji="0"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en-US" altLang="ko-KR" sz="1600" dirty="0" smtClean="0">
                <a:solidFill>
                  <a:srgbClr val="008000"/>
                </a:solidFill>
                <a:latin typeface="나눔고딕" pitchFamily="50" charset="-127"/>
                <a:ea typeface="나눔고딕" pitchFamily="50" charset="-127"/>
              </a:rPr>
              <a:t>IBM</a:t>
            </a:r>
            <a:r>
              <a:rPr lang="ko-KR" altLang="en-US" sz="1600" dirty="0" smtClean="0">
                <a:solidFill>
                  <a:srgbClr val="008000"/>
                </a:solidFill>
                <a:latin typeface="나눔고딕" pitchFamily="50" charset="-127"/>
                <a:ea typeface="나눔고딕" pitchFamily="50" charset="-127"/>
              </a:rPr>
              <a:t>은 대형컴퓨터시장에서는 오랫동안 선도적인 지위를 누려왔으나</a:t>
            </a:r>
            <a:r>
              <a:rPr lang="en-US" altLang="ko-KR" sz="1600" dirty="0" smtClean="0">
                <a:solidFill>
                  <a:srgbClr val="008000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solidFill>
                  <a:srgbClr val="008000"/>
                </a:solidFill>
                <a:latin typeface="나눔고딕" pitchFamily="50" charset="-127"/>
                <a:ea typeface="나눔고딕" pitchFamily="50" charset="-127"/>
              </a:rPr>
              <a:t>퍼스널 컴퓨터시장에서는 고전을 해오다 </a:t>
            </a:r>
            <a:r>
              <a:rPr lang="en-US" altLang="ko-KR" sz="1600" dirty="0" smtClean="0">
                <a:solidFill>
                  <a:srgbClr val="008000"/>
                </a:solidFill>
                <a:latin typeface="나눔고딕" pitchFamily="50" charset="-127"/>
                <a:ea typeface="나눔고딕" pitchFamily="50" charset="-127"/>
              </a:rPr>
              <a:t>PC</a:t>
            </a:r>
            <a:r>
              <a:rPr lang="ko-KR" altLang="en-US" sz="1600" dirty="0" smtClean="0">
                <a:solidFill>
                  <a:srgbClr val="008000"/>
                </a:solidFill>
                <a:latin typeface="나눔고딕" pitchFamily="50" charset="-127"/>
                <a:ea typeface="나눔고딕" pitchFamily="50" charset="-127"/>
              </a:rPr>
              <a:t>사업부문을 중국의 컴퓨터 제조업체 </a:t>
            </a:r>
            <a:r>
              <a:rPr lang="ko-KR" altLang="en-US" sz="1600" dirty="0" err="1" smtClean="0">
                <a:solidFill>
                  <a:srgbClr val="008000"/>
                </a:solidFill>
                <a:latin typeface="나눔고딕" pitchFamily="50" charset="-127"/>
                <a:ea typeface="나눔고딕" pitchFamily="50" charset="-127"/>
              </a:rPr>
              <a:t>레노버에게</a:t>
            </a:r>
            <a:r>
              <a:rPr lang="ko-KR" altLang="en-US" sz="1600" dirty="0" smtClean="0">
                <a:solidFill>
                  <a:srgbClr val="008000"/>
                </a:solidFill>
                <a:latin typeface="나눔고딕" pitchFamily="50" charset="-127"/>
                <a:ea typeface="나눔고딕" pitchFamily="50" charset="-127"/>
              </a:rPr>
              <a:t> 매각하였다</a:t>
            </a:r>
            <a:r>
              <a:rPr lang="en-US" altLang="ko-KR" sz="1600" dirty="0" smtClean="0">
                <a:solidFill>
                  <a:srgbClr val="008000"/>
                </a:solidFill>
                <a:latin typeface="나눔고딕" pitchFamily="50" charset="-127"/>
                <a:ea typeface="나눔고딕" pitchFamily="50" charset="-127"/>
              </a:rPr>
              <a:t>. </a:t>
            </a:r>
            <a:endParaRPr lang="ko-KR" altLang="en-US" sz="1600" dirty="0" smtClean="0">
              <a:solidFill>
                <a:srgbClr val="008000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25</a:t>
            </a:fld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1.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전사적 수준에서의 경영전략</a:t>
            </a:r>
          </a:p>
        </p:txBody>
      </p:sp>
      <p:graphicFrame>
        <p:nvGraphicFramePr>
          <p:cNvPr id="10" name="다이어그램 9"/>
          <p:cNvGraphicFramePr/>
          <p:nvPr/>
        </p:nvGraphicFramePr>
        <p:xfrm>
          <a:off x="1142976" y="1928802"/>
          <a:ext cx="7286676" cy="4000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428860" y="5929313"/>
            <a:ext cx="4714875" cy="338137"/>
          </a:xfrm>
          <a:prstGeom prst="rect">
            <a:avLst/>
          </a:prstGeom>
          <a:noFill/>
          <a:ln w="19050" cmpd="dbl">
            <a:solidFill>
              <a:schemeClr val="accent3">
                <a:lumMod val="75000"/>
              </a:schemeClr>
            </a:solidFill>
            <a:prstDash val="sysDot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사업단위 </a:t>
            </a:r>
            <a:r>
              <a:rPr kumimoji="0"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별 경쟁전략 수립 시 고려요인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500034" y="1000108"/>
            <a:ext cx="345158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320" indent="-274320" fontAlgn="auto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1.4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사업 단위 별 경쟁전략의 결정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452438" indent="-269875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(1)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산업구조분석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26</a:t>
            </a:fld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1.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전사적 수준에서의 경영전략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4469" y="5091127"/>
            <a:ext cx="6215062" cy="338137"/>
          </a:xfrm>
          <a:prstGeom prst="rect">
            <a:avLst/>
          </a:prstGeom>
          <a:noFill/>
          <a:ln w="19050" cmpd="dbl">
            <a:solidFill>
              <a:schemeClr val="accent3">
                <a:lumMod val="75000"/>
              </a:schemeClr>
            </a:solidFill>
            <a:prstDash val="sysDot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산업의 </a:t>
            </a:r>
            <a:r>
              <a:rPr kumimoji="0"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수익률을 결정하는 다섯 가지 </a:t>
            </a: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경쟁적 </a:t>
            </a:r>
            <a:r>
              <a:rPr kumimoji="0"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세력</a:t>
            </a:r>
          </a:p>
        </p:txBody>
      </p:sp>
      <p:grpSp>
        <p:nvGrpSpPr>
          <p:cNvPr id="15" name="그룹 14"/>
          <p:cNvGrpSpPr/>
          <p:nvPr/>
        </p:nvGrpSpPr>
        <p:grpSpPr>
          <a:xfrm>
            <a:off x="1740224" y="1857364"/>
            <a:ext cx="5663552" cy="3016760"/>
            <a:chOff x="1428728" y="1857364"/>
            <a:chExt cx="6627858" cy="3724300"/>
          </a:xfrm>
        </p:grpSpPr>
        <p:sp>
          <p:nvSpPr>
            <p:cNvPr id="16" name="순서도: 대체 처리 15"/>
            <p:cNvSpPr/>
            <p:nvPr/>
          </p:nvSpPr>
          <p:spPr>
            <a:xfrm>
              <a:off x="1428728" y="3286124"/>
              <a:ext cx="1770074" cy="795342"/>
            </a:xfrm>
            <a:prstGeom prst="flowChartAlternateProcess">
              <a:avLst/>
            </a:prstGeom>
            <a:solidFill>
              <a:schemeClr val="accent5">
                <a:lumMod val="20000"/>
                <a:lumOff val="80000"/>
              </a:schemeClr>
            </a:solidFill>
            <a:effectLst>
              <a:glow rad="101600">
                <a:schemeClr val="accent1">
                  <a:satMod val="175000"/>
                  <a:alpha val="40000"/>
                </a:schemeClr>
              </a:glow>
              <a:outerShdw blurRad="76200" dist="12700" dir="8100000" sy="-23000" kx="8004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400" b="1" dirty="0">
                  <a:solidFill>
                    <a:schemeClr val="accent1"/>
                  </a:solidFill>
                  <a:latin typeface="+mj-ea"/>
                  <a:ea typeface="+mj-ea"/>
                </a:rPr>
                <a:t>공급자의 교섭력</a:t>
              </a:r>
            </a:p>
          </p:txBody>
        </p:sp>
        <p:sp>
          <p:nvSpPr>
            <p:cNvPr id="17" name="순서도: 대체 처리 16"/>
            <p:cNvSpPr/>
            <p:nvPr/>
          </p:nvSpPr>
          <p:spPr>
            <a:xfrm>
              <a:off x="3786182" y="1857364"/>
              <a:ext cx="1770074" cy="795342"/>
            </a:xfrm>
            <a:prstGeom prst="flowChartAlternateProcess">
              <a:avLst/>
            </a:prstGeom>
            <a:solidFill>
              <a:schemeClr val="accent5">
                <a:lumMod val="20000"/>
                <a:lumOff val="80000"/>
              </a:schemeClr>
            </a:solidFill>
            <a:effectLst>
              <a:glow rad="101600">
                <a:schemeClr val="accent1">
                  <a:satMod val="175000"/>
                  <a:alpha val="40000"/>
                </a:schemeClr>
              </a:glow>
              <a:outerShdw blurRad="76200" dist="12700" dir="8100000" sy="-23000" kx="8004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400" b="1" dirty="0">
                  <a:solidFill>
                    <a:schemeClr val="accent1"/>
                  </a:solidFill>
                  <a:latin typeface="+mj-ea"/>
                  <a:ea typeface="+mj-ea"/>
                </a:rPr>
                <a:t>잠재적 진입자의 위협</a:t>
              </a:r>
            </a:p>
          </p:txBody>
        </p:sp>
        <p:sp>
          <p:nvSpPr>
            <p:cNvPr id="18" name="순서도: 대체 처리 17"/>
            <p:cNvSpPr/>
            <p:nvPr/>
          </p:nvSpPr>
          <p:spPr>
            <a:xfrm>
              <a:off x="3786182" y="3286124"/>
              <a:ext cx="1770074" cy="795342"/>
            </a:xfrm>
            <a:prstGeom prst="flowChartAlternateProcess">
              <a:avLst/>
            </a:prstGeom>
            <a:solidFill>
              <a:schemeClr val="accent5">
                <a:lumMod val="20000"/>
                <a:lumOff val="80000"/>
              </a:schemeClr>
            </a:solidFill>
            <a:effectLst>
              <a:glow rad="101600">
                <a:schemeClr val="accent1">
                  <a:satMod val="175000"/>
                  <a:alpha val="40000"/>
                </a:schemeClr>
              </a:glow>
              <a:outerShdw blurRad="76200" dist="12700" dir="8100000" sy="-23000" kx="8004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400" b="1" dirty="0">
                  <a:solidFill>
                    <a:schemeClr val="accent1"/>
                  </a:solidFill>
                  <a:latin typeface="+mj-ea"/>
                  <a:ea typeface="+mj-ea"/>
                </a:rPr>
                <a:t>기존기업들 </a:t>
              </a:r>
              <a:endParaRPr kumimoji="0" lang="en-US" altLang="ko-KR" sz="1400" b="1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400" b="1" dirty="0">
                  <a:solidFill>
                    <a:schemeClr val="accent1"/>
                  </a:solidFill>
                  <a:latin typeface="+mj-ea"/>
                  <a:ea typeface="+mj-ea"/>
                </a:rPr>
                <a:t>간의 경쟁</a:t>
              </a:r>
            </a:p>
          </p:txBody>
        </p:sp>
        <p:sp>
          <p:nvSpPr>
            <p:cNvPr id="19" name="순서도: 대체 처리 18"/>
            <p:cNvSpPr/>
            <p:nvPr/>
          </p:nvSpPr>
          <p:spPr>
            <a:xfrm>
              <a:off x="6286512" y="3286124"/>
              <a:ext cx="1770074" cy="795342"/>
            </a:xfrm>
            <a:prstGeom prst="flowChartAlternateProcess">
              <a:avLst/>
            </a:prstGeom>
            <a:solidFill>
              <a:schemeClr val="accent5">
                <a:lumMod val="20000"/>
                <a:lumOff val="80000"/>
              </a:schemeClr>
            </a:solidFill>
            <a:effectLst>
              <a:glow rad="101600">
                <a:schemeClr val="accent1">
                  <a:satMod val="175000"/>
                  <a:alpha val="40000"/>
                </a:schemeClr>
              </a:glow>
              <a:outerShdw blurRad="76200" dist="12700" dir="8100000" sy="-23000" kx="8004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400" b="1" dirty="0">
                  <a:solidFill>
                    <a:schemeClr val="accent1"/>
                  </a:solidFill>
                  <a:latin typeface="+mj-ea"/>
                  <a:ea typeface="+mj-ea"/>
                </a:rPr>
                <a:t>구매자의 교섭력</a:t>
              </a:r>
            </a:p>
          </p:txBody>
        </p:sp>
        <p:sp>
          <p:nvSpPr>
            <p:cNvPr id="20" name="순서도: 대체 처리 19"/>
            <p:cNvSpPr/>
            <p:nvPr/>
          </p:nvSpPr>
          <p:spPr>
            <a:xfrm>
              <a:off x="3786182" y="4786322"/>
              <a:ext cx="1770074" cy="795342"/>
            </a:xfrm>
            <a:prstGeom prst="flowChartAlternateProcess">
              <a:avLst/>
            </a:prstGeom>
            <a:solidFill>
              <a:schemeClr val="accent5">
                <a:lumMod val="20000"/>
                <a:lumOff val="80000"/>
              </a:schemeClr>
            </a:solidFill>
            <a:effectLst>
              <a:glow rad="101600">
                <a:schemeClr val="accent1">
                  <a:satMod val="175000"/>
                  <a:alpha val="40000"/>
                </a:schemeClr>
              </a:glow>
              <a:outerShdw blurRad="76200" dist="12700" dir="8100000" sy="-23000" kx="8004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400" b="1" dirty="0">
                  <a:solidFill>
                    <a:schemeClr val="accent1"/>
                  </a:solidFill>
                  <a:latin typeface="+mj-ea"/>
                  <a:ea typeface="+mj-ea"/>
                </a:rPr>
                <a:t>대체재의 위협</a:t>
              </a:r>
            </a:p>
          </p:txBody>
        </p:sp>
        <p:sp>
          <p:nvSpPr>
            <p:cNvPr id="21" name="아래쪽 화살표 20"/>
            <p:cNvSpPr/>
            <p:nvPr/>
          </p:nvSpPr>
          <p:spPr>
            <a:xfrm rot="10800000">
              <a:off x="4487863" y="4286256"/>
              <a:ext cx="500062" cy="28575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/>
            </a:p>
          </p:txBody>
        </p:sp>
        <p:sp>
          <p:nvSpPr>
            <p:cNvPr id="22" name="아래쪽 화살표 21"/>
            <p:cNvSpPr/>
            <p:nvPr/>
          </p:nvSpPr>
          <p:spPr>
            <a:xfrm rot="16200000">
              <a:off x="3255169" y="3536157"/>
              <a:ext cx="500062" cy="28575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/>
            </a:p>
          </p:txBody>
        </p:sp>
        <p:sp>
          <p:nvSpPr>
            <p:cNvPr id="23" name="아래쪽 화살표 22"/>
            <p:cNvSpPr/>
            <p:nvPr/>
          </p:nvSpPr>
          <p:spPr>
            <a:xfrm rot="5400000">
              <a:off x="5644357" y="3607594"/>
              <a:ext cx="500062" cy="28575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/>
            </a:p>
          </p:txBody>
        </p:sp>
        <p:sp>
          <p:nvSpPr>
            <p:cNvPr id="24" name="아래쪽 화살표 23"/>
            <p:cNvSpPr/>
            <p:nvPr/>
          </p:nvSpPr>
          <p:spPr>
            <a:xfrm>
              <a:off x="4470400" y="2857496"/>
              <a:ext cx="500063" cy="28575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/>
            </a:p>
          </p:txBody>
        </p:sp>
      </p:grpSp>
      <p:sp>
        <p:nvSpPr>
          <p:cNvPr id="25" name="직사각형 24"/>
          <p:cNvSpPr/>
          <p:nvPr/>
        </p:nvSpPr>
        <p:spPr>
          <a:xfrm>
            <a:off x="500034" y="857232"/>
            <a:ext cx="3344185" cy="9264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320" indent="-27432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1.4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사업단위 별 경쟁전략의 결정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452438" indent="-269875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(1)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산업구조분석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285820" y="5429264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17303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전략집단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한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산업내에서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동일한 경쟁전략을 추구하는 기업들의 집합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전략집단 내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55600" indent="-173038">
              <a:lnSpc>
                <a:spcPct val="15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        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구성원들 간에 더 강한 경쟁이 이루어짐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55600" indent="-173038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이동장벽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한 전략집단에서 다른 전략집단으로의 이동에는 장벽이 존재함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27</a:t>
            </a:fld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1.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전사적 수준에서의 경영전략</a:t>
            </a: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428596" y="1142984"/>
            <a:ext cx="4240263" cy="1763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1.4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사업단위 별 경쟁전략의 결정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endParaRPr kumimoji="0"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452438" indent="-269875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kumimoji="0"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en-US" altLang="ko-KR" sz="1600" dirty="0">
                <a:latin typeface="나눔고딕" pitchFamily="50" charset="-127"/>
                <a:ea typeface="나눔고딕" pitchFamily="50" charset="-127"/>
              </a:rPr>
              <a:t>2) 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경쟁우위 전략의 결정</a:t>
            </a:r>
            <a:endParaRPr kumimoji="0"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730250" lvl="1" indent="-27305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SzPct val="95000"/>
              <a:buFont typeface="Arial" pitchFamily="34" charset="0"/>
              <a:buChar char="•"/>
            </a:pPr>
            <a:r>
              <a:rPr kumimoji="0" lang="ko-KR" altLang="en-US" sz="1600" dirty="0" smtClean="0">
                <a:latin typeface="나눔고딕" pitchFamily="50" charset="-127"/>
                <a:ea typeface="나눔고딕" pitchFamily="50" charset="-127"/>
              </a:rPr>
              <a:t>비용우위전략</a:t>
            </a:r>
            <a:r>
              <a:rPr kumimoji="0"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dirty="0" err="1">
                <a:latin typeface="나눔고딕" pitchFamily="50" charset="-127"/>
                <a:ea typeface="나눔고딕" pitchFamily="50" charset="-127"/>
              </a:rPr>
              <a:t>차별화전략</a:t>
            </a:r>
            <a:r>
              <a:rPr kumimoji="0"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dirty="0" err="1">
                <a:latin typeface="나눔고딕" pitchFamily="50" charset="-127"/>
                <a:ea typeface="나눔고딕" pitchFamily="50" charset="-127"/>
              </a:rPr>
              <a:t>집중화전략</a:t>
            </a:r>
            <a:endParaRPr kumimoji="0" lang="ko-KR" altLang="en-US" sz="1600" dirty="0">
              <a:latin typeface="나눔고딕" pitchFamily="50" charset="-127"/>
              <a:ea typeface="나눔고딕" pitchFamily="50" charset="-127"/>
            </a:endParaRPr>
          </a:p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endParaRPr kumimoji="0"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381000" y="3397250"/>
            <a:ext cx="1600200" cy="914400"/>
          </a:xfrm>
          <a:prstGeom prst="rect">
            <a:avLst/>
          </a:prstGeom>
          <a:gradFill rotWithShape="0">
            <a:gsLst>
              <a:gs pos="0">
                <a:srgbClr val="99FF66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경쟁 우위</a:t>
            </a:r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7315200" y="2787650"/>
            <a:ext cx="1600200" cy="91440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비용 우위</a:t>
            </a:r>
          </a:p>
        </p:txBody>
      </p:sp>
      <p:sp>
        <p:nvSpPr>
          <p:cNvPr id="17" name="Rectangle 23"/>
          <p:cNvSpPr>
            <a:spLocks noChangeArrowheads="1"/>
          </p:cNvSpPr>
          <p:nvPr/>
        </p:nvSpPr>
        <p:spPr bwMode="auto">
          <a:xfrm>
            <a:off x="7315200" y="4006850"/>
            <a:ext cx="1600200" cy="9144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차별화 우위</a:t>
            </a:r>
          </a:p>
        </p:txBody>
      </p:sp>
      <p:cxnSp>
        <p:nvCxnSpPr>
          <p:cNvPr id="18" name="AutoShape 24"/>
          <p:cNvCxnSpPr>
            <a:cxnSpLocks noChangeShapeType="1"/>
            <a:stCxn id="15" idx="3"/>
            <a:endCxn id="16" idx="1"/>
          </p:cNvCxnSpPr>
          <p:nvPr/>
        </p:nvCxnSpPr>
        <p:spPr bwMode="auto">
          <a:xfrm flipV="1">
            <a:off x="1981200" y="3244850"/>
            <a:ext cx="5334000" cy="609600"/>
          </a:xfrm>
          <a:prstGeom prst="bentConnector3">
            <a:avLst>
              <a:gd name="adj1" fmla="val 636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9" name="AutoShape 25"/>
          <p:cNvCxnSpPr>
            <a:cxnSpLocks noChangeShapeType="1"/>
            <a:stCxn id="15" idx="3"/>
            <a:endCxn id="17" idx="1"/>
          </p:cNvCxnSpPr>
          <p:nvPr/>
        </p:nvCxnSpPr>
        <p:spPr bwMode="auto">
          <a:xfrm>
            <a:off x="1981200" y="3854450"/>
            <a:ext cx="5334000" cy="609600"/>
          </a:xfrm>
          <a:prstGeom prst="bentConnector3">
            <a:avLst>
              <a:gd name="adj1" fmla="val 639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20" name="Text Box 26"/>
          <p:cNvSpPr txBox="1">
            <a:spLocks noChangeArrowheads="1"/>
          </p:cNvSpPr>
          <p:nvPr/>
        </p:nvSpPr>
        <p:spPr bwMode="auto">
          <a:xfrm>
            <a:off x="2444750" y="2825750"/>
            <a:ext cx="399340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dirty="0">
                <a:solidFill>
                  <a:schemeClr val="accent1"/>
                </a:solidFill>
                <a:latin typeface="나눔고딕" pitchFamily="50" charset="-127"/>
                <a:ea typeface="나눔고딕" pitchFamily="50" charset="-127"/>
              </a:rPr>
              <a:t>같은 품질의 제품을 보다 낮은 비용으로 생산</a:t>
            </a:r>
          </a:p>
        </p:txBody>
      </p:sp>
      <p:sp>
        <p:nvSpPr>
          <p:cNvPr id="21" name="Text Box 27"/>
          <p:cNvSpPr txBox="1">
            <a:spLocks noChangeArrowheads="1"/>
          </p:cNvSpPr>
          <p:nvPr/>
        </p:nvSpPr>
        <p:spPr bwMode="auto">
          <a:xfrm>
            <a:off x="2711450" y="4540250"/>
            <a:ext cx="34932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dirty="0">
                <a:solidFill>
                  <a:schemeClr val="accent1"/>
                </a:solidFill>
                <a:latin typeface="나눔고딕" pitchFamily="50" charset="-127"/>
                <a:ea typeface="나눔고딕" pitchFamily="50" charset="-127"/>
              </a:rPr>
              <a:t>경쟁사가 모방하기 힘든 독특한 제품의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dirty="0">
                <a:solidFill>
                  <a:schemeClr val="accent1"/>
                </a:solidFill>
                <a:latin typeface="나눔고딕" pitchFamily="50" charset="-127"/>
                <a:ea typeface="나눔고딕" pitchFamily="50" charset="-127"/>
              </a:rPr>
              <a:t>생산을 통해 높은 마진을 추구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433638" y="5572125"/>
            <a:ext cx="3857625" cy="338138"/>
          </a:xfrm>
          <a:prstGeom prst="rect">
            <a:avLst/>
          </a:prstGeom>
          <a:noFill/>
          <a:ln w="19050" cmpd="dbl">
            <a:solidFill>
              <a:schemeClr val="accent3">
                <a:lumMod val="75000"/>
              </a:schemeClr>
            </a:solidFill>
            <a:prstDash val="sysDot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경쟁우위의 </a:t>
            </a:r>
            <a:r>
              <a:rPr kumimoji="0"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원천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28</a:t>
            </a:fld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1.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전사적 수준에서의 경영전략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481" y="918012"/>
            <a:ext cx="5144652" cy="299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64664" y="4071942"/>
            <a:ext cx="5205271" cy="22652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국내 시장에서 인기를 끌고 있는 독일 제품</a:t>
            </a:r>
          </a:p>
          <a:p>
            <a:pPr>
              <a:lnSpc>
                <a:spcPct val="150000"/>
              </a:lnSpc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❶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리모와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여행용 가방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매년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50%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의 매출 상승</a:t>
            </a:r>
          </a:p>
          <a:p>
            <a:pPr>
              <a:lnSpc>
                <a:spcPct val="150000"/>
              </a:lnSpc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❷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치보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카피시모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커피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전년 대비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50%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매출 상승</a:t>
            </a:r>
          </a:p>
          <a:p>
            <a:pPr>
              <a:lnSpc>
                <a:spcPct val="150000"/>
              </a:lnSpc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❸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게롤슈타이너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스프루텔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카페베네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입점</a:t>
            </a:r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❹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라미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만년필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매년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두자릿수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매출 상승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올해 목표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35%)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❺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임팩트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민트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사탕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매년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두자릿수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매출 상승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43636" y="1428736"/>
            <a:ext cx="2398474" cy="2265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독일의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히든챔피언들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초우량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중소기업들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은 차별화 우위에 기반한 집중화 전략을 통해 글로벌시장에서 높은 마케팅 성과를 실현하고 있다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29</a:t>
            </a:fld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2.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제품수준에서의 마케팅계획</a:t>
            </a:r>
          </a:p>
        </p:txBody>
      </p:sp>
      <p:pic>
        <p:nvPicPr>
          <p:cNvPr id="15" name="_x98309976" descr="EMB0000093c12c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214422"/>
            <a:ext cx="4357718" cy="4500594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2714612" y="6000768"/>
            <a:ext cx="3857625" cy="338138"/>
          </a:xfrm>
          <a:prstGeom prst="rect">
            <a:avLst/>
          </a:prstGeom>
          <a:noFill/>
          <a:ln w="19050" cmpd="dbl">
            <a:solidFill>
              <a:schemeClr val="accent3">
                <a:lumMod val="75000"/>
              </a:schemeClr>
            </a:solidFill>
            <a:prstDash val="sysDot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600" dirty="0" smtClean="0">
                <a:latin typeface="+mj-ea"/>
                <a:ea typeface="+mj-ea"/>
              </a:rPr>
              <a:t>제품수준에서의 마케팅계획 수립과정</a:t>
            </a:r>
            <a:endParaRPr kumimoji="0" lang="ko-KR" altLang="en-US" sz="16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경영전략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857232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endParaRPr kumimoji="0" lang="ko-KR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3" name="슬라이드 번호 개체 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>
          <a:xfrm>
            <a:off x="467544" y="1340768"/>
            <a:ext cx="7160935" cy="3123932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/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전사적 수준에서의 경영전략</a:t>
            </a:r>
            <a:endParaRPr kumimoji="0" lang="en-US" altLang="ko-KR" sz="18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42950" marR="0" lvl="1" indent="-28575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기업의 목표와 자원을 변화하는 마케팅기회에 적응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(strategic fit)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시켜</a:t>
            </a:r>
          </a:p>
          <a:p>
            <a:pPr marL="742950" marR="0" lvl="1" indent="-28575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기업을 계속 유지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·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성장시키기 위한 관리과정</a:t>
            </a:r>
          </a:p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제품수준 마케팅계획</a:t>
            </a:r>
            <a:endParaRPr kumimoji="0" lang="en-US" altLang="ko-KR" sz="18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42950" marR="0" lvl="1" indent="-28575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기업수준에서 수립된 전반적인 </a:t>
            </a:r>
            <a:r>
              <a:rPr lang="ko-KR" altLang="en-US" sz="1600" noProof="0" dirty="0" smtClean="0">
                <a:latin typeface="나눔고딕" pitchFamily="50" charset="-127"/>
                <a:ea typeface="나눔고딕" pitchFamily="50" charset="-127"/>
              </a:rPr>
              <a:t>시장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계획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en-US" altLang="ko-K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사업전략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에 맞추어 제품수준에서 </a:t>
            </a:r>
          </a:p>
          <a:p>
            <a:pPr marL="742950" marR="0" lvl="1" indent="-28575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수립되는 구체적인 마케팅계획</a:t>
            </a:r>
          </a:p>
        </p:txBody>
      </p:sp>
      <p:pic>
        <p:nvPicPr>
          <p:cNvPr id="9" name="Picture 2" descr="http://www.clarityqst.com/wp-content/uploads/2010/08/marketing-strategy-pla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293096"/>
            <a:ext cx="2525663" cy="21988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30</a:t>
            </a:fld>
            <a:endParaRPr lang="ko-KR" altLang="en-US"/>
          </a:p>
        </p:txBody>
      </p:sp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571504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마케팅 포커스</a:t>
            </a:r>
            <a:endParaRPr lang="en-US" altLang="ko-KR" sz="24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42844" y="4822701"/>
            <a:ext cx="8643998" cy="783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2" algn="ctr">
              <a:lnSpc>
                <a:spcPct val="150000"/>
              </a:lnSpc>
            </a:pPr>
            <a:r>
              <a:rPr lang="ko-KR" altLang="en-US" sz="1600" dirty="0" smtClean="0">
                <a:solidFill>
                  <a:srgbClr val="008000"/>
                </a:solidFill>
                <a:latin typeface="나눔고딕" pitchFamily="50" charset="-127"/>
                <a:ea typeface="나눔고딕" pitchFamily="50" charset="-127"/>
              </a:rPr>
              <a:t>사용상황 관점에서 보면 렌터카 회사의 경쟁자는 다른 렌터카 회사가 아니라 </a:t>
            </a:r>
            <a:endParaRPr lang="en-US" altLang="ko-KR" sz="1600" dirty="0" smtClean="0">
              <a:solidFill>
                <a:srgbClr val="008000"/>
              </a:solidFill>
              <a:latin typeface="나눔고딕" pitchFamily="50" charset="-127"/>
              <a:ea typeface="나눔고딕" pitchFamily="50" charset="-127"/>
            </a:endParaRPr>
          </a:p>
          <a:p>
            <a:pPr marL="182562" algn="ctr">
              <a:lnSpc>
                <a:spcPct val="150000"/>
              </a:lnSpc>
            </a:pPr>
            <a:r>
              <a:rPr lang="ko-KR" altLang="en-US" sz="1600" dirty="0" err="1" smtClean="0">
                <a:solidFill>
                  <a:srgbClr val="008000"/>
                </a:solidFill>
                <a:latin typeface="나눔고딕" pitchFamily="50" charset="-127"/>
                <a:ea typeface="나눔고딕" pitchFamily="50" charset="-127"/>
              </a:rPr>
              <a:t>카셰어링</a:t>
            </a:r>
            <a:r>
              <a:rPr lang="ko-KR" altLang="en-US" sz="1600" dirty="0" smtClean="0">
                <a:solidFill>
                  <a:srgbClr val="008000"/>
                </a:solidFill>
                <a:latin typeface="나눔고딕" pitchFamily="50" charset="-127"/>
                <a:ea typeface="나눔고딕" pitchFamily="50" charset="-127"/>
              </a:rPr>
              <a:t> 업체일 수 있다</a:t>
            </a:r>
            <a:r>
              <a:rPr lang="en-US" altLang="ko-KR" sz="1600" dirty="0" smtClean="0">
                <a:solidFill>
                  <a:srgbClr val="008000"/>
                </a:solidFill>
                <a:latin typeface="나눔고딕" pitchFamily="50" charset="-127"/>
                <a:ea typeface="나눔고딕" pitchFamily="50" charset="-127"/>
              </a:rPr>
              <a:t>.</a:t>
            </a:r>
            <a:endParaRPr lang="ko-KR" altLang="en-US" sz="1600" dirty="0" smtClean="0">
              <a:solidFill>
                <a:srgbClr val="008000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85720" y="857232"/>
            <a:ext cx="8501122" cy="874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사용상황에 기반한 제품시장 정의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켈로그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시리얼의 경쟁자는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햇반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맥모닝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가정간편식이다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?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58" y="1988840"/>
            <a:ext cx="8409384" cy="2354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571504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altLang="ko-KR" sz="24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전사적 수준에서의 경영전략</a:t>
            </a: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</a:t>
            </a:fld>
            <a:endParaRPr lang="ko-KR" altLang="en-US"/>
          </a:p>
        </p:txBody>
      </p:sp>
      <p:graphicFrame>
        <p:nvGraphicFramePr>
          <p:cNvPr id="11" name="내용 개체 틀 9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395764817"/>
              </p:ext>
            </p:extLst>
          </p:nvPr>
        </p:nvGraphicFramePr>
        <p:xfrm>
          <a:off x="428596" y="1357298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643174" y="5715016"/>
            <a:ext cx="3786214" cy="369888"/>
          </a:xfrm>
          <a:prstGeom prst="rect">
            <a:avLst/>
          </a:prstGeom>
          <a:noFill/>
          <a:ln w="19050" cmpd="dbl">
            <a:solidFill>
              <a:schemeClr val="accent3">
                <a:lumMod val="75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경영전략 수립과정 </a:t>
            </a:r>
            <a:endParaRPr kumimoji="0"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1.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전사적 수준에서의 경영전략</a:t>
            </a: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>
          <a:xfrm>
            <a:off x="928662" y="1214422"/>
            <a:ext cx="6817892" cy="4924425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/>
          <a:p>
            <a:pPr marL="274320" lvl="0" indent="-274320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defRPr/>
            </a:pPr>
            <a:r>
              <a:rPr kumimoji="0" lang="en-US" altLang="ko-K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1.1</a:t>
            </a:r>
            <a:r>
              <a:rPr kumimoji="0" lang="en-US" altLang="ko-KR" sz="1800" b="1" i="0" u="none" strike="noStrike" kern="1200" cap="none" spc="0" normalizeH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기업사명</a:t>
            </a:r>
            <a:r>
              <a:rPr lang="en-US" altLang="ko-KR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(Corporate Mission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과 사업영역의 정의 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274320" lvl="0" indent="-274320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기업의 미래설계를 기술해 놓은 것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273050" lvl="0" indent="-3175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(1)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기업사명이 반영해야 할 근본적인 질문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625475" lvl="2" indent="-173038">
              <a:lnSpc>
                <a:spcPct val="150000"/>
              </a:lnSpc>
              <a:spcBef>
                <a:spcPct val="50000"/>
              </a:spcBef>
              <a:buFont typeface="Wingdings 2"/>
              <a:buChar char=""/>
              <a:defRPr/>
            </a:pP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우리회사는 어떤 사업을 하고 있는가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? (what is our business?)</a:t>
            </a:r>
          </a:p>
          <a:p>
            <a:pPr marL="625475" lvl="2" indent="-173038">
              <a:lnSpc>
                <a:spcPct val="150000"/>
              </a:lnSpc>
              <a:spcBef>
                <a:spcPct val="50000"/>
              </a:spcBef>
              <a:buFont typeface="Wingdings 2"/>
              <a:buChar char=""/>
              <a:defRPr/>
            </a:pP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우리의 고객은 누구인가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? (who is the customer?)</a:t>
            </a:r>
          </a:p>
          <a:p>
            <a:pPr marL="625475" lvl="2" indent="-173038">
              <a:lnSpc>
                <a:spcPct val="150000"/>
              </a:lnSpc>
              <a:spcBef>
                <a:spcPct val="50000"/>
              </a:spcBef>
              <a:buFont typeface="Wingdings 2"/>
              <a:buChar char=""/>
              <a:defRPr/>
            </a:pP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우리의 사업이 고객들에게 어떤 가치를 제공하는가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?</a:t>
            </a:r>
          </a:p>
          <a:p>
            <a:pPr marL="625475" lvl="2" indent="-173038">
              <a:lnSpc>
                <a:spcPct val="150000"/>
              </a:lnSpc>
              <a:spcBef>
                <a:spcPct val="50000"/>
              </a:spcBef>
              <a:buFont typeface="Wingdings 2"/>
              <a:buNone/>
              <a:defRPr/>
            </a:pPr>
            <a:r>
              <a:rPr kumimoji="0" lang="en-US" altLang="ko-KR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 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(what is value to the customer?)</a:t>
            </a:r>
            <a:endParaRPr kumimoji="0" lang="en-US" altLang="ko-KR" sz="20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625475" lvl="2" indent="-173038">
              <a:lnSpc>
                <a:spcPct val="150000"/>
              </a:lnSpc>
              <a:spcBef>
                <a:spcPct val="50000"/>
              </a:spcBef>
              <a:buFont typeface="Wingdings 2"/>
              <a:buChar char=""/>
              <a:defRPr/>
            </a:pP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우리 사업이 앞으로 어떻게 될 것인가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? (what will our business be?)</a:t>
            </a:r>
          </a:p>
          <a:p>
            <a:pPr marL="625475" lvl="2" indent="-173038">
              <a:lnSpc>
                <a:spcPct val="150000"/>
              </a:lnSpc>
              <a:spcBef>
                <a:spcPct val="50000"/>
              </a:spcBef>
              <a:buFont typeface="Wingdings 2"/>
              <a:buChar char=""/>
              <a:defRPr/>
            </a:pP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우리 사업이 앞으로 어떻게 되어야 할 것인가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? </a:t>
            </a:r>
          </a:p>
          <a:p>
            <a:pPr marL="625475" lvl="2" indent="-173038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(what should our business be?)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1.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전사적 수준에서의 경영전략</a:t>
            </a: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>
          <a:xfrm>
            <a:off x="500034" y="1285860"/>
            <a:ext cx="7848623" cy="481670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1.1</a:t>
            </a:r>
            <a:r>
              <a:rPr lang="en-US" altLang="ko-KR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기업사명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(Corporate Mission)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의 정의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177800" indent="4763">
              <a:lnSpc>
                <a:spcPct val="150000"/>
              </a:lnSpc>
              <a:spcBef>
                <a:spcPct val="20000"/>
              </a:spcBef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기업사명의 바람직한 특성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625475" lvl="1" indent="-168275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명확한 가치의 제공</a:t>
            </a:r>
            <a:endParaRPr kumimoji="0" lang="ko-KR" altLang="en-US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625475" lvl="1" indent="-168275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기업이 활동할 사업영역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(business domain or competitive domain)</a:t>
            </a: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의 명시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예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KT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는 “전화사업에 종사한다”고 사업영역을 정의하는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것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600" dirty="0" err="1" smtClean="0">
                <a:latin typeface="나눔고딕" pitchFamily="50" charset="-127"/>
                <a:ea typeface="나눔고딕" pitchFamily="50" charset="-127"/>
              </a:rPr>
              <a:t>제품관점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보다는 “텔레커뮤니케이션사업에 종사한다”고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정의하는 것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600" dirty="0" err="1" smtClean="0">
                <a:latin typeface="나눔고딕" pitchFamily="50" charset="-127"/>
                <a:ea typeface="나눔고딕" pitchFamily="50" charset="-127"/>
              </a:rPr>
              <a:t>시장관점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이 바람직하다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kumimoji="0" lang="ko-KR" altLang="en-US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625475" lvl="1" indent="-168275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종업원들의 동기유발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예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농심이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자사의 사명을 “더 많은 라면을 파는 것”이나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“라면시장에서 선도기업이 되는 것” 등으로 표현한다면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종업원들의 동기부여에 큰 도움이 되지 못할 수 있다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kumimoji="0" lang="en-US" altLang="ko-KR" sz="16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625475" lvl="1" indent="-168275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기업장래에 대한 </a:t>
            </a:r>
            <a:r>
              <a:rPr kumimoji="0" lang="ko-KR" altLang="en-US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비젼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(vision) </a:t>
            </a: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제공</a:t>
            </a: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0" name="그림 9" descr="농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6578" y="4572008"/>
            <a:ext cx="1571636" cy="1024370"/>
          </a:xfrm>
          <a:prstGeom prst="rect">
            <a:avLst/>
          </a:prstGeom>
        </p:spPr>
      </p:pic>
      <p:pic>
        <p:nvPicPr>
          <p:cNvPr id="11" name="그림 10" descr="올레kt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44328" y="3062185"/>
            <a:ext cx="1500198" cy="101413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1.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전사적 수준에서의 경영전략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5786" y="2063698"/>
            <a:ext cx="7704856" cy="1200329"/>
          </a:xfrm>
          <a:prstGeom prst="rect">
            <a:avLst/>
          </a:prstGeom>
          <a:noFill/>
          <a:ln w="19050" cmpd="dbl">
            <a:solidFill>
              <a:schemeClr val="accent3">
                <a:lumMod val="75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0" lang="en-US" altLang="ko-KR" sz="1600" dirty="0" smtClean="0">
                <a:latin typeface="나눔고딕" pitchFamily="50" charset="-127"/>
                <a:ea typeface="나눔고딕" pitchFamily="50" charset="-127"/>
              </a:rPr>
              <a:t>90년대 </a:t>
            </a:r>
            <a:r>
              <a:rPr kumimoji="0" lang="en-US" altLang="ko-KR" sz="1600" dirty="0" err="1" smtClean="0">
                <a:latin typeface="나눔고딕" pitchFamily="50" charset="-127"/>
                <a:ea typeface="나눔고딕" pitchFamily="50" charset="-127"/>
              </a:rPr>
              <a:t>들어</a:t>
            </a:r>
            <a:r>
              <a:rPr kumimoji="0"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dirty="0" err="1" smtClean="0">
                <a:latin typeface="나눔고딕" pitchFamily="50" charset="-127"/>
                <a:ea typeface="나눔고딕" pitchFamily="50" charset="-127"/>
              </a:rPr>
              <a:t>코닥은</a:t>
            </a:r>
            <a:r>
              <a:rPr kumimoji="0"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사진사업으로부터 영상사업으로 기업사명을 </a:t>
            </a:r>
            <a:r>
              <a:rPr kumimoji="0" lang="ko-KR" altLang="en-US" sz="1600" dirty="0" smtClean="0">
                <a:latin typeface="나눔고딕" pitchFamily="50" charset="-127"/>
                <a:ea typeface="나눔고딕" pitchFamily="50" charset="-127"/>
              </a:rPr>
              <a:t>재정의하고 주력업종인 필름 카메라에 집중했다</a:t>
            </a:r>
            <a:r>
              <a:rPr kumimoji="0" lang="en-US" altLang="ko-KR" sz="1600" dirty="0" smtClean="0">
                <a:latin typeface="나눔고딕" pitchFamily="50" charset="-127"/>
                <a:ea typeface="나눔고딕" pitchFamily="50" charset="-127"/>
              </a:rPr>
              <a:t>.  </a:t>
            </a:r>
            <a:r>
              <a:rPr kumimoji="0" lang="ko-KR" altLang="en-US" sz="1600" dirty="0" smtClean="0">
                <a:latin typeface="나눔고딕" pitchFamily="50" charset="-127"/>
                <a:ea typeface="나눔고딕" pitchFamily="50" charset="-127"/>
              </a:rPr>
              <a:t>그러나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카메라시장이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Kodak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의 전통적 우위인 현상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필름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기반의 카메라로부터 디지털 기반의 카메라로 이전됨에 따라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2012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년 파산하고 말았다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kumimoji="0"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42910" y="1071546"/>
            <a:ext cx="4572000" cy="883319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1.1</a:t>
            </a: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기업사명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(Corporate Mission)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의 정의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177800" indent="4763">
              <a:lnSpc>
                <a:spcPct val="150000"/>
              </a:lnSpc>
              <a:spcBef>
                <a:spcPct val="20000"/>
              </a:spcBef>
            </a:pPr>
            <a:endParaRPr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3" name="Picture 10" descr="http://static5.businessinsider.com/image/4f17bad9ecad04a577000033-400-299/kodak-film-came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4007914"/>
            <a:ext cx="2288307" cy="1714797"/>
          </a:xfrm>
          <a:prstGeom prst="rect">
            <a:avLst/>
          </a:prstGeom>
          <a:noFill/>
        </p:spPr>
      </p:pic>
      <p:pic>
        <p:nvPicPr>
          <p:cNvPr id="14" name="Picture 12" descr="http://www.swotti.com/tmp/swotti/cacheA29KYWSGEMK2/imgKodak%20Zi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007914"/>
            <a:ext cx="2297832" cy="1729119"/>
          </a:xfrm>
          <a:prstGeom prst="rect">
            <a:avLst/>
          </a:prstGeom>
          <a:noFill/>
        </p:spPr>
      </p:pic>
      <p:sp>
        <p:nvSpPr>
          <p:cNvPr id="15" name="오른쪽 화살표 14"/>
          <p:cNvSpPr/>
          <p:nvPr/>
        </p:nvSpPr>
        <p:spPr>
          <a:xfrm>
            <a:off x="4211960" y="4655986"/>
            <a:ext cx="720080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571504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마케팅 포커스</a:t>
            </a:r>
            <a:endParaRPr lang="en-US" altLang="ko-KR" sz="24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214414" y="4929198"/>
            <a:ext cx="6786610" cy="1200329"/>
          </a:xfrm>
          <a:prstGeom prst="rect">
            <a:avLst/>
          </a:prstGeom>
          <a:noFill/>
          <a:ln w="19050" cmpd="dbl">
            <a:solidFill>
              <a:schemeClr val="accent3">
                <a:lumMod val="75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dirty="0" smtClean="0">
                <a:latin typeface="나눔고딕" pitchFamily="50" charset="-127"/>
                <a:ea typeface="나눔고딕" pitchFamily="50" charset="-127"/>
              </a:rPr>
              <a:t>디지털 시대에는 소비자가 곧 생산자가 되고 그들이 주도하는 혁신이 성공의 핵심요인이 될 수 있다</a:t>
            </a:r>
            <a:r>
              <a:rPr kumimoji="0"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이러한 혁신이 전자오락이 범람하는 현시점에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Lego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를 일류기업의 지위에 올렸다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  <a:endParaRPr kumimoji="0"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50" y="894109"/>
            <a:ext cx="5795938" cy="384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142844" y="142852"/>
            <a:ext cx="885831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1.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전사적 수준에서의 경영전략</a:t>
            </a: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>
          <a:xfrm>
            <a:off x="428596" y="1071546"/>
            <a:ext cx="6858481" cy="5069080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/>
          <a:p>
            <a:pPr marL="274320" lvl="0" indent="-274320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기업목표의 결정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273050" lvl="0" indent="-3175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(1)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기업목표의 예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1077913" lvl="2" indent="-227013">
              <a:lnSpc>
                <a:spcPct val="150000"/>
              </a:lnSpc>
              <a:spcBef>
                <a:spcPct val="20000"/>
              </a:spcBef>
              <a:buFont typeface="Wingdings 2"/>
              <a:buChar char=""/>
              <a:defRPr/>
            </a:pP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1980</a:t>
            </a: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년대 초 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GE</a:t>
            </a: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의 잭 </a:t>
            </a:r>
            <a:r>
              <a:rPr kumimoji="0" lang="ko-KR" altLang="en-US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웰치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(Jack Welch)</a:t>
            </a: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회장이 제안한 기업사명</a:t>
            </a:r>
          </a:p>
          <a:p>
            <a:pPr marL="1433513" lvl="4" indent="-1397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̶"/>
              <a:defRPr/>
            </a:pP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첨단기술과 서비스 분야에서 세계적인 선도기업이</a:t>
            </a:r>
            <a:endParaRPr kumimoji="0" lang="en-US" altLang="ko-KR" sz="16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082675" lvl="3" indent="-246888">
              <a:lnSpc>
                <a:spcPct val="150000"/>
              </a:lnSpc>
              <a:spcBef>
                <a:spcPct val="20000"/>
              </a:spcBef>
              <a:buFont typeface="Wingdings 2"/>
              <a:buNone/>
              <a:defRPr/>
            </a:pP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     </a:t>
            </a: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되는 것</a:t>
            </a:r>
          </a:p>
          <a:p>
            <a:pPr marL="1077913" lvl="2" indent="-227013">
              <a:lnSpc>
                <a:spcPct val="150000"/>
              </a:lnSpc>
              <a:spcBef>
                <a:spcPct val="20000"/>
              </a:spcBef>
              <a:buFont typeface="Wingdings 2"/>
              <a:buChar char=""/>
              <a:defRPr/>
            </a:pP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기업사명에 기반한 구체적인 기업목표</a:t>
            </a:r>
          </a:p>
          <a:p>
            <a:pPr marL="1433513" lvl="4" indent="-1397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̶"/>
              <a:defRPr/>
            </a:pP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핵심사업과 첨단기술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서비스분야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가령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</a:p>
          <a:p>
            <a:pPr marL="1433513" lvl="4" indent="-1397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</a:t>
            </a: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의료 </a:t>
            </a:r>
            <a:r>
              <a:rPr kumimoji="0" lang="ko-KR" altLang="en-US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이미징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공장자동화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에서 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·2</a:t>
            </a: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위가 </a:t>
            </a: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되는 것</a:t>
            </a:r>
            <a:endParaRPr kumimoji="0" lang="ko-KR" altLang="en-US" sz="16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433513" lvl="4" indent="-1397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̶"/>
              <a:defRPr/>
            </a:pP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1990</a:t>
            </a: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년대 초반까지 수익의 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80%</a:t>
            </a: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를 첨단기술과 </a:t>
            </a:r>
            <a:endParaRPr kumimoji="0" lang="en-US" altLang="ko-KR" sz="16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433513" lvl="4" indent="-139700">
              <a:lnSpc>
                <a:spcPct val="150000"/>
              </a:lnSpc>
              <a:spcBef>
                <a:spcPct val="20000"/>
              </a:spcBef>
              <a:buFont typeface="Wingdings 2"/>
              <a:buNone/>
              <a:defRPr/>
            </a:pP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 </a:t>
            </a: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서비스분야에서 발생시킬 것</a:t>
            </a:r>
          </a:p>
          <a:p>
            <a:pPr marL="1433513" lvl="4" indent="-1397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̶"/>
              <a:defRPr/>
            </a:pP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각 사업의 수익성장률을 최소 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10%</a:t>
            </a: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이상 유지할 것</a:t>
            </a:r>
          </a:p>
          <a:p>
            <a:pPr marL="1433513" lvl="4" indent="-1397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̶"/>
              <a:defRPr/>
            </a:pP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각 사업으로부터 </a:t>
            </a:r>
            <a:r>
              <a:rPr kumimoji="0" lang="en-US" altLang="ko-KR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15%</a:t>
            </a:r>
            <a:r>
              <a:rPr kumimoji="0" lang="ko-KR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의 투자수익률을 달성 할 것</a:t>
            </a:r>
            <a:endParaRPr kumimoji="0" lang="en-US" altLang="ko-KR" sz="16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l="61849" t="19097" r="10807" b="27951"/>
          <a:stretch>
            <a:fillRect/>
          </a:stretch>
        </p:blipFill>
        <p:spPr bwMode="auto">
          <a:xfrm>
            <a:off x="6500826" y="2786058"/>
            <a:ext cx="2311781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1630</Words>
  <Application>Microsoft Office PowerPoint</Application>
  <PresentationFormat>화면 슬라이드 쇼(4:3)</PresentationFormat>
  <Paragraphs>308</Paragraphs>
  <Slides>30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7" baseType="lpstr">
      <vt:lpstr>굴림</vt:lpstr>
      <vt:lpstr>Arial</vt:lpstr>
      <vt:lpstr>나눔고딕</vt:lpstr>
      <vt:lpstr>Wingdings 2</vt:lpstr>
      <vt:lpstr>맑은 고딕</vt:lpstr>
      <vt:lpstr>Times New Roman</vt:lpstr>
      <vt:lpstr>Office 테마</vt:lpstr>
      <vt:lpstr>슬라이드 1</vt:lpstr>
      <vt:lpstr>슬라이드 2</vt:lpstr>
      <vt:lpstr>슬라이드 3</vt:lpstr>
      <vt:lpstr>1. 전사적 수준에서의 경영전략</vt:lpstr>
      <vt:lpstr>슬라이드 5</vt:lpstr>
      <vt:lpstr>슬라이드 6</vt:lpstr>
      <vt:lpstr>슬라이드 7</vt:lpstr>
      <vt:lpstr>마케팅 포커스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마케팅 포커스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마케팅 포커스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hhspub-pc</dc:creator>
  <cp:lastModifiedBy>hhspub-pc</cp:lastModifiedBy>
  <cp:revision>35</cp:revision>
  <dcterms:created xsi:type="dcterms:W3CDTF">2018-02-26T03:14:58Z</dcterms:created>
  <dcterms:modified xsi:type="dcterms:W3CDTF">2018-02-26T08:05:26Z</dcterms:modified>
</cp:coreProperties>
</file>