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</p:sldIdLst>
  <p:sldSz cx="9144000" cy="6858000" type="screen4x3"/>
  <p:notesSz cx="6858000" cy="9144000"/>
  <p:embeddedFontLst>
    <p:embeddedFont>
      <p:font typeface="나눔고딕" pitchFamily="50" charset="-127"/>
      <p:regular r:id="rId41"/>
    </p:embeddedFont>
    <p:embeddedFont>
      <p:font typeface="Wingdings 2" pitchFamily="18" charset="2"/>
      <p:regular r:id="rId42"/>
    </p:embeddedFont>
    <p:embeddedFont>
      <p:font typeface="맑은 고딕" pitchFamily="50" charset="-127"/>
      <p:regular r:id="rId43"/>
      <p:bold r:id="rId4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D"/>
    <a:srgbClr val="76E6AB"/>
    <a:srgbClr val="B0DD7F"/>
    <a:srgbClr val="008E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202" autoAdjust="0"/>
    <p:restoredTop sz="94660"/>
  </p:normalViewPr>
  <p:slideViewPr>
    <p:cSldViewPr>
      <p:cViewPr varScale="1">
        <p:scale>
          <a:sx n="116" d="100"/>
          <a:sy n="116" d="100"/>
        </p:scale>
        <p:origin x="-18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A18A4-F6B4-4CEC-B08E-A102209B3EF7}" type="datetimeFigureOut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3941-C27F-4044-A06C-D108EBB4490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6206-1461-4B6F-98C4-77573DBB9FF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28D2-DA8E-4B8D-86D0-AC996CDC74C4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BE0B-A27E-42EC-BA51-637D16781D71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FF0-B8FB-421F-B1F5-AD90B181352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F7D9-228E-4E7D-A389-F0DFF5F356B2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55104-7FAE-4F06-8E0D-EEEF37070427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048-D8B1-4F52-9657-EE94420A68E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35DE-234B-4536-BBA0-F370E7A6155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3457-6D57-4F92-9533-3D46B73CB86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63C-C433-4E37-91B9-A2A8DAD80E7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5537-BF0F-4BC5-9B9A-D037D8629A7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792-833B-428E-AB24-AEDDD38CB94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마케팅원론 ppt 배경(표지) 사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33564"/>
            <a:ext cx="9163050" cy="6925128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1285852" y="1928802"/>
            <a:ext cx="7072362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893763" indent="-893763">
              <a:spcBef>
                <a:spcPct val="0"/>
              </a:spcBef>
              <a:defRPr/>
            </a:pPr>
            <a:r>
              <a:rPr kumimoji="0" lang="ko-KR" altLang="en-US" sz="4800" b="1" i="0" u="none" strike="noStrike" cap="none" spc="-20" normalizeH="0" baseline="400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마케팅전략 </a:t>
            </a:r>
            <a:r>
              <a:rPr kumimoji="0" lang="en-US" altLang="ko-KR" sz="4800" b="1" i="0" u="none" strike="noStrike" cap="none" spc="-20" normalizeH="0" baseline="400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: </a:t>
            </a:r>
            <a:r>
              <a:rPr kumimoji="0" lang="ko-KR" altLang="en-US" sz="4800" b="1" i="0" u="none" strike="noStrike" cap="none" spc="-20" normalizeH="0" baseline="400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시장세분화</a:t>
            </a:r>
            <a:r>
              <a:rPr kumimoji="0" lang="en-US" altLang="ko-KR" sz="4800" b="1" i="0" u="none" strike="noStrike" cap="none" spc="-20" normalizeH="0" baseline="400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, </a:t>
            </a:r>
            <a:r>
              <a:rPr kumimoji="0" lang="ko-KR" altLang="en-US" sz="4800" b="1" i="0" u="none" strike="noStrike" cap="none" spc="-20" normalizeH="0" baseline="400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표적시장 </a:t>
            </a:r>
            <a:r>
              <a:rPr lang="ko-KR" altLang="en-US" sz="4800" b="1" spc="-20" baseline="4000" dirty="0" smtClean="0">
                <a:latin typeface="나눔고딕" pitchFamily="50" charset="-127"/>
                <a:ea typeface="나눔고딕" pitchFamily="50" charset="-127"/>
                <a:cs typeface="+mj-cs"/>
              </a:rPr>
              <a:t>선택</a:t>
            </a:r>
            <a:r>
              <a:rPr lang="en-US" altLang="ko-KR" sz="4800" b="1" spc="-20" baseline="4000" dirty="0" smtClean="0">
                <a:latin typeface="나눔고딕" pitchFamily="50" charset="-127"/>
                <a:ea typeface="나눔고딕" pitchFamily="50" charset="-127"/>
                <a:cs typeface="+mj-cs"/>
              </a:rPr>
              <a:t>, </a:t>
            </a:r>
            <a:r>
              <a:rPr lang="ko-KR" altLang="en-US" sz="4800" b="1" spc="-20" baseline="4000" dirty="0" err="1" smtClean="0">
                <a:latin typeface="나눔고딕" pitchFamily="50" charset="-127"/>
                <a:ea typeface="나눔고딕" pitchFamily="50" charset="-127"/>
                <a:cs typeface="+mj-cs"/>
              </a:rPr>
              <a:t>포지셔닝</a:t>
            </a:r>
            <a:endParaRPr kumimoji="0" lang="ko-KR" altLang="en-US" sz="4800" b="1" i="0" u="none" strike="noStrike" cap="none" spc="-20" normalizeH="0" baseline="400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572264" y="516732"/>
            <a:ext cx="1662112" cy="1662112"/>
          </a:xfrm>
          <a:prstGeom prst="ellipse">
            <a:avLst/>
          </a:prstGeom>
          <a:solidFill>
            <a:srgbClr val="008E7D"/>
          </a:solidFill>
          <a:ln w="38100">
            <a:solidFill>
              <a:srgbClr val="76E6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제</a:t>
            </a:r>
            <a:r>
              <a:rPr lang="en-US" altLang="ko-KR" sz="4000" b="1" dirty="0" smtClean="0">
                <a:solidFill>
                  <a:srgbClr val="74003A"/>
                </a:solidFill>
                <a:latin typeface="나눔고딕" pitchFamily="50" charset="-127"/>
                <a:ea typeface="나눔고딕" pitchFamily="50" charset="-127"/>
              </a:rPr>
              <a:t>6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장</a:t>
            </a:r>
            <a:endParaRPr lang="ko-KR" altLang="en-US" sz="2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1357290" y="4143380"/>
            <a:ext cx="4643470" cy="11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시장세분화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표적시장 선택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가치제안과 </a:t>
            </a:r>
            <a:r>
              <a:rPr lang="ko-KR" altLang="en-US" sz="20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포지셔닝</a:t>
            </a:r>
            <a:endParaRPr lang="ko-KR" altLang="en-US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시장세분화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Segmentation)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228600" y="1142984"/>
            <a:ext cx="274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ko-KR" altLang="en-US" dirty="0">
                <a:latin typeface="+mj-ea"/>
                <a:ea typeface="+mj-ea"/>
              </a:rPr>
              <a:t>제품</a:t>
            </a:r>
            <a:r>
              <a:rPr lang="en-US" altLang="ko-KR" dirty="0">
                <a:latin typeface="+mj-ea"/>
                <a:ea typeface="+mj-ea"/>
              </a:rPr>
              <a:t>(% </a:t>
            </a:r>
            <a:r>
              <a:rPr lang="ko-KR" altLang="en-US" dirty="0">
                <a:latin typeface="+mj-ea"/>
                <a:ea typeface="+mj-ea"/>
              </a:rPr>
              <a:t>사용자</a:t>
            </a:r>
            <a:r>
              <a:rPr lang="en-US" altLang="ko-KR" dirty="0">
                <a:latin typeface="+mj-ea"/>
                <a:ea typeface="+mj-ea"/>
              </a:rPr>
              <a:t>)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2971800" y="1142984"/>
            <a:ext cx="297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ko-KR" altLang="en-US" dirty="0">
                <a:latin typeface="+mj-ea"/>
                <a:ea typeface="+mj-ea"/>
              </a:rPr>
              <a:t>다량 소비자</a:t>
            </a:r>
            <a:r>
              <a:rPr lang="en-US" altLang="ko-KR" dirty="0">
                <a:latin typeface="+mj-ea"/>
                <a:ea typeface="+mj-ea"/>
              </a:rPr>
              <a:t>(50%)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6096000" y="1142984"/>
            <a:ext cx="274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ko-KR" altLang="en-US" dirty="0">
                <a:latin typeface="+mj-ea"/>
                <a:ea typeface="+mj-ea"/>
              </a:rPr>
              <a:t>소량소비자</a:t>
            </a:r>
            <a:r>
              <a:rPr lang="en-US" altLang="ko-KR" dirty="0">
                <a:latin typeface="+mj-ea"/>
                <a:ea typeface="+mj-ea"/>
              </a:rPr>
              <a:t>(50%)</a:t>
            </a: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228600" y="1904984"/>
            <a:ext cx="2362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ko-KR" altLang="en-US">
                <a:latin typeface="+mj-ea"/>
                <a:ea typeface="+mj-ea"/>
              </a:rPr>
              <a:t>비누와 세제</a:t>
            </a:r>
            <a:r>
              <a:rPr lang="en-US" altLang="ko-KR">
                <a:latin typeface="+mj-ea"/>
                <a:ea typeface="+mj-ea"/>
              </a:rPr>
              <a:t>(94%)</a:t>
            </a:r>
          </a:p>
        </p:txBody>
      </p:sp>
      <p:sp>
        <p:nvSpPr>
          <p:cNvPr id="30" name="Rectangle 12"/>
          <p:cNvSpPr>
            <a:spLocks noChangeArrowheads="1"/>
          </p:cNvSpPr>
          <p:nvPr/>
        </p:nvSpPr>
        <p:spPr bwMode="auto">
          <a:xfrm>
            <a:off x="2667000" y="1904984"/>
            <a:ext cx="4724400" cy="457200"/>
          </a:xfrm>
          <a:prstGeom prst="rect">
            <a:avLst/>
          </a:prstGeom>
          <a:gradFill rotWithShape="0">
            <a:gsLst>
              <a:gs pos="0">
                <a:srgbClr val="B0CCDC"/>
              </a:gs>
              <a:gs pos="50000">
                <a:srgbClr val="CCECFF"/>
              </a:gs>
              <a:gs pos="100000">
                <a:srgbClr val="B0CCD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/>
              <a:t>75%</a:t>
            </a: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7391400" y="1904984"/>
            <a:ext cx="1371600" cy="45720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5629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/>
              <a:t>25%</a:t>
            </a:r>
          </a:p>
        </p:txBody>
      </p:sp>
      <p:sp>
        <p:nvSpPr>
          <p:cNvPr id="33" name="Text Box 14"/>
          <p:cNvSpPr txBox="1">
            <a:spLocks noChangeArrowheads="1"/>
          </p:cNvSpPr>
          <p:nvPr/>
        </p:nvSpPr>
        <p:spPr bwMode="auto">
          <a:xfrm>
            <a:off x="685800" y="2590784"/>
            <a:ext cx="198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ko-KR" altLang="en-US">
                <a:latin typeface="+mj-ea"/>
                <a:ea typeface="+mj-ea"/>
              </a:rPr>
              <a:t>화장지</a:t>
            </a:r>
            <a:r>
              <a:rPr lang="en-US" altLang="ko-KR">
                <a:latin typeface="+mj-ea"/>
                <a:ea typeface="+mj-ea"/>
              </a:rPr>
              <a:t>(95%)</a:t>
            </a:r>
          </a:p>
        </p:txBody>
      </p:sp>
      <p:sp>
        <p:nvSpPr>
          <p:cNvPr id="34" name="Rectangle 15"/>
          <p:cNvSpPr>
            <a:spLocks noChangeArrowheads="1"/>
          </p:cNvSpPr>
          <p:nvPr/>
        </p:nvSpPr>
        <p:spPr bwMode="auto">
          <a:xfrm>
            <a:off x="2667000" y="2514584"/>
            <a:ext cx="4419600" cy="457200"/>
          </a:xfrm>
          <a:prstGeom prst="rect">
            <a:avLst/>
          </a:prstGeom>
          <a:gradFill rotWithShape="0">
            <a:gsLst>
              <a:gs pos="0">
                <a:srgbClr val="B0CCDC"/>
              </a:gs>
              <a:gs pos="50000">
                <a:srgbClr val="CCECFF"/>
              </a:gs>
              <a:gs pos="100000">
                <a:srgbClr val="B0CCD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/>
              <a:t>71%</a:t>
            </a:r>
          </a:p>
        </p:txBody>
      </p:sp>
      <p:sp>
        <p:nvSpPr>
          <p:cNvPr id="35" name="Rectangle 16"/>
          <p:cNvSpPr>
            <a:spLocks noChangeArrowheads="1"/>
          </p:cNvSpPr>
          <p:nvPr/>
        </p:nvSpPr>
        <p:spPr bwMode="auto">
          <a:xfrm>
            <a:off x="7086600" y="2514584"/>
            <a:ext cx="1676400" cy="45720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5629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/>
              <a:t>29%</a:t>
            </a:r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2667000" y="3581384"/>
            <a:ext cx="5105400" cy="457200"/>
          </a:xfrm>
          <a:prstGeom prst="rect">
            <a:avLst/>
          </a:prstGeom>
          <a:gradFill rotWithShape="0">
            <a:gsLst>
              <a:gs pos="0">
                <a:srgbClr val="B0CCDC"/>
              </a:gs>
              <a:gs pos="50000">
                <a:srgbClr val="CCECFF"/>
              </a:gs>
              <a:gs pos="100000">
                <a:srgbClr val="B0CCD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/>
              <a:t>75%</a:t>
            </a:r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auto">
          <a:xfrm>
            <a:off x="7391400" y="3581384"/>
            <a:ext cx="1371600" cy="45720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5629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/>
              <a:t>25%</a:t>
            </a:r>
          </a:p>
        </p:txBody>
      </p:sp>
      <p:sp>
        <p:nvSpPr>
          <p:cNvPr id="38" name="Rectangle 19"/>
          <p:cNvSpPr>
            <a:spLocks noChangeArrowheads="1"/>
          </p:cNvSpPr>
          <p:nvPr/>
        </p:nvSpPr>
        <p:spPr bwMode="auto">
          <a:xfrm>
            <a:off x="2667000" y="3047984"/>
            <a:ext cx="5029200" cy="457200"/>
          </a:xfrm>
          <a:prstGeom prst="rect">
            <a:avLst/>
          </a:prstGeom>
          <a:gradFill rotWithShape="0">
            <a:gsLst>
              <a:gs pos="0">
                <a:srgbClr val="B0CCDC"/>
              </a:gs>
              <a:gs pos="50000">
                <a:srgbClr val="CCECFF"/>
              </a:gs>
              <a:gs pos="100000">
                <a:srgbClr val="B0CCD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/>
              <a:t>79%</a:t>
            </a:r>
          </a:p>
        </p:txBody>
      </p:sp>
      <p:sp>
        <p:nvSpPr>
          <p:cNvPr id="39" name="Rectangle 20"/>
          <p:cNvSpPr>
            <a:spLocks noChangeArrowheads="1"/>
          </p:cNvSpPr>
          <p:nvPr/>
        </p:nvSpPr>
        <p:spPr bwMode="auto">
          <a:xfrm>
            <a:off x="7696200" y="3047984"/>
            <a:ext cx="1066800" cy="45720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5629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/>
              <a:t>21%</a:t>
            </a:r>
          </a:p>
        </p:txBody>
      </p:sp>
      <p:sp>
        <p:nvSpPr>
          <p:cNvPr id="40" name="Rectangle 21"/>
          <p:cNvSpPr>
            <a:spLocks noChangeArrowheads="1"/>
          </p:cNvSpPr>
          <p:nvPr/>
        </p:nvSpPr>
        <p:spPr bwMode="auto">
          <a:xfrm>
            <a:off x="2667000" y="4190984"/>
            <a:ext cx="5257800" cy="457200"/>
          </a:xfrm>
          <a:prstGeom prst="rect">
            <a:avLst/>
          </a:prstGeom>
          <a:gradFill rotWithShape="0">
            <a:gsLst>
              <a:gs pos="0">
                <a:srgbClr val="B0CCDC"/>
              </a:gs>
              <a:gs pos="50000">
                <a:srgbClr val="CCECFF"/>
              </a:gs>
              <a:gs pos="100000">
                <a:srgbClr val="B0CCD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/>
              <a:t>83%</a:t>
            </a:r>
          </a:p>
        </p:txBody>
      </p:sp>
      <p:sp>
        <p:nvSpPr>
          <p:cNvPr id="41" name="Rectangle 22"/>
          <p:cNvSpPr>
            <a:spLocks noChangeArrowheads="1"/>
          </p:cNvSpPr>
          <p:nvPr/>
        </p:nvSpPr>
        <p:spPr bwMode="auto">
          <a:xfrm>
            <a:off x="7924800" y="4190984"/>
            <a:ext cx="838200" cy="45720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5629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/>
              <a:t>17%</a:t>
            </a:r>
          </a:p>
        </p:txBody>
      </p:sp>
      <p:sp>
        <p:nvSpPr>
          <p:cNvPr id="42" name="Rectangle 23"/>
          <p:cNvSpPr>
            <a:spLocks noChangeArrowheads="1"/>
          </p:cNvSpPr>
          <p:nvPr/>
        </p:nvSpPr>
        <p:spPr bwMode="auto">
          <a:xfrm>
            <a:off x="2667000" y="4800584"/>
            <a:ext cx="5562600" cy="457200"/>
          </a:xfrm>
          <a:prstGeom prst="rect">
            <a:avLst/>
          </a:prstGeom>
          <a:gradFill rotWithShape="0">
            <a:gsLst>
              <a:gs pos="0">
                <a:srgbClr val="B0CCDC"/>
              </a:gs>
              <a:gs pos="50000">
                <a:srgbClr val="CCECFF"/>
              </a:gs>
              <a:gs pos="100000">
                <a:srgbClr val="B0CCD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/>
              <a:t>87%</a:t>
            </a:r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>
            <a:off x="8229600" y="4800584"/>
            <a:ext cx="533400" cy="45720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5629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/>
              <a:t>13%</a:t>
            </a:r>
          </a:p>
        </p:txBody>
      </p:sp>
      <p:sp>
        <p:nvSpPr>
          <p:cNvPr id="62" name="Text Box 25"/>
          <p:cNvSpPr txBox="1">
            <a:spLocks noChangeArrowheads="1"/>
          </p:cNvSpPr>
          <p:nvPr/>
        </p:nvSpPr>
        <p:spPr bwMode="auto">
          <a:xfrm>
            <a:off x="914400" y="3124184"/>
            <a:ext cx="1752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ko-KR" altLang="en-US">
                <a:latin typeface="+mj-ea"/>
                <a:ea typeface="+mj-ea"/>
              </a:rPr>
              <a:t>샴푸</a:t>
            </a:r>
            <a:r>
              <a:rPr lang="en-US" altLang="ko-KR">
                <a:latin typeface="+mj-ea"/>
                <a:ea typeface="+mj-ea"/>
              </a:rPr>
              <a:t>(94%)</a:t>
            </a:r>
          </a:p>
        </p:txBody>
      </p:sp>
      <p:sp>
        <p:nvSpPr>
          <p:cNvPr id="63" name="Text Box 26"/>
          <p:cNvSpPr txBox="1">
            <a:spLocks noChangeArrowheads="1"/>
          </p:cNvSpPr>
          <p:nvPr/>
        </p:nvSpPr>
        <p:spPr bwMode="auto">
          <a:xfrm>
            <a:off x="381000" y="3657584"/>
            <a:ext cx="2209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ko-KR" altLang="en-US">
                <a:latin typeface="+mj-ea"/>
                <a:ea typeface="+mj-ea"/>
              </a:rPr>
              <a:t>종이타월</a:t>
            </a:r>
            <a:r>
              <a:rPr lang="en-US" altLang="ko-KR">
                <a:latin typeface="+mj-ea"/>
                <a:ea typeface="+mj-ea"/>
              </a:rPr>
              <a:t>(90%)</a:t>
            </a:r>
          </a:p>
        </p:txBody>
      </p:sp>
      <p:sp>
        <p:nvSpPr>
          <p:cNvPr id="64" name="Text Box 27"/>
          <p:cNvSpPr txBox="1">
            <a:spLocks noChangeArrowheads="1"/>
          </p:cNvSpPr>
          <p:nvPr/>
        </p:nvSpPr>
        <p:spPr bwMode="auto">
          <a:xfrm>
            <a:off x="914400" y="4267184"/>
            <a:ext cx="1752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ko-KR" altLang="en-US">
                <a:latin typeface="+mj-ea"/>
                <a:ea typeface="+mj-ea"/>
              </a:rPr>
              <a:t>콜라</a:t>
            </a:r>
            <a:r>
              <a:rPr lang="en-US" altLang="ko-KR">
                <a:latin typeface="+mj-ea"/>
                <a:ea typeface="+mj-ea"/>
              </a:rPr>
              <a:t>(67%)</a:t>
            </a:r>
          </a:p>
        </p:txBody>
      </p:sp>
      <p:sp>
        <p:nvSpPr>
          <p:cNvPr id="65" name="Text Box 28"/>
          <p:cNvSpPr txBox="1">
            <a:spLocks noChangeArrowheads="1"/>
          </p:cNvSpPr>
          <p:nvPr/>
        </p:nvSpPr>
        <p:spPr bwMode="auto">
          <a:xfrm>
            <a:off x="914400" y="4800584"/>
            <a:ext cx="1752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ko-KR" altLang="en-US">
                <a:latin typeface="+mj-ea"/>
                <a:ea typeface="+mj-ea"/>
              </a:rPr>
              <a:t>맥주</a:t>
            </a:r>
            <a:r>
              <a:rPr lang="en-US" altLang="ko-KR">
                <a:latin typeface="+mj-ea"/>
                <a:ea typeface="+mj-ea"/>
              </a:rPr>
              <a:t>(41%)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571736" y="5463464"/>
            <a:ext cx="4000528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소비재의 다량소비자와 소량소비자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시장세분화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Segmentation)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479938" y="857232"/>
            <a:ext cx="8196518" cy="5581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시장세분화의 기준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Font typeface="Wingdings" pitchFamily="2" charset="2"/>
              <a:buAutoNum type="arabicParenBoth" startAt="5"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B2B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시장의 세분화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Font typeface="Wingdings" pitchFamily="2" charset="2"/>
              <a:buAutoNum type="arabicParenBoth" startAt="5"/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Font typeface="Wingdings" pitchFamily="2" charset="2"/>
              <a:buAutoNum type="arabicParenBoth" startAt="5"/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Font typeface="Wingdings" pitchFamily="2" charset="2"/>
              <a:buAutoNum type="arabicParenBoth" startAt="5"/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Font typeface="Wingdings" pitchFamily="2" charset="2"/>
              <a:buAutoNum type="arabicParenBoth" startAt="5"/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Font typeface="Wingdings" pitchFamily="2" charset="2"/>
              <a:buAutoNum type="arabicParenBoth" startAt="5"/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Font typeface="Wingdings" pitchFamily="2" charset="2"/>
              <a:buAutoNum type="arabicParenBoth" startAt="5"/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Font typeface="Wingdings" pitchFamily="2" charset="2"/>
              <a:buAutoNum type="arabicParenBoth" startAt="5"/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B2B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시장 역시 소비재 시장과 마찬가지로 지리적 변수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구매자가 추구하는 편익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사용률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충성도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상품에 대한 태도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상품 경험 유무 및 다과 등을 세분화 변수로 사용함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;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산업의 종류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회사규모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운영상의 특성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구매 접근 방식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상황적 요인 등과 같은 변수를 추가적으로 사용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1002978" y="2063001"/>
            <a:ext cx="7241430" cy="2715195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504000" indent="-457200">
              <a:lnSpc>
                <a:spcPct val="15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&lt;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표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6.3&gt;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B2B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시장의 주요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세분화변수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  <a:p>
            <a:pPr marL="504000" indent="-457200">
              <a:lnSpc>
                <a:spcPct val="15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인구통계학적 변수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산업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회사 규모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위치</a:t>
            </a:r>
          </a:p>
          <a:p>
            <a:pPr marL="504000" indent="-457200">
              <a:lnSpc>
                <a:spcPct val="15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운영변수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기술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사용자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/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비사용자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소비자의 능력</a:t>
            </a:r>
          </a:p>
          <a:p>
            <a:pPr marL="504000" indent="-457200">
              <a:lnSpc>
                <a:spcPct val="15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구매 접근방식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구매 조직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권력구조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기존의 관계양상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</a:p>
          <a:p>
            <a:pPr marL="504000" indent="-457200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          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구매 정책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구매 시 고려하는 속성</a:t>
            </a:r>
          </a:p>
          <a:p>
            <a:pPr marL="504000" indent="-457200">
              <a:lnSpc>
                <a:spcPct val="15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상황적 요인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긴급성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특별한 용도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주문의 양</a:t>
            </a:r>
          </a:p>
          <a:p>
            <a:pPr marL="504000" indent="-457200">
              <a:lnSpc>
                <a:spcPct val="13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개인적 특성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구매자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판매자 유사성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위험에 대한 태도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충성도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시장세분화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Segmentation)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714612" y="5376462"/>
            <a:ext cx="3643338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효과적 시장세분화의 요건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27" name="Group 24"/>
          <p:cNvGrpSpPr>
            <a:grpSpLocks/>
          </p:cNvGrpSpPr>
          <p:nvPr/>
        </p:nvGrpSpPr>
        <p:grpSpPr bwMode="auto">
          <a:xfrm>
            <a:off x="1857356" y="1104698"/>
            <a:ext cx="5181600" cy="3695700"/>
            <a:chOff x="1152" y="1248"/>
            <a:chExt cx="3264" cy="2784"/>
          </a:xfrm>
        </p:grpSpPr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1152" y="1248"/>
              <a:ext cx="3264" cy="384"/>
            </a:xfrm>
            <a:prstGeom prst="rect">
              <a:avLst/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효과적 시장세분화의 요건</a:t>
              </a:r>
            </a:p>
          </p:txBody>
        </p:sp>
        <p:cxnSp>
          <p:nvCxnSpPr>
            <p:cNvPr id="29" name="AutoShape 17"/>
            <p:cNvCxnSpPr>
              <a:cxnSpLocks noChangeShapeType="1"/>
              <a:stCxn id="30" idx="2"/>
              <a:endCxn id="36" idx="0"/>
            </p:cNvCxnSpPr>
            <p:nvPr/>
          </p:nvCxnSpPr>
          <p:spPr bwMode="auto">
            <a:xfrm>
              <a:off x="2808" y="2208"/>
              <a:ext cx="0" cy="144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1776" y="1824"/>
              <a:ext cx="2064" cy="384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측정 가능성</a:t>
              </a:r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1776" y="3024"/>
              <a:ext cx="2064" cy="384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충분한 규모의 시장</a:t>
              </a:r>
            </a:p>
          </p:txBody>
        </p:sp>
        <p:sp>
          <p:nvSpPr>
            <p:cNvPr id="33" name="Rectangle 20"/>
            <p:cNvSpPr>
              <a:spLocks noChangeArrowheads="1"/>
            </p:cNvSpPr>
            <p:nvPr/>
          </p:nvSpPr>
          <p:spPr bwMode="auto">
            <a:xfrm>
              <a:off x="1776" y="2400"/>
              <a:ext cx="2064" cy="384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접근 가능성</a:t>
              </a:r>
            </a:p>
          </p:txBody>
        </p:sp>
        <p:sp>
          <p:nvSpPr>
            <p:cNvPr id="34" name="Line 21"/>
            <p:cNvSpPr>
              <a:spLocks noChangeShapeType="1"/>
            </p:cNvSpPr>
            <p:nvPr/>
          </p:nvSpPr>
          <p:spPr bwMode="auto">
            <a:xfrm>
              <a:off x="2401" y="1632"/>
              <a:ext cx="0" cy="19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35" name="Line 22"/>
            <p:cNvSpPr>
              <a:spLocks noChangeShapeType="1"/>
            </p:cNvSpPr>
            <p:nvPr/>
          </p:nvSpPr>
          <p:spPr bwMode="auto">
            <a:xfrm>
              <a:off x="3169" y="1632"/>
              <a:ext cx="0" cy="19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36" name="Rectangle 23"/>
            <p:cNvSpPr>
              <a:spLocks noChangeArrowheads="1"/>
            </p:cNvSpPr>
            <p:nvPr/>
          </p:nvSpPr>
          <p:spPr bwMode="auto">
            <a:xfrm>
              <a:off x="1776" y="3648"/>
              <a:ext cx="2064" cy="384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실행 가능성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시장세분화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Segmentation)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479938" y="857232"/>
            <a:ext cx="8196518" cy="5360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시장세분화의 기준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200000"/>
              </a:lnSpc>
              <a:spcBef>
                <a:spcPts val="384"/>
              </a:spcBef>
              <a:buFont typeface="Wingdings" pitchFamily="2" charset="2"/>
              <a:buAutoNum type="arabicParenBoth" startAt="6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효과적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시장세분화의 요건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측정가능성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(Measurability):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세분시장의 특성들이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측정가능해야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장식용으로 책을 구매하기 원하는 소비자들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이라고 표적시장을 정하더라도 그들의 수나 구매력 등을 측정하기가 거의 불가능할 수 있음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접근가능성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(Accessibility):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유통경로나 매체를 통해 접근이 가능해야 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Tx/>
              <a:buChar char="-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사회적으로 적극적이고 야근을 자주하는 미혼의 여성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이라고 표적시장을 정하더라도 이들이 접근이 어려운 특정 지역에 있거나 특정매체에 자주 노출이 되지 않는 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기업이 표적시장에 접근하기는 어려움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충분한 시장의 규모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(Substantiality):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세분시장이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커서 충분한 이익을 얻을 수 있어야 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Tx/>
              <a:buChar char="-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각 소비자들의 기호에 정확히 맞는 제품을 만들더라도 규모가 작으면 그에 따른 과다한 생산비용으로 인해 이익을 내기 어렵게 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시장세분화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Segmentation)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479938" y="785794"/>
            <a:ext cx="8196518" cy="5760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시장세분화의 기준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200000"/>
              </a:lnSpc>
              <a:spcBef>
                <a:spcPts val="384"/>
              </a:spcBef>
              <a:buFont typeface="Wingdings" pitchFamily="2" charset="2"/>
              <a:buAutoNum type="arabicParenBoth" startAt="6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효과적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시장세분화의 요건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350" dirty="0" smtClean="0">
                <a:latin typeface="나눔고딕" pitchFamily="50" charset="-127"/>
                <a:ea typeface="나눔고딕" pitchFamily="50" charset="-127"/>
              </a:rPr>
              <a:t>차별화 가능성 </a:t>
            </a:r>
            <a:r>
              <a:rPr lang="en-US" altLang="ko-KR" sz="1350" dirty="0" smtClean="0">
                <a:latin typeface="나눔고딕" pitchFamily="50" charset="-127"/>
                <a:ea typeface="나눔고딕" pitchFamily="50" charset="-127"/>
              </a:rPr>
              <a:t>(Differentiability): </a:t>
            </a:r>
            <a:r>
              <a:rPr lang="ko-KR" altLang="en-US" sz="1350" dirty="0" smtClean="0">
                <a:latin typeface="나눔고딕" pitchFamily="50" charset="-127"/>
                <a:ea typeface="나눔고딕" pitchFamily="50" charset="-127"/>
              </a:rPr>
              <a:t>세분시장들이 개념적으로 구분될 수 있어야 할 뿐만 아니라 다른 마케팅믹스에 다른 반응을 보여야 함</a:t>
            </a:r>
            <a:endParaRPr lang="en-US" altLang="ko-KR" sz="135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Tx/>
              <a:buChar char="-"/>
              <a:defRPr/>
            </a:pPr>
            <a:r>
              <a:rPr lang="ko-KR" altLang="en-US" sz="1350" dirty="0" smtClean="0">
                <a:latin typeface="나눔고딕" pitchFamily="50" charset="-127"/>
                <a:ea typeface="나눔고딕" pitchFamily="50" charset="-127"/>
              </a:rPr>
              <a:t>미혼 여성과 기혼 여성이 같은 향수제품에 유사한 반응을 보인다면 결혼 여부는 시장을 나누는 효과적인 기준이 될 수 없음</a:t>
            </a:r>
            <a:endParaRPr lang="en-US" altLang="ko-KR" sz="135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350" dirty="0" smtClean="0">
                <a:latin typeface="나눔고딕" pitchFamily="50" charset="-127"/>
                <a:ea typeface="나눔고딕" pitchFamily="50" charset="-127"/>
              </a:rPr>
              <a:t>실행가능성 </a:t>
            </a:r>
            <a:r>
              <a:rPr lang="en-US" altLang="ko-KR" sz="135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350" dirty="0" err="1" smtClean="0">
                <a:latin typeface="나눔고딕" pitchFamily="50" charset="-127"/>
                <a:ea typeface="나눔고딕" pitchFamily="50" charset="-127"/>
              </a:rPr>
              <a:t>Actionability</a:t>
            </a:r>
            <a:r>
              <a:rPr lang="en-US" altLang="ko-KR" sz="1350" dirty="0" smtClean="0">
                <a:latin typeface="나눔고딕" pitchFamily="50" charset="-127"/>
                <a:ea typeface="나눔고딕" pitchFamily="50" charset="-127"/>
              </a:rPr>
              <a:t>): </a:t>
            </a:r>
            <a:r>
              <a:rPr lang="ko-KR" altLang="en-US" sz="1350" dirty="0" smtClean="0">
                <a:latin typeface="나눔고딕" pitchFamily="50" charset="-127"/>
                <a:ea typeface="나눔고딕" pitchFamily="50" charset="-127"/>
              </a:rPr>
              <a:t>각 세분시장을 공략하기 위한 효과적 마케팅 프로그램을 개발할 수 있어야 함</a:t>
            </a:r>
            <a:endParaRPr lang="en-US" altLang="ko-KR" sz="135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Tx/>
              <a:buChar char="-"/>
              <a:defRPr/>
            </a:pPr>
            <a:r>
              <a:rPr lang="ko-KR" altLang="en-US" sz="1350" dirty="0" smtClean="0">
                <a:latin typeface="나눔고딕" pitchFamily="50" charset="-127"/>
                <a:ea typeface="나눔고딕" pitchFamily="50" charset="-127"/>
              </a:rPr>
              <a:t>세분시장을 발견할 수 있더라도 그에 적합한 마케팅 프로그램을  개발할 수 없으면 세분화의 의미가 없어짐</a:t>
            </a:r>
            <a:endParaRPr lang="en-US" altLang="ko-KR" sz="135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Tx/>
              <a:buChar char="-"/>
              <a:defRPr/>
            </a:pPr>
            <a:r>
              <a:rPr lang="ko-KR" altLang="en-US" sz="1350" dirty="0" smtClean="0">
                <a:latin typeface="나눔고딕" pitchFamily="50" charset="-127"/>
                <a:ea typeface="나눔고딕" pitchFamily="50" charset="-127"/>
              </a:rPr>
              <a:t>정보통신 기술의 발달로 </a:t>
            </a:r>
            <a:r>
              <a:rPr lang="ko-KR" altLang="en-US" sz="1350" dirty="0" err="1" smtClean="0">
                <a:latin typeface="나눔고딕" pitchFamily="50" charset="-127"/>
                <a:ea typeface="나눔고딕" pitchFamily="50" charset="-127"/>
              </a:rPr>
              <a:t>빅데이터</a:t>
            </a:r>
            <a:r>
              <a:rPr lang="ko-KR" altLang="en-US" sz="135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350" dirty="0" smtClean="0">
                <a:latin typeface="나눔고딕" pitchFamily="50" charset="-127"/>
                <a:ea typeface="나눔고딕" pitchFamily="50" charset="-127"/>
              </a:rPr>
              <a:t>(big data)</a:t>
            </a:r>
            <a:r>
              <a:rPr lang="ko-KR" altLang="en-US" sz="1350" dirty="0" smtClean="0">
                <a:latin typeface="나눔고딕" pitchFamily="50" charset="-127"/>
                <a:ea typeface="나눔고딕" pitchFamily="50" charset="-127"/>
              </a:rPr>
              <a:t>를 이용하여 과거에는 관찰과 측정이 어렵거나 불가능했던 행동적 변수들을 관찰</a:t>
            </a:r>
            <a:r>
              <a:rPr lang="en-US" altLang="ko-KR" sz="135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350" dirty="0" smtClean="0">
                <a:latin typeface="나눔고딕" pitchFamily="50" charset="-127"/>
                <a:ea typeface="나눔고딕" pitchFamily="50" charset="-127"/>
              </a:rPr>
              <a:t>측정하는 경우가 많아지면서</a:t>
            </a:r>
            <a:r>
              <a:rPr lang="en-US" altLang="ko-KR" sz="135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350" dirty="0" smtClean="0">
                <a:latin typeface="나눔고딕" pitchFamily="50" charset="-127"/>
                <a:ea typeface="나눔고딕" pitchFamily="50" charset="-127"/>
              </a:rPr>
              <a:t>인구통계학적</a:t>
            </a:r>
            <a:r>
              <a:rPr lang="en-US" altLang="ko-KR" sz="135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350" dirty="0" smtClean="0">
                <a:latin typeface="나눔고딕" pitchFamily="50" charset="-127"/>
                <a:ea typeface="나눔고딕" pitchFamily="50" charset="-127"/>
              </a:rPr>
              <a:t>지리적 세분화보다 전략적으로 더 유용한 행동적 변수에 입각한 세분화를 시도하여 성공하는 사례가 점차로 증가하고 있음</a:t>
            </a:r>
            <a:endParaRPr lang="en-US" altLang="ko-KR" sz="135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표적시장 선택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Targeting)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479938" y="928670"/>
            <a:ext cx="8196518" cy="1803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3600" lvl="2" indent="-1728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시장을 세분화하고 각 세분시장을 평가한 후 어떤 시장을 표적시장으로 선택하고 몇 개의 세분시장을 공략할지 결정해야 함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altLang="ko-KR" sz="16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2.1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세분시장의 평가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8" name="Group 67"/>
          <p:cNvGraphicFramePr>
            <a:graphicFrameLocks noGrp="1"/>
          </p:cNvGraphicFramePr>
          <p:nvPr/>
        </p:nvGraphicFramePr>
        <p:xfrm>
          <a:off x="2054696" y="2977426"/>
          <a:ext cx="5181600" cy="2374920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5937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세분시장의 평가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5937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세분시장의 규모와 성장률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5937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세분시장의 구조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5937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기업의 목표와 자원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00364" y="5785738"/>
            <a:ext cx="3357586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세분시장의 평가기준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표적시장 선택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Targeting)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467544" y="1020204"/>
            <a:ext cx="8196518" cy="548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2.1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세분시장의 평가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20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세분시장의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규모와 성장률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각 세분시장에 대한 현재 판매량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예상 성장률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예상 수익률 등에 대한 자료를 수집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분석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충분한 규모와 높은 성장률이 중요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소규모 기업들은 큰 규모의 세분시장을 감당할만한 기술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자원이 부족하고 시장에서의 기업간의 경쟁이 치열하므로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높은 수익률을 얻을 수 있는 성장잠재력을 가진 작은 시장을 선택하는 경우도 있음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200000"/>
              </a:lnSpc>
              <a:spcBef>
                <a:spcPts val="384"/>
              </a:spcBef>
              <a:buFontTx/>
              <a:buAutoNum type="arabicParenBoth"/>
              <a:defRPr/>
            </a:pPr>
            <a:r>
              <a:rPr lang="ko-KR" altLang="en-US" sz="1600" b="1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시장구조의 매력도</a:t>
            </a:r>
            <a:endParaRPr lang="en-US" altLang="ko-KR" sz="1600" b="1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충분한 규모와 성장률이 있으면서 시장구조 측면에서 매력적이어야 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장기적으로 세분시장 매력도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수익성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에 영향을 주는 구조적 요인들인 경쟁강도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대체상품의 위협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구매자의 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공급자의 힘 등이 자사제품에 미치는 영향 분석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46038">
              <a:lnSpc>
                <a:spcPct val="20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표적시장 선택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Targeting)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467544" y="785794"/>
            <a:ext cx="8196518" cy="2848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2.1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세분시장의 평가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6500" lvl="1" indent="-342900">
              <a:lnSpc>
                <a:spcPct val="200000"/>
              </a:lnSpc>
              <a:spcBef>
                <a:spcPts val="384"/>
              </a:spcBef>
              <a:buFont typeface="Wingdings" pitchFamily="2" charset="2"/>
              <a:buAutoNum type="arabicParenBoth" startAt="3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기업의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목표와 자원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세분시장의 규모가 크고 성장률이 빠르고 구조적으로도 매력적이라고 하더라도 세분시장과 관련된 자사의 목표와 자원을 고려하여 시장의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매력도를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평가해야 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목표와 부합하더라도 그 시장에서 성공할 수 있는 기술과 자원이 있는가를 봐서 경쟁적 우위를 얻을 수 있고 비용보다 수익이 더 많다고 판단할 때 진입함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표적시장 선택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Targeting)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928926" y="5429264"/>
            <a:ext cx="3000396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 가지 시장공략전략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67544" y="805494"/>
            <a:ext cx="8196518" cy="45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표적시장 선택</a:t>
            </a:r>
            <a:endParaRPr lang="en-US" altLang="ko-KR" sz="1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395536" y="1500174"/>
            <a:ext cx="8299648" cy="3456384"/>
            <a:chOff x="228600" y="1923256"/>
            <a:chExt cx="8610600" cy="3810000"/>
          </a:xfrm>
        </p:grpSpPr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28600" y="1923256"/>
              <a:ext cx="2514600" cy="4572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무차별 마케팅</a:t>
              </a: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228600" y="3142456"/>
              <a:ext cx="2514600" cy="4572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차별적 마케팅</a:t>
              </a: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228600" y="4742656"/>
              <a:ext cx="2514600" cy="4572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집중 마케팅</a:t>
              </a: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124200" y="1923256"/>
              <a:ext cx="2362200" cy="3810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마케팅 믹스</a:t>
              </a: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3124200" y="2609056"/>
              <a:ext cx="2362200" cy="3810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마케팅 믹스</a:t>
              </a:r>
              <a:r>
                <a:rPr lang="en-US" altLang="ko-KR">
                  <a:latin typeface="+mj-ea"/>
                  <a:ea typeface="+mj-ea"/>
                </a:rPr>
                <a:t>1</a:t>
              </a: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124200" y="3142456"/>
              <a:ext cx="2362200" cy="3810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마케팅 믹스</a:t>
              </a:r>
              <a:r>
                <a:rPr lang="en-US" altLang="ko-KR"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3124200" y="4818856"/>
              <a:ext cx="2362200" cy="3810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마케팅 믹스</a:t>
              </a: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124200" y="3675856"/>
              <a:ext cx="2362200" cy="3810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마케팅 믹스</a:t>
              </a:r>
              <a:r>
                <a:rPr lang="en-US" altLang="ko-KR">
                  <a:latin typeface="+mj-ea"/>
                  <a:ea typeface="+mj-ea"/>
                </a:rPr>
                <a:t>3</a:t>
              </a: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6477000" y="1923256"/>
              <a:ext cx="2362200" cy="3810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전체시장</a:t>
              </a: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6477000" y="3675856"/>
              <a:ext cx="2362200" cy="3810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세분시장 </a:t>
              </a:r>
              <a:r>
                <a:rPr lang="en-US" altLang="ko-KR">
                  <a:latin typeface="+mj-ea"/>
                  <a:ea typeface="+mj-ea"/>
                </a:rPr>
                <a:t>3</a:t>
              </a: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6477000" y="3142456"/>
              <a:ext cx="2362200" cy="3810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세분시장 </a:t>
              </a:r>
              <a:r>
                <a:rPr lang="en-US" altLang="ko-KR"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6477000" y="2609056"/>
              <a:ext cx="2362200" cy="3810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세분시장 </a:t>
              </a:r>
              <a:r>
                <a:rPr lang="en-US" altLang="ko-KR">
                  <a:latin typeface="+mj-ea"/>
                  <a:ea typeface="+mj-ea"/>
                </a:rPr>
                <a:t>1</a:t>
              </a: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6477000" y="5352256"/>
              <a:ext cx="2362200" cy="3810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세분시장 </a:t>
              </a:r>
              <a:r>
                <a:rPr lang="en-US" altLang="ko-KR">
                  <a:latin typeface="+mj-ea"/>
                  <a:ea typeface="+mj-ea"/>
                </a:rPr>
                <a:t>3</a:t>
              </a: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6477000" y="4818856"/>
              <a:ext cx="2362200" cy="3810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세분시장 </a:t>
              </a:r>
              <a:r>
                <a:rPr lang="en-US" altLang="ko-KR"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6477000" y="4285456"/>
              <a:ext cx="2362200" cy="3810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세분시장 </a:t>
              </a:r>
              <a:r>
                <a:rPr lang="en-US" altLang="ko-KR">
                  <a:latin typeface="+mj-ea"/>
                  <a:ea typeface="+mj-ea"/>
                </a:rPr>
                <a:t>1</a:t>
              </a:r>
            </a:p>
          </p:txBody>
        </p:sp>
        <p:cxnSp>
          <p:nvCxnSpPr>
            <p:cNvPr id="28" name="AutoShape 26"/>
            <p:cNvCxnSpPr>
              <a:cxnSpLocks noChangeShapeType="1"/>
              <a:stCxn id="16" idx="3"/>
              <a:endCxn id="21" idx="1"/>
            </p:cNvCxnSpPr>
            <p:nvPr/>
          </p:nvCxnSpPr>
          <p:spPr bwMode="auto">
            <a:xfrm>
              <a:off x="5486400" y="2113756"/>
              <a:ext cx="9906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9" name="AutoShape 27"/>
            <p:cNvCxnSpPr>
              <a:cxnSpLocks noChangeShapeType="1"/>
              <a:stCxn id="17" idx="3"/>
              <a:endCxn id="24" idx="1"/>
            </p:cNvCxnSpPr>
            <p:nvPr/>
          </p:nvCxnSpPr>
          <p:spPr bwMode="auto">
            <a:xfrm>
              <a:off x="5486400" y="2799556"/>
              <a:ext cx="9906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0" name="AutoShape 28"/>
            <p:cNvCxnSpPr>
              <a:cxnSpLocks noChangeShapeType="1"/>
              <a:stCxn id="18" idx="3"/>
              <a:endCxn id="23" idx="1"/>
            </p:cNvCxnSpPr>
            <p:nvPr/>
          </p:nvCxnSpPr>
          <p:spPr bwMode="auto">
            <a:xfrm>
              <a:off x="5486400" y="3332956"/>
              <a:ext cx="9906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1" name="AutoShape 29"/>
            <p:cNvCxnSpPr>
              <a:cxnSpLocks noChangeShapeType="1"/>
              <a:stCxn id="20" idx="3"/>
              <a:endCxn id="22" idx="1"/>
            </p:cNvCxnSpPr>
            <p:nvPr/>
          </p:nvCxnSpPr>
          <p:spPr bwMode="auto">
            <a:xfrm>
              <a:off x="5486400" y="3866356"/>
              <a:ext cx="9906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2" name="AutoShape 30"/>
            <p:cNvCxnSpPr>
              <a:cxnSpLocks noChangeShapeType="1"/>
              <a:stCxn id="19" idx="3"/>
              <a:endCxn id="26" idx="1"/>
            </p:cNvCxnSpPr>
            <p:nvPr/>
          </p:nvCxnSpPr>
          <p:spPr bwMode="auto">
            <a:xfrm>
              <a:off x="5486400" y="5009356"/>
              <a:ext cx="9906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표적시장 선택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Targeting)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467544" y="1020204"/>
            <a:ext cx="8196518" cy="4750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표적시장 선택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20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무차별적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마케팅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(Undifferentiated Marketing)</a:t>
            </a: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세분시장 간의 차이를 무시하고 하나의 제품으로 전체 시장을 공략하는 전략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소비자들 간의 차이보다는 공통점에 중점을 두며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대량유통과 대량 광고 방식을 채택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200000"/>
              </a:lnSpc>
              <a:spcBef>
                <a:spcPts val="384"/>
              </a:spcBef>
              <a:buFontTx/>
              <a:buAutoNum type="arabicParenBoth"/>
              <a:defRPr/>
            </a:pPr>
            <a:r>
              <a:rPr lang="ko-KR" altLang="en-US" sz="1600" b="1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차별적 마케팅 </a:t>
            </a:r>
            <a:r>
              <a:rPr lang="en-US" altLang="ko-KR" sz="1600" b="1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(Differentiated Marketing)</a:t>
            </a: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여러 개의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표적시장을 선정하고 각각의 표적시장에 적합한 마케팅 전략을 개발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제품과 마케팅 믹스의 다양성을 통해 각 세분시장 안에서 높은 판매고와 강력한 위치를 구축 가능함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각 세분시장에 맞는 마케팅 전략의 구사에는 많은 비용이 들어가기 때문에 증가된 비용을 고려한 예상수익을 먼저 생각해야 함</a:t>
            </a: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도입사례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214282" y="714356"/>
            <a:ext cx="8715436" cy="6969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스마트 화장품 ‘쿠션 파운데이션’ 혁신적 카테고리 창출로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1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조원 신화창조</a:t>
            </a:r>
            <a:endParaRPr kumimoji="0" lang="ko-KR" altLang="en-US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5" name="내용 개체 틀 2"/>
          <p:cNvSpPr txBox="1">
            <a:spLocks/>
          </p:cNvSpPr>
          <p:nvPr/>
        </p:nvSpPr>
        <p:spPr>
          <a:xfrm>
            <a:off x="414366" y="1428736"/>
            <a:ext cx="8028907" cy="487865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177800" lvl="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900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2100" b="1" dirty="0" smtClean="0">
                <a:latin typeface="나눔고딕" pitchFamily="50" charset="-127"/>
                <a:ea typeface="나눔고딕" pitchFamily="50" charset="-127"/>
              </a:rPr>
              <a:t>사용 편의성을 극대화한 </a:t>
            </a:r>
            <a:r>
              <a:rPr lang="ko-KR" altLang="en-US" sz="2100" b="1" dirty="0" err="1" smtClean="0">
                <a:latin typeface="나눔고딕" pitchFamily="50" charset="-127"/>
                <a:ea typeface="나눔고딕" pitchFamily="50" charset="-127"/>
              </a:rPr>
              <a:t>융합형</a:t>
            </a:r>
            <a:r>
              <a:rPr lang="ko-KR" altLang="en-US" sz="2100" b="1" dirty="0" smtClean="0">
                <a:latin typeface="나눔고딕" pitchFamily="50" charset="-127"/>
                <a:ea typeface="나눔고딕" pitchFamily="50" charset="-127"/>
              </a:rPr>
              <a:t> 신제품 개발 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스펀지와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리퀴드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제형의 결합으로 기존에 상충되는 것으로 여겨졌던 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혜택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콤팩트 제품의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휴대성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vs.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리퀴드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제품의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발림성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을 동시에 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제공하며 사용 편의성을 극대화</a:t>
            </a:r>
            <a:endParaRPr kumimoji="0" lang="en-US" altLang="ko-KR" sz="1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2100" b="1" dirty="0" smtClean="0">
                <a:latin typeface="나눔고딕" pitchFamily="50" charset="-127"/>
                <a:ea typeface="나눔고딕" pitchFamily="50" charset="-127"/>
              </a:rPr>
              <a:t>일관된 </a:t>
            </a:r>
            <a:r>
              <a:rPr lang="ko-KR" altLang="en-US" sz="2100" b="1" dirty="0" err="1" smtClean="0">
                <a:latin typeface="나눔고딕" pitchFamily="50" charset="-127"/>
                <a:ea typeface="나눔고딕" pitchFamily="50" charset="-127"/>
              </a:rPr>
              <a:t>네이밍을</a:t>
            </a:r>
            <a:r>
              <a:rPr lang="ko-KR" altLang="en-US" sz="2100" b="1" dirty="0" smtClean="0">
                <a:latin typeface="나눔고딕" pitchFamily="50" charset="-127"/>
                <a:ea typeface="나눔고딕" pitchFamily="50" charset="-127"/>
              </a:rPr>
              <a:t> 통해 지배적 카테고리 라벨 확립 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쿠션이라는 범주적 속성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제품 유형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을 강조한 카테고리 라벨 전략 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신개념 제형을 카테고리 라벨에 내세우며 다양한 효능을 갖춘 화장품을 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휴대가 간편한 콤팩트 용기에 담았다는 가치 제안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2100" b="1" dirty="0" smtClean="0">
                <a:latin typeface="나눔고딕" pitchFamily="50" charset="-127"/>
                <a:ea typeface="나눔고딕" pitchFamily="50" charset="-127"/>
              </a:rPr>
              <a:t>사용자 행태 분석에 기반한 제품 </a:t>
            </a:r>
            <a:r>
              <a:rPr lang="ko-KR" altLang="en-US" sz="2100" b="1" dirty="0" err="1" smtClean="0">
                <a:latin typeface="나눔고딕" pitchFamily="50" charset="-127"/>
                <a:ea typeface="나눔고딕" pitchFamily="50" charset="-127"/>
              </a:rPr>
              <a:t>리포지셔닝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쿠션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런칭시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선블록으로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포지셔닝하여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지각된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위험 최소화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이후 소비자 사용 행태 분석을 통해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선블록에서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파운데이션으로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리포지셔닝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성공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6" name="Picture 2" descr="D:\Grad School\ph_D\TA 인수인계\책개정\17년_마케팅 원론\6장\아이오페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4002223"/>
            <a:ext cx="2646729" cy="2090853"/>
          </a:xfrm>
          <a:prstGeom prst="rect">
            <a:avLst/>
          </a:prstGeom>
          <a:noFill/>
        </p:spPr>
      </p:pic>
      <p:pic>
        <p:nvPicPr>
          <p:cNvPr id="17" name="Picture 3" descr="D:\Grad School\ph_D\TA 인수인계\책개정\17년_마케팅 원론\6장\아이오페 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1785926"/>
            <a:ext cx="1625038" cy="1672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표적시장 선택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Targeting)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467544" y="1020204"/>
            <a:ext cx="8196518" cy="2848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표적시장  선택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6500" lvl="1" indent="-342900">
              <a:lnSpc>
                <a:spcPct val="200000"/>
              </a:lnSpc>
              <a:spcBef>
                <a:spcPts val="384"/>
              </a:spcBef>
              <a:buFont typeface="Wingdings" pitchFamily="2" charset="2"/>
              <a:buAutoNum type="arabicParenBoth" startAt="3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집중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마케팅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(Concentrated Marketing)</a:t>
            </a: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기업의 자원이 제한되어 있는 경우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큰 시장에서 작은 점유율을 누리기보다는 하나 혹은 소수의 작은 시장에서 높은 시장 점유율을 누리기 위한 전략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특정 시장에 속한 소비자의 특성을 잘 알고 있기 때문에 강력한 위치의 획득 가능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소비자들의 구매행동이 변화하면 그 시장의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매력도는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사라짐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사례연구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국물없는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라면시장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7" name="내용 개체 틀 1"/>
          <p:cNvSpPr txBox="1">
            <a:spLocks/>
          </p:cNvSpPr>
          <p:nvPr/>
        </p:nvSpPr>
        <p:spPr>
          <a:xfrm>
            <a:off x="457200" y="1428736"/>
            <a:ext cx="8229600" cy="29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국물없는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라면 시장의 전통 강호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팔도 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전통 비빔국수를 라면으로 개량한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라면을 차갑게 먹는 국내 첫 제품</a:t>
            </a:r>
          </a:p>
          <a:p>
            <a:pPr marL="0" marR="0" lvl="0" indent="317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30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 넘는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액상스프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노하우와 지속적인 품질 개선 노력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시원한 느낌을 위한 파란 색 포장으로 ‘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비빔면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=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파란색 포장지’ 구축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라면 시장의 절대적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위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농심</a:t>
            </a:r>
            <a:endParaRPr kumimoji="0" lang="ko-KR" altLang="en-U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건더기 중량이 많고 프리미엄을 지향한 신제품 출시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퓨전요리의 활용이 유용하다는 장점을 살려 다양한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입소문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마케팅</a:t>
            </a:r>
            <a:endParaRPr kumimoji="0" lang="ko-KR" altLang="en-US" sz="1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두터운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매니아층의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절대적 지지를 받는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삼양</a:t>
            </a:r>
            <a:endParaRPr kumimoji="0" lang="ko-KR" altLang="en-U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매운맛을 즐기는 소수의 매운맛 마니아를 타깃으로 삼아 개발한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불닭볶음면</a:t>
            </a:r>
            <a:endParaRPr kumimoji="0" lang="ko-KR" alt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base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소비자들의 독창적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레시피가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SNS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를 통해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입소문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57158" y="857240"/>
            <a:ext cx="8229600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국물도 없다’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화끈한 라면전쟁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Picture 2" descr="D:\Grad School\ph_D\TA 인수인계\책개정\17년_마케팅 원론\6장\팔도 비빔면 라인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7" y="2357430"/>
            <a:ext cx="2573747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Marketing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“광고에 이야기를 담아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…”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쉐보레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스파크</a:t>
            </a:r>
            <a:endParaRPr kumimoji="0" lang="ko-KR" altLang="en-US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414366" y="1500174"/>
            <a:ext cx="8229600" cy="4714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7800" lvl="0" indent="-177800">
              <a:lnSpc>
                <a:spcPct val="200000"/>
              </a:lnSpc>
              <a:spcBef>
                <a:spcPct val="20000"/>
              </a:spcBef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쉐보레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스파크만의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검증된 안전성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’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커뮤니케이션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경쟁사는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개선된 상품성을 바탕으로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스파크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대비 경쟁 우위를 소재로 마케팅 공세 실시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20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 분석을 통해 안전성 면에서 우위를 점하고 있는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스파크의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검증된 안전성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을 강조하는 커뮤니케이션 방향 정립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좋은 스토리가 가진 강력한 힘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모바일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환경에서는 짧고 자극적인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콘텐츠가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유리하지만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좋은 스토리를 기반으로 한 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스파크의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분 광고는 끝까지 보는 사람의 비율이 매우 높음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영상 외에도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스파크의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강점들을 더 직관적으로 이해할 수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20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있는 온라인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콘텐츠와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카카오톡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이모티콘을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제작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4" name="Picture 3" descr="D:\Grad School\ph_D\TA 인수인계\책개정\17년_마케팅 원론\11장\쉐보레 신구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357694"/>
            <a:ext cx="3111522" cy="1750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(Positioning)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과 가치 제안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(Value Proposition)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357158" y="785794"/>
            <a:ext cx="8472518" cy="40719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1.1 </a:t>
            </a:r>
            <a:r>
              <a:rPr kumimoji="0" lang="ko-KR" alt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포지셔닝의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의의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5600" marR="0" lvl="1" indent="-3420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제품의 포지션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소비자들의 인식 속에 자사의 제품이 경쟁제품에 대비하여 차지하고 있는 상대적 위치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※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가치제안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(value proposition):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자사 또는 자사 제품이 표적시장의 소비자들에게 제공할 수 있는 차별적 가치를 고객지향적인 시각에서 몇 개의 단어로 표현한 문구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5600" marR="0" lvl="1" indent="-3420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소비자들이 구매의사결정을 내릴 때마다 제품을 재평가할 수 없기 때문에 구매의사결정을 단순화하기 위해 제품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서비스와 제조회사들을 그들의 마음속의 특정위치에 저장함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5600" marR="0" lvl="1" indent="-3420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(3)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기업은 선택한 표적시장의 소비자들의 마음 속에 경쟁사에 대비하여 최대한의 경쟁적 우위를 확보하기 위해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전략을 기획하고 마케팅 믹스를 개발함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5600" marR="0" lvl="1" indent="-3420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(4)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포지셔닝이란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소비자들의 인식 속에 자사의 포지션을 기억시키는 과정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(Positioning)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과 가치 제안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(Value Proposition)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357158" y="857232"/>
            <a:ext cx="8472518" cy="40719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전략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defRPr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특정 제품속성 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: McDonald’s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의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저가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defRPr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소비자들이 추구하는 편익 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후라보노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defRPr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사용상황 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게토레이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defRPr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특정 사용자 집단 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: Johnson&amp; Johnson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사의 베이비 샴푸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(Positioning)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과 가치 제안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(Value Proposition)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357158" y="857232"/>
            <a:ext cx="8472518" cy="5143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차별점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(Points-of-</a:t>
            </a:r>
            <a:r>
              <a:rPr lang="en-US" altLang="ko-KR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Differece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; PODs)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과 동등점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(Points-of-Parity; POPs)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자사 브랜드의 차별적인 장점을 소비자들에게 전달할 때 소비자들은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이외의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속성이나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편익에서는 경쟁 제품에 비해 열등할 것이라고 추론할 가능성이 높음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특히 시장에서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위 이하의 위치를 차지하고 있는 브랜드에서 자주 나타남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적절한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찾아내는 것도 중요하지만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이외의 부분에서도 경쟁자들과 최소한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동등한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속성과 편익을 제공할 수 있다고 설득해야 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맥주회사인 미국의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Miller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사는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1974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년에 저칼로리 맥주인 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Miller </a:t>
            </a:r>
            <a:r>
              <a:rPr lang="en-US" altLang="ko-KR" sz="1400" dirty="0" err="1" smtClean="0">
                <a:latin typeface="나눔고딕" pitchFamily="50" charset="-127"/>
                <a:ea typeface="나눔고딕" pitchFamily="50" charset="-127"/>
              </a:rPr>
              <a:t>Lite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출시하면서 표적시장이었던 맥주애호가들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(heavy users)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에게 호소하기 위해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</a:t>
            </a:r>
            <a:r>
              <a:rPr lang="en-US" altLang="ko-KR" sz="1400" dirty="0" err="1" smtClean="0">
                <a:latin typeface="나눔고딕" pitchFamily="50" charset="-127"/>
                <a:ea typeface="나눔고딕" pitchFamily="50" charset="-127"/>
              </a:rPr>
              <a:t>Lite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맥주는 ‘포만감이 덜하다’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(‘less filling’)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는 차별점을 내세움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또한 “배는 덜 부를지 몰라도 맛은 없을 것 같다”는 반응을 최소화하기 위해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포만감이 덜하다는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(POD)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과 함께 </a:t>
            </a:r>
            <a:r>
              <a:rPr lang="en-US" altLang="ko-KR" sz="1400" dirty="0" err="1" smtClean="0">
                <a:latin typeface="나눔고딕" pitchFamily="50" charset="-127"/>
                <a:ea typeface="나눔고딕" pitchFamily="50" charset="-127"/>
              </a:rPr>
              <a:t>Lite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맥주가 다른 맥주 같이 ‘맛이 좋다’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(‘tastes great’)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는 동등점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(POP)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을 같이 활용하여 포지셔닝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(Positioning)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과 가치 제안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(Value Proposition)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357158" y="1000108"/>
            <a:ext cx="8472518" cy="5143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차별점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(Points-of-</a:t>
            </a:r>
            <a:r>
              <a:rPr lang="en-US" altLang="ko-KR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Differece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; PODs)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과 동등점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(Points-of-Parity; POPs)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(POD):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소비자들이 어떤 특정 브랜드와 관련하여 연상하는 차별적인 긍정적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속성이나 편익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보통 강력한 브랜드들은 복수의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갖고 있는 경우가 많음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FontTx/>
              <a:buChar char="-"/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소비자들의 입장에서 바람직한 속성이나 편익이어야 하고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기업에서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출시하는 제품이나 서비스를 통해 구현할 수 있어야 하며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경쟁 브랜드와 확실히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구분되는 소비자의 인식을 창출할 수 있어야 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defRPr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동등점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(POP):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소비자들이 어떤 특정 브랜드에 대해서만 가지고 있는 고유의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속성이나 편익 연상이 아니라 다른 브랜드들에 대해서도 동시에 가지고 있는 속성이나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편익 연상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(benefit associations)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전략의 수립과정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457200" y="800044"/>
            <a:ext cx="8291264" cy="7001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2.1 </a:t>
            </a:r>
            <a:r>
              <a:rPr kumimoji="0" lang="ko-KR" alt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전략의 수립과정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1803" y="5429264"/>
            <a:ext cx="3071834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전략의 수립과정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1828800" y="1643050"/>
            <a:ext cx="5715000" cy="609600"/>
          </a:xfrm>
          <a:prstGeom prst="flowChartTerminator">
            <a:avLst/>
          </a:prstGeom>
          <a:gradFill rotWithShape="0">
            <a:gsLst>
              <a:gs pos="0">
                <a:srgbClr val="CCECFF">
                  <a:gamma/>
                  <a:shade val="86275"/>
                  <a:invGamma/>
                </a:srgbClr>
              </a:gs>
              <a:gs pos="100000">
                <a:srgbClr val="CCE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ko-KR" altLang="en-US" dirty="0" err="1">
                <a:latin typeface="+mj-ea"/>
                <a:ea typeface="+mj-ea"/>
              </a:rPr>
              <a:t>포지셔닝</a:t>
            </a:r>
            <a:r>
              <a:rPr lang="ko-KR" altLang="en-US" dirty="0">
                <a:latin typeface="+mj-ea"/>
                <a:ea typeface="+mj-ea"/>
              </a:rPr>
              <a:t> 전략의 수립과정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2133600" y="2633650"/>
            <a:ext cx="5105400" cy="685800"/>
          </a:xfrm>
          <a:prstGeom prst="rect">
            <a:avLst/>
          </a:prstGeom>
          <a:gradFill rotWithShape="0">
            <a:gsLst>
              <a:gs pos="0">
                <a:srgbClr val="66CCFF"/>
              </a:gs>
              <a:gs pos="50000">
                <a:srgbClr val="66CCFF">
                  <a:gamma/>
                  <a:shade val="86275"/>
                  <a:invGamma/>
                </a:srgbClr>
              </a:gs>
              <a:gs pos="100000">
                <a:srgbClr val="66C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ko-KR" dirty="0">
                <a:latin typeface="+mj-ea"/>
                <a:ea typeface="+mj-ea"/>
              </a:rPr>
              <a:t>1. </a:t>
            </a:r>
            <a:r>
              <a:rPr lang="ko-KR" altLang="en-US" dirty="0">
                <a:latin typeface="+mj-ea"/>
                <a:ea typeface="+mj-ea"/>
              </a:rPr>
              <a:t>경쟁사 대비 경쟁적 강점 파악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2133600" y="3471850"/>
            <a:ext cx="5105400" cy="685800"/>
          </a:xfrm>
          <a:prstGeom prst="rect">
            <a:avLst/>
          </a:prstGeom>
          <a:gradFill rotWithShape="0">
            <a:gsLst>
              <a:gs pos="0">
                <a:srgbClr val="66CCFF"/>
              </a:gs>
              <a:gs pos="50000">
                <a:srgbClr val="66CCFF">
                  <a:gamma/>
                  <a:shade val="86275"/>
                  <a:invGamma/>
                </a:srgbClr>
              </a:gs>
              <a:gs pos="100000">
                <a:srgbClr val="66C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ko-KR">
                <a:latin typeface="+mj-ea"/>
                <a:ea typeface="+mj-ea"/>
              </a:rPr>
              <a:t>2. </a:t>
            </a:r>
            <a:r>
              <a:rPr lang="ko-KR" altLang="en-US">
                <a:latin typeface="+mj-ea"/>
                <a:ea typeface="+mj-ea"/>
              </a:rPr>
              <a:t>적절한 경쟁우위의 선택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2133600" y="4310050"/>
            <a:ext cx="5105400" cy="685800"/>
          </a:xfrm>
          <a:prstGeom prst="rect">
            <a:avLst/>
          </a:prstGeom>
          <a:gradFill rotWithShape="0">
            <a:gsLst>
              <a:gs pos="0">
                <a:srgbClr val="66CCFF"/>
              </a:gs>
              <a:gs pos="50000">
                <a:srgbClr val="66CCFF">
                  <a:gamma/>
                  <a:shade val="86275"/>
                  <a:invGamma/>
                </a:srgbClr>
              </a:gs>
              <a:gs pos="100000">
                <a:srgbClr val="66C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ko-KR">
                <a:latin typeface="+mj-ea"/>
                <a:ea typeface="+mj-ea"/>
              </a:rPr>
              <a:t>3. </a:t>
            </a:r>
            <a:r>
              <a:rPr lang="ko-KR" altLang="en-US">
                <a:latin typeface="+mj-ea"/>
                <a:ea typeface="+mj-ea"/>
              </a:rPr>
              <a:t>선택한 포지션의 전달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전략의 수립과정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28</a:t>
            </a:fld>
            <a:endParaRPr lang="ko-KR" altLang="en-US"/>
          </a:p>
        </p:txBody>
      </p:sp>
      <p:pic>
        <p:nvPicPr>
          <p:cNvPr id="16" name="그림 15" descr="제6장 웅진 씽크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7088" y="2852936"/>
            <a:ext cx="2260041" cy="350100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43042" y="5500702"/>
            <a:ext cx="4680520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웅진씽크빅은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새로운 심벌과 로고의 도입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바른 교육과 친환경 </a:t>
            </a:r>
            <a:r>
              <a:rPr lang="ko-KR" altLang="en-US" sz="14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비젼을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통해 이미지 차별화 추구하고 있다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4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7544" y="1020204"/>
            <a:ext cx="8196518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적절한 경쟁우위의 선택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경쟁사 대비 경쟁적 강점 파악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	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소비자들의 욕구와 구매과정에 대해 경쟁사보다 잘 이해함으로써 경쟁사들보다 높은 가치를 소비자들에게 줄 수 있어야 함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차별화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가능 요인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Tx/>
              <a:buChar char="-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제품 차별화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(Product Differentiation)</a:t>
            </a:r>
          </a:p>
          <a:p>
            <a:pPr marL="813600" lvl="2" indent="172800">
              <a:lnSpc>
                <a:spcPct val="150000"/>
              </a:lnSpc>
              <a:buFontTx/>
              <a:buChar char="-"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서비스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차별화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(Service Differentiation)</a:t>
            </a:r>
          </a:p>
          <a:p>
            <a:pPr marL="813600" lvl="2" indent="172800">
              <a:lnSpc>
                <a:spcPct val="150000"/>
              </a:lnSpc>
              <a:buFontTx/>
              <a:buChar char="-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인적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차별화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(Personnel Differentiation)</a:t>
            </a:r>
          </a:p>
          <a:p>
            <a:pPr marL="813600" lvl="2" indent="172800">
              <a:lnSpc>
                <a:spcPct val="150000"/>
              </a:lnSpc>
              <a:buFontTx/>
              <a:buChar char="-"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이미지 차별화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(Image Differentiation)</a:t>
            </a: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Targeting)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8" name="내용 개체 틀 1"/>
          <p:cNvSpPr txBox="1">
            <a:spLocks/>
          </p:cNvSpPr>
          <p:nvPr/>
        </p:nvSpPr>
        <p:spPr>
          <a:xfrm>
            <a:off x="457200" y="1500174"/>
            <a:ext cx="8229600" cy="30089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철저하게 검색 사이트로서의 본연의 역할에 충실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초기화면의 대부분을 흰색의 여백으로 둠으로써 검색에 집중할 수 있도록 함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Google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성공의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targeting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성공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소비자의 자기선택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(self selection)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에 의한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targeting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을 이용한 광고전략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AdWords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M&amp;A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를 통한 창의적인 아이디어 구매 전략으로 추가적 가치 창출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•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임직원의 창의성을 발휘할 수 있는 환경 조성으로 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 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독특한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기업문화 형성 및 외부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브랜딩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457200" y="928678"/>
            <a:ext cx="8229600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IT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업계의 강자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: Google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의 타겟마케팅전략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_x171718912" descr="EMB00000f3067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250" b="8459"/>
          <a:stretch>
            <a:fillRect/>
          </a:stretch>
        </p:blipFill>
        <p:spPr bwMode="auto">
          <a:xfrm>
            <a:off x="5448329" y="4797152"/>
            <a:ext cx="3372143" cy="13888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시장세분화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Segmentation)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14366" y="857232"/>
            <a:ext cx="8229600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1.1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세분시장 마케팅 배경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모든 소비자들이 만족할 수 있는 제품이나 서비스를 제공한다는 것은 사실상 불가능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전체시장을 공략하는 대신 자사가 가장 성공적으로 공략할 수 있는 세분시장을 선택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세분시장 마케팅 도입의 역사적 단계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대량마케팅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(Mass Marketing):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규모의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경제와 경험곡선의 활용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제품다양화 마케팅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(Product-Variety Marketing):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제품의 형태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크기 등에서 차이를 보이는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가지 이상의 제품을 생산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제공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표적시장 마케팅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(Target Marketing):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하나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또는 복수의 세분시장을 선택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각  세분시장에 적합한 제품과 마케팅 믹스를 개발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제공함</a:t>
            </a: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제품차별화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12" name="내용 개체 틀 1"/>
          <p:cNvSpPr txBox="1">
            <a:spLocks/>
          </p:cNvSpPr>
          <p:nvPr/>
        </p:nvSpPr>
        <p:spPr>
          <a:xfrm>
            <a:off x="457200" y="1500174"/>
            <a:ext cx="8229600" cy="31529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제주항공의 알뜰한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“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리프레쉬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포인트”와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“FIT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라운지 서비스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”</a:t>
            </a:r>
            <a:endParaRPr kumimoji="0" lang="en-US" altLang="ko-KR" sz="15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사전기내식 주문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사전수하물과 스포츠카드 구매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선호좌석 지정 등 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부가서비스에  사용 가능한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리프레쉬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포인트</a:t>
            </a: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자유여행객에게 외국에서 현지가이드의 역할을 담당하는 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FIT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라운지 서비스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ko-KR" altLang="en-US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진에어의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즐거운 비행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“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지니플레이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”</a:t>
            </a:r>
            <a:endParaRPr kumimoji="0" lang="ko-KR" altLang="en-US" sz="15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개인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모바일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기기로 비행 중 기내 무선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인터넷망에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접속해 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 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다양한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콘텐츠를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스트리밍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방식으로 이용하는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지니플레이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제공</a:t>
            </a:r>
            <a:endParaRPr kumimoji="0" lang="en-US" altLang="ko-KR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이스타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항공의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“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기내 이벤트 팀의 특별한 쇼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”</a:t>
            </a:r>
            <a:endParaRPr kumimoji="0" lang="ko-KR" altLang="en-US" sz="15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-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객실승무원들 중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ET(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이벤트팀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를 구성해 중장거리 노선에서 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  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특별한 쇼를 통해 더 나은 기내 서비스와 색다른 추억을 제공</a:t>
            </a:r>
            <a:endParaRPr kumimoji="0" lang="ko-KR" altLang="en-US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457200" y="928678"/>
            <a:ext cx="8229600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치열한 경쟁에서 이기기 위한 저비용 항공사별 차별화 전략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5" name="Picture 2" descr="D:\Grad School\ph_D\TA 인수인계\책개정\17년_마케팅 원론\7장\제주항공 라운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785926"/>
            <a:ext cx="2477957" cy="1571636"/>
          </a:xfrm>
          <a:prstGeom prst="rect">
            <a:avLst/>
          </a:prstGeom>
          <a:noFill/>
        </p:spPr>
      </p:pic>
      <p:pic>
        <p:nvPicPr>
          <p:cNvPr id="16" name="Picture 3" descr="D:\Grad School\ph_D\TA 인수인계\책개정\17년_마케팅 원론\7장\진에어 지니플러스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535" y="3929066"/>
            <a:ext cx="2462923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서비스 차별화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9" name="내용 개체 틀 1"/>
          <p:cNvSpPr txBox="1">
            <a:spLocks/>
          </p:cNvSpPr>
          <p:nvPr/>
        </p:nvSpPr>
        <p:spPr>
          <a:xfrm>
            <a:off x="457200" y="1500174"/>
            <a:ext cx="8229600" cy="3801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마케팅 패러다임을 바꾼 차별화 전략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2007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년부터 ‘현대카드 슈퍼콘서트’라는 문화마케팅 브랜드를 운영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슈퍼콘서트는 현대카드로 결제해야 한다는 인식이 확실하게 자리 잡으며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 유인 효과 생성</a:t>
            </a: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9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기발한 마케팅과 통념을 깨는 디자인 혁신 </a:t>
            </a: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- 2003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 현대카드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M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을 시작으로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C, T, K, A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등 고객의 라이프스타일에 따라 시장을 세분화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알파벳 마케팅은 각 카드의 혜택을 쉽게 인지할 수 있게 하며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종류별 상품의 특성을 명확히 전달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금색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은색 일변도였던 카드 색에 변화를 주는 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‘컬러 마케팅’을 통해 젊은 소비자 공략</a:t>
            </a: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457200" y="928678"/>
            <a:ext cx="8229600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역발상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차별화로 카드 시장에 혁신을 가져온 현대카드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7" name="Picture 2" descr="D:\Grad School\ph_D\TA 인수인계\책개정\17년_마케팅 원론\7장\현대카드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4786322"/>
            <a:ext cx="3645164" cy="1794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전략의 수립과정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467544" y="1020204"/>
            <a:ext cx="8196518" cy="4534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적절한 경쟁우위의 선택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가능한 경쟁적 강점을 파악한 후 어떤 경쟁적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우위점을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선택할 것인지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몇 개의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우위점을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가지고 차별적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포지셔닝을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할지를 결정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포지셔닝에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사용할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수의 결정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소비자들이 제품구매 시  중요하게 고려하며 경쟁사 대비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우위점이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있는 편익을 집중적으로 촉진시키는 방법과 보다 많은 수의 세분시장에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소구하기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위해 다양한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사용하는 방법을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포지셔닝에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이용함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선택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각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소비자에게 편익을 제공함과 동시에 기업의 비용증대를 가져오므로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의미있는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차별화 도구가 될 수 있도록 신중한 선택이 필요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(Positioning)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616200" y="5590776"/>
            <a:ext cx="3902075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성공적 차별화를 위한 고려 요소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539552" y="1249062"/>
            <a:ext cx="8077200" cy="393077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457200" indent="-457200">
              <a:lnSpc>
                <a:spcPct val="200000"/>
              </a:lnSpc>
              <a:defRPr/>
            </a:pP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중요성</a:t>
            </a: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확실히 </a:t>
            </a:r>
            <a:r>
              <a:rPr lang="ko-KR" altLang="en-US" dirty="0" err="1">
                <a:latin typeface="나눔고딕" pitchFamily="50" charset="-127"/>
                <a:ea typeface="나눔고딕" pitchFamily="50" charset="-127"/>
              </a:rPr>
              <a:t>가치있는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 편익을 제공해야 함</a:t>
            </a:r>
          </a:p>
          <a:p>
            <a:pPr marL="457200" indent="-457200">
              <a:lnSpc>
                <a:spcPct val="200000"/>
              </a:lnSpc>
              <a:defRPr/>
            </a:pP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차별성</a:t>
            </a: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경쟁자들이 똑같은 </a:t>
            </a:r>
            <a:r>
              <a:rPr lang="ko-KR" altLang="en-US" dirty="0" err="1">
                <a:latin typeface="나눔고딕" pitchFamily="50" charset="-127"/>
                <a:ea typeface="나눔고딕" pitchFamily="50" charset="-127"/>
              </a:rPr>
              <a:t>차별점을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 제공할 수 없거나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다른 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방법으로 제공</a:t>
            </a:r>
          </a:p>
          <a:p>
            <a:pPr marL="457200" indent="-457200">
              <a:lnSpc>
                <a:spcPct val="200000"/>
              </a:lnSpc>
              <a:defRPr/>
            </a:pP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우수성</a:t>
            </a: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같은 편익을 얻을 수 있는 방법보다 뛰어나야 함</a:t>
            </a:r>
          </a:p>
          <a:p>
            <a:pPr marL="457200" indent="-457200">
              <a:lnSpc>
                <a:spcPct val="200000"/>
              </a:lnSpc>
              <a:defRPr/>
            </a:pP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dirty="0" err="1">
                <a:latin typeface="나눔고딕" pitchFamily="50" charset="-127"/>
                <a:ea typeface="나눔고딕" pitchFamily="50" charset="-127"/>
              </a:rPr>
              <a:t>전달성</a:t>
            </a: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dirty="0" err="1">
                <a:latin typeface="나눔고딕" pitchFamily="50" charset="-127"/>
                <a:ea typeface="나눔고딕" pitchFamily="50" charset="-127"/>
              </a:rPr>
              <a:t>차별점이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 소비자들에게 전달할 수 있고 보여 줄 수 있어야 함</a:t>
            </a:r>
          </a:p>
          <a:p>
            <a:pPr marL="457200" indent="-457200">
              <a:lnSpc>
                <a:spcPct val="200000"/>
              </a:lnSpc>
              <a:defRPr/>
            </a:pP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dirty="0" err="1">
                <a:latin typeface="나눔고딕" pitchFamily="50" charset="-127"/>
                <a:ea typeface="나눔고딕" pitchFamily="50" charset="-127"/>
              </a:rPr>
              <a:t>선점성</a:t>
            </a: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경쟁자들이 쉽게 모방할 수 없어야 함</a:t>
            </a:r>
          </a:p>
          <a:p>
            <a:pPr marL="457200" indent="-457200">
              <a:lnSpc>
                <a:spcPct val="200000"/>
              </a:lnSpc>
              <a:defRPr/>
            </a:pP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6. 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가격 적절성</a:t>
            </a: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구입을 꺼릴 정도의 가격인상을 초래하지 말아야 함</a:t>
            </a:r>
          </a:p>
          <a:p>
            <a:pPr marL="457200" indent="-457200">
              <a:lnSpc>
                <a:spcPct val="200000"/>
              </a:lnSpc>
              <a:defRPr/>
            </a:pP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수익성</a:t>
            </a:r>
            <a:r>
              <a:rPr lang="en-US" altLang="ko-KR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기업에게 이익을 제공할 수 있어야 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서비스 차별화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8" name="내용 개체 틀 1"/>
          <p:cNvSpPr txBox="1">
            <a:spLocks/>
          </p:cNvSpPr>
          <p:nvPr/>
        </p:nvSpPr>
        <p:spPr>
          <a:xfrm>
            <a:off x="457200" y="1500174"/>
            <a:ext cx="8229600" cy="3801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'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당신이 어디에 있든지 삼성이 찾아갑니다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’</a:t>
            </a: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교통 불편으로 서비스 센터 이용이 어려운 소비자를 위해 서비스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밴이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찾아가는 고객 서비스 도입 후 서비스 인지도 향상을 위한 광고 게재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해당 광고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유튜브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조회수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억건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돌파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'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찾아가는 고객 서비스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'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가치</a:t>
            </a:r>
            <a:endParaRPr kumimoji="0" lang="ko-KR" altLang="en-US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영화 사장이 큰 인도 소비자들을 겨냥한 스토리 라인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아름다운 영상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배경음악 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현지에서 중요하게 여기는 가치들을 도출해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스토리텔링에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적용</a:t>
            </a: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457200" y="928678"/>
            <a:ext cx="8229600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철저한 현지 분석을 통해 발리우드도 감동시킨 삼성전자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영화 같은 광고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’</a:t>
            </a:r>
          </a:p>
        </p:txBody>
      </p:sp>
      <p:pic>
        <p:nvPicPr>
          <p:cNvPr id="14" name="Picture 3" descr="D:\Grad School\ph_D\TA 인수인계\책개정\17년_마케팅 원론\11장\삼성전자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429132"/>
            <a:ext cx="3572553" cy="1999470"/>
          </a:xfrm>
          <a:prstGeom prst="rect">
            <a:avLst/>
          </a:prstGeom>
          <a:noFill/>
        </p:spPr>
      </p:pic>
      <p:pic>
        <p:nvPicPr>
          <p:cNvPr id="15" name="Picture 4" descr="D:\Grad School\ph_D\TA 인수인계\책개정\17년_마케팅 원론\11장\삼성전자 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4429132"/>
            <a:ext cx="3574596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전략의 수립과정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467544" y="1020204"/>
            <a:ext cx="8196518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적절한 경쟁우위의 선택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선택한 포지션의 전달</a:t>
            </a:r>
          </a:p>
          <a:p>
            <a:pPr marL="813600" lvl="2" indent="172800">
              <a:lnSpc>
                <a:spcPct val="200000"/>
              </a:lnSpc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포지셔닝에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사용될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차별점이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선택되면 표적 소비자들에게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포지셔닝이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될 수 있도록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전달함</a:t>
            </a:r>
          </a:p>
          <a:p>
            <a:pPr marL="813600" lvl="2" indent="172800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모든 기업의 마케팅 믹스 노력은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전략을 뒷받침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해야하며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포지셔닝을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위해 기업의 실질적 행동이 필요함</a:t>
            </a: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지각도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(Perceptual Map)</a:t>
            </a:r>
          </a:p>
          <a:p>
            <a:pPr marL="813600" lvl="2" indent="172800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지각도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중요한 평가차원을 사용하여 제품이나 브랜드의 위치를 나타내는 도표</a:t>
            </a:r>
          </a:p>
          <a:p>
            <a:pPr marL="813600" lvl="2" indent="172800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제품의 심리적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개발을 위한 강력한 도구로 사용됨</a:t>
            </a: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지각도의 장점</a:t>
            </a:r>
          </a:p>
          <a:p>
            <a:pPr marL="813600" lvl="2" indent="172800">
              <a:lnSpc>
                <a:spcPct val="200000"/>
              </a:lnSpc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소비자가 제품을 평가하는데 사용하는 기본적인 인식차원의 파악</a:t>
            </a:r>
          </a:p>
          <a:p>
            <a:pPr marL="813600" lvl="2" indent="172800">
              <a:lnSpc>
                <a:spcPct val="200000"/>
              </a:lnSpc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차원 상에서 기존 제품과 잠재적 제품의 상대적 위치의 파악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전략의 수립과정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616200" y="5858158"/>
            <a:ext cx="3902075" cy="338137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우리나라 소주시장의 지각도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그림 7" descr="제6장 지각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857232"/>
            <a:ext cx="6418089" cy="480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전략의 수립과정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467544" y="1020204"/>
            <a:ext cx="819651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적절한 경쟁우위의 선택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(POD)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과 동등점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(POP)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의 적절한 고려</a:t>
            </a:r>
          </a:p>
          <a:p>
            <a:pPr marL="813600" lvl="2" indent="172800">
              <a:lnSpc>
                <a:spcPct val="200000"/>
              </a:lnSpc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못지 않게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동등점을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소비자들의 인식에 심어주는 것이 중요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813600" lvl="2" indent="172800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특히 시장에서 열위에 있는 브랜드나 신생 브랜드의 경우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차별점만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강조하면 소비자들의 신뢰를 잃을 수 있음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소비자들이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차별점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(less filling)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과 함께 동등점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(great taste)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을 인식할 수 있도록 하는 마케팅 필요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전략의 수립과정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467544" y="1020204"/>
            <a:ext cx="819651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중소기업에서의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전략 수립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구매자에게 보여줄 수 있는 차별적인 제품의 강점 중요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구매자가 제품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서비스를 사용해 볼 수 있는 기회 제공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서비스의 출시 전 소비자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시장 조사 실시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시 한 두 개의 강력한 브랜드에 집중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인터넷과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모바일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마케팅 적극 활용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특히 온라인을 이용한 구전마케팅과  브랜드 커뮤니티의 활성화 중요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브랜드 요소들의 조화 필요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특히 소비자들이 브랜드를 기억할 수 있는 정도를 높이기 위해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차적 연상들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(secondary associations)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활용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시장세분화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Segmentation)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32" y="857233"/>
            <a:ext cx="8363240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1.2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시장세분화의 단계</a:t>
            </a:r>
            <a:endParaRPr kumimoji="0" lang="en-US" altLang="ko-KR" sz="7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Rectangle 1038"/>
          <p:cNvSpPr>
            <a:spLocks noChangeArrowheads="1"/>
          </p:cNvSpPr>
          <p:nvPr/>
        </p:nvSpPr>
        <p:spPr bwMode="auto">
          <a:xfrm>
            <a:off x="2500313" y="1571612"/>
            <a:ext cx="6019800" cy="9144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r>
              <a:rPr lang="en-US" altLang="ko-KR" dirty="0">
                <a:latin typeface="+mj-ea"/>
                <a:ea typeface="+mj-ea"/>
              </a:rPr>
              <a:t>1. </a:t>
            </a:r>
            <a:r>
              <a:rPr lang="ko-KR" altLang="en-US" dirty="0">
                <a:latin typeface="+mj-ea"/>
                <a:ea typeface="+mj-ea"/>
              </a:rPr>
              <a:t>시장세분화를 위한 세분화 기준변수 파악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dirty="0">
                <a:latin typeface="+mj-ea"/>
                <a:ea typeface="+mj-ea"/>
              </a:rPr>
              <a:t>2. </a:t>
            </a:r>
            <a:r>
              <a:rPr lang="ko-KR" altLang="en-US" dirty="0">
                <a:latin typeface="+mj-ea"/>
                <a:ea typeface="+mj-ea"/>
              </a:rPr>
              <a:t>각 세분시장의 프로파일 개발 </a:t>
            </a:r>
          </a:p>
        </p:txBody>
      </p:sp>
      <p:sp>
        <p:nvSpPr>
          <p:cNvPr id="13" name="Rectangle 1040"/>
          <p:cNvSpPr>
            <a:spLocks noChangeArrowheads="1"/>
          </p:cNvSpPr>
          <p:nvPr/>
        </p:nvSpPr>
        <p:spPr bwMode="auto">
          <a:xfrm>
            <a:off x="2500313" y="2714612"/>
            <a:ext cx="6019800" cy="9144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r>
              <a:rPr lang="en-US" altLang="ko-KR" dirty="0">
                <a:latin typeface="+mj-ea"/>
                <a:ea typeface="+mj-ea"/>
              </a:rPr>
              <a:t>3. </a:t>
            </a:r>
            <a:r>
              <a:rPr lang="ko-KR" altLang="en-US" dirty="0">
                <a:latin typeface="+mj-ea"/>
                <a:ea typeface="+mj-ea"/>
              </a:rPr>
              <a:t>세분시장 매력도 평가를 위한 측정변수 개발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dirty="0">
                <a:latin typeface="+mj-ea"/>
                <a:ea typeface="+mj-ea"/>
              </a:rPr>
              <a:t>4. </a:t>
            </a:r>
            <a:r>
              <a:rPr lang="ko-KR" altLang="en-US" dirty="0">
                <a:latin typeface="+mj-ea"/>
                <a:ea typeface="+mj-ea"/>
              </a:rPr>
              <a:t>표적시장 선정</a:t>
            </a:r>
          </a:p>
        </p:txBody>
      </p:sp>
      <p:sp>
        <p:nvSpPr>
          <p:cNvPr id="14" name="Rectangle 1039"/>
          <p:cNvSpPr>
            <a:spLocks noChangeArrowheads="1"/>
          </p:cNvSpPr>
          <p:nvPr/>
        </p:nvSpPr>
        <p:spPr bwMode="auto">
          <a:xfrm>
            <a:off x="2500313" y="3929049"/>
            <a:ext cx="6019800" cy="9144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r>
              <a:rPr lang="en-US" altLang="ko-KR">
                <a:latin typeface="+mj-ea"/>
                <a:ea typeface="+mj-ea"/>
              </a:rPr>
              <a:t>5. </a:t>
            </a:r>
            <a:r>
              <a:rPr lang="ko-KR" altLang="en-US">
                <a:latin typeface="+mj-ea"/>
                <a:ea typeface="+mj-ea"/>
              </a:rPr>
              <a:t>각 표적시장별 포지셔닝을 위한 위치 파악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>
                <a:latin typeface="+mj-ea"/>
                <a:ea typeface="+mj-ea"/>
              </a:rPr>
              <a:t>6. </a:t>
            </a:r>
            <a:r>
              <a:rPr lang="ko-KR" altLang="en-US">
                <a:latin typeface="+mj-ea"/>
                <a:ea typeface="+mj-ea"/>
              </a:rPr>
              <a:t>각 표적시장별 마케팅믹스 개발</a:t>
            </a:r>
          </a:p>
        </p:txBody>
      </p:sp>
      <p:cxnSp>
        <p:nvCxnSpPr>
          <p:cNvPr id="15" name="직선 화살표 연결선 14"/>
          <p:cNvCxnSpPr/>
          <p:nvPr/>
        </p:nvCxnSpPr>
        <p:spPr>
          <a:xfrm rot="5400000">
            <a:off x="5072063" y="2571737"/>
            <a:ext cx="28733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/>
          <p:nvPr/>
        </p:nvCxnSpPr>
        <p:spPr>
          <a:xfrm rot="5400000">
            <a:off x="5072857" y="3785380"/>
            <a:ext cx="28575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090118" y="5532052"/>
            <a:ext cx="5290194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시장세분화</a:t>
            </a:r>
            <a:r>
              <a:rPr kumimoji="0"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표적시장 선정</a:t>
            </a:r>
            <a:r>
              <a:rPr kumimoji="0"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포지셔닝의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단계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Rectangle 1038"/>
          <p:cNvSpPr>
            <a:spLocks noChangeArrowheads="1"/>
          </p:cNvSpPr>
          <p:nvPr/>
        </p:nvSpPr>
        <p:spPr bwMode="auto">
          <a:xfrm>
            <a:off x="539552" y="1571612"/>
            <a:ext cx="1800200" cy="9144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50000"/>
              </a:lnSpc>
              <a:defRPr/>
            </a:pPr>
            <a:r>
              <a:rPr lang="ko-KR" altLang="en-US" dirty="0" smtClean="0">
                <a:latin typeface="+mj-ea"/>
                <a:ea typeface="+mj-ea"/>
              </a:rPr>
              <a:t>시장세분화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19" name="Rectangle 1038"/>
          <p:cNvSpPr>
            <a:spLocks noChangeArrowheads="1"/>
          </p:cNvSpPr>
          <p:nvPr/>
        </p:nvSpPr>
        <p:spPr bwMode="auto">
          <a:xfrm>
            <a:off x="539552" y="2723740"/>
            <a:ext cx="1800200" cy="9144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50000"/>
              </a:lnSpc>
              <a:defRPr/>
            </a:pPr>
            <a:r>
              <a:rPr lang="ko-KR" altLang="en-US" dirty="0" smtClean="0">
                <a:latin typeface="+mj-ea"/>
                <a:ea typeface="+mj-ea"/>
              </a:rPr>
              <a:t>표적시장 선정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20" name="Rectangle 1038"/>
          <p:cNvSpPr>
            <a:spLocks noChangeArrowheads="1"/>
          </p:cNvSpPr>
          <p:nvPr/>
        </p:nvSpPr>
        <p:spPr bwMode="auto">
          <a:xfrm>
            <a:off x="539552" y="3911860"/>
            <a:ext cx="1800200" cy="9144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50000"/>
              </a:lnSpc>
              <a:defRPr/>
            </a:pPr>
            <a:r>
              <a:rPr lang="ko-KR" altLang="en-US" dirty="0" err="1" smtClean="0">
                <a:latin typeface="+mj-ea"/>
                <a:ea typeface="+mj-ea"/>
              </a:rPr>
              <a:t>포지셔닝</a:t>
            </a:r>
            <a:endParaRPr lang="ko-KR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시장세분화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Segmentation)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14366" y="857232"/>
            <a:ext cx="8229600" cy="4714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시장세분화의 의의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65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소비자들을 집단 내에서는 제품에 대한 욕구와 구매행동이 서로 유사하고 집단 간에는 상이하도록 몇 개의 소비자 집단으로 군집화하는 과정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6500" lvl="1" indent="-3429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	→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각각의 시장에 차별적인 마케팅전략을 사용할 수 있음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05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시장세분화의 기준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65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시장구조를  가장  잘 나타내는 세분화 변수 채택 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시장세분화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Segmentation)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1187624" y="1142984"/>
            <a:ext cx="6781800" cy="3733800"/>
            <a:chOff x="1187624" y="1700808"/>
            <a:chExt cx="6781800" cy="3733800"/>
          </a:xfrm>
        </p:grpSpPr>
        <p:cxnSp>
          <p:nvCxnSpPr>
            <p:cNvPr id="12" name="AutoShape 41"/>
            <p:cNvCxnSpPr>
              <a:cxnSpLocks noChangeShapeType="1"/>
              <a:stCxn id="14" idx="2"/>
              <a:endCxn id="15" idx="0"/>
            </p:cNvCxnSpPr>
            <p:nvPr/>
          </p:nvCxnSpPr>
          <p:spPr bwMode="auto">
            <a:xfrm>
              <a:off x="4578524" y="3148608"/>
              <a:ext cx="0" cy="182880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3" name="Rectangle 32"/>
            <p:cNvSpPr>
              <a:spLocks noChangeArrowheads="1"/>
            </p:cNvSpPr>
            <p:nvPr/>
          </p:nvSpPr>
          <p:spPr bwMode="auto">
            <a:xfrm>
              <a:off x="1187624" y="1700808"/>
              <a:ext cx="6781800" cy="609600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주요 세분화 가능 변수</a:t>
              </a:r>
            </a:p>
          </p:txBody>
        </p:sp>
        <p:sp>
          <p:nvSpPr>
            <p:cNvPr id="14" name="Rectangle 33"/>
            <p:cNvSpPr>
              <a:spLocks noChangeArrowheads="1"/>
            </p:cNvSpPr>
            <p:nvPr/>
          </p:nvSpPr>
          <p:spPr bwMode="auto">
            <a:xfrm>
              <a:off x="1644824" y="2691408"/>
              <a:ext cx="58674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ko-KR">
                  <a:latin typeface="+mj-ea"/>
                  <a:ea typeface="+mj-ea"/>
                </a:rPr>
                <a:t>1. </a:t>
              </a:r>
              <a:r>
                <a:rPr lang="ko-KR" altLang="en-US">
                  <a:latin typeface="+mj-ea"/>
                  <a:ea typeface="+mj-ea"/>
                </a:rPr>
                <a:t>지리적 변수</a:t>
              </a:r>
            </a:p>
          </p:txBody>
        </p:sp>
        <p:sp>
          <p:nvSpPr>
            <p:cNvPr id="15" name="Rectangle 35"/>
            <p:cNvSpPr>
              <a:spLocks noChangeArrowheads="1"/>
            </p:cNvSpPr>
            <p:nvPr/>
          </p:nvSpPr>
          <p:spPr bwMode="auto">
            <a:xfrm>
              <a:off x="1644824" y="4977408"/>
              <a:ext cx="58674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ko-KR">
                  <a:latin typeface="+mj-ea"/>
                  <a:ea typeface="+mj-ea"/>
                </a:rPr>
                <a:t>4. </a:t>
              </a:r>
              <a:r>
                <a:rPr lang="ko-KR" altLang="en-US">
                  <a:latin typeface="+mj-ea"/>
                  <a:ea typeface="+mj-ea"/>
                </a:rPr>
                <a:t>행동적 변수</a:t>
              </a:r>
            </a:p>
          </p:txBody>
        </p:sp>
        <p:sp>
          <p:nvSpPr>
            <p:cNvPr id="16" name="Rectangle 36"/>
            <p:cNvSpPr>
              <a:spLocks noChangeArrowheads="1"/>
            </p:cNvSpPr>
            <p:nvPr/>
          </p:nvSpPr>
          <p:spPr bwMode="auto">
            <a:xfrm>
              <a:off x="1644824" y="4215408"/>
              <a:ext cx="58674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ko-KR">
                  <a:latin typeface="+mj-ea"/>
                  <a:ea typeface="+mj-ea"/>
                </a:rPr>
                <a:t>3.</a:t>
              </a:r>
              <a:r>
                <a:rPr lang="ko-KR" altLang="en-US">
                  <a:latin typeface="+mj-ea"/>
                  <a:ea typeface="+mj-ea"/>
                </a:rPr>
                <a:t>심리도식적 변수</a:t>
              </a:r>
            </a:p>
          </p:txBody>
        </p:sp>
        <p:sp>
          <p:nvSpPr>
            <p:cNvPr id="17" name="Rectangle 37"/>
            <p:cNvSpPr>
              <a:spLocks noChangeArrowheads="1"/>
            </p:cNvSpPr>
            <p:nvPr/>
          </p:nvSpPr>
          <p:spPr bwMode="auto">
            <a:xfrm>
              <a:off x="1644824" y="3453408"/>
              <a:ext cx="58674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ko-KR">
                  <a:latin typeface="+mj-ea"/>
                  <a:ea typeface="+mj-ea"/>
                </a:rPr>
                <a:t>2. </a:t>
              </a:r>
              <a:r>
                <a:rPr lang="ko-KR" altLang="en-US">
                  <a:latin typeface="+mj-ea"/>
                  <a:ea typeface="+mj-ea"/>
                </a:rPr>
                <a:t>인구통계적 변수</a:t>
              </a:r>
            </a:p>
          </p:txBody>
        </p:sp>
        <p:sp>
          <p:nvSpPr>
            <p:cNvPr id="18" name="Line 39"/>
            <p:cNvSpPr>
              <a:spLocks noChangeShapeType="1"/>
            </p:cNvSpPr>
            <p:nvPr/>
          </p:nvSpPr>
          <p:spPr bwMode="auto">
            <a:xfrm>
              <a:off x="3321224" y="2310408"/>
              <a:ext cx="0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9" name="Line 40"/>
            <p:cNvSpPr>
              <a:spLocks noChangeShapeType="1"/>
            </p:cNvSpPr>
            <p:nvPr/>
          </p:nvSpPr>
          <p:spPr bwMode="auto">
            <a:xfrm>
              <a:off x="5988224" y="2310408"/>
              <a:ext cx="0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928926" y="5319448"/>
            <a:ext cx="3286148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주요 세분화 가능 변수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시장세분화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Segmentation)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21" name="Text Box 2065"/>
          <p:cNvSpPr txBox="1">
            <a:spLocks noChangeArrowheads="1"/>
          </p:cNvSpPr>
          <p:nvPr/>
        </p:nvSpPr>
        <p:spPr bwMode="auto">
          <a:xfrm>
            <a:off x="1500188" y="1089042"/>
            <a:ext cx="16802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지리적 변수</a:t>
            </a:r>
          </a:p>
        </p:txBody>
      </p:sp>
      <p:sp>
        <p:nvSpPr>
          <p:cNvPr id="22" name="Text Box 2066"/>
          <p:cNvSpPr txBox="1">
            <a:spLocks noChangeArrowheads="1"/>
          </p:cNvSpPr>
          <p:nvPr/>
        </p:nvSpPr>
        <p:spPr bwMode="auto">
          <a:xfrm>
            <a:off x="5513784" y="1089042"/>
            <a:ext cx="23198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인구통계학적 변수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5437584" y="1694450"/>
            <a:ext cx="2590800" cy="4075112"/>
            <a:chOff x="5437584" y="2018184"/>
            <a:chExt cx="2590800" cy="4075112"/>
          </a:xfrm>
        </p:grpSpPr>
        <p:sp>
          <p:nvSpPr>
            <p:cNvPr id="24" name="Rectangle 2076"/>
            <p:cNvSpPr>
              <a:spLocks noChangeArrowheads="1"/>
            </p:cNvSpPr>
            <p:nvPr/>
          </p:nvSpPr>
          <p:spPr bwMode="auto">
            <a:xfrm>
              <a:off x="5437584" y="2018184"/>
              <a:ext cx="2590800" cy="609600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인구통계학적 변수</a:t>
              </a:r>
            </a:p>
          </p:txBody>
        </p:sp>
        <p:cxnSp>
          <p:nvCxnSpPr>
            <p:cNvPr id="25" name="AutoShape 2077"/>
            <p:cNvCxnSpPr>
              <a:cxnSpLocks noChangeShapeType="1"/>
              <a:stCxn id="26" idx="2"/>
              <a:endCxn id="31" idx="0"/>
            </p:cNvCxnSpPr>
            <p:nvPr/>
          </p:nvCxnSpPr>
          <p:spPr bwMode="auto">
            <a:xfrm rot="5400000">
              <a:off x="5601097" y="4504209"/>
              <a:ext cx="2246312" cy="17463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6" name="Rectangle 2078"/>
            <p:cNvSpPr>
              <a:spLocks noChangeArrowheads="1"/>
            </p:cNvSpPr>
            <p:nvPr/>
          </p:nvSpPr>
          <p:spPr bwMode="auto">
            <a:xfrm>
              <a:off x="5742384" y="2932584"/>
              <a:ext cx="19812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나이와 생애주기</a:t>
              </a:r>
            </a:p>
          </p:txBody>
        </p:sp>
        <p:sp>
          <p:nvSpPr>
            <p:cNvPr id="27" name="Rectangle 2080"/>
            <p:cNvSpPr>
              <a:spLocks noChangeArrowheads="1"/>
            </p:cNvSpPr>
            <p:nvPr/>
          </p:nvSpPr>
          <p:spPr bwMode="auto">
            <a:xfrm>
              <a:off x="5742384" y="4699992"/>
              <a:ext cx="19812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소득</a:t>
              </a:r>
            </a:p>
          </p:txBody>
        </p:sp>
        <p:sp>
          <p:nvSpPr>
            <p:cNvPr id="28" name="Rectangle 2081"/>
            <p:cNvSpPr>
              <a:spLocks noChangeArrowheads="1"/>
            </p:cNvSpPr>
            <p:nvPr/>
          </p:nvSpPr>
          <p:spPr bwMode="auto">
            <a:xfrm>
              <a:off x="5742384" y="3789040"/>
              <a:ext cx="19812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성별</a:t>
              </a:r>
            </a:p>
          </p:txBody>
        </p:sp>
        <p:sp>
          <p:nvSpPr>
            <p:cNvPr id="29" name="Line 2093"/>
            <p:cNvSpPr>
              <a:spLocks noChangeShapeType="1"/>
            </p:cNvSpPr>
            <p:nvPr/>
          </p:nvSpPr>
          <p:spPr bwMode="auto">
            <a:xfrm>
              <a:off x="6123384" y="2627784"/>
              <a:ext cx="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0" name="Line 2094"/>
            <p:cNvSpPr>
              <a:spLocks noChangeShapeType="1"/>
            </p:cNvSpPr>
            <p:nvPr/>
          </p:nvSpPr>
          <p:spPr bwMode="auto">
            <a:xfrm>
              <a:off x="7342584" y="2627784"/>
              <a:ext cx="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1" name="Rectangle 2080"/>
            <p:cNvSpPr>
              <a:spLocks noChangeArrowheads="1"/>
            </p:cNvSpPr>
            <p:nvPr/>
          </p:nvSpPr>
          <p:spPr bwMode="auto">
            <a:xfrm>
              <a:off x="5724921" y="5636096"/>
              <a:ext cx="19812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 err="1">
                  <a:latin typeface="+mj-ea"/>
                  <a:ea typeface="+mj-ea"/>
                </a:rPr>
                <a:t>사회적계층</a:t>
              </a:r>
              <a:endParaRPr lang="ko-KR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1143000" y="1671654"/>
            <a:ext cx="2590800" cy="4114800"/>
            <a:chOff x="1143000" y="2225675"/>
            <a:chExt cx="2590800" cy="4114800"/>
          </a:xfrm>
        </p:grpSpPr>
        <p:sp>
          <p:nvSpPr>
            <p:cNvPr id="33" name="Rectangle 2067"/>
            <p:cNvSpPr>
              <a:spLocks noChangeArrowheads="1"/>
            </p:cNvSpPr>
            <p:nvPr/>
          </p:nvSpPr>
          <p:spPr bwMode="auto">
            <a:xfrm>
              <a:off x="1143000" y="2225675"/>
              <a:ext cx="2590800" cy="609600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지리적 변수</a:t>
              </a:r>
            </a:p>
          </p:txBody>
        </p:sp>
        <p:cxnSp>
          <p:nvCxnSpPr>
            <p:cNvPr id="34" name="AutoShape 2068"/>
            <p:cNvCxnSpPr>
              <a:cxnSpLocks noChangeShapeType="1"/>
              <a:endCxn id="36" idx="0"/>
            </p:cNvCxnSpPr>
            <p:nvPr/>
          </p:nvCxnSpPr>
          <p:spPr bwMode="auto">
            <a:xfrm>
              <a:off x="2444750" y="3597275"/>
              <a:ext cx="0" cy="228600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35" name="Rectangle 2070"/>
            <p:cNvSpPr>
              <a:spLocks noChangeArrowheads="1"/>
            </p:cNvSpPr>
            <p:nvPr/>
          </p:nvSpPr>
          <p:spPr bwMode="auto">
            <a:xfrm>
              <a:off x="1447800" y="5197475"/>
              <a:ext cx="19939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인구밀도</a:t>
              </a:r>
            </a:p>
          </p:txBody>
        </p:sp>
        <p:sp>
          <p:nvSpPr>
            <p:cNvPr id="36" name="Rectangle 2073"/>
            <p:cNvSpPr>
              <a:spLocks noChangeArrowheads="1"/>
            </p:cNvSpPr>
            <p:nvPr/>
          </p:nvSpPr>
          <p:spPr bwMode="auto">
            <a:xfrm>
              <a:off x="1447800" y="5883275"/>
              <a:ext cx="19939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기후</a:t>
              </a:r>
            </a:p>
          </p:txBody>
        </p:sp>
        <p:sp>
          <p:nvSpPr>
            <p:cNvPr id="37" name="Line 2091"/>
            <p:cNvSpPr>
              <a:spLocks noChangeShapeType="1"/>
            </p:cNvSpPr>
            <p:nvPr/>
          </p:nvSpPr>
          <p:spPr bwMode="auto">
            <a:xfrm>
              <a:off x="1828800" y="2819400"/>
              <a:ext cx="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8" name="Line 2092"/>
            <p:cNvSpPr>
              <a:spLocks noChangeShapeType="1"/>
            </p:cNvSpPr>
            <p:nvPr/>
          </p:nvSpPr>
          <p:spPr bwMode="auto">
            <a:xfrm>
              <a:off x="3048000" y="2819400"/>
              <a:ext cx="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9" name="Rectangle 2069"/>
            <p:cNvSpPr>
              <a:spLocks noChangeArrowheads="1"/>
            </p:cNvSpPr>
            <p:nvPr/>
          </p:nvSpPr>
          <p:spPr bwMode="auto">
            <a:xfrm>
              <a:off x="1428750" y="3143250"/>
              <a:ext cx="19939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지방</a:t>
              </a:r>
            </a:p>
          </p:txBody>
        </p:sp>
        <p:sp>
          <p:nvSpPr>
            <p:cNvPr id="40" name="Rectangle 2071"/>
            <p:cNvSpPr>
              <a:spLocks noChangeArrowheads="1"/>
            </p:cNvSpPr>
            <p:nvPr/>
          </p:nvSpPr>
          <p:spPr bwMode="auto">
            <a:xfrm>
              <a:off x="1428750" y="4572000"/>
              <a:ext cx="19939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도시크기</a:t>
              </a:r>
            </a:p>
          </p:txBody>
        </p:sp>
        <p:sp>
          <p:nvSpPr>
            <p:cNvPr id="41" name="Rectangle 2072"/>
            <p:cNvSpPr>
              <a:spLocks noChangeArrowheads="1"/>
            </p:cNvSpPr>
            <p:nvPr/>
          </p:nvSpPr>
          <p:spPr bwMode="auto">
            <a:xfrm>
              <a:off x="1428750" y="3857625"/>
              <a:ext cx="19939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국가크기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시장 세분화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32" name="제목 1"/>
          <p:cNvSpPr txBox="1">
            <a:spLocks/>
          </p:cNvSpPr>
          <p:nvPr/>
        </p:nvSpPr>
        <p:spPr>
          <a:xfrm>
            <a:off x="571472" y="925559"/>
            <a:ext cx="8286808" cy="2088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호텔 신라의 시장 세분화 전략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-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최고급 호텔부터 </a:t>
            </a:r>
            <a:r>
              <a:rPr kumimoji="0" lang="ko-KR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럭셔리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ko-KR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리조트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,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비즈니스 호텔까지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/>
            </a:r>
            <a:b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</a:b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/>
            </a:r>
            <a:b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</a:b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-</a:t>
            </a: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서울신라호텔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:</a:t>
            </a: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ko-KR" alt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리노베이션을</a:t>
            </a: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통해 세계 최고 수준의 ‘글로벌 </a:t>
            </a:r>
            <a:r>
              <a:rPr kumimoji="0" lang="ko-KR" alt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럭셔리</a:t>
            </a: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호텔’</a:t>
            </a:r>
            <a:r>
              <a:rPr kumimoji="0" lang="ko-KR" alt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로</a:t>
            </a: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재도약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</a:b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</a:b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-</a:t>
            </a: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제주신라호텔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:</a:t>
            </a: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ko-KR" alt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럭셔리</a:t>
            </a: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캠핑 상품 성공을 바탕으로 호텔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·</a:t>
            </a: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레저 업계에서 </a:t>
            </a:r>
            <a:r>
              <a:rPr kumimoji="0" lang="ko-KR" alt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럭셔리</a:t>
            </a: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여행 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</a:b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ko-KR" alt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트렌드를</a:t>
            </a: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선도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</a:b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</a:b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-</a:t>
            </a:r>
            <a:r>
              <a:rPr kumimoji="0" lang="ko-KR" alt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신라스테이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:</a:t>
            </a: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신라호텔의 상품과 서비스 가치를 합리적인 가격에 경험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8596" y="5429412"/>
            <a:ext cx="2357454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국내 대표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5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성급 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서울신라호텔</a:t>
            </a:r>
            <a:endParaRPr lang="ko-KR" altLang="en-US" sz="1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57554" y="5429411"/>
            <a:ext cx="2428892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럭셔리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리조트의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대명사 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제주신라호텔</a:t>
            </a:r>
            <a:endParaRPr lang="ko-KR" altLang="en-US" sz="1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72198" y="5442683"/>
            <a:ext cx="2736304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프리미엄 비즈니스호텔 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신라스테이</a:t>
            </a:r>
            <a:endParaRPr lang="ko-KR" altLang="en-US" sz="1400" b="1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45" name="Picture 2" descr="D:\Grad School\ph_D\TA 인수인계\책개정\17년_마케팅 원론\6장\신라호텔_서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228105"/>
            <a:ext cx="2357454" cy="2119304"/>
          </a:xfrm>
          <a:prstGeom prst="rect">
            <a:avLst/>
          </a:prstGeom>
          <a:noFill/>
        </p:spPr>
      </p:pic>
      <p:pic>
        <p:nvPicPr>
          <p:cNvPr id="46" name="Picture 3" descr="D:\Grad School\ph_D\TA 인수인계\책개정\17년_마케팅 원론\6장\신라호텔_제주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1" y="3228105"/>
            <a:ext cx="2357455" cy="2143139"/>
          </a:xfrm>
          <a:prstGeom prst="rect">
            <a:avLst/>
          </a:prstGeom>
          <a:noFill/>
        </p:spPr>
      </p:pic>
      <p:pic>
        <p:nvPicPr>
          <p:cNvPr id="47" name="Picture 4" descr="D:\Grad School\ph_D\TA 인수인계\책개정\17년_마케팅 원론\6장\신라스테이_광화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3228105"/>
            <a:ext cx="2357454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시장세분화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(Market Segmentation)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914400" y="1087421"/>
            <a:ext cx="21066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심리도식적 변수</a:t>
            </a:r>
          </a:p>
        </p:txBody>
      </p:sp>
      <p:grpSp>
        <p:nvGrpSpPr>
          <p:cNvPr id="42" name="그룹 41"/>
          <p:cNvGrpSpPr/>
          <p:nvPr/>
        </p:nvGrpSpPr>
        <p:grpSpPr>
          <a:xfrm>
            <a:off x="838200" y="1639649"/>
            <a:ext cx="2590800" cy="3341638"/>
            <a:chOff x="838200" y="1960364"/>
            <a:chExt cx="2590800" cy="3341638"/>
          </a:xfrm>
        </p:grpSpPr>
        <p:sp>
          <p:nvSpPr>
            <p:cNvPr id="43" name="Rectangle 16"/>
            <p:cNvSpPr>
              <a:spLocks noChangeArrowheads="1"/>
            </p:cNvSpPr>
            <p:nvPr/>
          </p:nvSpPr>
          <p:spPr bwMode="auto">
            <a:xfrm>
              <a:off x="838200" y="1960364"/>
              <a:ext cx="2590800" cy="609600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심리도식적 변수</a:t>
              </a:r>
            </a:p>
          </p:txBody>
        </p:sp>
        <p:cxnSp>
          <p:nvCxnSpPr>
            <p:cNvPr id="44" name="AutoShape 17"/>
            <p:cNvCxnSpPr>
              <a:cxnSpLocks noChangeShapeType="1"/>
              <a:stCxn id="45" idx="2"/>
              <a:endCxn id="46" idx="2"/>
            </p:cNvCxnSpPr>
            <p:nvPr/>
          </p:nvCxnSpPr>
          <p:spPr bwMode="auto">
            <a:xfrm rot="5400000">
              <a:off x="1318084" y="4485692"/>
              <a:ext cx="1631032" cy="158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45" name="Rectangle 18"/>
            <p:cNvSpPr>
              <a:spLocks noChangeArrowheads="1"/>
            </p:cNvSpPr>
            <p:nvPr/>
          </p:nvSpPr>
          <p:spPr bwMode="auto">
            <a:xfrm>
              <a:off x="1143000" y="3212976"/>
              <a:ext cx="19812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라이프 스타일</a:t>
              </a:r>
            </a:p>
          </p:txBody>
        </p:sp>
        <p:sp>
          <p:nvSpPr>
            <p:cNvPr id="46" name="Rectangle 20"/>
            <p:cNvSpPr>
              <a:spLocks noChangeArrowheads="1"/>
            </p:cNvSpPr>
            <p:nvPr/>
          </p:nvSpPr>
          <p:spPr bwMode="auto">
            <a:xfrm>
              <a:off x="1143000" y="4844008"/>
              <a:ext cx="19812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성격</a:t>
              </a:r>
            </a:p>
          </p:txBody>
        </p:sp>
        <p:sp>
          <p:nvSpPr>
            <p:cNvPr id="47" name="Line 21"/>
            <p:cNvSpPr>
              <a:spLocks noChangeShapeType="1"/>
            </p:cNvSpPr>
            <p:nvPr/>
          </p:nvSpPr>
          <p:spPr bwMode="auto">
            <a:xfrm>
              <a:off x="1525588" y="2569964"/>
              <a:ext cx="22076" cy="6430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8" name="Line 22"/>
            <p:cNvSpPr>
              <a:spLocks noChangeShapeType="1"/>
            </p:cNvSpPr>
            <p:nvPr/>
          </p:nvSpPr>
          <p:spPr bwMode="auto">
            <a:xfrm>
              <a:off x="2744788" y="2569964"/>
              <a:ext cx="0" cy="6430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49" name="Text Box 23"/>
          <p:cNvSpPr txBox="1">
            <a:spLocks noChangeArrowheads="1"/>
          </p:cNvSpPr>
          <p:nvPr/>
        </p:nvSpPr>
        <p:spPr bwMode="auto">
          <a:xfrm>
            <a:off x="5580112" y="1071546"/>
            <a:ext cx="16802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행동적 변수</a:t>
            </a:r>
          </a:p>
        </p:txBody>
      </p:sp>
      <p:grpSp>
        <p:nvGrpSpPr>
          <p:cNvPr id="50" name="그룹 49"/>
          <p:cNvGrpSpPr/>
          <p:nvPr/>
        </p:nvGrpSpPr>
        <p:grpSpPr>
          <a:xfrm>
            <a:off x="4644008" y="1620077"/>
            <a:ext cx="3733800" cy="4267944"/>
            <a:chOff x="4716016" y="2132856"/>
            <a:chExt cx="3733800" cy="4267944"/>
          </a:xfrm>
        </p:grpSpPr>
        <p:sp>
          <p:nvSpPr>
            <p:cNvPr id="51" name="Line 29"/>
            <p:cNvSpPr>
              <a:spLocks noChangeShapeType="1"/>
            </p:cNvSpPr>
            <p:nvPr/>
          </p:nvSpPr>
          <p:spPr bwMode="auto">
            <a:xfrm>
              <a:off x="6018213" y="2514600"/>
              <a:ext cx="1587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2" name="Line 30"/>
            <p:cNvSpPr>
              <a:spLocks noChangeShapeType="1"/>
            </p:cNvSpPr>
            <p:nvPr/>
          </p:nvSpPr>
          <p:spPr bwMode="auto">
            <a:xfrm>
              <a:off x="7237413" y="2514600"/>
              <a:ext cx="1587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3" name="Rectangle 24"/>
            <p:cNvSpPr>
              <a:spLocks noChangeArrowheads="1"/>
            </p:cNvSpPr>
            <p:nvPr/>
          </p:nvSpPr>
          <p:spPr bwMode="auto">
            <a:xfrm>
              <a:off x="4716016" y="2132856"/>
              <a:ext cx="3733800" cy="609600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9BC2C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dirty="0"/>
                <a:t>행동적 변수</a:t>
              </a:r>
            </a:p>
          </p:txBody>
        </p:sp>
        <p:cxnSp>
          <p:nvCxnSpPr>
            <p:cNvPr id="54" name="AutoShape 25"/>
            <p:cNvCxnSpPr>
              <a:cxnSpLocks noChangeShapeType="1"/>
              <a:stCxn id="55" idx="2"/>
              <a:endCxn id="61" idx="0"/>
            </p:cNvCxnSpPr>
            <p:nvPr/>
          </p:nvCxnSpPr>
          <p:spPr bwMode="auto">
            <a:xfrm>
              <a:off x="6629400" y="3200400"/>
              <a:ext cx="0" cy="281940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55" name="Rectangle 26"/>
            <p:cNvSpPr>
              <a:spLocks noChangeArrowheads="1"/>
            </p:cNvSpPr>
            <p:nvPr/>
          </p:nvSpPr>
          <p:spPr bwMode="auto">
            <a:xfrm>
              <a:off x="5105400" y="2819400"/>
              <a:ext cx="3048000" cy="3810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구매 또는 사용상황</a:t>
              </a:r>
            </a:p>
          </p:txBody>
        </p:sp>
        <p:sp>
          <p:nvSpPr>
            <p:cNvPr id="56" name="Rectangle 27"/>
            <p:cNvSpPr>
              <a:spLocks noChangeArrowheads="1"/>
            </p:cNvSpPr>
            <p:nvPr/>
          </p:nvSpPr>
          <p:spPr bwMode="auto">
            <a:xfrm>
              <a:off x="5105400" y="3886200"/>
              <a:ext cx="3048000" cy="3810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제품사용경험</a:t>
              </a:r>
            </a:p>
          </p:txBody>
        </p:sp>
        <p:sp>
          <p:nvSpPr>
            <p:cNvPr id="57" name="Rectangle 28"/>
            <p:cNvSpPr>
              <a:spLocks noChangeArrowheads="1"/>
            </p:cNvSpPr>
            <p:nvPr/>
          </p:nvSpPr>
          <p:spPr bwMode="auto">
            <a:xfrm>
              <a:off x="5105400" y="3352800"/>
              <a:ext cx="3048000" cy="3810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소비자가 추구하는 편익</a:t>
              </a:r>
            </a:p>
          </p:txBody>
        </p:sp>
        <p:sp>
          <p:nvSpPr>
            <p:cNvPr id="58" name="Rectangle 31"/>
            <p:cNvSpPr>
              <a:spLocks noChangeArrowheads="1"/>
            </p:cNvSpPr>
            <p:nvPr/>
          </p:nvSpPr>
          <p:spPr bwMode="auto">
            <a:xfrm>
              <a:off x="5105400" y="4419600"/>
              <a:ext cx="3048000" cy="3810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사용률</a:t>
              </a:r>
            </a:p>
          </p:txBody>
        </p:sp>
        <p:sp>
          <p:nvSpPr>
            <p:cNvPr id="59" name="Rectangle 32"/>
            <p:cNvSpPr>
              <a:spLocks noChangeArrowheads="1"/>
            </p:cNvSpPr>
            <p:nvPr/>
          </p:nvSpPr>
          <p:spPr bwMode="auto">
            <a:xfrm>
              <a:off x="5105400" y="4953000"/>
              <a:ext cx="3048000" cy="3810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충성도</a:t>
              </a:r>
            </a:p>
          </p:txBody>
        </p:sp>
        <p:sp>
          <p:nvSpPr>
            <p:cNvPr id="60" name="Rectangle 33"/>
            <p:cNvSpPr>
              <a:spLocks noChangeArrowheads="1"/>
            </p:cNvSpPr>
            <p:nvPr/>
          </p:nvSpPr>
          <p:spPr bwMode="auto">
            <a:xfrm>
              <a:off x="5105400" y="5486400"/>
              <a:ext cx="3048000" cy="3810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제품에 대한 태도</a:t>
              </a:r>
            </a:p>
          </p:txBody>
        </p:sp>
        <p:sp>
          <p:nvSpPr>
            <p:cNvPr id="61" name="Rectangle 34"/>
            <p:cNvSpPr>
              <a:spLocks noChangeArrowheads="1"/>
            </p:cNvSpPr>
            <p:nvPr/>
          </p:nvSpPr>
          <p:spPr bwMode="auto">
            <a:xfrm>
              <a:off x="5105400" y="6019800"/>
              <a:ext cx="3048000" cy="3810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구매자의 </a:t>
              </a:r>
              <a:r>
                <a:rPr lang="ko-KR" altLang="en-US" dirty="0" smtClean="0">
                  <a:latin typeface="+mj-ea"/>
                  <a:ea typeface="+mj-ea"/>
                </a:rPr>
                <a:t>구매과정 단계</a:t>
              </a:r>
              <a:endParaRPr lang="ko-KR" altLang="en-US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2668</Words>
  <Application>Microsoft Office PowerPoint</Application>
  <PresentationFormat>화면 슬라이드 쇼(4:3)</PresentationFormat>
  <Paragraphs>428</Paragraphs>
  <Slides>38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46" baseType="lpstr">
      <vt:lpstr>굴림</vt:lpstr>
      <vt:lpstr>Arial</vt:lpstr>
      <vt:lpstr>나눔고딕</vt:lpstr>
      <vt:lpstr>Wingdings 2</vt:lpstr>
      <vt:lpstr>맑은 고딕</vt:lpstr>
      <vt:lpstr>Wingdings</vt:lpstr>
      <vt:lpstr>Times New Roman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hhspub-pc</dc:creator>
  <cp:lastModifiedBy>hhspub-pc</cp:lastModifiedBy>
  <cp:revision>66</cp:revision>
  <dcterms:created xsi:type="dcterms:W3CDTF">2018-02-26T03:14:58Z</dcterms:created>
  <dcterms:modified xsi:type="dcterms:W3CDTF">2018-02-27T00:50:21Z</dcterms:modified>
</cp:coreProperties>
</file>