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embeddedFontLst>
    <p:embeddedFont>
      <p:font typeface="나눔고딕" pitchFamily="50" charset="-127"/>
      <p:regular r:id="rId21"/>
    </p:embeddedFont>
    <p:embeddedFont>
      <p:font typeface="Wingdings 2" pitchFamily="18" charset="2"/>
      <p:regular r:id="rId22"/>
    </p:embeddedFont>
    <p:embeddedFont>
      <p:font typeface="맑은 고딕" pitchFamily="50" charset="-127"/>
      <p:regular r:id="rId23"/>
      <p:bold r:id="rId2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833" autoAdjust="0"/>
    <p:restoredTop sz="94660"/>
  </p:normalViewPr>
  <p:slideViewPr>
    <p:cSldViewPr>
      <p:cViewPr varScale="1">
        <p:scale>
          <a:sx n="116" d="100"/>
          <a:sy n="116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67128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마케팅성과관리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448426" y="392894"/>
            <a:ext cx="1909788" cy="1909788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12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214414" y="3643314"/>
            <a:ext cx="607223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마케팅성과의 이해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마케팅성과지표 설계상 유의점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마케팅성과지표의 예시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마케팅생산성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3.2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순추천지수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(net promoter score: NPS)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특정 기업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제품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브랜드 등에 대하여 얼마나 추천의지를 가지고 있는지 평가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추천자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(promoters): 9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점 이상의 추천의지 보유자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중상자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(detractors): 6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점 이하의 추천의지 보유자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NPS =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추천자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비중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(%)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중상자 비중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(%)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텍스트상자 2">
            <a:extLst>
              <a:ext uri="{FF2B5EF4-FFF2-40B4-BE49-F238E27FC236}">
                <a16:creationId xmlns:a16="http://schemas.microsoft.com/office/drawing/2014/main" xmlns="" id="{052C4B46-763E-E84A-9506-88FDD6159245}"/>
              </a:ext>
            </a:extLst>
          </p:cNvPr>
          <p:cNvSpPr txBox="1"/>
          <p:nvPr/>
        </p:nvSpPr>
        <p:spPr>
          <a:xfrm>
            <a:off x="1151620" y="4000504"/>
            <a:ext cx="684076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dirty="0" err="1" smtClean="0"/>
              <a:t>순추천지수가</a:t>
            </a:r>
            <a:r>
              <a:rPr kumimoji="1" lang="ko-KR" altLang="en-US" dirty="0" smtClean="0"/>
              <a:t> 높은 기업들은 대부분 그 산업에서 고객만족도가 높고 빠르게 성장하는 선도업체인 경우가 많음</a:t>
            </a:r>
            <a:endParaRPr kumimoji="1"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3.2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순추천지수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(net promoter score: NPS)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7CB2BEEC-2B56-0440-8E25-B09E6911E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591" y="1618114"/>
            <a:ext cx="6086817" cy="5007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가격민감도</a:t>
            </a:r>
          </a:p>
          <a:p>
            <a:pPr lvl="1">
              <a:lnSpc>
                <a:spcPct val="150000"/>
              </a:lnSpc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주로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수요의 가격탄력성으로 측정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	</a:t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수요변화율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(%)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가격변화율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(%)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일반적으로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브랜드충성도와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가격민감도는 반비례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측정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변화에 대한 시나리오 제시 후 이에 대한 구매의향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실제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구매이력과 가격정보 데이터 분석 후 통계적으로 추정</a:t>
            </a: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52085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3.4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클릭률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clickthrough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rate)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특정 광고의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클릭된 횟수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]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[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노출 횟수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]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노출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(impression):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특정 광고가 소비자들에게 보여진 횟수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주요용도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집행된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광고의 성과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측정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미디어들의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책정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광고예산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할당기준 수립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dirty="0" smtClean="0">
                <a:latin typeface="나눔고딕" pitchFamily="50" charset="-127"/>
                <a:ea typeface="나눔고딕" pitchFamily="50" charset="-127"/>
              </a:rPr>
            </a:b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3.5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지갑점유율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(share of wallet)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특정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상품군에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대한 고객의 지출 중 특정브랜드가 차지하는 비중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활용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고객들의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충성도나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미래 잠재력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추정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시장세분화 수행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우선순위 설정</a:t>
            </a: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52085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3.6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유통침투율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ACV (all commodity volume)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침투율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모든 유통업체의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총매출액에서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해당 브랜드나 제품을 취급하는 유통업체의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총매출액이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차지하는 비중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PCV (product category volume)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침투율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모든 유통업체의 해당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상품군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매출액에서 특정 브랜드나 제품을 취급하는 유통업체의 해당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상품군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매출액이 차지하는 비중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D2B40D6-78BC-D64F-A07A-3CFC1AFDB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3284984"/>
            <a:ext cx="5640164" cy="1975155"/>
          </a:xfrm>
          <a:prstGeom prst="rect">
            <a:avLst/>
          </a:prstGeom>
        </p:spPr>
      </p:pic>
      <p:sp>
        <p:nvSpPr>
          <p:cNvPr id="9" name="텍스트상자 2">
            <a:extLst>
              <a:ext uri="{FF2B5EF4-FFF2-40B4-BE49-F238E27FC236}">
                <a16:creationId xmlns:a16="http://schemas.microsoft.com/office/drawing/2014/main" xmlns="" id="{BEEAD424-DD42-424B-A919-F4941F9149BF}"/>
              </a:ext>
            </a:extLst>
          </p:cNvPr>
          <p:cNvSpPr txBox="1"/>
          <p:nvPr/>
        </p:nvSpPr>
        <p:spPr>
          <a:xfrm>
            <a:off x="2234693" y="5286388"/>
            <a:ext cx="5213287" cy="1290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A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의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ACV = (15,000 + 25,000) / 70,000 = 57.1%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PCV = (500 + 700) / 2,000 = 60.0%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52085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3.7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판촉증가율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(promotional lift)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증가된 판매량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매출액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기본판매량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매출액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기본판매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(baseline sales)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추정이 핵심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!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과거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판매자료의 축적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필요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대조군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통제집단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판매 분석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필요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판매촉진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이외에 판매량에 영향을 미치는 다른 요인들을 어떻게 통제할 것인가에 유의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dirty="0" smtClean="0">
                <a:latin typeface="나눔고딕" pitchFamily="50" charset="-127"/>
                <a:ea typeface="나눔고딕" pitchFamily="50" charset="-127"/>
              </a:rPr>
            </a:b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3.8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매출수익률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(return on sales: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ROS)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순이익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매출액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마케팅활동에 투입되는 원가를 반영한 효율성 지표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사업부 혹은 제품별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ROS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추정에는 간접비용에 대한 배분이 필요함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본사 인력의 인건비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52085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3.9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시가총액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(market capitalization)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주식가격 * 발행주식수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기업의 수익성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안정성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성장가능성 등이 반영된 투자자 지표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마케팅전략 수립에 장기적인 기업가치 위주의 관점 제공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75CCB0EC-CEC0-4B40-B719-4AA6D74C5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714620"/>
            <a:ext cx="5578326" cy="3707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2564904"/>
            <a:ext cx="8229600" cy="3561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4.1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마케팅생산성의 측정</a:t>
            </a: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마케팅성과지표값의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변화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(%)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/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마케팅활동의 변화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(%)</a:t>
            </a: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[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마케팅활동에 의해 증가된 재무적 가치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–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마케팅비용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]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/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마케팅비용</a:t>
            </a:r>
            <a:endParaRPr kumimoji="0" lang="en-US" altLang="ko-KR" sz="2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4.2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마케팅생산성 활용의 유의사항</a:t>
            </a: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인과관계 기반으로 측정 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적절한 성과변수 선택에 유의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핵심성과지표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(key performance indicator: KPI)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나 관리회계 기준과의 조화 필요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시스템 구축을 통한 측정 상시화 필요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텍스트상자 8">
            <a:extLst>
              <a:ext uri="{FF2B5EF4-FFF2-40B4-BE49-F238E27FC236}">
                <a16:creationId xmlns:a16="http://schemas.microsoft.com/office/drawing/2014/main" xmlns="" id="{B4BA64B3-7DB5-EB4D-B4F4-CD282B09B8DE}"/>
              </a:ext>
            </a:extLst>
          </p:cNvPr>
          <p:cNvSpPr txBox="1"/>
          <p:nvPr/>
        </p:nvSpPr>
        <p:spPr>
          <a:xfrm>
            <a:off x="1151620" y="1170396"/>
            <a:ext cx="684076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마케팅성과지표와 성공적인 마케팅전략 수립 및 실행 사이를 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/>
            </a:r>
            <a:br>
              <a:rPr kumimoji="1" lang="en-US" altLang="ko-KR" dirty="0">
                <a:latin typeface="나눔고딕" pitchFamily="50" charset="-127"/>
                <a:ea typeface="나눔고딕" pitchFamily="50" charset="-127"/>
              </a:rPr>
            </a:b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이어주는 핵심적인 개념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마케팅의 책임성 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(marketing accountability) 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제고를 위한 성과지표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이노펙의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마케팅 생산성 측정 및 수익성 증가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8" name="내용 개체 틀 9">
            <a:extLst>
              <a:ext uri="{FF2B5EF4-FFF2-40B4-BE49-F238E27FC236}">
                <a16:creationId xmlns:a16="http://schemas.microsoft.com/office/drawing/2014/main" xmlns="" id="{8C8587EE-3890-6E4E-AB85-586D7BE98D96}"/>
              </a:ext>
            </a:extLst>
          </p:cNvPr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주로 네덜란드와 벨기에에서 사무용 가구를 공급하는 중소기업</a:t>
            </a: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카탈로그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전단지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팩스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구글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검색어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광고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가격할인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이메일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등 다양한 판촉 수단의 생산성 파악</a:t>
            </a: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개월 동안 각 판촉의 시행여부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소요비용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고객반응 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웹사이트 방문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주문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매출액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매출총이익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등 측정하여 데이터베이스 구축</a:t>
            </a: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생산성 측정 예시</a:t>
            </a: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전단지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감소 및 </a:t>
            </a:r>
            <a:r>
              <a:rPr kumimoji="1" lang="ko-KR" altLang="en-US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검색어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광고 증가로 수익성 약 </a:t>
            </a:r>
            <a:r>
              <a:rPr kumimoji="1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14</a:t>
            </a:r>
            <a:r>
              <a:rPr kumimoji="1" lang="ko-KR" alt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배 증가</a:t>
            </a:r>
            <a:endParaRPr kumimoji="1" lang="ko-KR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810D14B6-C471-0046-B01F-5B2FF52C4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643314"/>
            <a:ext cx="40513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데이터분석과 성과관리가 주도하는 마케팅 혁명</a:t>
            </a: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14366" y="1643051"/>
            <a:ext cx="8229600" cy="4929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en-US" altLang="ko-KR" sz="2000" b="1" dirty="0">
                <a:latin typeface="나눔고딕" pitchFamily="50" charset="-127"/>
                <a:ea typeface="나눔고딕" pitchFamily="50" charset="-127"/>
              </a:rPr>
              <a:t>Multi-Channel, Multi-Device</a:t>
            </a:r>
            <a:r>
              <a:rPr kumimoji="0" lang="en-US" altLang="ko-KR" sz="1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개인의 성향에 따라 많은 채널을 선택적으로 접하고 있음</a:t>
            </a:r>
            <a:endParaRPr kumimoji="0" lang="en-US" altLang="ko-KR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한 명의 소비자가 여러 개의 디바이스 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TV, 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스마트폰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사용</a:t>
            </a:r>
            <a:endParaRPr lang="en-US" altLang="ko-KR" sz="1900" dirty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고객데이터를 정확하게 분석하고 효과적으로 활용하는 것이 중요한 과제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900" dirty="0">
                <a:latin typeface="나눔고딕" pitchFamily="50" charset="-127"/>
                <a:ea typeface="나눔고딕" pitchFamily="50" charset="-127"/>
              </a:rPr>
            </a:br>
            <a:endParaRPr kumimoji="0" lang="en-US" altLang="ko-KR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b="1" dirty="0">
                <a:latin typeface="나눔고딕" pitchFamily="50" charset="-127"/>
                <a:ea typeface="나눔고딕" pitchFamily="50" charset="-127"/>
              </a:rPr>
              <a:t>•</a:t>
            </a:r>
            <a:r>
              <a:rPr lang="en-US" altLang="ko-KR" sz="20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2000" b="1" dirty="0">
                <a:latin typeface="나눔고딕" pitchFamily="50" charset="-127"/>
                <a:ea typeface="나눔고딕" pitchFamily="50" charset="-127"/>
              </a:rPr>
              <a:t>데이터분석 기반 마케팅의 장점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정확한 고객타게팅 및 예측 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  <a:sym typeface="Wingdings"/>
              </a:rPr>
              <a:t> 개인화된 고객경험 제공</a:t>
            </a:r>
            <a:endParaRPr lang="en-US" altLang="ko-KR" sz="1900" dirty="0">
              <a:latin typeface="나눔고딕" pitchFamily="50" charset="-127"/>
              <a:ea typeface="나눔고딕" pitchFamily="50" charset="-127"/>
              <a:sym typeface="Wingdings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  <a:sym typeface="Wingdings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  <a:sym typeface="Wingdings"/>
              </a:rPr>
              <a:t> 마케팅효과의 불확실성 감소</a:t>
            </a:r>
            <a:endParaRPr lang="en-US" altLang="ko-KR" sz="1900" dirty="0">
              <a:latin typeface="나눔고딕" pitchFamily="50" charset="-127"/>
              <a:ea typeface="나눔고딕" pitchFamily="50" charset="-127"/>
              <a:sym typeface="Wingdings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  <a:sym typeface="Wingdings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  <a:sym typeface="Wingdings"/>
              </a:rPr>
              <a:t> 고객충성도 관리 가능  마케팅 </a:t>
            </a:r>
            <a:r>
              <a:rPr lang="en-US" altLang="ko-KR" sz="1900" dirty="0">
                <a:latin typeface="나눔고딕" pitchFamily="50" charset="-127"/>
                <a:ea typeface="나눔고딕" pitchFamily="50" charset="-127"/>
                <a:sym typeface="Wingdings"/>
              </a:rPr>
              <a:t>ROI 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  <a:sym typeface="Wingdings"/>
              </a:rPr>
              <a:t>향상</a:t>
            </a:r>
            <a:endParaRPr lang="en-US" altLang="ko-KR" sz="1900" dirty="0">
              <a:latin typeface="나눔고딕" pitchFamily="50" charset="-127"/>
              <a:ea typeface="나눔고딕" pitchFamily="50" charset="-127"/>
              <a:sym typeface="Wingdings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endParaRPr lang="en-US" altLang="ko-KR" sz="1900" dirty="0">
              <a:latin typeface="나눔고딕" pitchFamily="50" charset="-127"/>
              <a:ea typeface="나눔고딕" pitchFamily="50" charset="-127"/>
              <a:sym typeface="Wingdings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b="1" dirty="0">
                <a:latin typeface="나눔고딕" pitchFamily="50" charset="-127"/>
                <a:ea typeface="나눔고딕" pitchFamily="50" charset="-127"/>
              </a:rPr>
              <a:t>•</a:t>
            </a:r>
            <a:r>
              <a:rPr lang="en-US" altLang="ko-KR" sz="20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2000" b="1" dirty="0">
                <a:latin typeface="나눔고딕" pitchFamily="50" charset="-127"/>
                <a:ea typeface="나눔고딕" pitchFamily="50" charset="-127"/>
              </a:rPr>
              <a:t>데이터분석 기반 마케팅 도입을 위한 과제</a:t>
            </a:r>
            <a:r>
              <a:rPr lang="en-US" altLang="ko-KR" sz="20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20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마케팅성과 분석 강화</a:t>
            </a:r>
            <a:endParaRPr lang="en-US" altLang="ko-KR" sz="1900" dirty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고객에 대한 총체적인 관점 확보</a:t>
            </a:r>
            <a:endParaRPr lang="en-US" altLang="ko-KR" sz="1900" dirty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잠재고객 확대</a:t>
            </a:r>
            <a:endParaRPr lang="en-US" altLang="ko-KR" sz="1900" dirty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900" dirty="0">
                <a:latin typeface="나눔고딕" pitchFamily="50" charset="-127"/>
                <a:ea typeface="나눔고딕" pitchFamily="50" charset="-127"/>
              </a:rPr>
              <a:t> 예측분석 활용</a:t>
            </a:r>
            <a:endParaRPr lang="en-US" altLang="ko-KR" sz="19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성과의 이해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663700"/>
            <a:ext cx="7200900" cy="3530600"/>
          </a:xfrm>
          <a:prstGeom prst="rect">
            <a:avLst/>
          </a:prstGeom>
        </p:spPr>
      </p:pic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마케팅성과 체인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마케팅활동이 기업의 가치를 높이는 프로세스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텍스트 상자 3"/>
          <p:cNvSpPr txBox="1"/>
          <p:nvPr/>
        </p:nvSpPr>
        <p:spPr>
          <a:xfrm>
            <a:off x="1043608" y="551723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기업의 마케팅 프로그램 실행이 가져오는 다양한 반응들은 모두 마케팅성과의 일종이라고 할 수 있음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.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 flipH="1">
            <a:off x="6156176" y="4365104"/>
            <a:ext cx="720080" cy="11521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 설계상 유의점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11588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조작적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정의에 유의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509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개념적 정의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(conceptual definition)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대상에 대한 추상적인 의미를 분명하게 하는 것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고객충성도란 고객들이 우리 제품을 사랑하고 우리와 계속해서 거래를 하려고 하는 정도이다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조작적 정의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(operational definition)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실제 측정 가능할 수 있도록 표현하는 것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고객충성도는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재구매의향을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점 척도로 질문하였을 때의 고객반응이다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마케팅성과 지표는 조작적 정의가 명확하지 않으면 측정이 애매한 경우가 많음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호감도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신뢰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 설계상 유의점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11588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정기적이고 반복적인 측정</a:t>
            </a:r>
          </a:p>
          <a:p>
            <a:pPr marL="850900" lvl="1">
              <a:lnSpc>
                <a:spcPct val="200000"/>
              </a:lnSpc>
              <a:buFont typeface="Arial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특히 소비자의 생각을 측정하는 지표의 경우 그 의미를 해석하기 어려운 경우가 있음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50900" lvl="1">
              <a:lnSpc>
                <a:spcPct val="200000"/>
              </a:lnSpc>
              <a:buFont typeface="Arial" charset="0"/>
              <a:buChar char="•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오류없는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정확한 측정이 불가능한 경우도 많음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측정오차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lvl="1">
              <a:lnSpc>
                <a:spcPct val="200000"/>
              </a:lnSpc>
              <a:buFont typeface="Arial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반복적인 측정을 통해 통제 불가능한 오류들이 상쇄될 수 있도록 하는 것이 바람직함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 설계상 유의점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2.3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선행지표와 후행지표의 측정</a:t>
            </a:r>
            <a:endParaRPr kumimoji="0" lang="ko-KR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선행지표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마케팅성과지표에 영향을 주는 지표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고객기대수준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고객만족도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후행지표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마케팅성과지표에 의해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영향받을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수 있는 지표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고객만족도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고객불평률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A52574F-B2C1-1D48-985C-604B8D201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3214686"/>
            <a:ext cx="4685010" cy="3043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 설계상 유의점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2.4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단기성과와 장기성과의 균형</a:t>
            </a: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유량변수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(flow variable):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일정기간 동안에 측정되며 주로 단기적이고 가시적인 성과 측정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거래량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저량변수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(stock variable):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특정시점에서 측정되면 주로 장기적인 성과 측정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브랜드자산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텍스트상자 2">
            <a:extLst>
              <a:ext uri="{FF2B5EF4-FFF2-40B4-BE49-F238E27FC236}">
                <a16:creationId xmlns:a16="http://schemas.microsoft.com/office/drawing/2014/main" xmlns="" id="{052C4B46-763E-E84A-9506-88FDD6159245}"/>
              </a:ext>
            </a:extLst>
          </p:cNvPr>
          <p:cNvSpPr txBox="1"/>
          <p:nvPr/>
        </p:nvSpPr>
        <p:spPr>
          <a:xfrm>
            <a:off x="1151620" y="3717032"/>
            <a:ext cx="6840760" cy="8742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대부분 유량변수에 집중하는 경향이 있고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 이는 자연스럽게 단기지향적인 마케팅의사결정으로 이어짐 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균형과 조화가 필요함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EBE0399-FD06-2041-A071-2704BC612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916832"/>
            <a:ext cx="7200900" cy="3530600"/>
          </a:xfrm>
          <a:prstGeom prst="rect">
            <a:avLst/>
          </a:prstGeom>
        </p:spPr>
      </p:pic>
      <p:sp>
        <p:nvSpPr>
          <p:cNvPr id="15" name="텍스트상자 1">
            <a:extLst>
              <a:ext uri="{FF2B5EF4-FFF2-40B4-BE49-F238E27FC236}">
                <a16:creationId xmlns:a16="http://schemas.microsoft.com/office/drawing/2014/main" xmlns="" id="{34B9F9EB-20C6-A148-B4D7-F41E460B0562}"/>
              </a:ext>
            </a:extLst>
          </p:cNvPr>
          <p:cNvSpPr txBox="1"/>
          <p:nvPr/>
        </p:nvSpPr>
        <p:spPr>
          <a:xfrm>
            <a:off x="2411760" y="1022427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인지도</a:t>
            </a:r>
            <a:endParaRPr kumimoji="1" lang="en-US" altLang="ko-KR" b="1" dirty="0">
              <a:solidFill>
                <a:srgbClr val="002060"/>
              </a:solidFill>
            </a:endParaRPr>
          </a:p>
          <a:p>
            <a:r>
              <a:rPr kumimoji="1" lang="ko-KR" altLang="en-US" b="1" dirty="0">
                <a:solidFill>
                  <a:srgbClr val="002060"/>
                </a:solidFill>
              </a:rPr>
              <a:t>순추천지수</a:t>
            </a:r>
          </a:p>
        </p:txBody>
      </p:sp>
      <p:sp>
        <p:nvSpPr>
          <p:cNvPr id="16" name="텍스트상자 8">
            <a:extLst>
              <a:ext uri="{FF2B5EF4-FFF2-40B4-BE49-F238E27FC236}">
                <a16:creationId xmlns:a16="http://schemas.microsoft.com/office/drawing/2014/main" xmlns="" id="{CB9756AF-69E7-E34E-B2A5-2BEAEDBC3E84}"/>
              </a:ext>
            </a:extLst>
          </p:cNvPr>
          <p:cNvSpPr txBox="1"/>
          <p:nvPr/>
        </p:nvSpPr>
        <p:spPr>
          <a:xfrm>
            <a:off x="1762000" y="5597337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가격민감도</a:t>
            </a:r>
            <a:endParaRPr kumimoji="1" lang="en-US" altLang="ko-KR" b="1" dirty="0">
              <a:solidFill>
                <a:srgbClr val="002060"/>
              </a:solidFill>
            </a:endParaRPr>
          </a:p>
          <a:p>
            <a:r>
              <a:rPr kumimoji="1" lang="ko-KR" altLang="en-US" b="1" dirty="0">
                <a:solidFill>
                  <a:srgbClr val="002060"/>
                </a:solidFill>
              </a:rPr>
              <a:t>클릭률</a:t>
            </a:r>
            <a:endParaRPr kumimoji="1" lang="en-US" altLang="ko-KR" b="1" dirty="0">
              <a:solidFill>
                <a:srgbClr val="002060"/>
              </a:solidFill>
            </a:endParaRPr>
          </a:p>
        </p:txBody>
      </p:sp>
      <p:sp>
        <p:nvSpPr>
          <p:cNvPr id="17" name="텍스트상자 10">
            <a:extLst>
              <a:ext uri="{FF2B5EF4-FFF2-40B4-BE49-F238E27FC236}">
                <a16:creationId xmlns:a16="http://schemas.microsoft.com/office/drawing/2014/main" xmlns="" id="{47356CF5-F1C0-6440-ABAB-799F21C721A1}"/>
              </a:ext>
            </a:extLst>
          </p:cNvPr>
          <p:cNvSpPr txBox="1"/>
          <p:nvPr/>
        </p:nvSpPr>
        <p:spPr>
          <a:xfrm>
            <a:off x="4860032" y="573583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지갑점유율</a:t>
            </a:r>
            <a:endParaRPr kumimoji="1" lang="en-US" altLang="ko-KR" b="1" dirty="0">
              <a:solidFill>
                <a:srgbClr val="002060"/>
              </a:solidFill>
            </a:endParaRPr>
          </a:p>
        </p:txBody>
      </p:sp>
      <p:sp>
        <p:nvSpPr>
          <p:cNvPr id="18" name="텍스트상자 11">
            <a:extLst>
              <a:ext uri="{FF2B5EF4-FFF2-40B4-BE49-F238E27FC236}">
                <a16:creationId xmlns:a16="http://schemas.microsoft.com/office/drawing/2014/main" xmlns="" id="{946D0857-D035-1048-9B34-28C2D87D1F7D}"/>
              </a:ext>
            </a:extLst>
          </p:cNvPr>
          <p:cNvSpPr txBox="1"/>
          <p:nvPr/>
        </p:nvSpPr>
        <p:spPr>
          <a:xfrm>
            <a:off x="4283968" y="1130928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유통침투율</a:t>
            </a:r>
            <a:endParaRPr kumimoji="1" lang="en-US" altLang="ko-KR" b="1" dirty="0">
              <a:solidFill>
                <a:srgbClr val="002060"/>
              </a:solidFill>
            </a:endParaRPr>
          </a:p>
          <a:p>
            <a:r>
              <a:rPr kumimoji="1" lang="ko-KR" altLang="en-US" b="1" dirty="0">
                <a:solidFill>
                  <a:srgbClr val="002060"/>
                </a:solidFill>
              </a:rPr>
              <a:t>판촉증가율</a:t>
            </a:r>
            <a:endParaRPr kumimoji="1" lang="en-US" altLang="ko-KR" b="1" dirty="0">
              <a:solidFill>
                <a:srgbClr val="002060"/>
              </a:solidFill>
            </a:endParaRPr>
          </a:p>
        </p:txBody>
      </p:sp>
      <p:sp>
        <p:nvSpPr>
          <p:cNvPr id="19" name="텍스트상자 14">
            <a:extLst>
              <a:ext uri="{FF2B5EF4-FFF2-40B4-BE49-F238E27FC236}">
                <a16:creationId xmlns:a16="http://schemas.microsoft.com/office/drawing/2014/main" xmlns="" id="{15803C03-56BB-CF4D-B9EE-C245E3AB1142}"/>
              </a:ext>
            </a:extLst>
          </p:cNvPr>
          <p:cNvSpPr txBox="1"/>
          <p:nvPr/>
        </p:nvSpPr>
        <p:spPr>
          <a:xfrm>
            <a:off x="5753452" y="12833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매출수익률</a:t>
            </a:r>
            <a:endParaRPr kumimoji="1" lang="en-US" altLang="ko-KR" b="1" dirty="0">
              <a:solidFill>
                <a:srgbClr val="002060"/>
              </a:solidFill>
            </a:endParaRPr>
          </a:p>
        </p:txBody>
      </p:sp>
      <p:sp>
        <p:nvSpPr>
          <p:cNvPr id="20" name="텍스트상자 16">
            <a:extLst>
              <a:ext uri="{FF2B5EF4-FFF2-40B4-BE49-F238E27FC236}">
                <a16:creationId xmlns:a16="http://schemas.microsoft.com/office/drawing/2014/main" xmlns="" id="{A6086A53-19D0-2645-A376-C4E2B1970E1F}"/>
              </a:ext>
            </a:extLst>
          </p:cNvPr>
          <p:cNvSpPr txBox="1"/>
          <p:nvPr/>
        </p:nvSpPr>
        <p:spPr>
          <a:xfrm>
            <a:off x="7237501" y="13661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b="1" dirty="0">
                <a:solidFill>
                  <a:srgbClr val="002060"/>
                </a:solidFill>
              </a:rPr>
              <a:t>시가총액</a:t>
            </a:r>
            <a:endParaRPr kumimoji="1" lang="en-US" altLang="ko-KR" b="1" dirty="0">
              <a:solidFill>
                <a:srgbClr val="002060"/>
              </a:solidFill>
            </a:endParaRPr>
          </a:p>
        </p:txBody>
      </p:sp>
      <p:cxnSp>
        <p:nvCxnSpPr>
          <p:cNvPr id="21" name="직선 연결선[R] 5">
            <a:extLst>
              <a:ext uri="{FF2B5EF4-FFF2-40B4-BE49-F238E27FC236}">
                <a16:creationId xmlns:a16="http://schemas.microsoft.com/office/drawing/2014/main" xmlns="" id="{1528F1A5-90A1-2248-8097-CD118D660D7C}"/>
              </a:ext>
            </a:extLst>
          </p:cNvPr>
          <p:cNvCxnSpPr>
            <a:endCxn id="15" idx="2"/>
          </p:cNvCxnSpPr>
          <p:nvPr/>
        </p:nvCxnSpPr>
        <p:spPr>
          <a:xfrm flipH="1" flipV="1">
            <a:off x="3081174" y="1668758"/>
            <a:ext cx="669414" cy="824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[R] 19">
            <a:extLst>
              <a:ext uri="{FF2B5EF4-FFF2-40B4-BE49-F238E27FC236}">
                <a16:creationId xmlns:a16="http://schemas.microsoft.com/office/drawing/2014/main" xmlns="" id="{73EA83AA-308C-EB4A-9CEE-C5957DE59105}"/>
              </a:ext>
            </a:extLst>
          </p:cNvPr>
          <p:cNvCxnSpPr>
            <a:cxnSpLocks/>
          </p:cNvCxnSpPr>
          <p:nvPr/>
        </p:nvCxnSpPr>
        <p:spPr>
          <a:xfrm flipH="1" flipV="1">
            <a:off x="4900849" y="1735450"/>
            <a:ext cx="175207" cy="7574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21">
            <a:extLst>
              <a:ext uri="{FF2B5EF4-FFF2-40B4-BE49-F238E27FC236}">
                <a16:creationId xmlns:a16="http://schemas.microsoft.com/office/drawing/2014/main" xmlns="" id="{207255FC-8E9C-EE45-A208-28C8CF7BFA54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6239677" y="1652660"/>
            <a:ext cx="183189" cy="8402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24">
            <a:extLst>
              <a:ext uri="{FF2B5EF4-FFF2-40B4-BE49-F238E27FC236}">
                <a16:creationId xmlns:a16="http://schemas.microsoft.com/office/drawing/2014/main" xmlns="" id="{3CABED29-7775-CD4F-914E-3D36E9518555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7578505" y="1735450"/>
            <a:ext cx="212994" cy="674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26">
            <a:extLst>
              <a:ext uri="{FF2B5EF4-FFF2-40B4-BE49-F238E27FC236}">
                <a16:creationId xmlns:a16="http://schemas.microsoft.com/office/drawing/2014/main" xmlns="" id="{080EDBC6-0BFC-244E-ACAB-D7231FD81F35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431414" y="4293097"/>
            <a:ext cx="1090964" cy="13042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28">
            <a:extLst>
              <a:ext uri="{FF2B5EF4-FFF2-40B4-BE49-F238E27FC236}">
                <a16:creationId xmlns:a16="http://schemas.microsoft.com/office/drawing/2014/main" xmlns="" id="{C49A3991-3843-A449-AF0C-432FD8072380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982242" y="4293098"/>
            <a:ext cx="547204" cy="14427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마케팅성과지표의 종류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57232" y="1006489"/>
            <a:ext cx="8363240" cy="44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인지도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(awareness)</a:t>
            </a:r>
            <a:endParaRPr kumimoji="0" lang="ko-KR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보조 인지도 </a:t>
            </a:r>
            <a:r>
              <a:rPr kumimoji="0" lang="en-US" altLang="ko-KR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(aided awareness)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특정브랜드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제시후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이를 알고 있는지 질문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배달의 민족이라는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앱을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들어보신 적이 있습니까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?”)</a:t>
            </a: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비보조</a:t>
            </a:r>
            <a:r>
              <a:rPr kumimoji="0" lang="ko-KR" altLang="en-US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인지도</a:t>
            </a:r>
            <a:r>
              <a:rPr kumimoji="0" lang="en-US" altLang="ko-KR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(unaided awareness)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특정브랜드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제시없이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알고 있는지 질문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치킨이나 중국집 배달을 위한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앱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중 생각나는 브랜드가 있습니까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?”)</a:t>
            </a:r>
          </a:p>
          <a:p>
            <a:pPr marL="8509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ko-KR" altLang="en-US" sz="1600" b="0" i="0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최초상기도</a:t>
            </a:r>
            <a:r>
              <a:rPr kumimoji="0" lang="ko-KR" altLang="en-US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(top of mind, TOM)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상품군이나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서비스를 고려할 때 가장 먼저 떠오르는 브랜드나 제품을 질문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텍스트상자 2">
            <a:extLst>
              <a:ext uri="{FF2B5EF4-FFF2-40B4-BE49-F238E27FC236}">
                <a16:creationId xmlns:a16="http://schemas.microsoft.com/office/drawing/2014/main" xmlns="" id="{052C4B46-763E-E84A-9506-88FDD6159245}"/>
              </a:ext>
            </a:extLst>
          </p:cNvPr>
          <p:cNvSpPr txBox="1"/>
          <p:nvPr/>
        </p:nvSpPr>
        <p:spPr>
          <a:xfrm>
            <a:off x="1151620" y="4643446"/>
            <a:ext cx="684076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소비자 태도 형성 및 행동 변화의 기본적 필요조건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788</Words>
  <Application>Microsoft Office PowerPoint</Application>
  <PresentationFormat>화면 슬라이드 쇼(4:3)</PresentationFormat>
  <Paragraphs>151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5" baseType="lpstr">
      <vt:lpstr>굴림</vt:lpstr>
      <vt:lpstr>Arial</vt:lpstr>
      <vt:lpstr>나눔고딕</vt:lpstr>
      <vt:lpstr>Wingdings 2</vt:lpstr>
      <vt:lpstr>맑은 고딕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116</cp:revision>
  <dcterms:created xsi:type="dcterms:W3CDTF">2018-02-26T03:14:58Z</dcterms:created>
  <dcterms:modified xsi:type="dcterms:W3CDTF">2018-02-27T07:03:17Z</dcterms:modified>
</cp:coreProperties>
</file>