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</p:sldIdLst>
  <p:sldSz cx="9144000" cy="6858000" type="screen4x3"/>
  <p:notesSz cx="6858000" cy="9144000"/>
  <p:embeddedFontLst>
    <p:embeddedFont>
      <p:font typeface="나눔고딕" pitchFamily="50" charset="-127"/>
      <p:regular r:id="rId60"/>
    </p:embeddedFont>
    <p:embeddedFont>
      <p:font typeface="Wingdings 2" pitchFamily="18" charset="2"/>
      <p:regular r:id="rId61"/>
    </p:embeddedFont>
    <p:embeddedFont>
      <p:font typeface="맑은 고딕" pitchFamily="50" charset="-127"/>
      <p:regular r:id="rId62"/>
      <p:bold r:id="rId63"/>
    </p:embeddedFont>
    <p:embeddedFont>
      <p:font typeface="HY중고딕" pitchFamily="18" charset="-127"/>
      <p:regular r:id="rId64"/>
    </p:embeddedFont>
    <p:embeddedFont>
      <p:font typeface="휴먼모음T" pitchFamily="18" charset="-127"/>
      <p:regular r:id="rId6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4942" autoAdjust="0"/>
    <p:restoredTop sz="94660"/>
  </p:normalViewPr>
  <p:slideViewPr>
    <p:cSldViewPr>
      <p:cViewPr varScale="1">
        <p:scale>
          <a:sx n="116" d="100"/>
          <a:sy n="116" d="100"/>
        </p:scale>
        <p:origin x="-20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4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027E2E-C96D-400A-913A-40CD52D68487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C821F09-7941-4D2F-8D2E-D6CB78AC47AE}">
      <dgm:prSet phldrT="[텍스트]" custT="1"/>
      <dgm:spPr/>
      <dgm:t>
        <a:bodyPr/>
        <a:lstStyle/>
        <a:p>
          <a:pPr latinLnBrk="1"/>
          <a:r>
            <a:rPr lang="ko-KR" altLang="en-US" sz="1600" dirty="0" smtClean="0"/>
            <a:t>제품 퇴진전략</a:t>
          </a:r>
          <a:endParaRPr lang="ko-KR" altLang="en-US" sz="1600" dirty="0"/>
        </a:p>
      </dgm:t>
    </dgm:pt>
    <dgm:pt modelId="{696F055F-69A7-40D3-8F87-18D8E3B28437}" type="parTrans" cxnId="{BDA48682-C3CD-44FB-B12C-BAF1F9916370}">
      <dgm:prSet/>
      <dgm:spPr/>
      <dgm:t>
        <a:bodyPr/>
        <a:lstStyle/>
        <a:p>
          <a:pPr latinLnBrk="1"/>
          <a:endParaRPr lang="ko-KR" altLang="en-US" sz="1600"/>
        </a:p>
      </dgm:t>
    </dgm:pt>
    <dgm:pt modelId="{70FD90D9-0F92-4D09-8B7D-51BBF22F0E63}" type="sibTrans" cxnId="{BDA48682-C3CD-44FB-B12C-BAF1F9916370}">
      <dgm:prSet/>
      <dgm:spPr/>
      <dgm:t>
        <a:bodyPr/>
        <a:lstStyle/>
        <a:p>
          <a:pPr latinLnBrk="1"/>
          <a:endParaRPr lang="ko-KR" altLang="en-US" sz="1600"/>
        </a:p>
      </dgm:t>
    </dgm:pt>
    <dgm:pt modelId="{0113351E-6D5E-4256-895B-02A0CF918982}">
      <dgm:prSet phldrT="[텍스트]" custT="1"/>
      <dgm:spPr/>
      <dgm:t>
        <a:bodyPr/>
        <a:lstStyle/>
        <a:p>
          <a:pPr latinLnBrk="1"/>
          <a:r>
            <a:rPr lang="ko-KR" altLang="en-US" sz="1600" dirty="0" smtClean="0"/>
            <a:t>수확전략</a:t>
          </a:r>
          <a:r>
            <a:rPr lang="en-US" altLang="ko-KR" sz="1600" dirty="0" smtClean="0"/>
            <a:t>(harvesting)</a:t>
          </a:r>
          <a:endParaRPr lang="ko-KR" altLang="en-US" sz="1600" dirty="0"/>
        </a:p>
      </dgm:t>
    </dgm:pt>
    <dgm:pt modelId="{9A49DEAF-5A45-4F2B-82F0-F0A9A6BFAFA3}" type="parTrans" cxnId="{9E4FE73C-79E5-4E50-B79F-CE6958B051C5}">
      <dgm:prSet custT="1"/>
      <dgm:spPr/>
      <dgm:t>
        <a:bodyPr/>
        <a:lstStyle/>
        <a:p>
          <a:pPr latinLnBrk="1"/>
          <a:endParaRPr lang="ko-KR" altLang="en-US" sz="1600"/>
        </a:p>
      </dgm:t>
    </dgm:pt>
    <dgm:pt modelId="{DDD31772-136F-4DFA-9126-F30C64A9F23F}" type="sibTrans" cxnId="{9E4FE73C-79E5-4E50-B79F-CE6958B051C5}">
      <dgm:prSet/>
      <dgm:spPr/>
      <dgm:t>
        <a:bodyPr/>
        <a:lstStyle/>
        <a:p>
          <a:pPr latinLnBrk="1"/>
          <a:endParaRPr lang="ko-KR" altLang="en-US" sz="1600"/>
        </a:p>
      </dgm:t>
    </dgm:pt>
    <dgm:pt modelId="{48150B87-9845-4CE2-82A8-2DED708A8889}">
      <dgm:prSet phldrT="[텍스트]" custT="1"/>
      <dgm:spPr/>
      <dgm:t>
        <a:bodyPr/>
        <a:lstStyle/>
        <a:p>
          <a:pPr latinLnBrk="1"/>
          <a:r>
            <a:rPr lang="ko-KR" altLang="en-US" sz="1600" dirty="0" smtClean="0"/>
            <a:t>제품계열 </a:t>
          </a:r>
          <a:r>
            <a:rPr lang="ko-KR" altLang="en-US" sz="1600" dirty="0" err="1" smtClean="0"/>
            <a:t>단순화전략</a:t>
          </a:r>
          <a:r>
            <a:rPr lang="en-US" altLang="ko-KR" sz="1600" dirty="0" smtClean="0"/>
            <a:t/>
          </a:r>
          <a:br>
            <a:rPr lang="en-US" altLang="ko-KR" sz="1600" dirty="0" smtClean="0"/>
          </a:br>
          <a:r>
            <a:rPr lang="en-US" altLang="ko-KR" sz="1600" dirty="0" smtClean="0"/>
            <a:t>(line simplification)</a:t>
          </a:r>
          <a:endParaRPr lang="ko-KR" altLang="en-US" sz="1600" dirty="0"/>
        </a:p>
      </dgm:t>
    </dgm:pt>
    <dgm:pt modelId="{7661E1ED-62FF-4139-BAFC-6B1A6B911866}" type="parTrans" cxnId="{B85A0B60-7911-4D6B-8634-8AB61A6CBBB9}">
      <dgm:prSet custT="1"/>
      <dgm:spPr/>
      <dgm:t>
        <a:bodyPr/>
        <a:lstStyle/>
        <a:p>
          <a:pPr latinLnBrk="1"/>
          <a:endParaRPr lang="ko-KR" altLang="en-US" sz="1600"/>
        </a:p>
      </dgm:t>
    </dgm:pt>
    <dgm:pt modelId="{0714D67A-982D-48F3-8259-512FDC19E5C0}" type="sibTrans" cxnId="{B85A0B60-7911-4D6B-8634-8AB61A6CBBB9}">
      <dgm:prSet/>
      <dgm:spPr/>
      <dgm:t>
        <a:bodyPr/>
        <a:lstStyle/>
        <a:p>
          <a:pPr latinLnBrk="1"/>
          <a:endParaRPr lang="ko-KR" altLang="en-US" sz="1600"/>
        </a:p>
      </dgm:t>
    </dgm:pt>
    <dgm:pt modelId="{CA577CAB-2154-4AE5-B5D2-0EAAF4A8289B}">
      <dgm:prSet phldrT="[텍스트]" custT="1"/>
      <dgm:spPr/>
      <dgm:t>
        <a:bodyPr/>
        <a:lstStyle/>
        <a:p>
          <a:pPr latinLnBrk="1"/>
          <a:r>
            <a:rPr lang="ko-KR" altLang="en-US" sz="1600" dirty="0" smtClean="0"/>
            <a:t>철수전략</a:t>
          </a:r>
          <a:r>
            <a:rPr lang="en-US" altLang="ko-KR" sz="1600" dirty="0" smtClean="0"/>
            <a:t>(</a:t>
          </a:r>
          <a:r>
            <a:rPr lang="en-US" altLang="ko-KR" sz="1600" dirty="0" err="1" smtClean="0"/>
            <a:t>diverstment</a:t>
          </a:r>
          <a:r>
            <a:rPr lang="en-US" altLang="ko-KR" sz="1600" dirty="0" smtClean="0"/>
            <a:t>)</a:t>
          </a:r>
          <a:endParaRPr lang="ko-KR" altLang="en-US" sz="1600" dirty="0"/>
        </a:p>
      </dgm:t>
    </dgm:pt>
    <dgm:pt modelId="{40CC770A-BC40-4661-8C58-6CBF6B144C30}" type="parTrans" cxnId="{C1228376-EE4F-495E-AC83-B25908067A8B}">
      <dgm:prSet custT="1"/>
      <dgm:spPr/>
      <dgm:t>
        <a:bodyPr/>
        <a:lstStyle/>
        <a:p>
          <a:pPr latinLnBrk="1"/>
          <a:endParaRPr lang="ko-KR" altLang="en-US" sz="1600"/>
        </a:p>
      </dgm:t>
    </dgm:pt>
    <dgm:pt modelId="{71162931-BB92-4584-8005-73BBC1FC2D20}" type="sibTrans" cxnId="{C1228376-EE4F-495E-AC83-B25908067A8B}">
      <dgm:prSet/>
      <dgm:spPr/>
      <dgm:t>
        <a:bodyPr/>
        <a:lstStyle/>
        <a:p>
          <a:pPr latinLnBrk="1"/>
          <a:endParaRPr lang="ko-KR" altLang="en-US" sz="1600"/>
        </a:p>
      </dgm:t>
    </dgm:pt>
    <dgm:pt modelId="{30C5F0A6-73B1-4E80-9C5A-8370AD7877E4}" type="pres">
      <dgm:prSet presAssocID="{00027E2E-C96D-400A-913A-40CD52D6848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56706B1-5AE6-44EE-891C-4B942FF57E15}" type="pres">
      <dgm:prSet presAssocID="{2C821F09-7941-4D2F-8D2E-D6CB78AC47AE}" presName="root1" presStyleCnt="0"/>
      <dgm:spPr/>
    </dgm:pt>
    <dgm:pt modelId="{E7457283-CC04-4AD0-BDB3-B215A9443B4D}" type="pres">
      <dgm:prSet presAssocID="{2C821F09-7941-4D2F-8D2E-D6CB78AC47AE}" presName="LevelOneTextNode" presStyleLbl="node0" presStyleIdx="0" presStyleCnt="1" custScaleY="41963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70CE6E-A771-4442-BC04-2B7628AE9485}" type="pres">
      <dgm:prSet presAssocID="{2C821F09-7941-4D2F-8D2E-D6CB78AC47AE}" presName="level2hierChild" presStyleCnt="0"/>
      <dgm:spPr/>
    </dgm:pt>
    <dgm:pt modelId="{619F92E8-E860-4C25-BB14-0B48EF3CCA4B}" type="pres">
      <dgm:prSet presAssocID="{9A49DEAF-5A45-4F2B-82F0-F0A9A6BFAFA3}" presName="conn2-1" presStyleLbl="parChTrans1D2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42C74EA5-BDCE-41C2-994B-A4CD8675F096}" type="pres">
      <dgm:prSet presAssocID="{9A49DEAF-5A45-4F2B-82F0-F0A9A6BFAFA3}" presName="connTx" presStyleLbl="parChTrans1D2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5852C30C-13D9-4B14-B5F4-D840A385C639}" type="pres">
      <dgm:prSet presAssocID="{0113351E-6D5E-4256-895B-02A0CF918982}" presName="root2" presStyleCnt="0"/>
      <dgm:spPr/>
    </dgm:pt>
    <dgm:pt modelId="{D1EAE5F1-A45A-4FBA-9D47-EDB4E87C6D6D}" type="pres">
      <dgm:prSet presAssocID="{0113351E-6D5E-4256-895B-02A0CF918982}" presName="LevelTwoTextNode" presStyleLbl="node2" presStyleIdx="0" presStyleCnt="3" custScaleX="108614" custScaleY="49001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A985A54-F784-4C07-BA14-61D29E94AF8D}" type="pres">
      <dgm:prSet presAssocID="{0113351E-6D5E-4256-895B-02A0CF918982}" presName="level3hierChild" presStyleCnt="0"/>
      <dgm:spPr/>
    </dgm:pt>
    <dgm:pt modelId="{2B6FA1DD-ADFF-4068-92D6-ED9D2A22BC1D}" type="pres">
      <dgm:prSet presAssocID="{7661E1ED-62FF-4139-BAFC-6B1A6B911866}" presName="conn2-1" presStyleLbl="parChTrans1D2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D3183E3F-E177-450C-99A7-ED0B45B32CBC}" type="pres">
      <dgm:prSet presAssocID="{7661E1ED-62FF-4139-BAFC-6B1A6B911866}" presName="connTx" presStyleLbl="parChTrans1D2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0270ABC5-9269-45CF-89E8-05C483A19277}" type="pres">
      <dgm:prSet presAssocID="{48150B87-9845-4CE2-82A8-2DED708A8889}" presName="root2" presStyleCnt="0"/>
      <dgm:spPr/>
    </dgm:pt>
    <dgm:pt modelId="{C534682F-B19B-44C5-8A82-331DAA72E638}" type="pres">
      <dgm:prSet presAssocID="{48150B87-9845-4CE2-82A8-2DED708A8889}" presName="LevelTwoTextNode" presStyleLbl="node2" presStyleIdx="1" presStyleCnt="3" custScaleX="110060" custScaleY="69615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A506474-DD61-4B80-95C5-DDF0C046B742}" type="pres">
      <dgm:prSet presAssocID="{48150B87-9845-4CE2-82A8-2DED708A8889}" presName="level3hierChild" presStyleCnt="0"/>
      <dgm:spPr/>
    </dgm:pt>
    <dgm:pt modelId="{C23C1716-6DDD-4CE3-BEED-8C78304B3820}" type="pres">
      <dgm:prSet presAssocID="{40CC770A-BC40-4661-8C58-6CBF6B144C30}" presName="conn2-1" presStyleLbl="parChTrans1D2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99E2569C-4969-4A96-BFAF-364BE9BE0334}" type="pres">
      <dgm:prSet presAssocID="{40CC770A-BC40-4661-8C58-6CBF6B144C30}" presName="connTx" presStyleLbl="parChTrans1D2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7218457B-EAE7-4789-9A49-BEB075A7626E}" type="pres">
      <dgm:prSet presAssocID="{CA577CAB-2154-4AE5-B5D2-0EAAF4A8289B}" presName="root2" presStyleCnt="0"/>
      <dgm:spPr/>
    </dgm:pt>
    <dgm:pt modelId="{24526839-03D3-4E91-8DC6-76D1A62AFBA6}" type="pres">
      <dgm:prSet presAssocID="{CA577CAB-2154-4AE5-B5D2-0EAAF4A8289B}" presName="LevelTwoTextNode" presStyleLbl="node2" presStyleIdx="2" presStyleCnt="3" custScaleX="109606" custScaleY="45716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5B5B389-B846-4A8E-B7E6-220FD593BEFE}" type="pres">
      <dgm:prSet presAssocID="{CA577CAB-2154-4AE5-B5D2-0EAAF4A8289B}" presName="level3hierChild" presStyleCnt="0"/>
      <dgm:spPr/>
    </dgm:pt>
  </dgm:ptLst>
  <dgm:cxnLst>
    <dgm:cxn modelId="{C1228376-EE4F-495E-AC83-B25908067A8B}" srcId="{2C821F09-7941-4D2F-8D2E-D6CB78AC47AE}" destId="{CA577CAB-2154-4AE5-B5D2-0EAAF4A8289B}" srcOrd="2" destOrd="0" parTransId="{40CC770A-BC40-4661-8C58-6CBF6B144C30}" sibTransId="{71162931-BB92-4584-8005-73BBC1FC2D20}"/>
    <dgm:cxn modelId="{9AA3AA50-71A9-4DA0-B733-587FEE69921A}" type="presOf" srcId="{CA577CAB-2154-4AE5-B5D2-0EAAF4A8289B}" destId="{24526839-03D3-4E91-8DC6-76D1A62AFBA6}" srcOrd="0" destOrd="0" presId="urn:microsoft.com/office/officeart/2005/8/layout/hierarchy2"/>
    <dgm:cxn modelId="{9E4FE73C-79E5-4E50-B79F-CE6958B051C5}" srcId="{2C821F09-7941-4D2F-8D2E-D6CB78AC47AE}" destId="{0113351E-6D5E-4256-895B-02A0CF918982}" srcOrd="0" destOrd="0" parTransId="{9A49DEAF-5A45-4F2B-82F0-F0A9A6BFAFA3}" sibTransId="{DDD31772-136F-4DFA-9126-F30C64A9F23F}"/>
    <dgm:cxn modelId="{DABDED61-CAFB-4985-ACD7-3F007D34DC06}" type="presOf" srcId="{2C821F09-7941-4D2F-8D2E-D6CB78AC47AE}" destId="{E7457283-CC04-4AD0-BDB3-B215A9443B4D}" srcOrd="0" destOrd="0" presId="urn:microsoft.com/office/officeart/2005/8/layout/hierarchy2"/>
    <dgm:cxn modelId="{2C9565D1-1EA4-4801-9728-3DC402FDBF4C}" type="presOf" srcId="{7661E1ED-62FF-4139-BAFC-6B1A6B911866}" destId="{D3183E3F-E177-450C-99A7-ED0B45B32CBC}" srcOrd="1" destOrd="0" presId="urn:microsoft.com/office/officeart/2005/8/layout/hierarchy2"/>
    <dgm:cxn modelId="{B85A0B60-7911-4D6B-8634-8AB61A6CBBB9}" srcId="{2C821F09-7941-4D2F-8D2E-D6CB78AC47AE}" destId="{48150B87-9845-4CE2-82A8-2DED708A8889}" srcOrd="1" destOrd="0" parTransId="{7661E1ED-62FF-4139-BAFC-6B1A6B911866}" sibTransId="{0714D67A-982D-48F3-8259-512FDC19E5C0}"/>
    <dgm:cxn modelId="{2DDB90E2-939E-43ED-9108-D2960AB50A6F}" type="presOf" srcId="{40CC770A-BC40-4661-8C58-6CBF6B144C30}" destId="{99E2569C-4969-4A96-BFAF-364BE9BE0334}" srcOrd="1" destOrd="0" presId="urn:microsoft.com/office/officeart/2005/8/layout/hierarchy2"/>
    <dgm:cxn modelId="{3ED8BE7A-4B12-4EBE-B764-6BA64A443805}" type="presOf" srcId="{40CC770A-BC40-4661-8C58-6CBF6B144C30}" destId="{C23C1716-6DDD-4CE3-BEED-8C78304B3820}" srcOrd="0" destOrd="0" presId="urn:microsoft.com/office/officeart/2005/8/layout/hierarchy2"/>
    <dgm:cxn modelId="{EF184EBE-269C-46D5-AE65-B45032CBB9C7}" type="presOf" srcId="{9A49DEAF-5A45-4F2B-82F0-F0A9A6BFAFA3}" destId="{619F92E8-E860-4C25-BB14-0B48EF3CCA4B}" srcOrd="0" destOrd="0" presId="urn:microsoft.com/office/officeart/2005/8/layout/hierarchy2"/>
    <dgm:cxn modelId="{3042338E-FBE5-478E-A764-9E8F8FED8E97}" type="presOf" srcId="{7661E1ED-62FF-4139-BAFC-6B1A6B911866}" destId="{2B6FA1DD-ADFF-4068-92D6-ED9D2A22BC1D}" srcOrd="0" destOrd="0" presId="urn:microsoft.com/office/officeart/2005/8/layout/hierarchy2"/>
    <dgm:cxn modelId="{BDA48682-C3CD-44FB-B12C-BAF1F9916370}" srcId="{00027E2E-C96D-400A-913A-40CD52D68487}" destId="{2C821F09-7941-4D2F-8D2E-D6CB78AC47AE}" srcOrd="0" destOrd="0" parTransId="{696F055F-69A7-40D3-8F87-18D8E3B28437}" sibTransId="{70FD90D9-0F92-4D09-8B7D-51BBF22F0E63}"/>
    <dgm:cxn modelId="{9641AE2E-B1AE-4CC1-B452-EB4A5C41748B}" type="presOf" srcId="{9A49DEAF-5A45-4F2B-82F0-F0A9A6BFAFA3}" destId="{42C74EA5-BDCE-41C2-994B-A4CD8675F096}" srcOrd="1" destOrd="0" presId="urn:microsoft.com/office/officeart/2005/8/layout/hierarchy2"/>
    <dgm:cxn modelId="{5926DE81-C20B-45AA-9C0E-8EADC073235B}" type="presOf" srcId="{48150B87-9845-4CE2-82A8-2DED708A8889}" destId="{C534682F-B19B-44C5-8A82-331DAA72E638}" srcOrd="0" destOrd="0" presId="urn:microsoft.com/office/officeart/2005/8/layout/hierarchy2"/>
    <dgm:cxn modelId="{5A0F35B0-071C-4555-98C5-566FF3420B1C}" type="presOf" srcId="{0113351E-6D5E-4256-895B-02A0CF918982}" destId="{D1EAE5F1-A45A-4FBA-9D47-EDB4E87C6D6D}" srcOrd="0" destOrd="0" presId="urn:microsoft.com/office/officeart/2005/8/layout/hierarchy2"/>
    <dgm:cxn modelId="{AC18F3CE-8420-4236-B1BC-FDFD9FC886FE}" type="presOf" srcId="{00027E2E-C96D-400A-913A-40CD52D68487}" destId="{30C5F0A6-73B1-4E80-9C5A-8370AD7877E4}" srcOrd="0" destOrd="0" presId="urn:microsoft.com/office/officeart/2005/8/layout/hierarchy2"/>
    <dgm:cxn modelId="{2789FF6E-DE3D-41FE-BAAF-A3C942D78198}" type="presParOf" srcId="{30C5F0A6-73B1-4E80-9C5A-8370AD7877E4}" destId="{E56706B1-5AE6-44EE-891C-4B942FF57E15}" srcOrd="0" destOrd="0" presId="urn:microsoft.com/office/officeart/2005/8/layout/hierarchy2"/>
    <dgm:cxn modelId="{0C714311-D3CD-4DA3-B7F4-819110C7AC12}" type="presParOf" srcId="{E56706B1-5AE6-44EE-891C-4B942FF57E15}" destId="{E7457283-CC04-4AD0-BDB3-B215A9443B4D}" srcOrd="0" destOrd="0" presId="urn:microsoft.com/office/officeart/2005/8/layout/hierarchy2"/>
    <dgm:cxn modelId="{BD1495D1-7C93-4D83-B73F-428E086E5019}" type="presParOf" srcId="{E56706B1-5AE6-44EE-891C-4B942FF57E15}" destId="{D070CE6E-A771-4442-BC04-2B7628AE9485}" srcOrd="1" destOrd="0" presId="urn:microsoft.com/office/officeart/2005/8/layout/hierarchy2"/>
    <dgm:cxn modelId="{55F479C1-9635-4C5C-8A99-24C380B24A25}" type="presParOf" srcId="{D070CE6E-A771-4442-BC04-2B7628AE9485}" destId="{619F92E8-E860-4C25-BB14-0B48EF3CCA4B}" srcOrd="0" destOrd="0" presId="urn:microsoft.com/office/officeart/2005/8/layout/hierarchy2"/>
    <dgm:cxn modelId="{999FC4C7-010A-47F1-A6F0-677E94C2EEA3}" type="presParOf" srcId="{619F92E8-E860-4C25-BB14-0B48EF3CCA4B}" destId="{42C74EA5-BDCE-41C2-994B-A4CD8675F096}" srcOrd="0" destOrd="0" presId="urn:microsoft.com/office/officeart/2005/8/layout/hierarchy2"/>
    <dgm:cxn modelId="{6AB94084-0E61-42AF-B850-BEA7284D248B}" type="presParOf" srcId="{D070CE6E-A771-4442-BC04-2B7628AE9485}" destId="{5852C30C-13D9-4B14-B5F4-D840A385C639}" srcOrd="1" destOrd="0" presId="urn:microsoft.com/office/officeart/2005/8/layout/hierarchy2"/>
    <dgm:cxn modelId="{AD475BE9-844D-4D93-92DA-93C740EE3407}" type="presParOf" srcId="{5852C30C-13D9-4B14-B5F4-D840A385C639}" destId="{D1EAE5F1-A45A-4FBA-9D47-EDB4E87C6D6D}" srcOrd="0" destOrd="0" presId="urn:microsoft.com/office/officeart/2005/8/layout/hierarchy2"/>
    <dgm:cxn modelId="{8ACEC47A-B85B-43A0-933A-81F2812AF4DF}" type="presParOf" srcId="{5852C30C-13D9-4B14-B5F4-D840A385C639}" destId="{DA985A54-F784-4C07-BA14-61D29E94AF8D}" srcOrd="1" destOrd="0" presId="urn:microsoft.com/office/officeart/2005/8/layout/hierarchy2"/>
    <dgm:cxn modelId="{FCD9F9E1-6A98-4CF4-A8CD-85899545D91C}" type="presParOf" srcId="{D070CE6E-A771-4442-BC04-2B7628AE9485}" destId="{2B6FA1DD-ADFF-4068-92D6-ED9D2A22BC1D}" srcOrd="2" destOrd="0" presId="urn:microsoft.com/office/officeart/2005/8/layout/hierarchy2"/>
    <dgm:cxn modelId="{E0A02E15-5F8E-4703-AF3D-7CB2453B2D0A}" type="presParOf" srcId="{2B6FA1DD-ADFF-4068-92D6-ED9D2A22BC1D}" destId="{D3183E3F-E177-450C-99A7-ED0B45B32CBC}" srcOrd="0" destOrd="0" presId="urn:microsoft.com/office/officeart/2005/8/layout/hierarchy2"/>
    <dgm:cxn modelId="{6765E28E-022C-4128-B545-85D93229D86C}" type="presParOf" srcId="{D070CE6E-A771-4442-BC04-2B7628AE9485}" destId="{0270ABC5-9269-45CF-89E8-05C483A19277}" srcOrd="3" destOrd="0" presId="urn:microsoft.com/office/officeart/2005/8/layout/hierarchy2"/>
    <dgm:cxn modelId="{1074C63B-97A0-4D38-8BF0-C37426379233}" type="presParOf" srcId="{0270ABC5-9269-45CF-89E8-05C483A19277}" destId="{C534682F-B19B-44C5-8A82-331DAA72E638}" srcOrd="0" destOrd="0" presId="urn:microsoft.com/office/officeart/2005/8/layout/hierarchy2"/>
    <dgm:cxn modelId="{CD567C94-B161-4788-93F6-72A3B686182C}" type="presParOf" srcId="{0270ABC5-9269-45CF-89E8-05C483A19277}" destId="{BA506474-DD61-4B80-95C5-DDF0C046B742}" srcOrd="1" destOrd="0" presId="urn:microsoft.com/office/officeart/2005/8/layout/hierarchy2"/>
    <dgm:cxn modelId="{C6EC05C5-0CCE-429F-8D79-7617E8AAA635}" type="presParOf" srcId="{D070CE6E-A771-4442-BC04-2B7628AE9485}" destId="{C23C1716-6DDD-4CE3-BEED-8C78304B3820}" srcOrd="4" destOrd="0" presId="urn:microsoft.com/office/officeart/2005/8/layout/hierarchy2"/>
    <dgm:cxn modelId="{DEDC49CA-B61B-4D1E-A200-724F0CC1A400}" type="presParOf" srcId="{C23C1716-6DDD-4CE3-BEED-8C78304B3820}" destId="{99E2569C-4969-4A96-BFAF-364BE9BE0334}" srcOrd="0" destOrd="0" presId="urn:microsoft.com/office/officeart/2005/8/layout/hierarchy2"/>
    <dgm:cxn modelId="{876B135B-BE9B-44FC-AF7A-92C5C6B3B6A7}" type="presParOf" srcId="{D070CE6E-A771-4442-BC04-2B7628AE9485}" destId="{7218457B-EAE7-4789-9A49-BEB075A7626E}" srcOrd="5" destOrd="0" presId="urn:microsoft.com/office/officeart/2005/8/layout/hierarchy2"/>
    <dgm:cxn modelId="{4B01181A-BCD7-45E7-B8B0-E013B4E0CA8C}" type="presParOf" srcId="{7218457B-EAE7-4789-9A49-BEB075A7626E}" destId="{24526839-03D3-4E91-8DC6-76D1A62AFBA6}" srcOrd="0" destOrd="0" presId="urn:microsoft.com/office/officeart/2005/8/layout/hierarchy2"/>
    <dgm:cxn modelId="{645000A8-D161-4E2E-B6C0-E239EE562DB7}" type="presParOf" srcId="{7218457B-EAE7-4789-9A49-BEB075A7626E}" destId="{A5B5B389-B846-4A8E-B7E6-220FD593BEFE}" srcOrd="1" destOrd="0" presId="urn:microsoft.com/office/officeart/2005/8/layout/hierarchy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33564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lang="ko-KR" altLang="en-US" sz="4800" b="1" spc="-20" baseline="4000" dirty="0" smtClean="0">
                <a:latin typeface="나눔고딕" pitchFamily="50" charset="-127"/>
                <a:ea typeface="나눔고딕" pitchFamily="50" charset="-127"/>
                <a:cs typeface="+mj-cs"/>
              </a:rPr>
              <a:t>제품전략을 통한 고객가치 창출</a:t>
            </a:r>
            <a:endParaRPr kumimoji="0" lang="ko-KR" altLang="en-US" sz="4800" b="1" i="0" u="none" strike="noStrike" cap="none" spc="-20" normalizeH="0" baseline="400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572264" y="516732"/>
            <a:ext cx="1662112" cy="1662112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7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357290" y="4143380"/>
            <a:ext cx="464347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제품의 개념과 구성요소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제품의 분류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서비스마케팅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개념과 구성요소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33" name="내용 개체 틀 2"/>
          <p:cNvSpPr txBox="1">
            <a:spLocks/>
          </p:cNvSpPr>
          <p:nvPr/>
        </p:nvSpPr>
        <p:spPr>
          <a:xfrm>
            <a:off x="414366" y="857232"/>
            <a:ext cx="8229600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 구성요소의 관리</a:t>
            </a: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확정제품의 관리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4"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A/S(After-sale Service)</a:t>
            </a:r>
          </a:p>
          <a:p>
            <a:pPr marL="900113" lvl="3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고객이 구매한 제품에 대하여 보증하는 기간 내에 문제가 발생할 경우 제조업자가 약관에 따라 제공하는 서비스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5"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설치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(Installation)</a:t>
            </a:r>
          </a:p>
          <a:p>
            <a:pPr marL="900113" lvl="3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구매를 한 고객이 즉각적인 사용과 작동에 어려움이 있는 경우에 설비 담당기사를 파견하여 제품사용이 가능하도록 준비하는 모든 과정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2" indent="-96838">
              <a:lnSpc>
                <a:spcPct val="200000"/>
              </a:lnSpc>
              <a:buNone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분류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grpSp>
        <p:nvGrpSpPr>
          <p:cNvPr id="8" name="그룹 161"/>
          <p:cNvGrpSpPr>
            <a:grpSpLocks/>
          </p:cNvGrpSpPr>
          <p:nvPr/>
        </p:nvGrpSpPr>
        <p:grpSpPr bwMode="auto">
          <a:xfrm>
            <a:off x="430213" y="1500174"/>
            <a:ext cx="8286750" cy="2857500"/>
            <a:chOff x="142844" y="2000240"/>
            <a:chExt cx="10533810" cy="2928958"/>
          </a:xfrm>
        </p:grpSpPr>
        <p:sp>
          <p:nvSpPr>
            <p:cNvPr id="9" name="직사각형 8"/>
            <p:cNvSpPr/>
            <p:nvPr/>
          </p:nvSpPr>
          <p:spPr>
            <a:xfrm>
              <a:off x="4142463" y="2000240"/>
              <a:ext cx="2215732" cy="42795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사용자의 구매목적</a:t>
              </a: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1571568" y="2786178"/>
              <a:ext cx="1285447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>
                  <a:latin typeface="+mj-ea"/>
                  <a:ea typeface="+mj-ea"/>
                </a:rPr>
                <a:t>소비재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7244084" y="2786178"/>
              <a:ext cx="1285448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산업재</a:t>
              </a: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42844" y="3643711"/>
              <a:ext cx="1285447" cy="42795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선매품</a:t>
              </a: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571568" y="3643711"/>
              <a:ext cx="1285447" cy="42795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편의품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000291" y="3643711"/>
              <a:ext cx="1285447" cy="42795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 err="1">
                  <a:latin typeface="+mj-ea"/>
                  <a:ea typeface="+mj-ea"/>
                </a:rPr>
                <a:t>전문품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87018" y="4501245"/>
              <a:ext cx="1142172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필수품</a:t>
              </a: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644215" y="4501245"/>
              <a:ext cx="1142172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 err="1">
                  <a:latin typeface="+mj-ea"/>
                  <a:ea typeface="+mj-ea"/>
                </a:rPr>
                <a:t>충동품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2887285" y="4501245"/>
              <a:ext cx="1142172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 err="1">
                  <a:latin typeface="+mj-ea"/>
                  <a:ea typeface="+mj-ea"/>
                </a:rPr>
                <a:t>긴급품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cxnSp>
          <p:nvCxnSpPr>
            <p:cNvPr id="20" name="꺾인 연결선 19"/>
            <p:cNvCxnSpPr>
              <a:stCxn id="9" idx="2"/>
              <a:endCxn id="12" idx="0"/>
            </p:cNvCxnSpPr>
            <p:nvPr/>
          </p:nvCxnSpPr>
          <p:spPr>
            <a:xfrm rot="5400000">
              <a:off x="3553822" y="1089671"/>
              <a:ext cx="357984" cy="3035029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꺾인 연결선 20"/>
            <p:cNvCxnSpPr>
              <a:stCxn id="9" idx="2"/>
              <a:endCxn id="13" idx="0"/>
            </p:cNvCxnSpPr>
            <p:nvPr/>
          </p:nvCxnSpPr>
          <p:spPr>
            <a:xfrm rot="16200000" flipH="1">
              <a:off x="6389073" y="1289450"/>
              <a:ext cx="357984" cy="2635470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꺾인 연결선 21"/>
            <p:cNvCxnSpPr>
              <a:stCxn id="12" idx="2"/>
              <a:endCxn id="14" idx="0"/>
            </p:cNvCxnSpPr>
            <p:nvPr/>
          </p:nvCxnSpPr>
          <p:spPr>
            <a:xfrm rot="5400000">
              <a:off x="1286148" y="2714559"/>
              <a:ext cx="429581" cy="1428724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꺾인 연결선 22"/>
            <p:cNvCxnSpPr>
              <a:stCxn id="12" idx="2"/>
              <a:endCxn id="15" idx="0"/>
            </p:cNvCxnSpPr>
            <p:nvPr/>
          </p:nvCxnSpPr>
          <p:spPr>
            <a:xfrm rot="5400000">
              <a:off x="2000315" y="3428725"/>
              <a:ext cx="427953" cy="2017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꺾인 연결선 23"/>
            <p:cNvCxnSpPr>
              <a:stCxn id="12" idx="2"/>
              <a:endCxn id="16" idx="0"/>
            </p:cNvCxnSpPr>
            <p:nvPr/>
          </p:nvCxnSpPr>
          <p:spPr>
            <a:xfrm rot="16200000" flipH="1">
              <a:off x="2714871" y="2714559"/>
              <a:ext cx="429581" cy="1428724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꺾인 연결선 24"/>
            <p:cNvCxnSpPr>
              <a:stCxn id="34" idx="0"/>
              <a:endCxn id="13" idx="2"/>
            </p:cNvCxnSpPr>
            <p:nvPr/>
          </p:nvCxnSpPr>
          <p:spPr>
            <a:xfrm rot="5400000" flipH="1" flipV="1">
              <a:off x="6865839" y="2623750"/>
              <a:ext cx="429581" cy="1610341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꺾인 연결선 25"/>
            <p:cNvCxnSpPr>
              <a:stCxn id="35" idx="0"/>
              <a:endCxn id="13" idx="2"/>
            </p:cNvCxnSpPr>
            <p:nvPr/>
          </p:nvCxnSpPr>
          <p:spPr>
            <a:xfrm rot="5400000" flipH="1" flipV="1">
              <a:off x="7668992" y="3426902"/>
              <a:ext cx="429581" cy="4036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꺾인 연결선 26"/>
            <p:cNvCxnSpPr>
              <a:stCxn id="36" idx="0"/>
              <a:endCxn id="13" idx="2"/>
            </p:cNvCxnSpPr>
            <p:nvPr/>
          </p:nvCxnSpPr>
          <p:spPr>
            <a:xfrm rot="16200000" flipV="1">
              <a:off x="8473153" y="2626776"/>
              <a:ext cx="429581" cy="1604288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직사각형 27"/>
            <p:cNvSpPr/>
            <p:nvPr/>
          </p:nvSpPr>
          <p:spPr>
            <a:xfrm>
              <a:off x="4505698" y="4501245"/>
              <a:ext cx="1142172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원자재</a:t>
              </a: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5720517" y="4501245"/>
              <a:ext cx="1142172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 smtClean="0">
                  <a:latin typeface="+mj-ea"/>
                  <a:ea typeface="+mj-ea"/>
                </a:rPr>
                <a:t>구성</a:t>
              </a:r>
              <a:endParaRPr lang="en-US" altLang="ko-KR" sz="1400" dirty="0" smtClean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ko-KR" altLang="en-US" sz="1400" dirty="0" smtClean="0">
                  <a:latin typeface="+mj-ea"/>
                  <a:ea typeface="+mj-ea"/>
                </a:rPr>
                <a:t>원자재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6933317" y="4501245"/>
              <a:ext cx="1144190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>
                  <a:latin typeface="+mj-ea"/>
                  <a:ea typeface="+mj-ea"/>
                </a:rPr>
                <a:t>부품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8319664" y="4501245"/>
              <a:ext cx="1142172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>
                  <a:latin typeface="+mj-ea"/>
                  <a:ea typeface="+mj-ea"/>
                </a:rPr>
                <a:t>설비품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9534482" y="4501245"/>
              <a:ext cx="1142172" cy="42795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보조장비</a:t>
              </a: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5631726" y="3643711"/>
              <a:ext cx="1287466" cy="42795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 smtClean="0">
                  <a:latin typeface="+mj-ea"/>
                  <a:ea typeface="+mj-ea"/>
                </a:rPr>
                <a:t>자재와</a:t>
              </a:r>
              <a:endParaRPr lang="en-US" altLang="ko-KR" sz="1400" dirty="0" smtClean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ko-KR" altLang="en-US" sz="1400" dirty="0" smtClean="0">
                  <a:latin typeface="+mj-ea"/>
                  <a:ea typeface="+mj-ea"/>
                </a:rPr>
                <a:t> </a:t>
              </a:r>
              <a:r>
                <a:rPr lang="ko-KR" altLang="en-US" sz="1400" dirty="0">
                  <a:latin typeface="+mj-ea"/>
                  <a:ea typeface="+mj-ea"/>
                </a:rPr>
                <a:t>부품</a:t>
              </a: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7240048" y="3643711"/>
              <a:ext cx="1285448" cy="42795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소모품</a:t>
              </a: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8846353" y="3643711"/>
              <a:ext cx="1287466" cy="42795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자본재</a:t>
              </a:r>
            </a:p>
          </p:txBody>
        </p:sp>
        <p:cxnSp>
          <p:nvCxnSpPr>
            <p:cNvPr id="37" name="꺾인 연결선 36"/>
            <p:cNvCxnSpPr>
              <a:stCxn id="34" idx="2"/>
              <a:endCxn id="28" idx="0"/>
            </p:cNvCxnSpPr>
            <p:nvPr/>
          </p:nvCxnSpPr>
          <p:spPr>
            <a:xfrm rot="5400000">
              <a:off x="5461331" y="3687117"/>
              <a:ext cx="429581" cy="1198675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꺾인 연결선 37"/>
            <p:cNvCxnSpPr>
              <a:stCxn id="34" idx="2"/>
              <a:endCxn id="29" idx="0"/>
            </p:cNvCxnSpPr>
            <p:nvPr/>
          </p:nvCxnSpPr>
          <p:spPr>
            <a:xfrm rot="16200000" flipH="1">
              <a:off x="6068740" y="4278383"/>
              <a:ext cx="429581" cy="16144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꺾인 연결선 38"/>
            <p:cNvCxnSpPr>
              <a:stCxn id="34" idx="2"/>
              <a:endCxn id="30" idx="0"/>
            </p:cNvCxnSpPr>
            <p:nvPr/>
          </p:nvCxnSpPr>
          <p:spPr>
            <a:xfrm rot="16200000" flipH="1">
              <a:off x="6676150" y="3670973"/>
              <a:ext cx="429581" cy="1230962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꺾인 연결선 39"/>
            <p:cNvCxnSpPr>
              <a:stCxn id="36" idx="2"/>
              <a:endCxn id="31" idx="0"/>
            </p:cNvCxnSpPr>
            <p:nvPr/>
          </p:nvCxnSpPr>
          <p:spPr>
            <a:xfrm rot="5400000">
              <a:off x="8975628" y="3986786"/>
              <a:ext cx="429581" cy="599338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꺾인 연결선 40"/>
            <p:cNvCxnSpPr>
              <a:stCxn id="36" idx="2"/>
              <a:endCxn id="32" idx="0"/>
            </p:cNvCxnSpPr>
            <p:nvPr/>
          </p:nvCxnSpPr>
          <p:spPr>
            <a:xfrm rot="16200000" flipH="1">
              <a:off x="9583038" y="3978714"/>
              <a:ext cx="429581" cy="615481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꺾인 연결선 41"/>
            <p:cNvCxnSpPr>
              <a:stCxn id="15" idx="2"/>
              <a:endCxn id="17" idx="0"/>
            </p:cNvCxnSpPr>
            <p:nvPr/>
          </p:nvCxnSpPr>
          <p:spPr>
            <a:xfrm rot="5400000">
              <a:off x="1371912" y="3657857"/>
              <a:ext cx="429581" cy="1257195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꺾인 연결선 42"/>
            <p:cNvCxnSpPr>
              <a:stCxn id="15" idx="2"/>
              <a:endCxn id="18" idx="0"/>
            </p:cNvCxnSpPr>
            <p:nvPr/>
          </p:nvCxnSpPr>
          <p:spPr>
            <a:xfrm rot="16200000" flipH="1">
              <a:off x="2000510" y="4286455"/>
              <a:ext cx="429581" cy="0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꺾인 연결선 43"/>
            <p:cNvCxnSpPr>
              <a:stCxn id="15" idx="2"/>
              <a:endCxn id="19" idx="0"/>
            </p:cNvCxnSpPr>
            <p:nvPr/>
          </p:nvCxnSpPr>
          <p:spPr>
            <a:xfrm rot="16200000" flipH="1">
              <a:off x="2622045" y="3664920"/>
              <a:ext cx="429581" cy="1243070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3170238" y="4714884"/>
            <a:ext cx="2786062" cy="338137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제품의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분류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46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사용자의 구매목적에 따른 분류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소비재</a:t>
            </a: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66787" marR="0" lvl="2" indent="-3429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편의품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(Convenience Goods) </a:t>
            </a: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소비자가 제품구매를 위해 많은 노력을 기울이지 않는 제품으로서 가격이 저렴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필수품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(staple goods):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정규적으로 구매되는 제품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충동품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(impulsive goods):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사전계획 없이 충동적으로 구매되는 제품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긴급품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(emergency goods):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비상시에 즉각적으로 구매되어야 하는 제품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                                   </a:t>
            </a:r>
          </a:p>
          <a:p>
            <a:pPr marL="966787" marR="0" lvl="2" indent="-3429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선매품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(Shopping Goods)</a:t>
            </a: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소비자들이 제품의 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디자인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포장 등과 같은 제품특성을 토대로 제품대안들은 비교∙평가한 다음 구매하는 제품으로 가구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냉장고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TV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등이 이에 해당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분류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46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사용자의 구매목적에 따른 분류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3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전문품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(Specialty Goods) </a:t>
            </a:r>
          </a:p>
          <a:p>
            <a:pPr marL="900113" lvl="3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소비자가 그 제품을 구매하기 위해서 특별한 노력을 기울이는 제품으로서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높은 제품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차별성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높은 소비자 관여도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특정브랜드에 대한 강한 브랜드애호도로 특징지어짐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고급향수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스포츠카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디자이너의 의류 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  <a:buNone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산업재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(Materials)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와 부품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(Parts)</a:t>
            </a: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제조업자가 완전한 제품을 생산하기 위해서 제품의 한 부분으로 투입되는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3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부분품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원자재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구성원자재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부품으로 구분됨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분류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46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사용자의 구매목적에 따른 분류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2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자본재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(Capital Items)</a:t>
            </a: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제품의 일부분을 구성하지는 않지만 제품생산을 원활히 하기 위해서 투입되는 것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설비품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보조장비로 구분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3" indent="-96838">
              <a:lnSpc>
                <a:spcPct val="200000"/>
              </a:lnSpc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3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소모품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(Supplies)</a:t>
            </a:r>
          </a:p>
          <a:p>
            <a:pPr marL="900113" lvl="2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완제품 생산에 전혀 투입되지 않고 공장이나 회사의 운영을 위해 사용되는 제품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분류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graphicFrame>
        <p:nvGraphicFramePr>
          <p:cNvPr id="8" name="Group 156"/>
          <p:cNvGraphicFramePr>
            <a:graphicFrameLocks noGrp="1"/>
          </p:cNvGraphicFramePr>
          <p:nvPr/>
        </p:nvGraphicFramePr>
        <p:xfrm>
          <a:off x="304800" y="1142984"/>
          <a:ext cx="8553482" cy="378621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12107"/>
                <a:gridCol w="1032317"/>
                <a:gridCol w="1032317"/>
                <a:gridCol w="1055360"/>
                <a:gridCol w="1156747"/>
                <a:gridCol w="1032317"/>
                <a:gridCol w="1032317"/>
              </a:tblGrid>
              <a:tr h="43208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산업재의 특성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75000"/>
                        <a:alpha val="44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제품의 유형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75000"/>
                        <a:alpha val="4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508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설비품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75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보조장비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75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원자재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75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구성원자재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75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부품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75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소모품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75000"/>
                        <a:alpha val="44000"/>
                      </a:schemeClr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구매결정자의 지위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높다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보통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낮다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낮다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낮다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매우 낮다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단위당 가격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높다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보통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낮다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낮다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낮다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매우 낮다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소비속도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매우 낮다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낮다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높다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높다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높다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높다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최종제품으로 변화여부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없음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없음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가끔 변화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있음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없음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없음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형태의 변화여부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없음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없음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있음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있음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없음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변화 없음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구매초점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장기적인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이용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현대적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장비 구입</a:t>
                      </a:r>
                      <a:endParaRPr kumimoji="1" lang="ko-KR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저가</a:t>
                      </a: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수급의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연속성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저가</a:t>
                      </a: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수급의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연속성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수급의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연속성</a:t>
                      </a: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저가</a:t>
                      </a: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가공정도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수급의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연속성</a:t>
                      </a: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제품의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유용성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3240" y="5357826"/>
            <a:ext cx="2786062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산업재의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제품특성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12" name="내용 개체 틀 5"/>
          <p:cNvSpPr txBox="1">
            <a:spLocks/>
          </p:cNvSpPr>
          <p:nvPr/>
        </p:nvSpPr>
        <p:spPr>
          <a:xfrm>
            <a:off x="457200" y="928670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제품믹스 및 제품계열관리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기업의 제품구성에 대한 분석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2" indent="-1793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제품믹스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(Product Mix)</a:t>
            </a:r>
          </a:p>
          <a:p>
            <a:pPr marL="900113" marR="0" lvl="3" indent="-968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기업이 제공하는 모든 개별제품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혹은 제품계열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들의 집합으로 제품믹스의 넓이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(breadth), 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제품믹스의 길이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(length),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제품믹스의 깊이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(depth)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로서 분석될 수 있음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제품믹스의 넓이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회사가 취급하는 제품계열의 수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제품믹스의 길이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각 제품계열의 제품 수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제품믹스의 깊이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특정 제품계열내의 각 제품이 제공하는 품목 수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3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146175" marR="0" lvl="3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제품믹스 넓이에 관한 의사결정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089025" marR="0" lvl="3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너무 적은 숫자의 제품계열은 기업의 매출과 시장점유율 정체의 중요한 원인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089025" marR="0" lvl="3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너무 많은 숫자의 제품계열은 수익성 악화의 원인을 제공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19672" y="5914585"/>
            <a:ext cx="5976664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LG 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생활건강 </a:t>
            </a: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Refreshing  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사업부의 제품믹스 넓이</a:t>
            </a: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길이및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깊이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785794"/>
            <a:ext cx="63531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12" name="내용 개체 틀 5"/>
          <p:cNvSpPr txBox="1">
            <a:spLocks/>
          </p:cNvSpPr>
          <p:nvPr/>
        </p:nvSpPr>
        <p:spPr>
          <a:xfrm>
            <a:off x="457200" y="928670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제품믹스 및 제품계열관리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2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제품믹스 길이 및 깊이에 관한 의사결정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3" indent="0">
              <a:lnSpc>
                <a:spcPct val="20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하향확장전략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(Downward Stretch)</a:t>
            </a:r>
          </a:p>
          <a:p>
            <a:pPr lvl="4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초기에는 고품질 고가의 제품을 출시시켰다가 제품계열의 길이를 확장시키면서 저가의 신제품을 추가시키는 전략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3" indent="0">
              <a:lnSpc>
                <a:spcPct val="20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상향확장전략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(Upward Stretch)</a:t>
            </a:r>
          </a:p>
          <a:p>
            <a:pPr lvl="4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초기에는 저가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저품질의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상품을 출시시켰다가 제품계열의 길이를 확장시키면서 고가의 신제품을 추가시키는 전략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3" indent="0">
              <a:lnSpc>
                <a:spcPct val="20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쌍방확장전략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(Two-way Stretch)</a:t>
            </a:r>
          </a:p>
          <a:p>
            <a:pPr lvl="4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기존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제품계열내에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품목의 추가를 통해 제품확장을 도모하는 전략</a:t>
            </a:r>
          </a:p>
          <a:p>
            <a:pPr lvl="4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잉여설비의 활용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매출의 증대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세분시장의 침투 등에 긍정적 효과</a:t>
            </a:r>
          </a:p>
          <a:p>
            <a:pPr lvl="4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문제점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 혼돈의 야기와 비용상승으로 인한 수익성 악화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12" name="내용 개체 틀 5"/>
          <p:cNvSpPr txBox="1">
            <a:spLocks/>
          </p:cNvSpPr>
          <p:nvPr/>
        </p:nvSpPr>
        <p:spPr>
          <a:xfrm>
            <a:off x="457200" y="928670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제품믹스 및 제품계열관리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3887" lvl="2" indent="0">
              <a:lnSpc>
                <a:spcPct val="20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제품확충전략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sz="1400" dirty="0" smtClean="0">
                <a:latin typeface="나눔고딕" pitchFamily="50" charset="-127"/>
                <a:ea typeface="나눔고딕" pitchFamily="50" charset="-127"/>
              </a:rPr>
              <a:t>Product Filling)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4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기존의 제품계열 내에서 새로운 품목을 추가시킴으로써 제품계열의 깊이를 확대하는 것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4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긍정적 효과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잉여설비의 활용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매출의 증대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여러 세분시장에의 침투</a:t>
            </a:r>
          </a:p>
          <a:p>
            <a:pPr lvl="4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부정적 효과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과다한 확충은 비용상승과 수익성 감소를 불러일으킬 수 있음</a:t>
            </a:r>
            <a:endParaRPr lang="ko-KR" altLang="en-US" b="1" dirty="0" smtClean="0"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_x64860944" descr="EMB0000054013d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643314"/>
            <a:ext cx="2357454" cy="2863054"/>
          </a:xfrm>
          <a:prstGeom prst="rect">
            <a:avLst/>
          </a:prstGeom>
          <a:noFill/>
        </p:spPr>
      </p:pic>
      <p:sp>
        <p:nvSpPr>
          <p:cNvPr id="9" name="직사각형 8"/>
          <p:cNvSpPr/>
          <p:nvPr/>
        </p:nvSpPr>
        <p:spPr>
          <a:xfrm>
            <a:off x="3571868" y="5357826"/>
            <a:ext cx="4357718" cy="700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하향확장전략으로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고품격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브랜드 이미지에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0" lvl="3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타격을 입었던 고급 귀금속 브랜드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티파니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50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년간 분유시장 점유율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위 남양유업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2" name="내용 개체 틀 5"/>
          <p:cNvSpPr txBox="1">
            <a:spLocks/>
          </p:cNvSpPr>
          <p:nvPr/>
        </p:nvSpPr>
        <p:spPr>
          <a:xfrm>
            <a:off x="457200" y="4581128"/>
            <a:ext cx="8291264" cy="1545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남양유업이 분유제품 시장에서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50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 동안 점유율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위를 유지해온 비결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철저한 제품관리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분유의 모유화에 기반한 제품다양성 추구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새로운 시장개발 전략 추구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– 10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조원 중국 분유시장 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211" y="908720"/>
            <a:ext cx="6861969" cy="339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275249" y="5162148"/>
            <a:ext cx="2687760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제품확장의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유형</a:t>
            </a:r>
          </a:p>
        </p:txBody>
      </p:sp>
      <p:grpSp>
        <p:nvGrpSpPr>
          <p:cNvPr id="14" name="그룹 44"/>
          <p:cNvGrpSpPr>
            <a:grpSpLocks/>
          </p:cNvGrpSpPr>
          <p:nvPr/>
        </p:nvGrpSpPr>
        <p:grpSpPr bwMode="auto">
          <a:xfrm>
            <a:off x="108217" y="1131164"/>
            <a:ext cx="8821502" cy="3719984"/>
            <a:chOff x="-381621" y="2068513"/>
            <a:chExt cx="9143740" cy="3855453"/>
          </a:xfrm>
        </p:grpSpPr>
        <p:grpSp>
          <p:nvGrpSpPr>
            <p:cNvPr id="15" name="Group 26"/>
            <p:cNvGrpSpPr>
              <a:grpSpLocks/>
            </p:cNvGrpSpPr>
            <p:nvPr/>
          </p:nvGrpSpPr>
          <p:grpSpPr bwMode="auto">
            <a:xfrm>
              <a:off x="235119" y="2209800"/>
              <a:ext cx="8374805" cy="2668426"/>
              <a:chOff x="336" y="1776"/>
              <a:chExt cx="8374805" cy="1873"/>
            </a:xfrm>
          </p:grpSpPr>
          <p:sp>
            <p:nvSpPr>
              <p:cNvPr id="51" name="Line 24"/>
              <p:cNvSpPr>
                <a:spLocks noChangeShapeType="1"/>
              </p:cNvSpPr>
              <p:nvPr/>
            </p:nvSpPr>
            <p:spPr bwMode="auto">
              <a:xfrm>
                <a:off x="336" y="1776"/>
                <a:ext cx="0" cy="18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52" name="Line 25"/>
              <p:cNvSpPr>
                <a:spLocks noChangeShapeType="1"/>
              </p:cNvSpPr>
              <p:nvPr/>
            </p:nvSpPr>
            <p:spPr bwMode="auto">
              <a:xfrm>
                <a:off x="336" y="3648"/>
                <a:ext cx="182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53" name="Line 24"/>
              <p:cNvSpPr>
                <a:spLocks noChangeShapeType="1"/>
              </p:cNvSpPr>
              <p:nvPr/>
            </p:nvSpPr>
            <p:spPr bwMode="auto">
              <a:xfrm flipH="1">
                <a:off x="16694" y="3635"/>
                <a:ext cx="2456141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54" name="Line 24"/>
              <p:cNvSpPr>
                <a:spLocks noChangeShapeType="1"/>
              </p:cNvSpPr>
              <p:nvPr/>
            </p:nvSpPr>
            <p:spPr bwMode="auto">
              <a:xfrm flipH="1">
                <a:off x="2960920" y="3630"/>
                <a:ext cx="2456141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55" name="Line 24"/>
              <p:cNvSpPr>
                <a:spLocks noChangeShapeType="1"/>
              </p:cNvSpPr>
              <p:nvPr/>
            </p:nvSpPr>
            <p:spPr bwMode="auto">
              <a:xfrm flipH="1">
                <a:off x="5919000" y="3635"/>
                <a:ext cx="2456141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 Box 27"/>
            <p:cNvSpPr txBox="1">
              <a:spLocks noChangeArrowheads="1"/>
            </p:cNvSpPr>
            <p:nvPr/>
          </p:nvSpPr>
          <p:spPr bwMode="auto">
            <a:xfrm>
              <a:off x="-165606" y="2079624"/>
              <a:ext cx="415907" cy="369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고</a:t>
              </a:r>
            </a:p>
          </p:txBody>
        </p:sp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-149484" y="4505005"/>
              <a:ext cx="415907" cy="36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저</a:t>
              </a:r>
            </a:p>
          </p:txBody>
        </p:sp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251477" y="4952563"/>
              <a:ext cx="415907" cy="369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저</a:t>
              </a:r>
            </a:p>
          </p:txBody>
        </p:sp>
        <p:sp>
          <p:nvSpPr>
            <p:cNvPr id="19" name="Text Box 30"/>
            <p:cNvSpPr txBox="1">
              <a:spLocks noChangeArrowheads="1"/>
            </p:cNvSpPr>
            <p:nvPr/>
          </p:nvSpPr>
          <p:spPr bwMode="auto">
            <a:xfrm>
              <a:off x="2267614" y="4952563"/>
              <a:ext cx="415907" cy="369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>
                  <a:latin typeface="+mj-ea"/>
                  <a:ea typeface="+mj-ea"/>
                </a:rPr>
                <a:t>고</a:t>
              </a:r>
            </a:p>
          </p:txBody>
        </p:sp>
        <p:sp>
          <p:nvSpPr>
            <p:cNvPr id="20" name="Text Box 31"/>
            <p:cNvSpPr txBox="1">
              <a:spLocks noChangeArrowheads="1"/>
            </p:cNvSpPr>
            <p:nvPr/>
          </p:nvSpPr>
          <p:spPr bwMode="auto">
            <a:xfrm>
              <a:off x="-381621" y="3225625"/>
              <a:ext cx="646085" cy="369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가격</a:t>
              </a:r>
            </a:p>
          </p:txBody>
        </p:sp>
        <p:sp>
          <p:nvSpPr>
            <p:cNvPr id="21" name="Text Box 32"/>
            <p:cNvSpPr txBox="1">
              <a:spLocks noChangeArrowheads="1"/>
            </p:cNvSpPr>
            <p:nvPr/>
          </p:nvSpPr>
          <p:spPr bwMode="auto">
            <a:xfrm>
              <a:off x="755511" y="5000181"/>
              <a:ext cx="1358841" cy="923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품질</a:t>
              </a:r>
              <a:endParaRPr lang="en-US" altLang="ko-KR" dirty="0">
                <a:latin typeface="+mj-ea"/>
                <a:ea typeface="+mj-ea"/>
              </a:endParaRPr>
            </a:p>
            <a:p>
              <a:pPr algn="ctr">
                <a:defRPr/>
              </a:pPr>
              <a:endParaRPr lang="ko-KR" altLang="en-US" dirty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en-US" altLang="ko-KR" b="1" dirty="0">
                  <a:latin typeface="+mj-ea"/>
                  <a:ea typeface="+mj-ea"/>
                </a:rPr>
                <a:t>&lt;</a:t>
              </a:r>
              <a:r>
                <a:rPr lang="ko-KR" altLang="en-US" b="1" dirty="0">
                  <a:latin typeface="+mj-ea"/>
                  <a:ea typeface="+mj-ea"/>
                </a:rPr>
                <a:t>하향확장</a:t>
              </a:r>
              <a:r>
                <a:rPr lang="en-US" altLang="ko-KR" b="1" dirty="0">
                  <a:latin typeface="+mj-ea"/>
                  <a:ea typeface="+mj-ea"/>
                </a:rPr>
                <a:t>&gt;</a:t>
              </a:r>
            </a:p>
          </p:txBody>
        </p:sp>
        <p:grpSp>
          <p:nvGrpSpPr>
            <p:cNvPr id="22" name="Group 33"/>
            <p:cNvGrpSpPr>
              <a:grpSpLocks/>
            </p:cNvGrpSpPr>
            <p:nvPr/>
          </p:nvGrpSpPr>
          <p:grpSpPr bwMode="auto">
            <a:xfrm>
              <a:off x="3206919" y="2198688"/>
              <a:ext cx="1824" cy="2667000"/>
              <a:chOff x="336" y="1776"/>
              <a:chExt cx="1824" cy="1872"/>
            </a:xfrm>
          </p:grpSpPr>
          <p:sp>
            <p:nvSpPr>
              <p:cNvPr id="49" name="Line 34"/>
              <p:cNvSpPr>
                <a:spLocks noChangeShapeType="1"/>
              </p:cNvSpPr>
              <p:nvPr/>
            </p:nvSpPr>
            <p:spPr bwMode="auto">
              <a:xfrm>
                <a:off x="336" y="1776"/>
                <a:ext cx="0" cy="18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50" name="Line 35"/>
              <p:cNvSpPr>
                <a:spLocks noChangeShapeType="1"/>
              </p:cNvSpPr>
              <p:nvPr/>
            </p:nvSpPr>
            <p:spPr bwMode="auto">
              <a:xfrm>
                <a:off x="336" y="3648"/>
                <a:ext cx="182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 Box 36"/>
            <p:cNvSpPr txBox="1">
              <a:spLocks noChangeArrowheads="1"/>
            </p:cNvSpPr>
            <p:nvPr/>
          </p:nvSpPr>
          <p:spPr bwMode="auto">
            <a:xfrm>
              <a:off x="2771648" y="2068513"/>
              <a:ext cx="415907" cy="36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고</a:t>
              </a:r>
            </a:p>
          </p:txBody>
        </p:sp>
        <p:sp>
          <p:nvSpPr>
            <p:cNvPr id="24" name="Text Box 37"/>
            <p:cNvSpPr txBox="1">
              <a:spLocks noChangeArrowheads="1"/>
            </p:cNvSpPr>
            <p:nvPr/>
          </p:nvSpPr>
          <p:spPr bwMode="auto">
            <a:xfrm>
              <a:off x="2771648" y="4495160"/>
              <a:ext cx="415907" cy="369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저</a:t>
              </a:r>
            </a:p>
          </p:txBody>
        </p:sp>
        <p:sp>
          <p:nvSpPr>
            <p:cNvPr id="25" name="Text Box 38"/>
            <p:cNvSpPr txBox="1">
              <a:spLocks noChangeArrowheads="1"/>
            </p:cNvSpPr>
            <p:nvPr/>
          </p:nvSpPr>
          <p:spPr bwMode="auto">
            <a:xfrm>
              <a:off x="3131672" y="4941452"/>
              <a:ext cx="415907" cy="36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저</a:t>
              </a:r>
            </a:p>
          </p:txBody>
        </p:sp>
        <p:sp>
          <p:nvSpPr>
            <p:cNvPr id="26" name="Text Box 39"/>
            <p:cNvSpPr txBox="1">
              <a:spLocks noChangeArrowheads="1"/>
            </p:cNvSpPr>
            <p:nvPr/>
          </p:nvSpPr>
          <p:spPr bwMode="auto">
            <a:xfrm>
              <a:off x="5235937" y="4941452"/>
              <a:ext cx="415907" cy="36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고</a:t>
              </a:r>
            </a:p>
          </p:txBody>
        </p:sp>
        <p:sp>
          <p:nvSpPr>
            <p:cNvPr id="27" name="Text Box 40"/>
            <p:cNvSpPr txBox="1">
              <a:spLocks noChangeArrowheads="1"/>
            </p:cNvSpPr>
            <p:nvPr/>
          </p:nvSpPr>
          <p:spPr bwMode="auto">
            <a:xfrm>
              <a:off x="2629597" y="3214514"/>
              <a:ext cx="646085" cy="36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가격</a:t>
              </a:r>
            </a:p>
          </p:txBody>
        </p:sp>
        <p:sp>
          <p:nvSpPr>
            <p:cNvPr id="28" name="Text Box 41"/>
            <p:cNvSpPr txBox="1">
              <a:spLocks noChangeArrowheads="1"/>
            </p:cNvSpPr>
            <p:nvPr/>
          </p:nvSpPr>
          <p:spPr bwMode="auto">
            <a:xfrm>
              <a:off x="3635707" y="5000181"/>
              <a:ext cx="1358841" cy="923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품질</a:t>
              </a:r>
              <a:r>
                <a:rPr lang="en-US" altLang="ko-KR" dirty="0">
                  <a:latin typeface="+mj-ea"/>
                  <a:ea typeface="+mj-ea"/>
                </a:rPr>
                <a:t/>
              </a:r>
              <a:br>
                <a:rPr lang="en-US" altLang="ko-KR" dirty="0">
                  <a:latin typeface="+mj-ea"/>
                  <a:ea typeface="+mj-ea"/>
                </a:rPr>
              </a:br>
              <a:endParaRPr lang="ko-KR" altLang="en-US" dirty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en-US" altLang="ko-KR" b="1" dirty="0">
                  <a:latin typeface="+mj-ea"/>
                  <a:ea typeface="+mj-ea"/>
                </a:rPr>
                <a:t>&lt;</a:t>
              </a:r>
              <a:r>
                <a:rPr lang="ko-KR" altLang="en-US" b="1" dirty="0">
                  <a:latin typeface="+mj-ea"/>
                  <a:ea typeface="+mj-ea"/>
                </a:rPr>
                <a:t>상향확장</a:t>
              </a:r>
              <a:r>
                <a:rPr lang="en-US" altLang="ko-KR" b="1" dirty="0">
                  <a:latin typeface="+mj-ea"/>
                  <a:ea typeface="+mj-ea"/>
                </a:rPr>
                <a:t>&gt;</a:t>
              </a:r>
            </a:p>
          </p:txBody>
        </p:sp>
        <p:grpSp>
          <p:nvGrpSpPr>
            <p:cNvPr id="29" name="Group 42"/>
            <p:cNvGrpSpPr>
              <a:grpSpLocks/>
            </p:cNvGrpSpPr>
            <p:nvPr/>
          </p:nvGrpSpPr>
          <p:grpSpPr bwMode="auto">
            <a:xfrm>
              <a:off x="6178719" y="2220913"/>
              <a:ext cx="1824" cy="2667000"/>
              <a:chOff x="336" y="1776"/>
              <a:chExt cx="1824" cy="1872"/>
            </a:xfrm>
          </p:grpSpPr>
          <p:sp>
            <p:nvSpPr>
              <p:cNvPr id="47" name="Line 43"/>
              <p:cNvSpPr>
                <a:spLocks noChangeShapeType="1"/>
              </p:cNvSpPr>
              <p:nvPr/>
            </p:nvSpPr>
            <p:spPr bwMode="auto">
              <a:xfrm>
                <a:off x="336" y="1776"/>
                <a:ext cx="0" cy="18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48" name="Line 44"/>
              <p:cNvSpPr>
                <a:spLocks noChangeShapeType="1"/>
              </p:cNvSpPr>
              <p:nvPr/>
            </p:nvSpPr>
            <p:spPr bwMode="auto">
              <a:xfrm>
                <a:off x="336" y="3648"/>
                <a:ext cx="182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0" name="Text Box 45"/>
            <p:cNvSpPr txBox="1">
              <a:spLocks noChangeArrowheads="1"/>
            </p:cNvSpPr>
            <p:nvPr/>
          </p:nvSpPr>
          <p:spPr bwMode="auto">
            <a:xfrm>
              <a:off x="5723848" y="2090735"/>
              <a:ext cx="415907" cy="36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고</a:t>
              </a:r>
            </a:p>
          </p:txBody>
        </p:sp>
        <p:sp>
          <p:nvSpPr>
            <p:cNvPr id="31" name="Text Box 46"/>
            <p:cNvSpPr txBox="1">
              <a:spLocks noChangeArrowheads="1"/>
            </p:cNvSpPr>
            <p:nvPr/>
          </p:nvSpPr>
          <p:spPr bwMode="auto">
            <a:xfrm>
              <a:off x="5723848" y="4505005"/>
              <a:ext cx="415907" cy="369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저</a:t>
              </a:r>
            </a:p>
          </p:txBody>
        </p:sp>
        <p:sp>
          <p:nvSpPr>
            <p:cNvPr id="32" name="Text Box 47"/>
            <p:cNvSpPr txBox="1">
              <a:spLocks noChangeArrowheads="1"/>
            </p:cNvSpPr>
            <p:nvPr/>
          </p:nvSpPr>
          <p:spPr bwMode="auto">
            <a:xfrm>
              <a:off x="6099995" y="4963674"/>
              <a:ext cx="415907" cy="36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저</a:t>
              </a:r>
            </a:p>
          </p:txBody>
        </p:sp>
        <p:sp>
          <p:nvSpPr>
            <p:cNvPr id="33" name="Text Box 48"/>
            <p:cNvSpPr txBox="1">
              <a:spLocks noChangeArrowheads="1"/>
            </p:cNvSpPr>
            <p:nvPr/>
          </p:nvSpPr>
          <p:spPr bwMode="auto">
            <a:xfrm>
              <a:off x="8172015" y="4963674"/>
              <a:ext cx="415907" cy="36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고</a:t>
              </a:r>
            </a:p>
          </p:txBody>
        </p:sp>
        <p:sp>
          <p:nvSpPr>
            <p:cNvPr id="34" name="Text Box 49"/>
            <p:cNvSpPr txBox="1">
              <a:spLocks noChangeArrowheads="1"/>
            </p:cNvSpPr>
            <p:nvPr/>
          </p:nvSpPr>
          <p:spPr bwMode="auto">
            <a:xfrm>
              <a:off x="5579839" y="3236736"/>
              <a:ext cx="646085" cy="36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dirty="0">
                  <a:latin typeface="+mj-ea"/>
                  <a:ea typeface="+mj-ea"/>
                </a:rPr>
                <a:t>가격</a:t>
              </a:r>
            </a:p>
          </p:txBody>
        </p:sp>
        <p:sp>
          <p:nvSpPr>
            <p:cNvPr id="35" name="Text Box 50"/>
            <p:cNvSpPr txBox="1">
              <a:spLocks noChangeArrowheads="1"/>
            </p:cNvSpPr>
            <p:nvPr/>
          </p:nvSpPr>
          <p:spPr bwMode="auto">
            <a:xfrm>
              <a:off x="6691388" y="5000181"/>
              <a:ext cx="1336617" cy="923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품질</a:t>
              </a:r>
              <a:endParaRPr lang="en-US" altLang="ko-KR" dirty="0">
                <a:latin typeface="+mj-ea"/>
                <a:ea typeface="+mj-ea"/>
              </a:endParaRPr>
            </a:p>
            <a:p>
              <a:pPr algn="ctr">
                <a:defRPr/>
              </a:pPr>
              <a:endParaRPr lang="ko-KR" altLang="en-US" dirty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en-US" altLang="ko-KR" b="1" dirty="0">
                  <a:latin typeface="+mj-ea"/>
                  <a:ea typeface="+mj-ea"/>
                </a:rPr>
                <a:t>&lt;</a:t>
              </a:r>
              <a:r>
                <a:rPr lang="ko-KR" altLang="en-US" b="1" dirty="0">
                  <a:latin typeface="+mj-ea"/>
                  <a:ea typeface="+mj-ea"/>
                </a:rPr>
                <a:t>쌍방확장</a:t>
              </a:r>
              <a:r>
                <a:rPr lang="en-US" altLang="ko-KR" b="1" dirty="0">
                  <a:latin typeface="+mj-ea"/>
                  <a:ea typeface="+mj-ea"/>
                </a:rPr>
                <a:t>&gt;</a:t>
              </a:r>
            </a:p>
          </p:txBody>
        </p:sp>
        <p:sp>
          <p:nvSpPr>
            <p:cNvPr id="36" name="Rectangle 51"/>
            <p:cNvSpPr>
              <a:spLocks noChangeArrowheads="1"/>
            </p:cNvSpPr>
            <p:nvPr/>
          </p:nvSpPr>
          <p:spPr bwMode="auto">
            <a:xfrm>
              <a:off x="1075064" y="3352800"/>
              <a:ext cx="990600" cy="3810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현재제품</a:t>
              </a:r>
            </a:p>
          </p:txBody>
        </p:sp>
        <p:sp>
          <p:nvSpPr>
            <p:cNvPr id="37" name="Rectangle 52"/>
            <p:cNvSpPr>
              <a:spLocks noChangeArrowheads="1"/>
            </p:cNvSpPr>
            <p:nvPr/>
          </p:nvSpPr>
          <p:spPr bwMode="auto">
            <a:xfrm>
              <a:off x="283010" y="4343400"/>
              <a:ext cx="990600" cy="3810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신제품</a:t>
              </a:r>
            </a:p>
          </p:txBody>
        </p:sp>
        <p:cxnSp>
          <p:nvCxnSpPr>
            <p:cNvPr id="38" name="AutoShape 53"/>
            <p:cNvCxnSpPr>
              <a:cxnSpLocks noChangeShapeType="1"/>
            </p:cNvCxnSpPr>
            <p:nvPr/>
          </p:nvCxnSpPr>
          <p:spPr bwMode="auto">
            <a:xfrm flipH="1">
              <a:off x="643035" y="3733800"/>
              <a:ext cx="838200" cy="6096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9" name="Rectangle 54"/>
            <p:cNvSpPr>
              <a:spLocks noChangeArrowheads="1"/>
            </p:cNvSpPr>
            <p:nvPr/>
          </p:nvSpPr>
          <p:spPr bwMode="auto">
            <a:xfrm>
              <a:off x="4764782" y="2129102"/>
              <a:ext cx="990600" cy="3810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신제품</a:t>
              </a:r>
            </a:p>
          </p:txBody>
        </p:sp>
        <p:sp>
          <p:nvSpPr>
            <p:cNvPr id="40" name="Rectangle 55"/>
            <p:cNvSpPr>
              <a:spLocks noChangeArrowheads="1"/>
            </p:cNvSpPr>
            <p:nvPr/>
          </p:nvSpPr>
          <p:spPr bwMode="auto">
            <a:xfrm>
              <a:off x="3972728" y="3137061"/>
              <a:ext cx="990600" cy="3810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현재제품</a:t>
              </a:r>
            </a:p>
          </p:txBody>
        </p:sp>
        <p:cxnSp>
          <p:nvCxnSpPr>
            <p:cNvPr id="41" name="AutoShape 56"/>
            <p:cNvCxnSpPr>
              <a:cxnSpLocks noChangeShapeType="1"/>
            </p:cNvCxnSpPr>
            <p:nvPr/>
          </p:nvCxnSpPr>
          <p:spPr bwMode="auto">
            <a:xfrm flipH="1">
              <a:off x="4413148" y="2527461"/>
              <a:ext cx="838200" cy="6096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</p:spPr>
        </p:cxnSp>
        <p:sp>
          <p:nvSpPr>
            <p:cNvPr id="42" name="Rectangle 57"/>
            <p:cNvSpPr>
              <a:spLocks noChangeArrowheads="1"/>
            </p:cNvSpPr>
            <p:nvPr/>
          </p:nvSpPr>
          <p:spPr bwMode="auto">
            <a:xfrm>
              <a:off x="7239000" y="3352800"/>
              <a:ext cx="990600" cy="3810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현재제품</a:t>
              </a:r>
            </a:p>
          </p:txBody>
        </p:sp>
        <p:sp>
          <p:nvSpPr>
            <p:cNvPr id="43" name="Rectangle 58"/>
            <p:cNvSpPr>
              <a:spLocks noChangeArrowheads="1"/>
            </p:cNvSpPr>
            <p:nvPr/>
          </p:nvSpPr>
          <p:spPr bwMode="auto">
            <a:xfrm>
              <a:off x="6331421" y="4343400"/>
              <a:ext cx="990600" cy="3810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신제품</a:t>
              </a:r>
            </a:p>
          </p:txBody>
        </p:sp>
        <p:cxnSp>
          <p:nvCxnSpPr>
            <p:cNvPr id="44" name="AutoShape 59"/>
            <p:cNvCxnSpPr>
              <a:cxnSpLocks noChangeShapeType="1"/>
            </p:cNvCxnSpPr>
            <p:nvPr/>
          </p:nvCxnSpPr>
          <p:spPr bwMode="auto">
            <a:xfrm flipH="1">
              <a:off x="7277100" y="3733800"/>
              <a:ext cx="457200" cy="6096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45" name="Rectangle 60"/>
            <p:cNvSpPr>
              <a:spLocks noChangeArrowheads="1"/>
            </p:cNvSpPr>
            <p:nvPr/>
          </p:nvSpPr>
          <p:spPr bwMode="auto">
            <a:xfrm>
              <a:off x="7771519" y="2273096"/>
              <a:ext cx="990600" cy="3810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신제품</a:t>
              </a:r>
            </a:p>
          </p:txBody>
        </p:sp>
        <p:cxnSp>
          <p:nvCxnSpPr>
            <p:cNvPr id="46" name="AutoShape 61"/>
            <p:cNvCxnSpPr>
              <a:cxnSpLocks noChangeShapeType="1"/>
            </p:cNvCxnSpPr>
            <p:nvPr/>
          </p:nvCxnSpPr>
          <p:spPr bwMode="auto">
            <a:xfrm flipV="1">
              <a:off x="7734300" y="2743200"/>
              <a:ext cx="533400" cy="6096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56" name="내용 개체 틀 5"/>
          <p:cNvSpPr txBox="1">
            <a:spLocks/>
          </p:cNvSpPr>
          <p:nvPr/>
        </p:nvSpPr>
        <p:spPr>
          <a:xfrm>
            <a:off x="457200" y="928670"/>
            <a:ext cx="8229600" cy="20682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 퇴진전략</a:t>
            </a:r>
            <a:endParaRPr kumimoji="0" lang="en-US" altLang="ko-KR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14400" marR="0" lvl="2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수확전략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(harvesting)</a:t>
            </a:r>
          </a:p>
          <a:p>
            <a:pPr marL="914400" marR="0" lvl="2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제품계열의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단순화전략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(line simplification)</a:t>
            </a:r>
          </a:p>
          <a:p>
            <a:pPr marL="914400" marR="0" lvl="2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철수전략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diverstment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endParaRPr kumimoji="0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57" name="다이어그램 56"/>
          <p:cNvGraphicFramePr/>
          <p:nvPr/>
        </p:nvGraphicFramePr>
        <p:xfrm>
          <a:off x="1500166" y="2714620"/>
          <a:ext cx="6072230" cy="3563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56" name="내용 개체 틀 5"/>
          <p:cNvSpPr txBox="1">
            <a:spLocks/>
          </p:cNvSpPr>
          <p:nvPr/>
        </p:nvSpPr>
        <p:spPr>
          <a:xfrm>
            <a:off x="457200" y="928670"/>
            <a:ext cx="8229600" cy="20682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개별제품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관리</a:t>
            </a:r>
            <a:endParaRPr lang="en-US" altLang="ko-KR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None/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브랜드의 개념과 역할</a:t>
            </a:r>
            <a:endParaRPr lang="en-US" altLang="ko-KR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3" indent="-17938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브랜드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특정기업의 제품이나 서비스를 소비자에게 식별시키고 경쟁자들의 것과 차별화하기 위하여 사용되는 독특한 이름과 상징물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로고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디자인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들의 결합체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3" indent="-17938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브랜드명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(brand name)</a:t>
            </a:r>
          </a:p>
          <a:p>
            <a:pPr marL="803275" lvl="3" indent="-17938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브랜드마크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(brand mark)</a:t>
            </a:r>
          </a:p>
          <a:p>
            <a:pPr marL="803275" lvl="3" indent="-17938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등록브랜드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(trade mark)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365104"/>
            <a:ext cx="18478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149080"/>
            <a:ext cx="1849692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56" name="내용 개체 틀 5"/>
          <p:cNvSpPr txBox="1">
            <a:spLocks/>
          </p:cNvSpPr>
          <p:nvPr/>
        </p:nvSpPr>
        <p:spPr>
          <a:xfrm>
            <a:off x="457200" y="928670"/>
            <a:ext cx="8229600" cy="20682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개별제품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관리</a:t>
            </a:r>
            <a:endParaRPr lang="en-US" altLang="ko-KR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None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브랜드의사결정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3" indent="-342900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브랜드 후원자 결정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(Brand Sponsor Strategy)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3" indent="-179388">
              <a:lnSpc>
                <a:spcPct val="200000"/>
              </a:lnSpc>
              <a:buFont typeface="Arial" pitchFamily="34" charset="0"/>
              <a:buChar char="•"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12" name="Group 6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31567504"/>
              </p:ext>
            </p:extLst>
          </p:nvPr>
        </p:nvGraphicFramePr>
        <p:xfrm>
          <a:off x="539055" y="2924944"/>
          <a:ext cx="1944688" cy="1512888"/>
        </p:xfrm>
        <a:graphic>
          <a:graphicData uri="http://schemas.openxmlformats.org/drawingml/2006/table">
            <a:tbl>
              <a:tblPr/>
              <a:tblGrid>
                <a:gridCol w="1944688"/>
              </a:tblGrid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브랜드전략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1052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제조업자 브랜드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중간상 브랜드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무브랜드품</a:t>
                      </a:r>
                      <a:endParaRPr kumimoji="1" lang="ko-KR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6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104960705"/>
              </p:ext>
            </p:extLst>
          </p:nvPr>
        </p:nvGraphicFramePr>
        <p:xfrm>
          <a:off x="3491805" y="2924944"/>
          <a:ext cx="2016125" cy="1490663"/>
        </p:xfrm>
        <a:graphic>
          <a:graphicData uri="http://schemas.openxmlformats.org/drawingml/2006/table">
            <a:tbl>
              <a:tblPr/>
              <a:tblGrid>
                <a:gridCol w="2016125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브랜드명</a:t>
                      </a: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전략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1116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개별브랜드명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전략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공동브랜드명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전략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혼합브랜드명전략</a:t>
                      </a:r>
                      <a:endParaRPr kumimoji="1" lang="ko-KR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3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50159161"/>
              </p:ext>
            </p:extLst>
          </p:nvPr>
        </p:nvGraphicFramePr>
        <p:xfrm>
          <a:off x="6731893" y="3069406"/>
          <a:ext cx="2160587" cy="1079500"/>
        </p:xfrm>
        <a:graphic>
          <a:graphicData uri="http://schemas.openxmlformats.org/drawingml/2006/table">
            <a:tbl>
              <a:tblPr/>
              <a:tblGrid>
                <a:gridCol w="2160587"/>
              </a:tblGrid>
              <a:tr h="1079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브랜드명</a:t>
                      </a: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결정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AutoShape 63"/>
          <p:cNvSpPr>
            <a:spLocks noChangeArrowheads="1"/>
          </p:cNvSpPr>
          <p:nvPr/>
        </p:nvSpPr>
        <p:spPr bwMode="auto">
          <a:xfrm>
            <a:off x="2699643" y="3356744"/>
            <a:ext cx="576262" cy="431800"/>
          </a:xfrm>
          <a:prstGeom prst="rightArrow">
            <a:avLst>
              <a:gd name="adj1" fmla="val 50000"/>
              <a:gd name="adj2" fmla="val 3336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auto">
          <a:xfrm>
            <a:off x="5795268" y="3356744"/>
            <a:ext cx="649287" cy="431800"/>
          </a:xfrm>
          <a:prstGeom prst="rightArrow">
            <a:avLst>
              <a:gd name="adj1" fmla="val 50000"/>
              <a:gd name="adj2" fmla="val 3759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143250" y="4603030"/>
            <a:ext cx="2830513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브랜드의사결정과정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56" name="내용 개체 틀 5"/>
          <p:cNvSpPr txBox="1">
            <a:spLocks/>
          </p:cNvSpPr>
          <p:nvPr/>
        </p:nvSpPr>
        <p:spPr>
          <a:xfrm>
            <a:off x="457200" y="928670"/>
            <a:ext cx="8229600" cy="20682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개별제품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관리</a:t>
            </a:r>
            <a:endParaRPr lang="en-US" altLang="ko-KR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None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브랜드의사결정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4" indent="-82550">
              <a:lnSpc>
                <a:spcPct val="200000"/>
              </a:lnSpc>
              <a:buFontTx/>
              <a:buChar char="-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제조업체 브랜드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제조업자 자신이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브랜드명을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소유하며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생산된 제품의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4" indent="-82550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          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마케팅전략을 제조업자가 직접 통제하는 브랜드전략</a:t>
            </a:r>
          </a:p>
          <a:p>
            <a:pPr marL="803275" lvl="4" indent="-82550">
              <a:lnSpc>
                <a:spcPct val="200000"/>
              </a:lnSpc>
              <a:buFontTx/>
              <a:buChar char="-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유통업체 브랜드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(private brand):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도소매업자가 하청을 주어 생산된 제품에 도소매업자의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브랜드명을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 부착하는 브랜드전략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4" indent="-82550">
              <a:lnSpc>
                <a:spcPct val="200000"/>
              </a:lnSpc>
              <a:buFontTx/>
              <a:buChar char="-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무상표품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(Generic Brand):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제품에 브랜드를 붙이지 않고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맥주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콜라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설탕 등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4" indent="-82550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                          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제품의 내용만 표시하는 브랜드전략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3" indent="-179388">
              <a:lnSpc>
                <a:spcPct val="200000"/>
              </a:lnSpc>
              <a:buFont typeface="Arial" pitchFamily="34" charset="0"/>
              <a:buChar char="•"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포커스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8" name="내용 개체 틀 5"/>
          <p:cNvSpPr txBox="1">
            <a:spLocks/>
          </p:cNvSpPr>
          <p:nvPr/>
        </p:nvSpPr>
        <p:spPr>
          <a:xfrm>
            <a:off x="380406" y="5000636"/>
            <a:ext cx="8291264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미국의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유기농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유통업체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Whole Foods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한 매장에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Whole Foods</a:t>
            </a: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자체 브랜드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(PL) ‘365’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제품들이 배치되어 있는 모습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미국에서는</a:t>
            </a: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저렴함을 앞세운 대형 유통 매장의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PL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상품이 기존의 유명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식품제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조업체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브랜드 상품을 밀어내고 큰 인기를 끌고 있다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637" y="829248"/>
            <a:ext cx="8482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유명업체 브랜드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(PL)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와의 브랜드 전쟁에서 열세를 보이고 있는 美 유명 식품제조업체 브랜드</a:t>
            </a:r>
            <a:endParaRPr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767" y="1357298"/>
            <a:ext cx="4067944" cy="333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제품의사결정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56" name="내용 개체 틀 5"/>
          <p:cNvSpPr txBox="1">
            <a:spLocks/>
          </p:cNvSpPr>
          <p:nvPr/>
        </p:nvSpPr>
        <p:spPr>
          <a:xfrm>
            <a:off x="457200" y="928670"/>
            <a:ext cx="8229600" cy="20682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개별제품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관리</a:t>
            </a:r>
            <a:endParaRPr lang="en-US" altLang="ko-KR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None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브랜드의사결정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3" indent="-342900">
              <a:lnSpc>
                <a:spcPct val="200000"/>
              </a:lnSpc>
              <a:buFont typeface="+mj-ea"/>
              <a:buAutoNum type="circleNumDbPlain" startAt="2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브랜드명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803275" lvl="4" indent="-82550">
              <a:lnSpc>
                <a:spcPct val="20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개별브랜드명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전략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생산된 제품에 각각 다른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브랜드명을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부착시키는 전략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4" indent="-82550">
              <a:lnSpc>
                <a:spcPct val="20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동브랜드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전략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생산된 모든 제품들에 동일한 기업명 또는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브랜드명을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사용하는  전략</a:t>
            </a:r>
          </a:p>
          <a:p>
            <a:pPr marL="803275" lvl="4" indent="-82550">
              <a:lnSpc>
                <a:spcPct val="20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혼합브랜드전략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복수의 제품계열에서 여러 제품들을 생산하고 있는 경우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4" indent="-82550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개별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브랜드명과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공동브랜드명을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조합하여 사용하는 전략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3" indent="-342900">
              <a:lnSpc>
                <a:spcPct val="200000"/>
              </a:lnSpc>
              <a:buFont typeface="+mj-ea"/>
              <a:buAutoNum type="circleNumDbPlain" startAt="3"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브랜드명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결정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4" indent="-82550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제품특성과의 조화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발음과 기억의 용이성 등을 고려한 최종적인 브랜드명의 결정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3" indent="-179388">
              <a:lnSpc>
                <a:spcPct val="200000"/>
              </a:lnSpc>
              <a:buFont typeface="Arial" pitchFamily="34" charset="0"/>
              <a:buChar char="•"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5229200"/>
            <a:ext cx="4262810" cy="103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450115" y="5429264"/>
            <a:ext cx="3109100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제품속성을 자세히 설명하기 위해 </a:t>
            </a:r>
            <a:endParaRPr lang="en-US" altLang="ko-KR" sz="14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긴 </a:t>
            </a:r>
            <a:r>
              <a:rPr lang="ko-KR" altLang="en-US" sz="14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브랜드명을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사용한 </a:t>
            </a:r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CJ</a:t>
            </a: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제일제당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서비스 마케팅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서비스의 차별적 특성</a:t>
            </a:r>
            <a:endParaRPr kumimoji="0" lang="en-US" altLang="ko-KR" sz="1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39750" marR="0" lvl="1" indent="-14605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비유형성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(Intangibility)</a:t>
            </a:r>
          </a:p>
          <a:p>
            <a:pPr marL="803275" marR="0" lvl="2" indent="-1349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소비자는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구매전까지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서비스를 보거나 만져 볼 수 없음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14400" marR="0" lvl="2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14400" marR="0" lvl="2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14400" marR="0" lvl="2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2800" marR="0" lvl="2" indent="-1730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_x97669696" descr="EMB000010a419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852936"/>
            <a:ext cx="3100025" cy="2051715"/>
          </a:xfrm>
          <a:prstGeom prst="rect">
            <a:avLst/>
          </a:prstGeom>
          <a:noFill/>
        </p:spPr>
      </p:pic>
      <p:sp>
        <p:nvSpPr>
          <p:cNvPr id="14" name="직사각형 13"/>
          <p:cNvSpPr/>
          <p:nvPr/>
        </p:nvSpPr>
        <p:spPr>
          <a:xfrm>
            <a:off x="4355976" y="3617183"/>
            <a:ext cx="3214710" cy="700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재무적 성공을 상징하는 황소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(bull)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를 </a:t>
            </a:r>
            <a:endParaRPr lang="en-US" altLang="ko-KR" sz="14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기업의 심벌로 이용한 </a:t>
            </a:r>
            <a:r>
              <a:rPr lang="en-US" altLang="ko-KR" sz="14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Merill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Lynch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서비스 마케팅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46050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비표준화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(Variability)</a:t>
            </a:r>
          </a:p>
          <a:p>
            <a:pPr marL="622300" lvl="2" indent="46038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서비스는 사람에 주로 의존하므로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일관되고 표준화 된 서비스가 제공되기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어려움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20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46050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소멸성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err="1" smtClean="0">
                <a:latin typeface="나눔고딕" pitchFamily="50" charset="-127"/>
                <a:ea typeface="나눔고딕" pitchFamily="50" charset="-127"/>
              </a:rPr>
              <a:t>Perishability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622300" lvl="2" indent="46038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소비자가 서비스가 제공되는 시점에 이를 소비하지 않으면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그 서비스는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사라짐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20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46050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생산과 소비의 동시성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(Simultaneous production and consumption)</a:t>
            </a:r>
          </a:p>
          <a:p>
            <a:pPr marL="622300" lvl="2" indent="30163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유형제품과는 달리 서비스는 소비가 발생될 때 서비스 제공자와 소비자가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함께 있어야 함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포커스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13" name="내용 개체 틀 5"/>
          <p:cNvSpPr txBox="1">
            <a:spLocks/>
          </p:cNvSpPr>
          <p:nvPr/>
        </p:nvSpPr>
        <p:spPr>
          <a:xfrm>
            <a:off x="380406" y="5229200"/>
            <a:ext cx="8291264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‘글로벌 넘버 원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(one)’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Mayo Clinic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 요즘 미국 경영학계와 의료계에서 최고 혁신스타로 다시 주</a:t>
            </a: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목받고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있다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지난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100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여 년 동안 사실상 고정돼 있던 의료 서비스체계를 파괴적 혁신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(disruptive innovation)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이란 경영기법을 적용해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21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세기 최첨단 모델로 바꾸겠다고 선언하고 이를 실행하고 있어서다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20" y="829248"/>
            <a:ext cx="8625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높은 고객만족과 강력한 고객관계구축을 위해 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의료시스템 혁신을 추구하는 세계최고병원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‘Mayo Clinic;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7" y="1700808"/>
            <a:ext cx="4089847" cy="319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392" y="1700807"/>
            <a:ext cx="4096064" cy="319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개념과 구성요소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14366" y="857232"/>
            <a:ext cx="8229600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제품의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개념적 정의</a:t>
            </a:r>
            <a:endParaRPr lang="ko-KR" altLang="en-US" sz="19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핵심제품</a:t>
            </a:r>
            <a:endParaRPr lang="en-US" altLang="ko-KR" sz="17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소비자들이 구매하려는 제품으로부터 기대하는 핵심혜택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배고픔을 해결하기 위해 음식을 구매하는 경우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목적지에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도달하기 위해 기차표를 구매하는 경우</a:t>
            </a:r>
            <a:endParaRPr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유형제품</a:t>
            </a:r>
            <a:endParaRPr lang="en-US" altLang="ko-KR" sz="17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핵심제품을 구체화한 것</a:t>
            </a:r>
            <a:endParaRPr lang="en-US" altLang="ko-KR" sz="1400" dirty="0" smtClean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편리한 운송수단이라는 기차는 새마을호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무궁화호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통일호 등  </a:t>
            </a:r>
            <a:r>
              <a:rPr lang="ko-KR" altLang="en-US" sz="1400" dirty="0" err="1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서로다른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 특성들을 조합한 유형제품으로 구체화될 수 있음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en-US" altLang="ko-KR" sz="17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   </a:t>
            </a: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확장제품</a:t>
            </a:r>
            <a:endParaRPr lang="en-US" altLang="ko-KR" sz="17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배달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보증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A/S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등과 같은 유형적 제품속성 이외의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부가적인 서비스가 포함된 제품</a:t>
            </a:r>
            <a:endParaRPr lang="ko-KR" altLang="en-US" sz="1700" dirty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서비스 마케팅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서비스마케팅의 세 가지 유형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4387" marR="0" lvl="2" indent="-14605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  <a:p>
            <a:pPr marL="914400" marR="0" lvl="2" indent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  <a:p>
            <a:pPr marL="914400" marR="0" lvl="2" indent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  <a:p>
            <a:pPr marL="914400" marR="0" lvl="2" indent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  <a:p>
            <a:pPr marL="812800" marR="0" lvl="2" indent="-173038" algn="ctr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</p:txBody>
      </p:sp>
      <p:grpSp>
        <p:nvGrpSpPr>
          <p:cNvPr id="9" name="그룹 12"/>
          <p:cNvGrpSpPr>
            <a:grpSpLocks/>
          </p:cNvGrpSpPr>
          <p:nvPr/>
        </p:nvGrpSpPr>
        <p:grpSpPr bwMode="auto">
          <a:xfrm>
            <a:off x="2071670" y="1928802"/>
            <a:ext cx="4822825" cy="3271837"/>
            <a:chOff x="2134213" y="2764033"/>
            <a:chExt cx="4822951" cy="3272615"/>
          </a:xfrm>
        </p:grpSpPr>
        <p:sp>
          <p:nvSpPr>
            <p:cNvPr id="13" name="이등변 삼각형 12"/>
            <p:cNvSpPr/>
            <p:nvPr/>
          </p:nvSpPr>
          <p:spPr>
            <a:xfrm>
              <a:off x="2472588" y="3143248"/>
              <a:ext cx="4214842" cy="2571768"/>
            </a:xfrm>
            <a:prstGeom prst="triangle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67869" y="2764033"/>
              <a:ext cx="603266" cy="308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기 업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34213" y="5728600"/>
              <a:ext cx="723919" cy="308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종업원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53898" y="5714309"/>
              <a:ext cx="603266" cy="308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고 객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13832" y="5714309"/>
              <a:ext cx="1500227" cy="308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상호작용 마케팅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00936" y="3978759"/>
              <a:ext cx="1141442" cy="308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내부 마케팅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29949" y="3907305"/>
              <a:ext cx="1141443" cy="308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외부 마케팅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포커스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12" name="내용 개체 틀 5"/>
          <p:cNvSpPr txBox="1">
            <a:spLocks/>
          </p:cNvSpPr>
          <p:nvPr/>
        </p:nvSpPr>
        <p:spPr>
          <a:xfrm>
            <a:off x="400107" y="4286256"/>
            <a:ext cx="8291264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Ritz-Carlton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성공은 단순한 경영철학에 근거하고 있다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고객을 잘 돌보기 위해서는 먼저 이들을 돌볼 종업원들을 잘 돌보아야 한다는 것이다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만족한 종업원들은 고객들에게 높은 서비스가치를 제공할 것이며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이는 고객의 만족을 낳는다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만족한 고객은 다시 재방문을 통해 기업의 매출과 이익증대</a:t>
            </a: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에 기여한다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87624" y="829248"/>
            <a:ext cx="671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탁월한 서비스로 브랜드 명성을 구축한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Ritz-Carlton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호텔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8" name="Picture 2" descr="리츠칼튼 호텔에 대한 이미지 검색결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571612"/>
            <a:ext cx="3232204" cy="22879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428736"/>
            <a:ext cx="3038514" cy="2433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신제품 개발 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(New Product</a:t>
            </a:r>
            <a:r>
              <a:rPr kumimoji="0" lang="en-US" altLang="ko-KR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Development)</a:t>
            </a:r>
          </a:p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신제품의 정의 및 분류</a:t>
            </a:r>
            <a:endParaRPr lang="en-US" altLang="ko-KR" b="1" dirty="0" smtClean="0"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4387" marR="0" lvl="2" indent="-14605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  <a:p>
            <a:pPr marL="914400" marR="0" lvl="2" indent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  <a:p>
            <a:pPr marL="914400" marR="0" lvl="2" indent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  <a:p>
            <a:pPr marL="914400" marR="0" lvl="2" indent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  <a:p>
            <a:pPr marL="812800" marR="0" lvl="2" indent="-173038" algn="ctr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HY중고딕" pitchFamily="18" charset="-127"/>
              <a:ea typeface="HY중고딕" pitchFamily="18" charset="-127"/>
              <a:cs typeface="+mn-cs"/>
            </a:endParaRPr>
          </a:p>
        </p:txBody>
      </p:sp>
      <p:grpSp>
        <p:nvGrpSpPr>
          <p:cNvPr id="20" name="그룹 5"/>
          <p:cNvGrpSpPr>
            <a:grpSpLocks/>
          </p:cNvGrpSpPr>
          <p:nvPr/>
        </p:nvGrpSpPr>
        <p:grpSpPr bwMode="auto">
          <a:xfrm>
            <a:off x="2285948" y="2032316"/>
            <a:ext cx="4214878" cy="3634720"/>
            <a:chOff x="2388167" y="1428736"/>
            <a:chExt cx="3898345" cy="3357586"/>
          </a:xfrm>
        </p:grpSpPr>
        <p:sp>
          <p:nvSpPr>
            <p:cNvPr id="21" name="직사각형 20"/>
            <p:cNvSpPr/>
            <p:nvPr/>
          </p:nvSpPr>
          <p:spPr>
            <a:xfrm>
              <a:off x="3000364" y="2071678"/>
              <a:ext cx="3286148" cy="271464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600" dirty="0">
                <a:latin typeface="휴먼모음T" pitchFamily="18" charset="-127"/>
                <a:ea typeface="휴먼모음T" pitchFamily="18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2914922" y="2000240"/>
              <a:ext cx="1643074" cy="135732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제품개선</a:t>
              </a: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r>
                <a:rPr lang="ko-KR" altLang="en-US" sz="1100" dirty="0" err="1">
                  <a:latin typeface="휴먼모음T" pitchFamily="18" charset="-127"/>
                  <a:ea typeface="휴먼모음T" pitchFamily="18" charset="-127"/>
                </a:rPr>
                <a:t>농심라면</a:t>
              </a:r>
              <a:endParaRPr lang="ko-KR" altLang="en-US" sz="1400" dirty="0">
                <a:latin typeface="휴먼모음T" pitchFamily="18" charset="-127"/>
                <a:ea typeface="휴먼모음T" pitchFamily="18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4557996" y="2000240"/>
              <a:ext cx="1643074" cy="135732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제품계열의</a:t>
              </a: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추가 및 확장</a:t>
              </a: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CJ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식물나라</a:t>
              </a: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(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남성 화장품</a:t>
              </a: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)</a:t>
              </a:r>
            </a:p>
            <a:p>
              <a:pPr algn="ctr">
                <a:defRPr/>
              </a:pPr>
              <a:endParaRPr lang="ko-KR" altLang="en-US" sz="1600" dirty="0">
                <a:latin typeface="휴먼모음T" pitchFamily="18" charset="-127"/>
                <a:ea typeface="휴먼모음T" pitchFamily="18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914922" y="3357562"/>
              <a:ext cx="1643074" cy="135732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 err="1">
                  <a:latin typeface="휴먼모음T" pitchFamily="18" charset="-127"/>
                  <a:ea typeface="휴먼모음T" pitchFamily="18" charset="-127"/>
                </a:rPr>
                <a:t>재포지셔닝</a:t>
              </a: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7-up(NO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카페인</a:t>
              </a: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)</a:t>
              </a:r>
            </a:p>
            <a:p>
              <a:pPr algn="ctr">
                <a:defRPr/>
              </a:pPr>
              <a:r>
                <a:rPr lang="ko-KR" altLang="en-US" sz="1100" dirty="0" err="1">
                  <a:latin typeface="휴먼모음T" pitchFamily="18" charset="-127"/>
                  <a:ea typeface="휴먼모음T" pitchFamily="18" charset="-127"/>
                </a:rPr>
                <a:t>베이킹소다</a:t>
              </a: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(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냉장고</a:t>
              </a: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,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하수구 탈취제</a:t>
              </a: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)</a:t>
              </a:r>
            </a:p>
            <a:p>
              <a:pPr algn="ctr">
                <a:defRPr/>
              </a:pP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endParaRPr lang="ko-KR" altLang="en-US" sz="1600" dirty="0">
                <a:latin typeface="휴먼모음T" pitchFamily="18" charset="-127"/>
                <a:ea typeface="휴먼모음T" pitchFamily="18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4557996" y="3357562"/>
              <a:ext cx="1643074" cy="135732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혁신제품</a:t>
              </a: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endParaRPr lang="en-US" altLang="ko-KR" sz="16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Polaroid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의 즉석카메라</a:t>
              </a:r>
              <a:endParaRPr lang="en-US" altLang="ko-KR" sz="11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컴퓨터와 자동차</a:t>
              </a:r>
              <a:endParaRPr lang="en-US" altLang="ko-KR" sz="1100" dirty="0">
                <a:latin typeface="휴먼모음T" pitchFamily="18" charset="-127"/>
                <a:ea typeface="휴먼모음T" pitchFamily="18" charset="-127"/>
              </a:endParaRPr>
            </a:p>
            <a:p>
              <a:pPr algn="ctr">
                <a:defRPr/>
              </a:pPr>
              <a:r>
                <a:rPr lang="ko-KR" altLang="en-US" sz="1100" dirty="0" err="1">
                  <a:latin typeface="휴먼모음T" pitchFamily="18" charset="-127"/>
                  <a:ea typeface="휴먼모음T" pitchFamily="18" charset="-127"/>
                </a:rPr>
                <a:t>딤채의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 김치냉장고</a:t>
              </a: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>
              <a:off x="3272112" y="1428736"/>
              <a:ext cx="2569619" cy="202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ko-KR" altLang="en-US" sz="1400" dirty="0">
                  <a:latin typeface="휴먼모음T" pitchFamily="18" charset="-127"/>
                  <a:ea typeface="휴먼모음T" pitchFamily="18" charset="-127"/>
                </a:rPr>
                <a:t>기업 입장에서의 신제품의 참신성</a:t>
              </a:r>
            </a:p>
          </p:txBody>
        </p:sp>
        <p:sp>
          <p:nvSpPr>
            <p:cNvPr id="27" name="TextBox 12"/>
            <p:cNvSpPr txBox="1">
              <a:spLocks noChangeArrowheads="1"/>
            </p:cNvSpPr>
            <p:nvPr/>
          </p:nvSpPr>
          <p:spPr bwMode="auto">
            <a:xfrm>
              <a:off x="2388167" y="2358536"/>
              <a:ext cx="254279" cy="2024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pPr algn="ctr"/>
              <a:r>
                <a:rPr lang="ko-KR" altLang="en-US" sz="1400" dirty="0">
                  <a:latin typeface="휴먼모음T" pitchFamily="18" charset="-127"/>
                  <a:ea typeface="휴먼모음T" pitchFamily="18" charset="-127"/>
                </a:rPr>
                <a:t>소비자 입장에서의 신제품의 참신성</a:t>
              </a:r>
            </a:p>
          </p:txBody>
        </p:sp>
        <p:sp>
          <p:nvSpPr>
            <p:cNvPr id="28" name="TextBox 13"/>
            <p:cNvSpPr txBox="1">
              <a:spLocks noChangeArrowheads="1"/>
            </p:cNvSpPr>
            <p:nvPr/>
          </p:nvSpPr>
          <p:spPr bwMode="auto">
            <a:xfrm>
              <a:off x="3641105" y="1738630"/>
              <a:ext cx="190709" cy="171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100">
                  <a:latin typeface="휴먼모음T" pitchFamily="18" charset="-127"/>
                  <a:ea typeface="휴먼모음T" pitchFamily="18" charset="-127"/>
                </a:rPr>
                <a:t>저</a:t>
              </a:r>
            </a:p>
          </p:txBody>
        </p:sp>
        <p:sp>
          <p:nvSpPr>
            <p:cNvPr id="29" name="TextBox 14"/>
            <p:cNvSpPr txBox="1">
              <a:spLocks noChangeArrowheads="1"/>
            </p:cNvSpPr>
            <p:nvPr/>
          </p:nvSpPr>
          <p:spPr bwMode="auto">
            <a:xfrm>
              <a:off x="5284179" y="1738630"/>
              <a:ext cx="190709" cy="171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100">
                  <a:latin typeface="휴먼모음T" pitchFamily="18" charset="-127"/>
                  <a:ea typeface="휴먼모음T" pitchFamily="18" charset="-127"/>
                </a:rPr>
                <a:t>고</a:t>
              </a:r>
            </a:p>
          </p:txBody>
        </p:sp>
        <p:sp>
          <p:nvSpPr>
            <p:cNvPr id="30" name="TextBox 15"/>
            <p:cNvSpPr txBox="1">
              <a:spLocks noChangeArrowheads="1"/>
            </p:cNvSpPr>
            <p:nvPr/>
          </p:nvSpPr>
          <p:spPr bwMode="auto">
            <a:xfrm>
              <a:off x="2614840" y="2548096"/>
              <a:ext cx="30008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100">
                  <a:latin typeface="휴먼모음T" pitchFamily="18" charset="-127"/>
                  <a:ea typeface="휴먼모음T" pitchFamily="18" charset="-127"/>
                </a:rPr>
                <a:t>저</a:t>
              </a:r>
            </a:p>
          </p:txBody>
        </p:sp>
        <p:sp>
          <p:nvSpPr>
            <p:cNvPr id="31" name="TextBox 16"/>
            <p:cNvSpPr txBox="1">
              <a:spLocks noChangeArrowheads="1"/>
            </p:cNvSpPr>
            <p:nvPr/>
          </p:nvSpPr>
          <p:spPr bwMode="auto">
            <a:xfrm>
              <a:off x="2614840" y="3905418"/>
              <a:ext cx="30008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100">
                  <a:latin typeface="휴먼모음T" pitchFamily="18" charset="-127"/>
                  <a:ea typeface="휴먼모음T" pitchFamily="18" charset="-127"/>
                </a:rPr>
                <a:t>고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643174" y="5929330"/>
            <a:ext cx="37433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신제품의 참신성 정도에 따른 신제품 분류</a:t>
            </a:r>
            <a:endParaRPr lang="ko-KR" altLang="en-US" sz="1600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25475" lvl="1" indent="-2698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제품개선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22313" lvl="2" indent="-182563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신제품의 가장 단순한 유형으로 기업과 소비자가 지각하는 신제품의 참신성이 낮음</a:t>
            </a:r>
          </a:p>
          <a:p>
            <a:pPr marL="722313" lvl="2" indent="-182563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지속적인 기존제품 개선에도 불구하고 소비자들은 이를 느끼지 못하는 경우가 많음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  <a:defRPr/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3" name="TextBox 7"/>
          <p:cNvSpPr txBox="1">
            <a:spLocks noChangeArrowheads="1"/>
          </p:cNvSpPr>
          <p:nvPr/>
        </p:nvSpPr>
        <p:spPr bwMode="auto">
          <a:xfrm>
            <a:off x="3571868" y="3857628"/>
            <a:ext cx="5429288" cy="79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신 </a:t>
            </a:r>
            <a:r>
              <a:rPr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라면의 맛이 자극성이 강하여 위장에 좋지 않다는 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여론 때문에 맛이 순해짐</a:t>
            </a:r>
          </a:p>
        </p:txBody>
      </p:sp>
      <p:pic>
        <p:nvPicPr>
          <p:cNvPr id="34" name="내용 개체 틀 4" descr="신라면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786058"/>
            <a:ext cx="226445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25475" lvl="1" indent="-269875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제품계열의 추가 및 확장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22313" lvl="2" indent="-182563">
              <a:lnSpc>
                <a:spcPct val="15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소비자들에게는 이미 널리 알려진 상품이지만 기업에게는 신상품으로 분류</a:t>
            </a:r>
          </a:p>
          <a:p>
            <a:pPr marL="722313" lvl="2" indent="-182563">
              <a:lnSpc>
                <a:spcPct val="15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자사의 입장에서는 신제품으로 취급되나 소비자 입장에서는 기존제품을 모방한 모방신제품에 해당  </a:t>
            </a:r>
          </a:p>
          <a:p>
            <a:pPr lvl="1">
              <a:lnSpc>
                <a:spcPct val="150000"/>
              </a:lnSpc>
            </a:pPr>
            <a:endParaRPr lang="en-US" altLang="ko-KR" sz="200" b="1" dirty="0" smtClean="0"/>
          </a:p>
          <a:p>
            <a:pPr>
              <a:lnSpc>
                <a:spcPct val="150000"/>
              </a:lnSpc>
            </a:pPr>
            <a:endParaRPr lang="ko-KR" altLang="en-US" b="1" dirty="0" smtClean="0"/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4714876" y="3010304"/>
            <a:ext cx="4143404" cy="253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&lt;</a:t>
            </a:r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샴푸에서 드라이어 및 미용도구로 </a:t>
            </a:r>
            <a:endParaRPr lang="en-US" altLang="ko-KR" sz="16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             </a:t>
            </a:r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제품계열을 확장한 </a:t>
            </a:r>
            <a:r>
              <a:rPr lang="ko-KR" altLang="en-US" sz="1600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비달사순</a:t>
            </a:r>
            <a:r>
              <a:rPr lang="en-US" altLang="ko-KR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&gt;</a:t>
            </a:r>
          </a:p>
          <a:p>
            <a:pPr>
              <a:lnSpc>
                <a:spcPct val="150000"/>
              </a:lnSpc>
            </a:pPr>
            <a:endParaRPr lang="en-US" altLang="ko-KR" sz="1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미용도구사업에 처음으로 참여</a:t>
            </a:r>
            <a:endParaRPr lang="en-US" altLang="ko-KR" sz="16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   제품계열 추가</a:t>
            </a:r>
            <a:endParaRPr lang="en-US" altLang="ko-KR" sz="16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이후 헤어롤</a:t>
            </a:r>
            <a:r>
              <a:rPr lang="en-US" altLang="ko-KR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파마도구 등을 추가</a:t>
            </a:r>
            <a:endParaRPr lang="en-US" altLang="ko-KR" sz="16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   제품계열 확장</a:t>
            </a:r>
            <a:endParaRPr lang="ko-KR" altLang="en-US" sz="1600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그림 13" descr="비달사순 샴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212" y="2934451"/>
            <a:ext cx="1784532" cy="2166935"/>
          </a:xfrm>
          <a:prstGeom prst="rect">
            <a:avLst/>
          </a:prstGeom>
        </p:spPr>
      </p:pic>
      <p:pic>
        <p:nvPicPr>
          <p:cNvPr id="15" name="_x120407832" descr="EMB000013fc63d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613" y="2857496"/>
            <a:ext cx="1639183" cy="22990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25475" lvl="1" indent="-269875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재포지셔닝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22313" lvl="2" indent="-182563">
              <a:lnSpc>
                <a:spcPct val="15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기존제품을 새로운 사용자나 용도에 이용되도록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재포지셔닝하는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것</a:t>
            </a:r>
          </a:p>
          <a:p>
            <a:pPr marL="722313" lvl="2" indent="-182563">
              <a:lnSpc>
                <a:spcPct val="15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기업에게는 참신성이 낮지만 소비자에게는 참신성이 높은 신제품의 경우</a:t>
            </a:r>
          </a:p>
          <a:p>
            <a:pPr>
              <a:lnSpc>
                <a:spcPct val="150000"/>
              </a:lnSpc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6" name="그룹 8"/>
          <p:cNvGrpSpPr>
            <a:grpSpLocks/>
          </p:cNvGrpSpPr>
          <p:nvPr/>
        </p:nvGrpSpPr>
        <p:grpSpPr bwMode="auto">
          <a:xfrm>
            <a:off x="285720" y="2928934"/>
            <a:ext cx="8305606" cy="1757404"/>
            <a:chOff x="1214425" y="2000240"/>
            <a:chExt cx="8075647" cy="1756798"/>
          </a:xfrm>
        </p:grpSpPr>
        <p:pic>
          <p:nvPicPr>
            <p:cNvPr id="17" name="그림 12" descr="pouch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4425" y="2000240"/>
              <a:ext cx="1785814" cy="1675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" name="그룹 22"/>
            <p:cNvGrpSpPr>
              <a:grpSpLocks/>
            </p:cNvGrpSpPr>
            <p:nvPr/>
          </p:nvGrpSpPr>
          <p:grpSpPr bwMode="auto">
            <a:xfrm>
              <a:off x="2714509" y="2000240"/>
              <a:ext cx="6575563" cy="1756798"/>
              <a:chOff x="2714509" y="2000240"/>
              <a:chExt cx="6575563" cy="1756798"/>
            </a:xfrm>
          </p:grpSpPr>
          <p:pic>
            <p:nvPicPr>
              <p:cNvPr id="19" name="그림 14" descr="fridgenfeez.jp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714509" y="2071653"/>
                <a:ext cx="1674818" cy="15710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그림 15" descr="prods_fridgefresh.jp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28890" y="2071653"/>
                <a:ext cx="1035476" cy="1428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" name="TextBox 16"/>
              <p:cNvSpPr txBox="1">
                <a:spLocks noChangeArrowheads="1"/>
              </p:cNvSpPr>
              <p:nvPr/>
            </p:nvSpPr>
            <p:spPr bwMode="auto">
              <a:xfrm>
                <a:off x="5798790" y="2000240"/>
                <a:ext cx="3491282" cy="17567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>
                    <a:solidFill>
                      <a:srgbClr val="008E7D"/>
                    </a:solidFill>
                    <a:latin typeface="나눔고딕" pitchFamily="50" charset="-127"/>
                    <a:ea typeface="나눔고딕" pitchFamily="50" charset="-127"/>
                  </a:rPr>
                  <a:t>&lt;Arm &amp; Hammer</a:t>
                </a:r>
                <a:r>
                  <a:rPr lang="ko-KR" altLang="en-US" sz="1600" dirty="0">
                    <a:solidFill>
                      <a:srgbClr val="008E7D"/>
                    </a:solidFill>
                    <a:latin typeface="나눔고딕" pitchFamily="50" charset="-127"/>
                    <a:ea typeface="나눔고딕" pitchFamily="50" charset="-127"/>
                  </a:rPr>
                  <a:t>의 베이킹 소다</a:t>
                </a:r>
                <a:r>
                  <a:rPr lang="en-US" altLang="ko-KR" sz="1600" dirty="0" smtClean="0">
                    <a:solidFill>
                      <a:srgbClr val="008E7D"/>
                    </a:solidFill>
                    <a:latin typeface="나눔고딕" pitchFamily="50" charset="-127"/>
                    <a:ea typeface="나눔고딕" pitchFamily="50" charset="-127"/>
                  </a:rPr>
                  <a:t>&gt;</a:t>
                </a:r>
              </a:p>
              <a:p>
                <a:pPr>
                  <a:lnSpc>
                    <a:spcPct val="150000"/>
                  </a:lnSpc>
                </a:pPr>
                <a:endParaRPr lang="en-US" altLang="ko-KR" sz="1000" dirty="0">
                  <a:solidFill>
                    <a:srgbClr val="008E7D"/>
                  </a:solidFill>
                  <a:latin typeface="나눔고딕" pitchFamily="50" charset="-127"/>
                  <a:ea typeface="나눔고딕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>
                    <a:solidFill>
                      <a:srgbClr val="008E7D"/>
                    </a:solidFill>
                    <a:latin typeface="나눔고딕" pitchFamily="50" charset="-127"/>
                    <a:ea typeface="나눔고딕" pitchFamily="50" charset="-127"/>
                  </a:rPr>
                  <a:t>원래 </a:t>
                </a:r>
                <a:r>
                  <a:rPr lang="ko-KR" altLang="en-US" sz="1600" dirty="0" err="1">
                    <a:solidFill>
                      <a:srgbClr val="008E7D"/>
                    </a:solidFill>
                    <a:latin typeface="나눔고딕" pitchFamily="50" charset="-127"/>
                    <a:ea typeface="나눔고딕" pitchFamily="50" charset="-127"/>
                  </a:rPr>
                  <a:t>빵제조에</a:t>
                </a:r>
                <a:r>
                  <a:rPr lang="ko-KR" altLang="en-US" sz="1600" dirty="0">
                    <a:solidFill>
                      <a:srgbClr val="008E7D"/>
                    </a:solidFill>
                    <a:latin typeface="나눔고딕" pitchFamily="50" charset="-127"/>
                    <a:ea typeface="나눔고딕" pitchFamily="50" charset="-127"/>
                  </a:rPr>
                  <a:t> 사용되는 상품을 하수구나 </a:t>
                </a:r>
                <a:endParaRPr lang="en-US" altLang="ko-KR" sz="1600" dirty="0">
                  <a:solidFill>
                    <a:srgbClr val="008E7D"/>
                  </a:solidFill>
                  <a:latin typeface="나눔고딕" pitchFamily="50" charset="-127"/>
                  <a:ea typeface="나눔고딕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>
                    <a:solidFill>
                      <a:srgbClr val="008E7D"/>
                    </a:solidFill>
                    <a:latin typeface="나눔고딕" pitchFamily="50" charset="-127"/>
                    <a:ea typeface="나눔고딕" pitchFamily="50" charset="-127"/>
                  </a:rPr>
                  <a:t>냉장고 악취제거제로 이용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25475" lvl="1" indent="-269875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혁신제품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22313" lvl="2" indent="-182563">
              <a:lnSpc>
                <a:spcPct val="15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기업과 소비자 모두에게 참신성이 높은 신제품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22313" lvl="2" indent="-182563">
              <a:lnSpc>
                <a:spcPct val="150000"/>
              </a:lnSpc>
              <a:buFont typeface="Arial" pitchFamily="34" charset="0"/>
              <a:buChar char="̶"/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Picture 4" descr="http://image.zdnet.co.kr/2010/09/01/9a24ADLfuTraqnORwM2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333" y="3035696"/>
            <a:ext cx="3299788" cy="23538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file.designdb.com/EDITOR/1/132163201006231319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678" y="2708920"/>
            <a:ext cx="2310730" cy="2808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신제품 개발의 실패요인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641350"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소비자 욕구와 기호 파악과 충족의 실패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기존제품과 차별화된 독특한 편익을 소비자에게 제공하지 못하는 경우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41350"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잘못된 마케팅전략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표적시장과 그에 적합한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포지셔닝을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잘못 선정</a:t>
            </a:r>
          </a:p>
          <a:p>
            <a:pPr marL="641350"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불충분한 마케팅커뮤니케이션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유통 지원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판촉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유통에서의 지원이 충분하지 못함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27063" lvl="2" indent="-271463">
              <a:lnSpc>
                <a:spcPct val="150000"/>
              </a:lnSpc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사내 조직과 관련된 요인들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전사적인 품질관리와 고객지향적 기업문화의 결여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연구개발부서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마케팅부서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생산부서 그리고 영업부서 간의 협조부족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부서 간의 불충분한 의사소통과 조정의 실패</a:t>
            </a:r>
            <a:endParaRPr lang="ko-KR" altLang="en-US" b="1" dirty="0" smtClean="0">
              <a:latin typeface="나눔고딕" pitchFamily="50" charset="-127"/>
              <a:ea typeface="나눔고딕" pitchFamily="50" charset="-127"/>
            </a:endParaRPr>
          </a:p>
          <a:p>
            <a:pPr marL="641350" lvl="1">
              <a:lnSpc>
                <a:spcPct val="150000"/>
              </a:lnSpc>
              <a:buFontTx/>
              <a:buChar char="-"/>
            </a:pPr>
            <a:endParaRPr lang="en-US" altLang="ko-KR" sz="1600" dirty="0" smtClean="0">
              <a:solidFill>
                <a:srgbClr val="00660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484322" y="4572008"/>
            <a:ext cx="5178949" cy="143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&lt;</a:t>
            </a:r>
            <a:r>
              <a:rPr lang="en-US" altLang="ko-KR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인용 전동 스쿠터인 </a:t>
            </a:r>
            <a:r>
              <a:rPr lang="ko-KR" altLang="en-US" sz="1600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세그웨이</a:t>
            </a:r>
            <a:r>
              <a:rPr lang="en-US" altLang="ko-KR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(Segway</a:t>
            </a:r>
            <a:r>
              <a:rPr lang="en-US" altLang="ko-KR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)&gt;</a:t>
            </a:r>
          </a:p>
          <a:p>
            <a:pPr>
              <a:lnSpc>
                <a:spcPct val="150000"/>
              </a:lnSpc>
            </a:pPr>
            <a:endParaRPr lang="en-US" altLang="ko-KR" sz="1000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fontAlgn="base"/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혁신적인 제품이라는 평가를 받았으나 소비자가 </a:t>
            </a:r>
            <a:r>
              <a:rPr lang="ko-KR" altLang="en-US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무엇을 원하는지</a:t>
            </a:r>
            <a:r>
              <a:rPr lang="en-US" altLang="ko-KR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무엇을 불편해하는지 제대로 살피지 못한 </a:t>
            </a:r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결과 소비자들에게 외면 받음</a:t>
            </a:r>
            <a:endParaRPr lang="ko-KR" altLang="en-US" sz="1600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6" name="_x191684560" descr="EMB000013fc64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4593643"/>
            <a:ext cx="2346347" cy="15642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25475" lvl="1" indent="-269875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기타 요인들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22313" lvl="2" indent="-182563">
              <a:lnSpc>
                <a:spcPct val="20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기술의 진부화 속도가 빠른 제품분야에서 느린 기술개발 속도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22313" lvl="2" indent="-182563">
              <a:lnSpc>
                <a:spcPct val="20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너무 늦거나 빠른 출시 타이밍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22313" lvl="2" indent="-182563">
              <a:lnSpc>
                <a:spcPct val="20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수요예측 잘못으로 인한 과다생산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22313" lvl="2" indent="-182563">
              <a:lnSpc>
                <a:spcPct val="20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신제품 출시 후 강력하고 효과적인  경쟁자의 대응</a:t>
            </a:r>
          </a:p>
          <a:p>
            <a:pPr marL="722313" lvl="2" indent="-182563">
              <a:lnSpc>
                <a:spcPct val="20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경제적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법적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정치적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환경의 변화 </a:t>
            </a:r>
          </a:p>
          <a:p>
            <a:pPr lvl="2">
              <a:lnSpc>
                <a:spcPct val="200000"/>
              </a:lnSpc>
            </a:pP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</a:pP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1357298"/>
            <a:ext cx="4067238" cy="4681770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3143240" y="6072206"/>
            <a:ext cx="22557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&lt;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신제품 </a:t>
            </a:r>
            <a:r>
              <a:rPr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개발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프로세스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&gt;</a:t>
            </a:r>
            <a:endParaRPr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342" y="928670"/>
            <a:ext cx="2170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신제품 개발 과정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개념과 구성요소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14366" y="857232"/>
            <a:ext cx="8229600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제품의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개념적 정의</a:t>
            </a:r>
            <a:endParaRPr lang="ko-KR" altLang="en-US" sz="19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핵심제품</a:t>
            </a:r>
            <a:endParaRPr lang="en-US" altLang="ko-KR" sz="17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소비자들이 구매하려는 제품으로부터 기대하는 핵심혜택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배고픔을 해결하기 위해 음식을 구매하는 경우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목적지에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도달하기 위해 기차표를 구매하는 경우</a:t>
            </a:r>
            <a:endParaRPr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유형제품</a:t>
            </a:r>
            <a:endParaRPr lang="en-US" altLang="ko-KR" sz="17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핵심제품을 구체화한 것</a:t>
            </a:r>
            <a:endParaRPr lang="en-US" altLang="ko-KR" sz="1400" dirty="0" smtClean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편리한 운송수단이라는 기차는 새마을호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무궁화호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통일호 등  </a:t>
            </a:r>
            <a:r>
              <a:rPr lang="ko-KR" altLang="en-US" sz="1400" dirty="0" err="1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서로다른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 특성들을 조합한 유형제품으로 구체화될 수 있음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en-US" altLang="ko-KR" sz="17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   </a:t>
            </a: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확장제품</a:t>
            </a:r>
            <a:endParaRPr lang="en-US" altLang="ko-KR" sz="17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배달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보증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A/S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등과 같은 유형적 제품속성 이외의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부가적인 서비스가 포함된 제품</a:t>
            </a:r>
            <a:endParaRPr lang="ko-KR" altLang="en-US" sz="1700" dirty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66838735"/>
              </p:ext>
            </p:extLst>
          </p:nvPr>
        </p:nvGraphicFramePr>
        <p:xfrm>
          <a:off x="890512" y="1021690"/>
          <a:ext cx="7281888" cy="485851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20472"/>
                <a:gridCol w="1820472"/>
                <a:gridCol w="1820472"/>
                <a:gridCol w="1820472"/>
              </a:tblGrid>
              <a:tr h="23785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가중치</a:t>
                      </a:r>
                      <a:r>
                        <a:rPr lang="en-US" altLang="ko-KR" sz="11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(A)</a:t>
                      </a:r>
                      <a:endParaRPr lang="ko-KR" altLang="en-US" sz="11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만족정도</a:t>
                      </a:r>
                      <a:r>
                        <a:rPr lang="en-US" altLang="ko-KR" sz="11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(B)</a:t>
                      </a:r>
                      <a:endParaRPr lang="ko-KR" altLang="en-US" sz="11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종합점수</a:t>
                      </a:r>
                      <a:r>
                        <a:rPr lang="en-US" altLang="ko-KR" sz="11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(AXB)</a:t>
                      </a:r>
                      <a:endParaRPr lang="ko-KR" altLang="en-US" sz="11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3986882">
                <a:tc>
                  <a:txBody>
                    <a:bodyPr/>
                    <a:lstStyle/>
                    <a:p>
                      <a:pPr latinLnBrk="1"/>
                      <a:endParaRPr lang="en-US" altLang="ko-KR" sz="5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latinLnBrk="1"/>
                      <a:r>
                        <a:rPr lang="ko-KR" altLang="en-US" sz="12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신제품의 일반적 특성</a:t>
                      </a:r>
                      <a:endParaRPr lang="en-US" altLang="ko-KR" sz="12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latinLnBrk="1"/>
                      <a:endParaRPr lang="en-US" altLang="ko-KR" sz="5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이익잠재력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현재 경쟁상황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잠재적 경쟁상황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시장의 크기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투자의 크기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특허여부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-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위험의 수준</a:t>
                      </a: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신제품의 마케팅적 특성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시장능력과 적합성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계절적 요소의 정도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제품수명주기의 잠재적 길이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제품의 이미지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-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가격 경쟁력</a:t>
                      </a: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1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신제품의 제품 특성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생산능력의 적합성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상업화기간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생산의 용이성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노동력의 가용성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-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원자재의 가용성</a:t>
                      </a: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/>
                </a:tc>
              </a:tr>
              <a:tr h="2378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합  계</a:t>
                      </a:r>
                      <a:endParaRPr lang="ko-KR" altLang="en-US" sz="11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직사각형 16"/>
          <p:cNvSpPr/>
          <p:nvPr/>
        </p:nvSpPr>
        <p:spPr>
          <a:xfrm>
            <a:off x="1928794" y="5965303"/>
            <a:ext cx="525658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 fontAlgn="base">
              <a:lnSpc>
                <a:spcPct val="160000"/>
              </a:lnSpc>
            </a:pPr>
            <a:r>
              <a:rPr lang="en-US" altLang="ko-KR" b="1" kern="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&lt;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아이디어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평가를 위한 신제품 체크리스트</a:t>
            </a:r>
            <a:r>
              <a:rPr lang="en-US" altLang="ko-KR" b="1" kern="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&gt;</a:t>
            </a:r>
            <a:endParaRPr lang="ko-KR" altLang="en-US" b="1" kern="0" spc="0" dirty="0">
              <a:solidFill>
                <a:srgbClr val="008E7D"/>
              </a:solidFill>
              <a:effectLst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lnSpc>
                <a:spcPct val="200000"/>
              </a:lnSpc>
              <a:buFont typeface="+mj-ea"/>
              <a:buAutoNum type="circleNumDbPlain" startAt="3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제품개념</a:t>
            </a:r>
            <a:r>
              <a:rPr lang="en-US" altLang="ko-KR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(product concept)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 개발과 테스트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아이디어 평가 과정을 통과한 매력적인 아이디어는 제품개념의 개발과 테스트를 통해 구체화 됨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제품개념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 아이디어를 소비자가 사용하는 단어로 전환시킨 것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제품개념의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테스트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4">
              <a:lnSpc>
                <a:spcPct val="200000"/>
              </a:lnSpc>
            </a:pPr>
            <a:r>
              <a:rPr lang="en-US" altLang="ko-KR" sz="1050" dirty="0" smtClean="0">
                <a:latin typeface="나눔고딕" pitchFamily="50" charset="-127"/>
                <a:ea typeface="나눔고딕" pitchFamily="50" charset="-127"/>
              </a:rPr>
              <a:t>&gt;&gt;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조사를 통하여 제품개념의 적합성을 검증하는 절차</a:t>
            </a:r>
          </a:p>
          <a:p>
            <a:pPr lvl="4">
              <a:lnSpc>
                <a:spcPct val="200000"/>
              </a:lnSpc>
            </a:pPr>
            <a:r>
              <a:rPr lang="en-US" altLang="ko-KR" sz="1050" dirty="0" smtClean="0">
                <a:latin typeface="나눔고딕" pitchFamily="50" charset="-127"/>
                <a:ea typeface="나눔고딕" pitchFamily="50" charset="-127"/>
              </a:rPr>
              <a:t>&gt;&gt;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제품개념의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테스트에서는 각각의 제품개념 대안을 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그림으로 소비자에게 제시하여   소비자들의 반응을 조사함</a:t>
            </a:r>
          </a:p>
          <a:p>
            <a:pPr lvl="4">
              <a:lnSpc>
                <a:spcPct val="200000"/>
              </a:lnSpc>
            </a:pP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</a:pP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marL="542925" lvl="1">
              <a:lnSpc>
                <a:spcPct val="200000"/>
              </a:lnSpc>
            </a:pPr>
            <a:endParaRPr lang="en-US" altLang="ko-KR" sz="2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1214414" y="1071546"/>
          <a:ext cx="6786610" cy="4627319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6786610"/>
              </a:tblGrid>
              <a:tr h="5000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제품개념 테스트를 위한 질문항목</a:t>
                      </a:r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4127253">
                <a:tc>
                  <a:txBody>
                    <a:bodyPr/>
                    <a:lstStyle/>
                    <a:p>
                      <a:pPr marL="1698625" indent="-363538" algn="l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전기자동차의 개념을 확실하게 이해할 수 있는가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이 차가 제시한 성능은 신뢰할 수 있는가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가솔린자동차와 비교하면 어떤 장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•</a:t>
                      </a: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단점이 있는가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이 차에서 개선되어야 할 점은 무엇인가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이 차가 가솔린자동차보다 나은가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이 차의 가격은 어느 정도가 적절하다고 보는가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누가 이 차의 구매를 결정하는가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누가 이 차를 이용할 것인가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ko-KR" altLang="en-US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이 차의 크기는 어느 정도가 적당한가</a:t>
                      </a:r>
                      <a:r>
                        <a:rPr lang="en-US" altLang="ko-KR" sz="13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en-US" altLang="ko-KR" sz="13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ko-KR" altLang="en-US" sz="13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이 차의 연료비는 적절한가</a:t>
                      </a:r>
                      <a:r>
                        <a:rPr lang="en-US" altLang="ko-KR" sz="13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en-US" altLang="ko-KR" sz="13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ko-KR" altLang="en-US" sz="13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이 차의 주행거리는 만족스러운가</a:t>
                      </a:r>
                      <a:r>
                        <a:rPr lang="en-US" altLang="ko-KR" sz="13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</a:p>
                    <a:p>
                      <a:pPr marL="1698625" indent="-363538" latinLnBrk="1">
                        <a:lnSpc>
                          <a:spcPct val="150000"/>
                        </a:lnSpc>
                        <a:buAutoNum type="arabicPeriod"/>
                      </a:pPr>
                      <a:r>
                        <a:rPr lang="en-US" altLang="ko-KR" sz="13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ko-KR" altLang="en-US" sz="13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당신은 전기자동차를 구매할 의향이 있으십니까</a:t>
                      </a:r>
                      <a:r>
                        <a:rPr lang="en-US" altLang="ko-KR" sz="13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?</a:t>
                      </a:r>
                      <a:endParaRPr lang="ko-KR" altLang="en-US" sz="13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714375" lvl="1" indent="-457200">
              <a:lnSpc>
                <a:spcPct val="200000"/>
              </a:lnSpc>
              <a:buFont typeface="+mj-ea"/>
              <a:buAutoNum type="circleNumDbPlain" startAt="4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마케팅전략의 개발과 사업성 분석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542925" lvl="1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선택된 제품개념에 대해 예비적인 마케팅전략을 수립하고 사업성을 평가하는 단계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마케팅전략의 개발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표적시장의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선정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ex)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간단하고 경제적인 차를 원하는 고객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마케팅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목표 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ex) 100,000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 정도의 판매량과 손익분기점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단기적인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마케팅전략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가격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유통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 등 마케팅믹스에 대한 결정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장기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마케팅 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향후 시장점유율과 투자이익률 목표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광고예산 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사업성분석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신제품의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매출액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비용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이익 등에 대한 추정치를 토대로 이 사업이 기업 목적과 현금흐름에 기여하는 지를 판단하는 것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수요예측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제품원가분석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총 이익 추정 등으로 구성됨</a:t>
            </a:r>
          </a:p>
          <a:p>
            <a:pPr lvl="3">
              <a:lnSpc>
                <a:spcPct val="200000"/>
              </a:lnSpc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4">
              <a:lnSpc>
                <a:spcPct val="200000"/>
              </a:lnSpc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542925" lvl="1">
              <a:lnSpc>
                <a:spcPct val="200000"/>
              </a:lnSpc>
            </a:pPr>
            <a:endParaRPr lang="en-US" altLang="ko-KR" sz="1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428596" y="1000108"/>
          <a:ext cx="8215368" cy="414340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857388"/>
                <a:gridCol w="1557348"/>
                <a:gridCol w="1200158"/>
                <a:gridCol w="1200158"/>
                <a:gridCol w="1200158"/>
                <a:gridCol w="1200158"/>
              </a:tblGrid>
              <a:tr h="495039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r>
                        <a:rPr lang="ko-KR" altLang="en-US" sz="1500" b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년차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2</a:t>
                      </a:r>
                      <a:r>
                        <a:rPr lang="ko-KR" altLang="en-US" sz="1500" b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년차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3</a:t>
                      </a:r>
                      <a:r>
                        <a:rPr lang="ko-KR" altLang="en-US" sz="1500" b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년차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4</a:t>
                      </a:r>
                      <a:r>
                        <a:rPr lang="ko-KR" altLang="en-US" sz="1500" b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년차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5</a:t>
                      </a:r>
                      <a:r>
                        <a:rPr lang="ko-KR" altLang="en-US" sz="1500" b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년차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691696">
                <a:tc>
                  <a:txBody>
                    <a:bodyPr/>
                    <a:lstStyle/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매출액</a:t>
                      </a:r>
                      <a:endParaRPr lang="en-US" altLang="ko-KR" sz="15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매출원가</a:t>
                      </a:r>
                      <a:endParaRPr lang="en-US" altLang="ko-KR" sz="15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49503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3. </a:t>
                      </a:r>
                      <a:r>
                        <a:rPr lang="ko-KR" altLang="en-US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매출 총 이익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9765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4. </a:t>
                      </a:r>
                      <a:r>
                        <a:rPr lang="ko-KR" altLang="en-US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연구 개발비</a:t>
                      </a:r>
                      <a:endParaRPr lang="en-US" altLang="ko-KR" sz="15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5. </a:t>
                      </a:r>
                      <a:r>
                        <a:rPr lang="ko-KR" altLang="en-US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마케팅 비용</a:t>
                      </a:r>
                      <a:endParaRPr lang="en-US" altLang="ko-KR" sz="15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6.</a:t>
                      </a:r>
                      <a:r>
                        <a:rPr lang="en-US" altLang="ko-KR" sz="15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ko-KR" altLang="en-US" sz="15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기타 제조간접비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49503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7. </a:t>
                      </a:r>
                      <a:r>
                        <a:rPr lang="ko-KR" altLang="en-US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순이익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49503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8. </a:t>
                      </a:r>
                      <a:r>
                        <a:rPr lang="ko-KR" altLang="en-US" sz="1500" b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세후이익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49503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9. </a:t>
                      </a:r>
                      <a:r>
                        <a:rPr lang="ko-KR" altLang="en-US" sz="15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누적 현금흐름</a:t>
                      </a:r>
                      <a:endParaRPr lang="ko-KR" altLang="en-US" sz="15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2214546" y="5429264"/>
            <a:ext cx="4589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&lt;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사업성분석을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위한 현금흐름 추정방법의 예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&gt;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14375" lvl="1" indent="-457200">
              <a:lnSpc>
                <a:spcPct val="200000"/>
              </a:lnSpc>
              <a:buFont typeface="+mj-ea"/>
              <a:buAutoNum type="circleNumDbPlain" startAt="5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제품개발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제품개념의 사업성이 충분하다고 판단되면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실제로 물리적 형태의 제품을 개발하는 단계로 들어감</a:t>
            </a: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제품개발부서와 엔지니어링 부서와의 긴밀한 협조관계가 요구되고 막대한 연구개발비가 소요됨</a:t>
            </a:r>
          </a:p>
          <a:p>
            <a:pPr marL="714375" lvl="1" indent="-457200">
              <a:lnSpc>
                <a:spcPct val="200000"/>
              </a:lnSpc>
              <a:buFont typeface="+mj-ea"/>
              <a:buAutoNum type="circleNumDbPlain" startAt="6"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시험마케팅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625475" lvl="1" indent="-17303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신제품 및 마케팅 프로그램을 실제로 시장에 도입하여 소비자 반응을 파악하는 단계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625475" lvl="1" indent="-17303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시장 진입 초기에 발생할 수 있는 많은 문제점들을 큰 비용 없이 해결할 수 있기 때문에 시장세분화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목표시장선정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가격정책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제품정책 등 전반적인 마케팅 프로그램의 점검과 제품점검에 유용함</a:t>
            </a:r>
          </a:p>
          <a:p>
            <a:pPr lvl="3">
              <a:lnSpc>
                <a:spcPct val="200000"/>
              </a:lnSpc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4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542925" lvl="1">
              <a:lnSpc>
                <a:spcPct val="200000"/>
              </a:lnSpc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포커스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내용 개체 틀 5"/>
          <p:cNvSpPr txBox="1">
            <a:spLocks/>
          </p:cNvSpPr>
          <p:nvPr/>
        </p:nvSpPr>
        <p:spPr>
          <a:xfrm>
            <a:off x="428596" y="5013176"/>
            <a:ext cx="8291264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삼성 </a:t>
            </a:r>
            <a:r>
              <a:rPr kumimoji="0" lang="ko-KR" altLang="en-US" sz="14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갤럭시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S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글로벌 성공은 상품기획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개발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생산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영업 등 각 부서의 노력이 시너지를 낸 결과로 평가된다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파일럿 센터의 철저한 내구성 관리도 큰 역할을 했다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1,000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여 평 규모의 파일럿 센터는 낙하 내구성 외에도 테스트 공정 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30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 이상을 진행한다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가령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온도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습도 </a:t>
            </a:r>
            <a:r>
              <a:rPr kumimoji="0" lang="ko-KR" altLang="en-US" sz="14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테스트실에선</a:t>
            </a: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휴대전화를</a:t>
            </a: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다양한 온도와 습도 조건에 드러낸 뒤 이상 없이 작동하는지를 실험한다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829248"/>
            <a:ext cx="6716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튼튼한 제품을 만들기 위해 시제품에 대해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algn="ctr"/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30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여 가지 실험을 수행하는 삼성전자 휴대폰 실험실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721" y="1552413"/>
            <a:ext cx="2468687" cy="3194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573732"/>
            <a:ext cx="457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200000"/>
              </a:lnSpc>
              <a:buFont typeface="+mj-ea"/>
              <a:buAutoNum type="circleNumDbPlain" startAt="7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상업화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2" indent="-184150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시험 마케팅 결과를 토대로 최종적으로 전국시장에 신제품을 도입할 것을 결정하는 단계</a:t>
            </a:r>
          </a:p>
          <a:p>
            <a:pPr marL="539750" lvl="2" indent="-184150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신제품의 출시시기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결정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722313" lvl="2" indent="-96838">
              <a:lnSpc>
                <a:spcPct val="20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초기진입전략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경쟁제품보다 먼저 진입함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유리한 유통경로 선점과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특정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제품군에서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리더 이미지 확립을 추구함</a:t>
            </a:r>
          </a:p>
          <a:p>
            <a:pPr marL="722313" lvl="2" indent="-96838">
              <a:lnSpc>
                <a:spcPct val="20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동시진입전략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경쟁기업과 동시에 시장진입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경쟁기업이 신제품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출시를 서두를 경우 출시시기를 앞당기고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경쟁기업의 출시시기가 늦어지면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출시시기를 연기함</a:t>
            </a:r>
          </a:p>
          <a:p>
            <a:pPr marL="722313" lvl="2" indent="-96838">
              <a:lnSpc>
                <a:spcPct val="200000"/>
              </a:lnSpc>
              <a:buFont typeface="Arial" pitchFamily="34" charset="0"/>
              <a:buChar char="̶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후발진입전략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경쟁기업이 시장에 먼저 진입한 후에 진출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초기진입에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드는 막대한 마케팅비용을 줄이고 시장에서 나타난 문제점들을 해결할 수 있는 기회를 제공함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2" indent="-184150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신제품의 출시지역 결정</a:t>
            </a:r>
          </a:p>
          <a:p>
            <a:pPr lvl="3">
              <a:lnSpc>
                <a:spcPct val="200000"/>
              </a:lnSpc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4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542925" lvl="1">
              <a:lnSpc>
                <a:spcPct val="200000"/>
              </a:lnSpc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내용 개체 틀 2"/>
          <p:cNvSpPr txBox="1">
            <a:spLocks/>
          </p:cNvSpPr>
          <p:nvPr/>
        </p:nvSpPr>
        <p:spPr>
          <a:xfrm>
            <a:off x="-142908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42925" lvl="1"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5.2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제품수명주기관리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(Product Life Cycle </a:t>
            </a:r>
            <a:r>
              <a:rPr lang="en-US" altLang="ko-KR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Managemet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42925" lvl="1">
              <a:lnSpc>
                <a:spcPct val="200000"/>
              </a:lnSpc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제품수명주기관리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(Product Life Cycle)</a:t>
            </a:r>
          </a:p>
          <a:p>
            <a:pPr lvl="2">
              <a:lnSpc>
                <a:spcPct val="200000"/>
              </a:lnSpc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하나의 제품이 시장에 나온 후 성장과 성숙과정을 거쳐 결국은 쇠퇴하여 시장에서 사라지는 과정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   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1)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제품수명주기의 형태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제품수명주기 형태는 제품에 따라서 매우 다양하게 나타나기 때문에 일반화시키기 어려움</a:t>
            </a:r>
          </a:p>
          <a:p>
            <a:pPr lvl="2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전형적인 제품수명주기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S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 형</a:t>
            </a:r>
          </a:p>
          <a:p>
            <a:pPr marL="814387" lvl="2" indent="-146050">
              <a:lnSpc>
                <a:spcPct val="200000"/>
              </a:lnSpc>
              <a:defRPr/>
            </a:pP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  <a:defRPr/>
            </a:pPr>
            <a:endParaRPr lang="en-US" altLang="ko-KR" sz="2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  <a:defRPr/>
            </a:pPr>
            <a:endParaRPr lang="ko-KR" altLang="en-US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그림 14" descr="PLC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622" y="4315073"/>
            <a:ext cx="4085770" cy="2042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내용 개체 틀 2"/>
          <p:cNvSpPr txBox="1">
            <a:spLocks/>
          </p:cNvSpPr>
          <p:nvPr/>
        </p:nvSpPr>
        <p:spPr>
          <a:xfrm>
            <a:off x="-142908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2" indent="-17303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특수한 제품수명주기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4387" lvl="2" indent="-146050">
              <a:lnSpc>
                <a:spcPct val="200000"/>
              </a:lnSpc>
              <a:buFont typeface="Arial" pitchFamily="34" charset="0"/>
              <a:buChar char="•"/>
              <a:defRPr/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  <a:buFont typeface="Arial" pitchFamily="34" charset="0"/>
              <a:buChar char="•"/>
              <a:defRPr/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  <a:buFont typeface="Arial" pitchFamily="34" charset="0"/>
              <a:buChar char="•"/>
              <a:defRPr/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 descr="PLC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008275"/>
            <a:ext cx="2550404" cy="1275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그림 12" descr="PLC2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2000240"/>
            <a:ext cx="2550404" cy="1184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그림 15" descr="PLC3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47204" y="2645860"/>
            <a:ext cx="2428956" cy="1214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그림 16" descr="PLC4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1801" y="3648671"/>
            <a:ext cx="2489680" cy="1244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그림 17" descr="PLC5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68268" y="3513830"/>
            <a:ext cx="2671852" cy="133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개념과 구성요소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grpSp>
        <p:nvGrpSpPr>
          <p:cNvPr id="8" name="그룹 44"/>
          <p:cNvGrpSpPr>
            <a:grpSpLocks/>
          </p:cNvGrpSpPr>
          <p:nvPr/>
        </p:nvGrpSpPr>
        <p:grpSpPr bwMode="auto">
          <a:xfrm>
            <a:off x="1115616" y="1214422"/>
            <a:ext cx="7283450" cy="3816350"/>
            <a:chOff x="1835150" y="2420938"/>
            <a:chExt cx="7284118" cy="3816350"/>
          </a:xfrm>
        </p:grpSpPr>
        <p:sp>
          <p:nvSpPr>
            <p:cNvPr id="12" name="Oval 4"/>
            <p:cNvSpPr>
              <a:spLocks noChangeArrowheads="1"/>
            </p:cNvSpPr>
            <p:nvPr/>
          </p:nvSpPr>
          <p:spPr bwMode="auto">
            <a:xfrm>
              <a:off x="1835150" y="2420938"/>
              <a:ext cx="4250128" cy="3816350"/>
            </a:xfrm>
            <a:prstGeom prst="ellipse">
              <a:avLst/>
            </a:prstGeom>
            <a:gradFill rotWithShape="1">
              <a:gsLst>
                <a:gs pos="0">
                  <a:srgbClr val="CCFFFF">
                    <a:gamma/>
                    <a:shade val="69804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9525" algn="ctr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FFFF"/>
              </a:extrusionClr>
            </a:sp3d>
          </p:spPr>
          <p:txBody>
            <a:bodyPr anchor="ctr">
              <a:spAutoFit/>
              <a:flatTx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2555941" y="3141663"/>
              <a:ext cx="2808546" cy="2447925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50000">
                  <a:srgbClr val="FFFFFF"/>
                </a:gs>
                <a:gs pos="100000">
                  <a:srgbClr val="99CCFF"/>
                </a:gs>
              </a:gsLst>
              <a:lin ang="5400000" scaled="1"/>
            </a:gra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3276732" y="3716338"/>
              <a:ext cx="1439995" cy="1295400"/>
            </a:xfrm>
            <a:prstGeom prst="ellipse">
              <a:avLst/>
            </a:prstGeom>
            <a:gradFill rotWithShape="1">
              <a:gsLst>
                <a:gs pos="0">
                  <a:srgbClr val="99CCFF">
                    <a:gamma/>
                    <a:tint val="47451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tint val="47451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3518054" y="2592388"/>
              <a:ext cx="590604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>
                  <a:solidFill>
                    <a:srgbClr val="1E0F8F"/>
                  </a:solidFill>
                  <a:latin typeface="+mj-ea"/>
                  <a:ea typeface="+mj-ea"/>
                </a:rPr>
                <a:t>설치</a:t>
              </a: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2149504" y="3384551"/>
              <a:ext cx="590604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>
                  <a:solidFill>
                    <a:srgbClr val="1E0F8F"/>
                  </a:solidFill>
                  <a:latin typeface="+mj-ea"/>
                  <a:ea typeface="+mj-ea"/>
                </a:rPr>
                <a:t>배달</a:t>
              </a:r>
            </a:p>
          </p:txBody>
        </p:sp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2411466" y="5516563"/>
              <a:ext cx="1555893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>
                  <a:solidFill>
                    <a:srgbClr val="1E0F8F"/>
                  </a:solidFill>
                  <a:latin typeface="+mj-ea"/>
                  <a:ea typeface="+mj-ea"/>
                </a:rPr>
                <a:t>대금결재방식</a:t>
              </a: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5220010" y="4005263"/>
              <a:ext cx="930360" cy="7032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ko-KR" sz="1600" dirty="0">
                  <a:solidFill>
                    <a:srgbClr val="1E0F8F"/>
                  </a:solidFill>
                  <a:latin typeface="+mj-ea"/>
                  <a:ea typeface="+mj-ea"/>
                </a:rPr>
                <a:t> </a:t>
              </a:r>
              <a:r>
                <a:rPr lang="ko-KR" altLang="en-US" sz="1600" dirty="0" err="1">
                  <a:solidFill>
                    <a:srgbClr val="1E0F8F"/>
                  </a:solidFill>
                  <a:latin typeface="+mj-ea"/>
                  <a:ea typeface="+mj-ea"/>
                </a:rPr>
                <a:t>애프터</a:t>
              </a:r>
              <a:r>
                <a:rPr lang="ko-KR" altLang="en-US" sz="1600" dirty="0">
                  <a:solidFill>
                    <a:srgbClr val="1E0F8F"/>
                  </a:solidFill>
                  <a:latin typeface="+mj-ea"/>
                  <a:ea typeface="+mj-ea"/>
                </a:rPr>
                <a:t> 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ko-KR" altLang="en-US" sz="1600" dirty="0">
                  <a:solidFill>
                    <a:srgbClr val="1E0F8F"/>
                  </a:solidFill>
                  <a:latin typeface="+mj-ea"/>
                  <a:ea typeface="+mj-ea"/>
                </a:rPr>
                <a:t>서비스</a:t>
              </a: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3635540" y="3284538"/>
              <a:ext cx="641409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solidFill>
                    <a:srgbClr val="1E0F8F"/>
                  </a:solidFill>
                  <a:latin typeface="+mj-ea"/>
                  <a:ea typeface="+mj-ea"/>
                </a:rPr>
                <a:t>포장</a:t>
              </a: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2771861" y="3644901"/>
              <a:ext cx="877243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dirty="0" smtClean="0">
                  <a:solidFill>
                    <a:srgbClr val="1E0F8F"/>
                  </a:solidFill>
                  <a:latin typeface="+mj-ea"/>
                  <a:ea typeface="+mj-ea"/>
                </a:rPr>
                <a:t>브랜드</a:t>
              </a:r>
              <a:endParaRPr lang="ko-KR" altLang="en-US" dirty="0">
                <a:solidFill>
                  <a:srgbClr val="1E0F8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Text Box 13"/>
            <p:cNvSpPr txBox="1">
              <a:spLocks noChangeArrowheads="1"/>
            </p:cNvSpPr>
            <p:nvPr/>
          </p:nvSpPr>
          <p:spPr bwMode="auto">
            <a:xfrm>
              <a:off x="2882996" y="4875213"/>
              <a:ext cx="641409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solidFill>
                    <a:srgbClr val="1E0F8F"/>
                  </a:solidFill>
                  <a:latin typeface="+mj-ea"/>
                  <a:ea typeface="+mj-ea"/>
                </a:rPr>
                <a:t>품질</a:t>
              </a:r>
            </a:p>
          </p:txBody>
        </p:sp>
        <p:sp>
          <p:nvSpPr>
            <p:cNvPr id="22" name="Text Box 14"/>
            <p:cNvSpPr txBox="1">
              <a:spLocks noChangeArrowheads="1"/>
            </p:cNvSpPr>
            <p:nvPr/>
          </p:nvSpPr>
          <p:spPr bwMode="auto">
            <a:xfrm>
              <a:off x="4284888" y="4797426"/>
              <a:ext cx="870030" cy="366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solidFill>
                    <a:srgbClr val="1E0F8F"/>
                  </a:solidFill>
                  <a:latin typeface="+mj-ea"/>
                  <a:ea typeface="+mj-ea"/>
                </a:rPr>
                <a:t>스타일</a:t>
              </a:r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4643696" y="3716338"/>
              <a:ext cx="641409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solidFill>
                    <a:srgbClr val="1E0F8F"/>
                  </a:solidFill>
                  <a:latin typeface="+mj-ea"/>
                  <a:ea typeface="+mj-ea"/>
                </a:rPr>
                <a:t>특징</a:t>
              </a:r>
            </a:p>
          </p:txBody>
        </p:sp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4500807" y="5516563"/>
              <a:ext cx="641409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solidFill>
                    <a:srgbClr val="1E0F8F"/>
                  </a:solidFill>
                  <a:latin typeface="+mj-ea"/>
                  <a:ea typeface="+mj-ea"/>
                </a:rPr>
                <a:t>보증</a:t>
              </a:r>
            </a:p>
          </p:txBody>
        </p:sp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3419620" y="4149726"/>
              <a:ext cx="1098651" cy="366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dirty="0">
                  <a:solidFill>
                    <a:srgbClr val="1E0F8F"/>
                  </a:solidFill>
                  <a:latin typeface="+mj-ea"/>
                  <a:ea typeface="+mj-ea"/>
                </a:rPr>
                <a:t>핵심혜택</a:t>
              </a:r>
            </a:p>
          </p:txBody>
        </p:sp>
        <p:sp>
          <p:nvSpPr>
            <p:cNvPr id="26" name="Line 18"/>
            <p:cNvSpPr>
              <a:spLocks noChangeShapeType="1"/>
            </p:cNvSpPr>
            <p:nvPr/>
          </p:nvSpPr>
          <p:spPr bwMode="auto">
            <a:xfrm>
              <a:off x="4356331" y="2708276"/>
              <a:ext cx="287998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  <a:effectLst/>
          </p:spPr>
          <p:txBody>
            <a:bodyPr anchor="ctr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Line 19"/>
            <p:cNvSpPr>
              <a:spLocks noChangeShapeType="1"/>
            </p:cNvSpPr>
            <p:nvPr/>
          </p:nvSpPr>
          <p:spPr bwMode="auto">
            <a:xfrm>
              <a:off x="4500807" y="3500438"/>
              <a:ext cx="28085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  <a:effectLst/>
          </p:spPr>
          <p:txBody>
            <a:bodyPr anchor="ctr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Line 20"/>
            <p:cNvSpPr>
              <a:spLocks noChangeShapeType="1"/>
            </p:cNvSpPr>
            <p:nvPr/>
          </p:nvSpPr>
          <p:spPr bwMode="auto">
            <a:xfrm>
              <a:off x="4500807" y="4365626"/>
              <a:ext cx="28085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  <a:effectLst/>
          </p:spPr>
          <p:txBody>
            <a:bodyPr anchor="ctr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Text Box 21"/>
            <p:cNvSpPr txBox="1">
              <a:spLocks noChangeArrowheads="1"/>
            </p:cNvSpPr>
            <p:nvPr/>
          </p:nvSpPr>
          <p:spPr bwMode="auto">
            <a:xfrm>
              <a:off x="6787017" y="2508251"/>
              <a:ext cx="2332251" cy="692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ko-KR" dirty="0">
                  <a:solidFill>
                    <a:srgbClr val="1E0F8F"/>
                  </a:solidFill>
                  <a:latin typeface="+mj-ea"/>
                  <a:ea typeface="+mj-ea"/>
                </a:rPr>
                <a:t>      </a:t>
              </a:r>
              <a:r>
                <a:rPr lang="ko-KR" altLang="en-US" dirty="0">
                  <a:solidFill>
                    <a:srgbClr val="1E0F8F"/>
                  </a:solidFill>
                  <a:latin typeface="+mj-ea"/>
                  <a:ea typeface="+mj-ea"/>
                </a:rPr>
                <a:t>확장제품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ko-KR" altLang="en-US" sz="1400" dirty="0">
                  <a:solidFill>
                    <a:srgbClr val="1E0F8F"/>
                  </a:solidFill>
                  <a:latin typeface="+mj-ea"/>
                  <a:ea typeface="+mj-ea"/>
                </a:rPr>
                <a:t>     </a:t>
              </a:r>
              <a:r>
                <a:rPr lang="en-US" altLang="ko-KR" sz="1400" dirty="0">
                  <a:solidFill>
                    <a:srgbClr val="1E0F8F"/>
                  </a:solidFill>
                  <a:latin typeface="+mj-ea"/>
                  <a:ea typeface="+mj-ea"/>
                </a:rPr>
                <a:t>(augmented product)</a:t>
              </a:r>
            </a:p>
          </p:txBody>
        </p:sp>
        <p:sp>
          <p:nvSpPr>
            <p:cNvPr id="30" name="Text Box 22"/>
            <p:cNvSpPr txBox="1">
              <a:spLocks noChangeArrowheads="1"/>
            </p:cNvSpPr>
            <p:nvPr/>
          </p:nvSpPr>
          <p:spPr bwMode="auto">
            <a:xfrm>
              <a:off x="7312527" y="3300413"/>
              <a:ext cx="1751174" cy="692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solidFill>
                    <a:srgbClr val="1E0F8F"/>
                  </a:solidFill>
                  <a:latin typeface="+mj-ea"/>
                  <a:ea typeface="+mj-ea"/>
                </a:rPr>
                <a:t>유형제품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n-US" altLang="ko-KR" sz="1400">
                  <a:solidFill>
                    <a:srgbClr val="1E0F8F"/>
                  </a:solidFill>
                  <a:latin typeface="+mj-ea"/>
                  <a:ea typeface="+mj-ea"/>
                </a:rPr>
                <a:t>(tangible product)</a:t>
              </a:r>
            </a:p>
          </p:txBody>
        </p:sp>
        <p:sp>
          <p:nvSpPr>
            <p:cNvPr id="31" name="Text Box 23"/>
            <p:cNvSpPr txBox="1">
              <a:spLocks noChangeArrowheads="1"/>
            </p:cNvSpPr>
            <p:nvPr/>
          </p:nvSpPr>
          <p:spPr bwMode="auto">
            <a:xfrm>
              <a:off x="7134711" y="4200526"/>
              <a:ext cx="1438407" cy="692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ko-KR" dirty="0">
                  <a:solidFill>
                    <a:srgbClr val="1E0F8F"/>
                  </a:solidFill>
                  <a:latin typeface="+mj-ea"/>
                  <a:ea typeface="+mj-ea"/>
                </a:rPr>
                <a:t>  </a:t>
              </a:r>
              <a:r>
                <a:rPr lang="ko-KR" altLang="en-US" dirty="0">
                  <a:solidFill>
                    <a:srgbClr val="1E0F8F"/>
                  </a:solidFill>
                  <a:latin typeface="+mj-ea"/>
                  <a:ea typeface="+mj-ea"/>
                </a:rPr>
                <a:t>핵심제품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n-US" altLang="ko-KR" sz="1400" dirty="0">
                  <a:solidFill>
                    <a:srgbClr val="1E0F8F"/>
                  </a:solidFill>
                  <a:latin typeface="+mj-ea"/>
                  <a:ea typeface="+mj-ea"/>
                </a:rPr>
                <a:t>(core product)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071802" y="5515522"/>
            <a:ext cx="2786062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다차원적 제품개념 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50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928662" y="1285860"/>
            <a:ext cx="7360129" cy="3929090"/>
            <a:chOff x="926647" y="1916660"/>
            <a:chExt cx="7360129" cy="3441166"/>
          </a:xfrm>
        </p:grpSpPr>
        <p:sp>
          <p:nvSpPr>
            <p:cNvPr id="19" name="직사각형 18"/>
            <p:cNvSpPr/>
            <p:nvPr/>
          </p:nvSpPr>
          <p:spPr>
            <a:xfrm>
              <a:off x="928662" y="1916660"/>
              <a:ext cx="7358114" cy="3071834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자유형 19"/>
            <p:cNvSpPr/>
            <p:nvPr/>
          </p:nvSpPr>
          <p:spPr>
            <a:xfrm>
              <a:off x="926647" y="3518535"/>
              <a:ext cx="7325249" cy="1440263"/>
            </a:xfrm>
            <a:custGeom>
              <a:avLst/>
              <a:gdLst>
                <a:gd name="connsiteX0" fmla="*/ 0 w 7325249"/>
                <a:gd name="connsiteY0" fmla="*/ 1440263 h 1440263"/>
                <a:gd name="connsiteX1" fmla="*/ 1889091 w 7325249"/>
                <a:gd name="connsiteY1" fmla="*/ 1038329 h 1440263"/>
                <a:gd name="connsiteX2" fmla="*/ 3526972 w 7325249"/>
                <a:gd name="connsiteY2" fmla="*/ 53591 h 1440263"/>
                <a:gd name="connsiteX3" fmla="*/ 5416062 w 7325249"/>
                <a:gd name="connsiteY3" fmla="*/ 716782 h 1440263"/>
                <a:gd name="connsiteX4" fmla="*/ 6963508 w 7325249"/>
                <a:gd name="connsiteY4" fmla="*/ 1008184 h 1440263"/>
                <a:gd name="connsiteX5" fmla="*/ 7325249 w 7325249"/>
                <a:gd name="connsiteY5" fmla="*/ 1048378 h 144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5249" h="1440263">
                  <a:moveTo>
                    <a:pt x="0" y="1440263"/>
                  </a:moveTo>
                  <a:cubicBezTo>
                    <a:pt x="650631" y="1354852"/>
                    <a:pt x="1301262" y="1269441"/>
                    <a:pt x="1889091" y="1038329"/>
                  </a:cubicBezTo>
                  <a:cubicBezTo>
                    <a:pt x="2476920" y="807217"/>
                    <a:pt x="2939144" y="107182"/>
                    <a:pt x="3526972" y="53591"/>
                  </a:cubicBezTo>
                  <a:cubicBezTo>
                    <a:pt x="4114800" y="0"/>
                    <a:pt x="4843306" y="557683"/>
                    <a:pt x="5416062" y="716782"/>
                  </a:cubicBezTo>
                  <a:cubicBezTo>
                    <a:pt x="5988818" y="875881"/>
                    <a:pt x="6645310" y="952918"/>
                    <a:pt x="6963508" y="1008184"/>
                  </a:cubicBezTo>
                  <a:cubicBezTo>
                    <a:pt x="7281706" y="1063450"/>
                    <a:pt x="7130981" y="1046703"/>
                    <a:pt x="7325249" y="1048378"/>
                  </a:cubicBez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자유형 20"/>
            <p:cNvSpPr/>
            <p:nvPr/>
          </p:nvSpPr>
          <p:spPr>
            <a:xfrm>
              <a:off x="946744" y="2100043"/>
              <a:ext cx="7264958" cy="2225709"/>
            </a:xfrm>
            <a:custGeom>
              <a:avLst/>
              <a:gdLst>
                <a:gd name="connsiteX0" fmla="*/ 0 w 7264958"/>
                <a:gd name="connsiteY0" fmla="*/ 2225709 h 2225709"/>
                <a:gd name="connsiteX1" fmla="*/ 1597688 w 7264958"/>
                <a:gd name="connsiteY1" fmla="*/ 1783582 h 2225709"/>
                <a:gd name="connsiteX2" fmla="*/ 3215473 w 7264958"/>
                <a:gd name="connsiteY2" fmla="*/ 1090246 h 2225709"/>
                <a:gd name="connsiteX3" fmla="*/ 4210259 w 7264958"/>
                <a:gd name="connsiteY3" fmla="*/ 427054 h 2225709"/>
                <a:gd name="connsiteX4" fmla="*/ 5426110 w 7264958"/>
                <a:gd name="connsiteY4" fmla="*/ 65314 h 2225709"/>
                <a:gd name="connsiteX5" fmla="*/ 6420897 w 7264958"/>
                <a:gd name="connsiteY5" fmla="*/ 65314 h 2225709"/>
                <a:gd name="connsiteX6" fmla="*/ 7264958 w 7264958"/>
                <a:gd name="connsiteY6" fmla="*/ 457199 h 222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4958" h="2225709">
                  <a:moveTo>
                    <a:pt x="0" y="2225709"/>
                  </a:moveTo>
                  <a:cubicBezTo>
                    <a:pt x="530888" y="2099267"/>
                    <a:pt x="1061776" y="1972826"/>
                    <a:pt x="1597688" y="1783582"/>
                  </a:cubicBezTo>
                  <a:cubicBezTo>
                    <a:pt x="2133600" y="1594338"/>
                    <a:pt x="2780045" y="1316334"/>
                    <a:pt x="3215473" y="1090246"/>
                  </a:cubicBezTo>
                  <a:cubicBezTo>
                    <a:pt x="3650901" y="864158"/>
                    <a:pt x="3841820" y="597876"/>
                    <a:pt x="4210259" y="427054"/>
                  </a:cubicBezTo>
                  <a:cubicBezTo>
                    <a:pt x="4578699" y="256232"/>
                    <a:pt x="5057670" y="125604"/>
                    <a:pt x="5426110" y="65314"/>
                  </a:cubicBezTo>
                  <a:cubicBezTo>
                    <a:pt x="5794550" y="5024"/>
                    <a:pt x="6114422" y="0"/>
                    <a:pt x="6420897" y="65314"/>
                  </a:cubicBezTo>
                  <a:cubicBezTo>
                    <a:pt x="6727372" y="130628"/>
                    <a:pt x="6996165" y="293913"/>
                    <a:pt x="7264958" y="457199"/>
                  </a:cubicBezTo>
                </a:path>
              </a:pathLst>
            </a:cu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2" name="직선 연결선 21"/>
            <p:cNvCxnSpPr/>
            <p:nvPr/>
          </p:nvCxnSpPr>
          <p:spPr>
            <a:xfrm rot="5400000">
              <a:off x="1178695" y="3452577"/>
              <a:ext cx="3071834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 rot="5400000">
              <a:off x="3035289" y="3451783"/>
              <a:ext cx="3071834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rot="5400000">
              <a:off x="4894265" y="3451783"/>
              <a:ext cx="3071834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1428728" y="4988494"/>
              <a:ext cx="64700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도입기              성장기              성숙기               쇠퇴기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572396" y="255960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매</a:t>
              </a:r>
              <a:r>
                <a:rPr lang="ko-KR" altLang="en-US" b="1" dirty="0">
                  <a:solidFill>
                    <a:schemeClr val="accent2"/>
                  </a:solidFill>
                </a:rPr>
                <a:t>출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72396" y="405980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b="1" dirty="0" smtClean="0">
                  <a:solidFill>
                    <a:schemeClr val="tx2"/>
                  </a:solidFill>
                </a:rPr>
                <a:t>이익</a:t>
              </a:r>
              <a:endParaRPr lang="ko-KR" altLang="en-US" b="1" dirty="0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단계별 특성과 마케팅전략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00075" lvl="1" indent="-342900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도입기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완만한 매출증가</a:t>
            </a:r>
          </a:p>
          <a:p>
            <a:pPr lvl="3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낮은 신제품에 대한 인지도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기존제품의 소비습관 때문</a:t>
            </a:r>
          </a:p>
          <a:p>
            <a:pPr lvl="2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높은 유통개척비용과 광고 및 판촉비용의 지출로 인한 손실이 발생하거나 이익이 매우 낮음</a:t>
            </a:r>
          </a:p>
          <a:p>
            <a:pPr lvl="2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기존의 의견선도자나 새로운 의견선도자를 통해 자신의 신제품을 홍보하도록 하는 마케팅커뮤니케이션 활동인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버즈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마케팅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(buzz marketing)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을 활용</a:t>
            </a:r>
          </a:p>
          <a:p>
            <a:pPr lvl="2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마케팅믹스 전략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기본형의 제품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일반적으로 고가격전략과 원가가산법의 사용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상대적으로 높은 광고비와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판매촉진비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투입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도입기에서의 전략대안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급속한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단계적 시장확대전략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(Rapid Skimming Strategy)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완만한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단계적 시장확대전략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(Slow Skimming Strategy)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급속한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시장침투전략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(Rapid Penetration Strategy)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완만한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시장침투전략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(Slow Penetration Strategy)</a:t>
            </a:r>
          </a:p>
          <a:p>
            <a:pPr lvl="2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542925" lvl="1">
              <a:lnSpc>
                <a:spcPct val="200000"/>
              </a:lnSpc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포커스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내용 개체 틀 5"/>
          <p:cNvSpPr txBox="1">
            <a:spLocks/>
          </p:cNvSpPr>
          <p:nvPr/>
        </p:nvSpPr>
        <p:spPr>
          <a:xfrm>
            <a:off x="400107" y="4653136"/>
            <a:ext cx="8291264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P&amp;G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는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1915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 캐나다와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1930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 영국을 시작으로 유럽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남미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아시아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아프리카 등으로 진출했다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우리나라에는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1989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년에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서통과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합작법인 형태로 진출해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1992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년도에 지사를 설립했고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다양한 브랜드와 제품을 통해 소비자들의 꾸준한 사랑을 받고 있다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한국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P&amp;G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는 현재 질레트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페브리즈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다우니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오랄비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위스퍼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브라운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헤드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앤숄더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팬틴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듀라셀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등 총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13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 브랜드를 판매한다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87624" y="829248"/>
            <a:ext cx="671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탄생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175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주년 맞은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P&amp;G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의 장수와 성공의 비밀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713961"/>
            <a:ext cx="2382115" cy="11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688" y="1700808"/>
            <a:ext cx="2097844" cy="201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665" y="1698076"/>
            <a:ext cx="3129828" cy="235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600075" lvl="1" indent="-342900">
              <a:lnSpc>
                <a:spcPct val="200000"/>
              </a:lnSpc>
              <a:buFont typeface="+mj-ea"/>
              <a:buAutoNum type="circleNumDbPlain" startAt="2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성장기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신제품이 목표시장 내 고객들을 만족시키면서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판매가 급속하게 증가하는  단계</a:t>
            </a: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혁신소비자층과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조기수용자층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(early adopters)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등의 호의적 구전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(word of mouth)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 시장확대에 주요역할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성장기 제품전략 </a:t>
            </a:r>
          </a:p>
          <a:p>
            <a:pPr lvl="3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질 향상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새로운 속성 추가</a:t>
            </a:r>
          </a:p>
          <a:p>
            <a:pPr lvl="3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새로운 표적시장 개발을 통한 고객층 확대</a:t>
            </a:r>
          </a:p>
          <a:p>
            <a:pPr lvl="3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고객의 선택적 수요를 자극하기 위한 제품차별화 전략</a:t>
            </a:r>
          </a:p>
          <a:p>
            <a:pPr lvl="2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542925" lvl="1">
              <a:lnSpc>
                <a:spcPct val="200000"/>
              </a:lnSpc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55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성장기 가격전략 </a:t>
            </a:r>
          </a:p>
          <a:p>
            <a:pPr lvl="3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시장점유율을 높이기 위한 저가격 정책 </a:t>
            </a:r>
            <a:r>
              <a:rPr lang="en-US" altLang="ko-KR" sz="1400" dirty="0" err="1" smtClean="0">
                <a:latin typeface="나눔고딕" pitchFamily="50" charset="-127"/>
                <a:ea typeface="나눔고딕" pitchFamily="50" charset="-127"/>
              </a:rPr>
              <a:t>vs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기존가격을 유지하여 높은 이익 실현</a:t>
            </a: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성장기 광고 및 판매촉진 전략</a:t>
            </a:r>
          </a:p>
          <a:p>
            <a:pPr lvl="3">
              <a:lnSpc>
                <a:spcPct val="200000"/>
              </a:lnSpc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정보제공형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광고에서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제품선호형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광고로 전환</a:t>
            </a:r>
          </a:p>
          <a:p>
            <a:pPr lvl="3">
              <a:lnSpc>
                <a:spcPct val="200000"/>
              </a:lnSpc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판매촉진비는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도입기와 동일하거나 약간 높은 수준으로 설정</a:t>
            </a: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성장기 유통경로 전략</a:t>
            </a:r>
          </a:p>
          <a:p>
            <a:pPr lvl="3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급속한 시장성장에 맞추어 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점포수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확대</a:t>
            </a:r>
          </a:p>
          <a:p>
            <a:pPr lvl="2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542925" lvl="1">
              <a:lnSpc>
                <a:spcPct val="200000"/>
              </a:lnSpc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56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600075" lvl="1" indent="-342900">
              <a:lnSpc>
                <a:spcPct val="150000"/>
              </a:lnSpc>
              <a:buFont typeface="+mj-ea"/>
              <a:buAutoNum type="circleNumDbPlain" startAt="3"/>
            </a:pP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 성숙기</a:t>
            </a:r>
            <a:endParaRPr lang="en-US" altLang="ko-KR" sz="15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제품의 매출성장률이 지속적으로 둔화되기 시작하는 단계</a:t>
            </a:r>
          </a:p>
          <a:p>
            <a:pPr lvl="3">
              <a:lnSpc>
                <a:spcPct val="150000"/>
              </a:lnSpc>
            </a:pP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판매량의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절대적 크기는 증가하지만 증가율은 감소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가장 높은 매출 실현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취약한 경쟁제품들의 도태로  시장의 경쟁구조 재조정 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성숙기 제품에 대한 방어전략</a:t>
            </a:r>
          </a:p>
          <a:p>
            <a:pPr lvl="3">
              <a:lnSpc>
                <a:spcPct val="150000"/>
              </a:lnSpc>
            </a:pP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시장개발 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자사제품에 대한 매출을 증가시키기 위해 새로운 소비자 유인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사용빈도 증대 유도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새로운 용도 개발</a:t>
            </a:r>
          </a:p>
          <a:p>
            <a:pPr lvl="3">
              <a:lnSpc>
                <a:spcPct val="150000"/>
              </a:lnSpc>
            </a:pP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제품개선 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제품의 품질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특성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스타일 등의 수정 </a:t>
            </a:r>
            <a:r>
              <a:rPr lang="ko-KR" altLang="en-US" sz="15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5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5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동서식품 인스턴트커피 맥심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원두커피 중심의 소비추세에 대응해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아라비카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고급 원두커피 원료로 사용됨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의 비율을 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60%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에서 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80%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로 높인 고급 인스턴트 커피를 출시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 커피 추출과정에서 저온 단시간 공법을 사용해 원두커피 본래의 맛 유지 </a:t>
            </a:r>
          </a:p>
          <a:p>
            <a:pPr lvl="3">
              <a:lnSpc>
                <a:spcPct val="150000"/>
              </a:lnSpc>
            </a:pP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마케팅믹스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수정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정체된 매출의 증대를 위해 가격할인정책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공격적인 판촉활동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경품이나 </a:t>
            </a:r>
            <a:r>
              <a:rPr lang="ko-KR" altLang="en-US" sz="1500" dirty="0" err="1" smtClean="0">
                <a:latin typeface="나눔고딕" pitchFamily="50" charset="-127"/>
                <a:ea typeface="나눔고딕" pitchFamily="50" charset="-127"/>
              </a:rPr>
              <a:t>컨테스트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), 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비교광고 시행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할인 유통업체와의 거래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다양한 서비스 제공</a:t>
            </a:r>
          </a:p>
          <a:p>
            <a:pPr marL="542925" lvl="1">
              <a:lnSpc>
                <a:spcPct val="150000"/>
              </a:lnSpc>
            </a:pPr>
            <a:endParaRPr lang="en-US" altLang="ko-KR" sz="15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sz="15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신제품 개발과 제품수명주기관리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57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714356"/>
            <a:ext cx="868680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543925" cy="4637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57200" indent="-457200">
              <a:lnSpc>
                <a:spcPct val="200000"/>
              </a:lnSpc>
              <a:buFont typeface="+mj-ea"/>
              <a:buAutoNum type="circleNumDbPlain" startAt="4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쇠퇴기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절대적 판매량이 감소하는 단계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속도는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상품에 따라 느릴 수도 급격할 수도 있음</a:t>
            </a: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쇠퇴기의 원인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시장수요의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포화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신기술의 출현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사회적 가치의 변화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고객욕구의 변화 등</a:t>
            </a: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많은 기업들이 시장에서 철수하며 시장에 남아있는 기업들은 경쟁력이 취약한  제품을 제거하는 등의 제품의 수를 축소</a:t>
            </a:r>
          </a:p>
          <a:p>
            <a:pPr lvl="2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쇠퇴기 제품의 유지가 기업에 미치는 부정적 영향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기업평판에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부정적인 영향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투입되는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판매원과 광고비 등은 비용낭비</a:t>
            </a:r>
          </a:p>
          <a:p>
            <a:pPr lvl="3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쇠퇴기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제품에 대해 유지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수확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철수 전략 중 하나를 선택</a:t>
            </a:r>
          </a:p>
          <a:p>
            <a:pPr marL="542925" lvl="1">
              <a:lnSpc>
                <a:spcPct val="200000"/>
              </a:lnSpc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개념과 구성요소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33" name="내용 개체 틀 2"/>
          <p:cNvSpPr txBox="1">
            <a:spLocks/>
          </p:cNvSpPr>
          <p:nvPr/>
        </p:nvSpPr>
        <p:spPr>
          <a:xfrm>
            <a:off x="414366" y="857232"/>
            <a:ext cx="8229600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 구성요소의 관리</a:t>
            </a:r>
          </a:p>
          <a:p>
            <a:pPr marL="800100" lvl="1" indent="-342900">
              <a:lnSpc>
                <a:spcPct val="200000"/>
              </a:lnSpc>
              <a:buFont typeface="Arial" pitchFamily="34" charset="0"/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핵심제품의 관리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소비자들은 제품을 소비하는 것이 아니라 제품이 주는 혜택을 소비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유형제품의 관리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(Product Quality) </a:t>
            </a:r>
          </a:p>
          <a:p>
            <a:pPr marL="900113" lvl="2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제품이 지니는 기능을 발휘할 수 있는 능력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2"/>
            </a:pPr>
            <a:r>
              <a:rPr lang="ko-KR" altLang="en-US" sz="14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제품특성</a:t>
            </a:r>
            <a:r>
              <a:rPr lang="en-US" altLang="ko-KR" sz="14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(Product Feature)</a:t>
            </a:r>
          </a:p>
          <a:p>
            <a:pPr marL="900113" lvl="2" indent="-96838">
              <a:lnSpc>
                <a:spcPct val="200000"/>
              </a:lnSpc>
              <a:buFontTx/>
              <a:buChar char="-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타제품과 구별되는 기본적인 기능들로 소비자의 지각된 가치와 제품 생산원가에 의하여 결정됨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180975">
              <a:lnSpc>
                <a:spcPct val="200000"/>
              </a:lnSpc>
              <a:buNone/>
            </a:pPr>
            <a:endParaRPr lang="en-US" altLang="ko-KR" dirty="0" smtClean="0">
              <a:solidFill>
                <a:srgbClr val="008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3703638" lvl="7" indent="-96838">
              <a:lnSpc>
                <a:spcPct val="200000"/>
              </a:lnSpc>
              <a:buNone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  <a:buFontTx/>
              <a:buChar char="-"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개념과 구성요소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33" name="내용 개체 틀 2"/>
          <p:cNvSpPr txBox="1">
            <a:spLocks/>
          </p:cNvSpPr>
          <p:nvPr/>
        </p:nvSpPr>
        <p:spPr>
          <a:xfrm>
            <a:off x="414366" y="857232"/>
            <a:ext cx="8229600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 구성요소의 관리</a:t>
            </a:r>
          </a:p>
          <a:p>
            <a:pPr lvl="1">
              <a:lnSpc>
                <a:spcPct val="15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유형제품의 관리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3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 스타일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(Style)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과 디자인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(Design)</a:t>
            </a:r>
          </a:p>
          <a:p>
            <a:pPr marL="900113" lvl="2" indent="-96838">
              <a:lnSpc>
                <a:spcPct val="200000"/>
              </a:lnSpc>
              <a:buFont typeface="맑은 고딕" pitchFamily="50" charset="-127"/>
              <a:buChar char="–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스타일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제품의 외양을 서술하는 것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2" indent="-96838">
              <a:lnSpc>
                <a:spcPct val="200000"/>
              </a:lnSpc>
              <a:buFont typeface="맑은 고딕" pitchFamily="50" charset="-127"/>
              <a:buChar char="–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디자인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스타일보다 더 넓은 개념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외관과 성능을 모두 포함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2" indent="-96838">
              <a:lnSpc>
                <a:spcPct val="200000"/>
              </a:lnSpc>
              <a:buFont typeface="맑은 고딕" pitchFamily="50" charset="-127"/>
              <a:buChar char="–"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기능적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시각적으로 고객이 선호하는 디자인 개발을 통해 경쟁우위 실현 가능</a:t>
            </a: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4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제품포장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(Packaging)</a:t>
            </a:r>
          </a:p>
          <a:p>
            <a:pPr marL="900113" lvl="2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용기를 포함하여 제품을 감싸는 물체를 총칭하는 것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 startAt="5"/>
            </a:pPr>
            <a:r>
              <a:rPr lang="ko-KR" altLang="en-US" sz="1400" dirty="0" err="1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브랜드명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(Brand Name) </a:t>
            </a:r>
          </a:p>
          <a:p>
            <a:pPr marL="900113" lvl="2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문자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단어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혹은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숫자 등으로 표현된 제품의 이름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15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427984" y="5317278"/>
            <a:ext cx="3929090" cy="89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1990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년 사용하기에 매우 효과적인 굿 그립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(good grips) </a:t>
            </a:r>
            <a:r>
              <a:rPr lang="ko-KR" altLang="en-US" sz="1200" dirty="0" err="1">
                <a:latin typeface="나눔고딕" pitchFamily="50" charset="-127"/>
                <a:ea typeface="나눔고딕" pitchFamily="50" charset="-127"/>
              </a:rPr>
              <a:t>야채썰개를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 개발한 이후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, OXO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는 일상의 삶을 더 편리하게 만드는 현명한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디자인으로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명성을 구축해왔다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52" y="5143512"/>
            <a:ext cx="2146832" cy="148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317278"/>
            <a:ext cx="1198302" cy="113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포커스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3" name="내용 개체 틀 5"/>
          <p:cNvSpPr txBox="1">
            <a:spLocks/>
          </p:cNvSpPr>
          <p:nvPr/>
        </p:nvSpPr>
        <p:spPr>
          <a:xfrm>
            <a:off x="380406" y="5229200"/>
            <a:ext cx="8291264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|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알레시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와인 병따개 커플 세트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알레산드로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멘디니가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1994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디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자인한 안나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G(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왼쪽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높이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24.5㎝,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직경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7㎝)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와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2003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 디자인한</a:t>
            </a: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알레산드로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M(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높이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21㎝,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직경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6㎝)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다양한 모습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1846333"/>
            <a:ext cx="4404486" cy="3368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500166" y="801578"/>
            <a:ext cx="6112571" cy="874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쉽고 러브스토리를 담은 와인 병따개를 디자인해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지속적인 베스트셀러 제품으로 만든 주방기구 전문업체 </a:t>
            </a:r>
            <a:r>
              <a:rPr lang="ko-KR" altLang="en-US" b="1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알레시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제품의 개념과 구성요소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33" name="내용 개체 틀 2"/>
          <p:cNvSpPr txBox="1">
            <a:spLocks/>
          </p:cNvSpPr>
          <p:nvPr/>
        </p:nvSpPr>
        <p:spPr>
          <a:xfrm>
            <a:off x="414366" y="857232"/>
            <a:ext cx="8229600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 구성요소의 관리</a:t>
            </a:r>
          </a:p>
          <a:p>
            <a:pPr lvl="1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확정제품의 관리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보장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(Warranty)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과 보증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(Guarantee)</a:t>
            </a: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보장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제품에 문제가 발생했을 경우 제조업자가 제공해야 할 서비스 및 제품으로부터  기대되는 기능을 기술한 공식적인 보증서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3" indent="-96838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보증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제품성능이 소비자의 기대에 미치지 못할 경우 환불이나 교환과 같은 보상을  약속한 일종의 보험과 같은 것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대금결제방식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(Payment) </a:t>
            </a:r>
          </a:p>
          <a:p>
            <a:pPr marL="900113" lvl="3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소비자가 구입한 제품에 대해 대가를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치루는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수단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66787" lvl="2" indent="-342900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배달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(Delivery) </a:t>
            </a:r>
          </a:p>
          <a:p>
            <a:pPr marL="900113" lvl="3" indent="-96838">
              <a:lnSpc>
                <a:spcPct val="20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구매한 제품을 안전하고 신속하게 고객이 원하는 목표장소에 전달하는 행위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2" indent="-96838">
              <a:lnSpc>
                <a:spcPct val="200000"/>
              </a:lnSpc>
              <a:buNone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3308</Words>
  <Application>Microsoft Office PowerPoint</Application>
  <PresentationFormat>화면 슬라이드 쇼(4:3)</PresentationFormat>
  <Paragraphs>697</Paragraphs>
  <Slides>57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57</vt:i4>
      </vt:variant>
    </vt:vector>
  </HeadingPairs>
  <TitlesOfParts>
    <vt:vector size="65" baseType="lpstr">
      <vt:lpstr>굴림</vt:lpstr>
      <vt:lpstr>Arial</vt:lpstr>
      <vt:lpstr>나눔고딕</vt:lpstr>
      <vt:lpstr>Wingdings 2</vt:lpstr>
      <vt:lpstr>맑은 고딕</vt:lpstr>
      <vt:lpstr>HY중고딕</vt:lpstr>
      <vt:lpstr>휴먼모음T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74</cp:revision>
  <dcterms:created xsi:type="dcterms:W3CDTF">2018-02-26T03:14:58Z</dcterms:created>
  <dcterms:modified xsi:type="dcterms:W3CDTF">2018-02-27T01:43:28Z</dcterms:modified>
</cp:coreProperties>
</file>