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</p:sldIdLst>
  <p:sldSz cx="9144000" cy="6858000" type="screen4x3"/>
  <p:notesSz cx="6858000" cy="9144000"/>
  <p:embeddedFontLst>
    <p:embeddedFont>
      <p:font typeface="나눔고딕" pitchFamily="50" charset="-127"/>
      <p:regular r:id="rId33"/>
    </p:embeddedFont>
    <p:embeddedFont>
      <p:font typeface="Wingdings 2" pitchFamily="18" charset="2"/>
      <p:regular r:id="rId34"/>
    </p:embeddedFont>
    <p:embeddedFont>
      <p:font typeface="맑은 고딕" pitchFamily="50" charset="-127"/>
      <p:regular r:id="rId35"/>
      <p:bold r:id="rId36"/>
    </p:embeddedFont>
    <p:embeddedFont>
      <p:font typeface="HY중고딕" pitchFamily="18" charset="-127"/>
      <p:regular r:id="rId3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D"/>
    <a:srgbClr val="76E6AB"/>
    <a:srgbClr val="B0DD7F"/>
    <a:srgbClr val="008E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202" autoAdjust="0"/>
    <p:restoredTop sz="94660"/>
  </p:normalViewPr>
  <p:slideViewPr>
    <p:cSldViewPr>
      <p:cViewPr varScale="1">
        <p:scale>
          <a:sx n="116" d="100"/>
          <a:sy n="116" d="100"/>
        </p:scale>
        <p:origin x="-18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0838B-D940-45C5-BCC8-4FCD8A5A25ED}" type="doc">
      <dgm:prSet loTypeId="urn:microsoft.com/office/officeart/2005/8/layout/vProcess5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0C0B845A-F98C-4971-AD6C-22BD60F661BA}">
      <dgm:prSet phldrT="[텍스트]" custT="1"/>
      <dgm:spPr>
        <a:solidFill>
          <a:schemeClr val="accent3">
            <a:lumMod val="60000"/>
            <a:lumOff val="40000"/>
            <a:alpha val="77000"/>
          </a:schemeClr>
        </a:solidFill>
      </dgm:spPr>
      <dgm:t>
        <a:bodyPr/>
        <a:lstStyle/>
        <a:p>
          <a:pPr algn="ctr" latinLnBrk="1"/>
          <a:r>
            <a:rPr lang="en-US" altLang="ko-KR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   1</a:t>
          </a:r>
          <a:r>
            <a:rPr lang="ko-KR" altLang="en-US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단계 </a:t>
          </a:r>
          <a:r>
            <a:rPr lang="en-US" altLang="ko-KR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: </a:t>
          </a:r>
          <a:r>
            <a:rPr lang="ko-KR" altLang="en-US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조사문제의 정의와 조사목적의 결정</a:t>
          </a:r>
          <a:r>
            <a:rPr lang="en-US" altLang="ko-KR" sz="160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	</a:t>
          </a:r>
          <a:endParaRPr lang="ko-KR" altLang="en-US" sz="1600" dirty="0">
            <a:solidFill>
              <a:schemeClr val="tx1"/>
            </a:solidFill>
            <a:latin typeface="나눔고딕" pitchFamily="50" charset="-127"/>
            <a:ea typeface="나눔고딕" pitchFamily="50" charset="-127"/>
          </a:endParaRPr>
        </a:p>
      </dgm:t>
    </dgm:pt>
    <dgm:pt modelId="{0B5B60CE-CC38-484E-B15A-91C63AB26C4F}" type="parTrans" cxnId="{D25E9FAF-5C2F-4F74-B168-5314759D2849}">
      <dgm:prSet/>
      <dgm:spPr/>
      <dgm:t>
        <a:bodyPr/>
        <a:lstStyle/>
        <a:p>
          <a:pPr latinLnBrk="1"/>
          <a:endParaRPr lang="ko-KR" altLang="en-US"/>
        </a:p>
      </dgm:t>
    </dgm:pt>
    <dgm:pt modelId="{318D7049-3B24-4841-B90E-334E547D0815}" type="sibTrans" cxnId="{D25E9FAF-5C2F-4F74-B168-5314759D2849}">
      <dgm:prSet/>
      <dgm:spPr/>
      <dgm:t>
        <a:bodyPr/>
        <a:lstStyle/>
        <a:p>
          <a:pPr latinLnBrk="1"/>
          <a:endParaRPr lang="ko-KR" altLang="en-US"/>
        </a:p>
      </dgm:t>
    </dgm:pt>
    <dgm:pt modelId="{7EA6C645-AA39-43F5-9CDE-55268FCA0BC6}">
      <dgm:prSet phldrT="[텍스트]" custT="1"/>
      <dgm:spPr>
        <a:solidFill>
          <a:schemeClr val="accent3">
            <a:lumMod val="60000"/>
            <a:lumOff val="40000"/>
            <a:alpha val="77000"/>
          </a:schemeClr>
        </a:solidFill>
      </dgm:spPr>
      <dgm:t>
        <a:bodyPr/>
        <a:lstStyle/>
        <a:p>
          <a:pPr algn="ctr" latinLnBrk="1"/>
          <a:r>
            <a:rPr lang="en-US" altLang="ko-KR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3</a:t>
          </a:r>
          <a:r>
            <a:rPr lang="ko-KR" altLang="en-US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단계 </a:t>
          </a:r>
          <a:r>
            <a:rPr lang="en-US" altLang="ko-KR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: </a:t>
          </a:r>
          <a:r>
            <a:rPr lang="ko-KR" altLang="en-US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자료의 수집과 분석</a:t>
          </a:r>
        </a:p>
      </dgm:t>
    </dgm:pt>
    <dgm:pt modelId="{D1CC41DD-31FB-4148-959F-874E78C54B9C}" type="parTrans" cxnId="{B3E7D680-FF15-4D90-A212-EAAFB661BCED}">
      <dgm:prSet/>
      <dgm:spPr/>
      <dgm:t>
        <a:bodyPr/>
        <a:lstStyle/>
        <a:p>
          <a:pPr latinLnBrk="1"/>
          <a:endParaRPr lang="ko-KR" altLang="en-US"/>
        </a:p>
      </dgm:t>
    </dgm:pt>
    <dgm:pt modelId="{3AFF1957-AEE1-42FD-863A-030895CB8F45}" type="sibTrans" cxnId="{B3E7D680-FF15-4D90-A212-EAAFB661BCED}">
      <dgm:prSet/>
      <dgm:spPr/>
      <dgm:t>
        <a:bodyPr/>
        <a:lstStyle/>
        <a:p>
          <a:pPr latinLnBrk="1"/>
          <a:endParaRPr lang="ko-KR" altLang="en-US"/>
        </a:p>
      </dgm:t>
    </dgm:pt>
    <dgm:pt modelId="{01B71BBF-C75B-4064-9F6B-2D882BC31068}">
      <dgm:prSet phldrT="[텍스트]" custT="1"/>
      <dgm:spPr>
        <a:solidFill>
          <a:schemeClr val="accent3">
            <a:lumMod val="60000"/>
            <a:lumOff val="40000"/>
            <a:alpha val="77000"/>
          </a:schemeClr>
        </a:solidFill>
      </dgm:spPr>
      <dgm:t>
        <a:bodyPr/>
        <a:lstStyle/>
        <a:p>
          <a:pPr algn="ctr" latinLnBrk="1"/>
          <a:r>
            <a:rPr lang="en-US" altLang="ko-KR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4</a:t>
          </a:r>
          <a:r>
            <a:rPr lang="ko-KR" altLang="en-US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단계 </a:t>
          </a:r>
          <a:r>
            <a:rPr lang="en-US" altLang="ko-KR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: </a:t>
          </a:r>
          <a:r>
            <a:rPr lang="ko-KR" altLang="en-US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보고서 작성 </a:t>
          </a:r>
        </a:p>
      </dgm:t>
    </dgm:pt>
    <dgm:pt modelId="{B368F1AE-AC85-402C-AE9B-0766478E429B}" type="parTrans" cxnId="{8B5C9D1F-0721-4ED8-9078-3747B1B6BE0E}">
      <dgm:prSet/>
      <dgm:spPr/>
      <dgm:t>
        <a:bodyPr/>
        <a:lstStyle/>
        <a:p>
          <a:pPr latinLnBrk="1"/>
          <a:endParaRPr lang="ko-KR" altLang="en-US"/>
        </a:p>
      </dgm:t>
    </dgm:pt>
    <dgm:pt modelId="{05276EF9-8183-44F4-BA2F-6FA0DA76DB80}" type="sibTrans" cxnId="{8B5C9D1F-0721-4ED8-9078-3747B1B6BE0E}">
      <dgm:prSet/>
      <dgm:spPr/>
      <dgm:t>
        <a:bodyPr/>
        <a:lstStyle/>
        <a:p>
          <a:pPr latinLnBrk="1"/>
          <a:endParaRPr lang="ko-KR" altLang="en-US"/>
        </a:p>
      </dgm:t>
    </dgm:pt>
    <dgm:pt modelId="{B8F51998-C8B1-4CCE-9A04-9C902E72CAE0}">
      <dgm:prSet phldrT="[텍스트]" custT="1"/>
      <dgm:spPr>
        <a:solidFill>
          <a:schemeClr val="accent3">
            <a:lumMod val="60000"/>
            <a:lumOff val="40000"/>
            <a:alpha val="77000"/>
          </a:schemeClr>
        </a:solidFill>
      </dgm:spPr>
      <dgm:t>
        <a:bodyPr/>
        <a:lstStyle/>
        <a:p>
          <a:pPr algn="ctr" latinLnBrk="1"/>
          <a:r>
            <a:rPr lang="en-US" altLang="ko-KR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2</a:t>
          </a:r>
          <a:r>
            <a:rPr lang="ko-KR" altLang="en-US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단계 </a:t>
          </a:r>
          <a:r>
            <a:rPr lang="en-US" altLang="ko-KR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: </a:t>
          </a:r>
          <a:r>
            <a:rPr lang="ko-KR" altLang="en-US" sz="16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rPr>
            <a:t>마케팅 조사 설계</a:t>
          </a:r>
        </a:p>
      </dgm:t>
    </dgm:pt>
    <dgm:pt modelId="{0933FA53-3F4D-4B69-8257-0E682EB29FE3}" type="parTrans" cxnId="{DB410890-2659-496B-97EE-7482DBCF0A34}">
      <dgm:prSet/>
      <dgm:spPr/>
      <dgm:t>
        <a:bodyPr/>
        <a:lstStyle/>
        <a:p>
          <a:pPr latinLnBrk="1"/>
          <a:endParaRPr lang="ko-KR" altLang="en-US"/>
        </a:p>
      </dgm:t>
    </dgm:pt>
    <dgm:pt modelId="{2C4BC61B-FA57-4A9C-AA8E-7A6EC904C5AB}" type="sibTrans" cxnId="{DB410890-2659-496B-97EE-7482DBCF0A34}">
      <dgm:prSet/>
      <dgm:spPr/>
      <dgm:t>
        <a:bodyPr/>
        <a:lstStyle/>
        <a:p>
          <a:pPr latinLnBrk="1"/>
          <a:endParaRPr lang="ko-KR" altLang="en-US"/>
        </a:p>
      </dgm:t>
    </dgm:pt>
    <dgm:pt modelId="{74F13EB8-8459-480F-9C48-DA19ABC0651B}" type="pres">
      <dgm:prSet presAssocID="{0D60838B-D940-45C5-BCC8-4FCD8A5A25E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DBAB675-712A-4CEC-BFDB-7AF38FDFEF57}" type="pres">
      <dgm:prSet presAssocID="{0D60838B-D940-45C5-BCC8-4FCD8A5A25ED}" presName="dummyMaxCanvas" presStyleCnt="0">
        <dgm:presLayoutVars/>
      </dgm:prSet>
      <dgm:spPr/>
    </dgm:pt>
    <dgm:pt modelId="{C637A560-C152-4884-86A5-23CFFDBF3D4D}" type="pres">
      <dgm:prSet presAssocID="{0D60838B-D940-45C5-BCC8-4FCD8A5A25ED}" presName="FourNodes_1" presStyleLbl="node1" presStyleIdx="0" presStyleCnt="4" custScaleX="10128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A3415D0-DD99-4768-817D-DCB3E7CE3811}" type="pres">
      <dgm:prSet presAssocID="{0D60838B-D940-45C5-BCC8-4FCD8A5A25ED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A09620F-424F-4A54-9F44-CDA39BA55AAE}" type="pres">
      <dgm:prSet presAssocID="{0D60838B-D940-45C5-BCC8-4FCD8A5A25ED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4239375-F2C6-4AF3-B0AC-DE8FA4FE9366}" type="pres">
      <dgm:prSet presAssocID="{0D60838B-D940-45C5-BCC8-4FCD8A5A25ED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9E48865-CDA1-485A-8902-75428730D175}" type="pres">
      <dgm:prSet presAssocID="{0D60838B-D940-45C5-BCC8-4FCD8A5A25ED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56E4AA8-A80B-4AC0-8D19-C8EE0F2F3223}" type="pres">
      <dgm:prSet presAssocID="{0D60838B-D940-45C5-BCC8-4FCD8A5A25ED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64894F3-4F31-4189-9B51-858A168F8607}" type="pres">
      <dgm:prSet presAssocID="{0D60838B-D940-45C5-BCC8-4FCD8A5A25ED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4E57047-3C7E-4274-A707-C9E7FA203BA6}" type="pres">
      <dgm:prSet presAssocID="{0D60838B-D940-45C5-BCC8-4FCD8A5A25ED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5583A89-2954-43DE-A356-46A55320B6FA}" type="pres">
      <dgm:prSet presAssocID="{0D60838B-D940-45C5-BCC8-4FCD8A5A25ED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C74659E-F1B9-4FA9-AC48-DA6FF6C9B0DF}" type="pres">
      <dgm:prSet presAssocID="{0D60838B-D940-45C5-BCC8-4FCD8A5A25ED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411DA93-1C42-464E-9759-A6496A3C5E4D}" type="pres">
      <dgm:prSet presAssocID="{0D60838B-D940-45C5-BCC8-4FCD8A5A25ED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903BB809-B600-46E5-A8C8-448E795B157D}" type="presOf" srcId="{0D60838B-D940-45C5-BCC8-4FCD8A5A25ED}" destId="{74F13EB8-8459-480F-9C48-DA19ABC0651B}" srcOrd="0" destOrd="0" presId="urn:microsoft.com/office/officeart/2005/8/layout/vProcess5"/>
    <dgm:cxn modelId="{B1A2C3E1-5CF9-40E9-BC98-395CEACCF39B}" type="presOf" srcId="{3AFF1957-AEE1-42FD-863A-030895CB8F45}" destId="{264894F3-4F31-4189-9B51-858A168F8607}" srcOrd="0" destOrd="0" presId="urn:microsoft.com/office/officeart/2005/8/layout/vProcess5"/>
    <dgm:cxn modelId="{D25E9FAF-5C2F-4F74-B168-5314759D2849}" srcId="{0D60838B-D940-45C5-BCC8-4FCD8A5A25ED}" destId="{0C0B845A-F98C-4971-AD6C-22BD60F661BA}" srcOrd="0" destOrd="0" parTransId="{0B5B60CE-CC38-484E-B15A-91C63AB26C4F}" sibTransId="{318D7049-3B24-4841-B90E-334E547D0815}"/>
    <dgm:cxn modelId="{943BA495-E64D-4BD3-8FC7-CC9D7DB09737}" type="presOf" srcId="{0C0B845A-F98C-4971-AD6C-22BD60F661BA}" destId="{04E57047-3C7E-4274-A707-C9E7FA203BA6}" srcOrd="1" destOrd="0" presId="urn:microsoft.com/office/officeart/2005/8/layout/vProcess5"/>
    <dgm:cxn modelId="{DB410890-2659-496B-97EE-7482DBCF0A34}" srcId="{0D60838B-D940-45C5-BCC8-4FCD8A5A25ED}" destId="{B8F51998-C8B1-4CCE-9A04-9C902E72CAE0}" srcOrd="1" destOrd="0" parTransId="{0933FA53-3F4D-4B69-8257-0E682EB29FE3}" sibTransId="{2C4BC61B-FA57-4A9C-AA8E-7A6EC904C5AB}"/>
    <dgm:cxn modelId="{5BF29607-996C-4120-95FD-2ECB9B42CC9F}" type="presOf" srcId="{01B71BBF-C75B-4064-9F6B-2D882BC31068}" destId="{74239375-F2C6-4AF3-B0AC-DE8FA4FE9366}" srcOrd="0" destOrd="0" presId="urn:microsoft.com/office/officeart/2005/8/layout/vProcess5"/>
    <dgm:cxn modelId="{B3E7D680-FF15-4D90-A212-EAAFB661BCED}" srcId="{0D60838B-D940-45C5-BCC8-4FCD8A5A25ED}" destId="{7EA6C645-AA39-43F5-9CDE-55268FCA0BC6}" srcOrd="2" destOrd="0" parTransId="{D1CC41DD-31FB-4148-959F-874E78C54B9C}" sibTransId="{3AFF1957-AEE1-42FD-863A-030895CB8F45}"/>
    <dgm:cxn modelId="{8B5C9D1F-0721-4ED8-9078-3747B1B6BE0E}" srcId="{0D60838B-D940-45C5-BCC8-4FCD8A5A25ED}" destId="{01B71BBF-C75B-4064-9F6B-2D882BC31068}" srcOrd="3" destOrd="0" parTransId="{B368F1AE-AC85-402C-AE9B-0766478E429B}" sibTransId="{05276EF9-8183-44F4-BA2F-6FA0DA76DB80}"/>
    <dgm:cxn modelId="{E4FE1813-CAA9-48BD-85B7-316D6CF43EF3}" type="presOf" srcId="{7EA6C645-AA39-43F5-9CDE-55268FCA0BC6}" destId="{0A09620F-424F-4A54-9F44-CDA39BA55AAE}" srcOrd="0" destOrd="0" presId="urn:microsoft.com/office/officeart/2005/8/layout/vProcess5"/>
    <dgm:cxn modelId="{26A30909-4529-4D1D-9429-C1D8BFD079A2}" type="presOf" srcId="{0C0B845A-F98C-4971-AD6C-22BD60F661BA}" destId="{C637A560-C152-4884-86A5-23CFFDBF3D4D}" srcOrd="0" destOrd="0" presId="urn:microsoft.com/office/officeart/2005/8/layout/vProcess5"/>
    <dgm:cxn modelId="{16F27D14-50B6-4A9E-B0BE-34CA4381747F}" type="presOf" srcId="{318D7049-3B24-4841-B90E-334E547D0815}" destId="{F9E48865-CDA1-485A-8902-75428730D175}" srcOrd="0" destOrd="0" presId="urn:microsoft.com/office/officeart/2005/8/layout/vProcess5"/>
    <dgm:cxn modelId="{C87FE6A2-DBB7-497A-8624-5A2461B025C3}" type="presOf" srcId="{2C4BC61B-FA57-4A9C-AA8E-7A6EC904C5AB}" destId="{956E4AA8-A80B-4AC0-8D19-C8EE0F2F3223}" srcOrd="0" destOrd="0" presId="urn:microsoft.com/office/officeart/2005/8/layout/vProcess5"/>
    <dgm:cxn modelId="{B86777C9-E304-4DB5-9BB5-63FE52D39A44}" type="presOf" srcId="{7EA6C645-AA39-43F5-9CDE-55268FCA0BC6}" destId="{AC74659E-F1B9-4FA9-AC48-DA6FF6C9B0DF}" srcOrd="1" destOrd="0" presId="urn:microsoft.com/office/officeart/2005/8/layout/vProcess5"/>
    <dgm:cxn modelId="{FE338A73-C1C7-4A74-8E4A-0903B10BF4A1}" type="presOf" srcId="{B8F51998-C8B1-4CCE-9A04-9C902E72CAE0}" destId="{95583A89-2954-43DE-A356-46A55320B6FA}" srcOrd="1" destOrd="0" presId="urn:microsoft.com/office/officeart/2005/8/layout/vProcess5"/>
    <dgm:cxn modelId="{35B339C5-5DB4-451A-BD11-47860324E762}" type="presOf" srcId="{01B71BBF-C75B-4064-9F6B-2D882BC31068}" destId="{9411DA93-1C42-464E-9759-A6496A3C5E4D}" srcOrd="1" destOrd="0" presId="urn:microsoft.com/office/officeart/2005/8/layout/vProcess5"/>
    <dgm:cxn modelId="{A504B382-B792-49B7-AB6A-A423690DB41F}" type="presOf" srcId="{B8F51998-C8B1-4CCE-9A04-9C902E72CAE0}" destId="{5A3415D0-DD99-4768-817D-DCB3E7CE3811}" srcOrd="0" destOrd="0" presId="urn:microsoft.com/office/officeart/2005/8/layout/vProcess5"/>
    <dgm:cxn modelId="{32BD8089-430E-470A-9E18-8C9CEF687FCE}" type="presParOf" srcId="{74F13EB8-8459-480F-9C48-DA19ABC0651B}" destId="{9DBAB675-712A-4CEC-BFDB-7AF38FDFEF57}" srcOrd="0" destOrd="0" presId="urn:microsoft.com/office/officeart/2005/8/layout/vProcess5"/>
    <dgm:cxn modelId="{65DFDC7B-CCCE-4937-91AA-B97E55C71E8D}" type="presParOf" srcId="{74F13EB8-8459-480F-9C48-DA19ABC0651B}" destId="{C637A560-C152-4884-86A5-23CFFDBF3D4D}" srcOrd="1" destOrd="0" presId="urn:microsoft.com/office/officeart/2005/8/layout/vProcess5"/>
    <dgm:cxn modelId="{581D03F6-FF2E-4349-BEAE-AC67EEB22E39}" type="presParOf" srcId="{74F13EB8-8459-480F-9C48-DA19ABC0651B}" destId="{5A3415D0-DD99-4768-817D-DCB3E7CE3811}" srcOrd="2" destOrd="0" presId="urn:microsoft.com/office/officeart/2005/8/layout/vProcess5"/>
    <dgm:cxn modelId="{31E31C97-D7D5-431E-BE84-DC0C45B02921}" type="presParOf" srcId="{74F13EB8-8459-480F-9C48-DA19ABC0651B}" destId="{0A09620F-424F-4A54-9F44-CDA39BA55AAE}" srcOrd="3" destOrd="0" presId="urn:microsoft.com/office/officeart/2005/8/layout/vProcess5"/>
    <dgm:cxn modelId="{ADC9D2F1-D344-41C4-8E90-B363E03719F8}" type="presParOf" srcId="{74F13EB8-8459-480F-9C48-DA19ABC0651B}" destId="{74239375-F2C6-4AF3-B0AC-DE8FA4FE9366}" srcOrd="4" destOrd="0" presId="urn:microsoft.com/office/officeart/2005/8/layout/vProcess5"/>
    <dgm:cxn modelId="{599399AC-77DD-45E4-827F-E8EDE51BE45C}" type="presParOf" srcId="{74F13EB8-8459-480F-9C48-DA19ABC0651B}" destId="{F9E48865-CDA1-485A-8902-75428730D175}" srcOrd="5" destOrd="0" presId="urn:microsoft.com/office/officeart/2005/8/layout/vProcess5"/>
    <dgm:cxn modelId="{09BC1E72-7D93-44AC-A746-BB735B2CFAA7}" type="presParOf" srcId="{74F13EB8-8459-480F-9C48-DA19ABC0651B}" destId="{956E4AA8-A80B-4AC0-8D19-C8EE0F2F3223}" srcOrd="6" destOrd="0" presId="urn:microsoft.com/office/officeart/2005/8/layout/vProcess5"/>
    <dgm:cxn modelId="{6CDDB32A-5A4A-4B71-8C72-759F280BC8C0}" type="presParOf" srcId="{74F13EB8-8459-480F-9C48-DA19ABC0651B}" destId="{264894F3-4F31-4189-9B51-858A168F8607}" srcOrd="7" destOrd="0" presId="urn:microsoft.com/office/officeart/2005/8/layout/vProcess5"/>
    <dgm:cxn modelId="{C9EA51E0-614A-430C-B088-583C6B56C010}" type="presParOf" srcId="{74F13EB8-8459-480F-9C48-DA19ABC0651B}" destId="{04E57047-3C7E-4274-A707-C9E7FA203BA6}" srcOrd="8" destOrd="0" presId="urn:microsoft.com/office/officeart/2005/8/layout/vProcess5"/>
    <dgm:cxn modelId="{1ECF3074-74F0-4B70-AB47-8B4EDEE6BF8E}" type="presParOf" srcId="{74F13EB8-8459-480F-9C48-DA19ABC0651B}" destId="{95583A89-2954-43DE-A356-46A55320B6FA}" srcOrd="9" destOrd="0" presId="urn:microsoft.com/office/officeart/2005/8/layout/vProcess5"/>
    <dgm:cxn modelId="{218DD367-A472-4B95-9BE6-0E98427BF81A}" type="presParOf" srcId="{74F13EB8-8459-480F-9C48-DA19ABC0651B}" destId="{AC74659E-F1B9-4FA9-AC48-DA6FF6C9B0DF}" srcOrd="10" destOrd="0" presId="urn:microsoft.com/office/officeart/2005/8/layout/vProcess5"/>
    <dgm:cxn modelId="{3E4F2A85-BF61-44C9-99B2-4E5ADB1D48BC}" type="presParOf" srcId="{74F13EB8-8459-480F-9C48-DA19ABC0651B}" destId="{9411DA93-1C42-464E-9759-A6496A3C5E4D}" srcOrd="11" destOrd="0" presId="urn:microsoft.com/office/officeart/2005/8/layout/vProcess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A18A4-F6B4-4CEC-B08E-A102209B3EF7}" type="datetimeFigureOut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3941-C27F-4044-A06C-D108EBB4490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6206-1461-4B6F-98C4-77573DBB9FF3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28D2-DA8E-4B8D-86D0-AC996CDC74C4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BE0B-A27E-42EC-BA51-637D16781D71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FF0-B8FB-421F-B1F5-AD90B181352C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F7D9-228E-4E7D-A389-F0DFF5F356B2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55104-7FAE-4F06-8E0D-EEEF37070427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048-D8B1-4F52-9657-EE94420A68E9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35DE-234B-4536-BBA0-F370E7A61559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3457-6D57-4F92-9533-3D46B73CB86E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63C-C433-4E37-91B9-A2A8DAD80E73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5537-BF0F-4BC5-9B9A-D037D8629A7C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792-833B-428E-AB24-AEDDD38CB94E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마케팅원론 ppt 배경(표지) 사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33564"/>
            <a:ext cx="9163050" cy="6925128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1285852" y="1928802"/>
            <a:ext cx="7072362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893763" indent="-893763">
              <a:spcBef>
                <a:spcPct val="0"/>
              </a:spcBef>
              <a:defRPr/>
            </a:pPr>
            <a:r>
              <a:rPr kumimoji="0" lang="ko-KR" altLang="en-US" sz="3600" b="1" i="0" u="none" strike="noStrike" cap="none" spc="-20" normalizeH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마케팅정보시스템과 마케팅조사</a:t>
            </a:r>
            <a:endParaRPr kumimoji="0" lang="ko-KR" altLang="en-US" sz="3600" b="1" i="0" u="none" strike="noStrike" cap="none" spc="-20" normalizeH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572264" y="516732"/>
            <a:ext cx="1662112" cy="1662112"/>
          </a:xfrm>
          <a:prstGeom prst="ellipse">
            <a:avLst/>
          </a:prstGeom>
          <a:solidFill>
            <a:srgbClr val="008E7D"/>
          </a:solidFill>
          <a:ln w="38100">
            <a:solidFill>
              <a:srgbClr val="76E6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제</a:t>
            </a:r>
            <a:r>
              <a:rPr lang="en-US" altLang="ko-KR" sz="4000" b="1" dirty="0" smtClean="0">
                <a:solidFill>
                  <a:srgbClr val="74003A"/>
                </a:solidFill>
                <a:latin typeface="나눔고딕" pitchFamily="50" charset="-127"/>
                <a:ea typeface="나눔고딕" pitchFamily="50" charset="-127"/>
              </a:rPr>
              <a:t>3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장</a:t>
            </a:r>
            <a:endParaRPr lang="ko-KR" altLang="en-US" sz="2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1357290" y="4143380"/>
            <a:ext cx="3929090" cy="11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마케팅정보시스템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마케팅조</a:t>
            </a: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사</a:t>
            </a:r>
            <a:endParaRPr lang="ko-KR" altLang="en-US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마케팅정보시스템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Information System)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0206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1.5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의사결정 지원 시스템</a:t>
            </a: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(Marketing Decision Support System)</a:t>
            </a:r>
          </a:p>
          <a:p>
            <a:pPr>
              <a:lnSpc>
                <a:spcPct val="150000"/>
              </a:lnSpc>
            </a:pPr>
            <a:endParaRPr lang="en-US" altLang="ko-KR" sz="8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다른 하위 마케팅정보시스템들은 기술적 정보이므로 결과예측에 유용하지 않음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MDSS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는 수집된 정보를 해석하고 결과를 예측하기 위해 사용되는 관련자료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소프트웨어와 하드웨어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분석도구를 통합한 것</a:t>
            </a:r>
            <a:endParaRPr lang="ko-KR" altLang="en-US" sz="1800" dirty="0" smtClean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</a:pPr>
            <a:endParaRPr lang="en-US" altLang="ko-KR" sz="1800" b="1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6E2EA9AD-6C55-3C4C-94E2-DB0B752B06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445316"/>
            <a:ext cx="4278362" cy="2400867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4D76082D-ACE2-984A-905E-98EC9EAFE533}"/>
              </a:ext>
            </a:extLst>
          </p:cNvPr>
          <p:cNvSpPr/>
          <p:nvPr/>
        </p:nvSpPr>
        <p:spPr>
          <a:xfrm>
            <a:off x="5187129" y="4143380"/>
            <a:ext cx="3714974" cy="167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백화점이 세일을 실시할 때 가격을 몇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%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낮추고 며칠 동안 어떤 상품에 대하여 어느 시기에 세일을 하는 것이 바람직한가 등에 대한 의사결정은 마케팅의사결정지원시스템의 도입을 통해 효율적으로 이루어질 수 있다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966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마케팅 정보시스템 만으로 마케팅문제를 해결하는데  충분치 못할 경우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마케팅 조사 실시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소비자의 구매동기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브랜드태도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만족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불만족 등 심리적 요인 파악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마케팅조사의 주요용도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시장잠재력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세분시장별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특성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시장점유율 측정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장단기 제품수요 예측에 필요한 정보수집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신제품 기회 및 수용도 파악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자사의 기존제품과 경쟁제품의 비교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광고반응과 광고효과</a:t>
            </a:r>
            <a:endParaRPr lang="en-US" altLang="ko-KR" sz="1600" b="1" dirty="0">
              <a:solidFill>
                <a:srgbClr val="0BD0D9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</a:pPr>
            <a:endParaRPr lang="en-US" altLang="ko-KR" sz="1600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8" name="내용 개체 틀 6"/>
          <p:cNvGraphicFramePr>
            <a:graphicFrameLocks/>
          </p:cNvGraphicFramePr>
          <p:nvPr/>
        </p:nvGraphicFramePr>
        <p:xfrm>
          <a:off x="1169196" y="2089480"/>
          <a:ext cx="6715172" cy="3787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99184" y="1248817"/>
            <a:ext cx="3429000" cy="3385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조사의 </a:t>
            </a:r>
            <a:r>
              <a:rPr kumimoji="0" lang="en-US" altLang="ko-KR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4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단계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내용 개체 틀 5"/>
          <p:cNvSpPr txBox="1">
            <a:spLocks/>
          </p:cNvSpPr>
          <p:nvPr/>
        </p:nvSpPr>
        <p:spPr>
          <a:xfrm>
            <a:off x="457200" y="857232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2.1 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조사문제</a:t>
            </a:r>
            <a:r>
              <a:rPr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의</a:t>
            </a:r>
            <a:r>
              <a:rPr kumimoji="0" lang="ko-KR" altLang="en-US" sz="1600" b="1" i="0" u="none" strike="noStrike" kern="1200" cap="none" spc="0" normalizeH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정의와 조사목적의 결정</a:t>
            </a: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조사문제를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잘못 정의하거나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너무 광범위 혹은 너무 협소하게 정의하지 않아야 함</a:t>
            </a:r>
            <a:endParaRPr lang="en-US" altLang="ko-KR" sz="1400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</a:pPr>
            <a:endParaRPr lang="en-US" altLang="ko-KR" sz="1050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</a:pPr>
            <a:endParaRPr lang="en-US" altLang="ko-KR" sz="400" dirty="0">
              <a:latin typeface="나눔고딕" pitchFamily="50" charset="-127"/>
              <a:ea typeface="나눔고딕" pitchFamily="50" charset="-127"/>
            </a:endParaRPr>
          </a:p>
          <a:p>
            <a:pPr marL="900113" indent="-96838">
              <a:lnSpc>
                <a:spcPct val="150000"/>
              </a:lnSpc>
              <a:buFont typeface="Wingdings" pitchFamily="2" charset="2"/>
              <a:buNone/>
            </a:pP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탐색적 조사</a:t>
            </a:r>
            <a:endParaRPr lang="en-US" altLang="ko-KR" sz="1400" dirty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  <a:buClr>
                <a:schemeClr val="tx1"/>
              </a:buClr>
              <a:buFont typeface="맑은 고딕" pitchFamily="50" charset="-127"/>
              <a:buChar char="»"/>
            </a:pP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조사문제가 명확하지 않을 때 주로 수행</a:t>
            </a:r>
            <a:endParaRPr lang="en-US" altLang="ko-KR" sz="1200" dirty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  <a:buClr>
                <a:schemeClr val="tx1"/>
              </a:buClr>
              <a:buFont typeface="맑은 고딕" pitchFamily="50" charset="-127"/>
              <a:buChar char="»"/>
            </a:pP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조사문제를 찾거나 분석대상에 대한 아이디어나 가설을 도출하기 위해 사용됨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1081088" indent="-180975">
              <a:lnSpc>
                <a:spcPct val="150000"/>
              </a:lnSpc>
              <a:buClr>
                <a:schemeClr val="tx1"/>
              </a:buClr>
              <a:buFont typeface="맑은 고딕" pitchFamily="50" charset="-127"/>
              <a:buChar char="»"/>
            </a:pP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문헌조사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전문가 의견조사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사례조사 등</a:t>
            </a:r>
            <a:endParaRPr lang="en-US" altLang="ko-KR" sz="1200" dirty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  <a:buClr>
                <a:schemeClr val="tx1"/>
              </a:buClr>
              <a:buFont typeface="맑은 고딕" pitchFamily="50" charset="-127"/>
              <a:buChar char="»"/>
            </a:pPr>
            <a:endParaRPr lang="en-US" altLang="ko-KR" sz="1200" dirty="0">
              <a:latin typeface="나눔고딕" pitchFamily="50" charset="-127"/>
              <a:ea typeface="나눔고딕" pitchFamily="50" charset="-127"/>
            </a:endParaRPr>
          </a:p>
          <a:p>
            <a:pPr marL="900113" indent="-96838">
              <a:lnSpc>
                <a:spcPct val="150000"/>
              </a:lnSpc>
              <a:buFont typeface="Wingdings" pitchFamily="2" charset="2"/>
              <a:buNone/>
            </a:pP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기술적 조사 </a:t>
            </a:r>
            <a:endParaRPr lang="en-US" altLang="ko-KR" sz="1400" b="1" dirty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  <a:buFont typeface="맑은 고딕" pitchFamily="50" charset="-127"/>
              <a:buChar char="»"/>
            </a:pP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조사문제가 명확할 때 실시</a:t>
            </a:r>
            <a:endParaRPr lang="en-US" altLang="ko-KR" sz="1200" dirty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  <a:buFont typeface="맑은 고딕" pitchFamily="50" charset="-127"/>
              <a:buChar char="»"/>
            </a:pP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마케팅현상의 특징이나 마케팅변수들 간의 관련성 여부 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파악 하기 위해 실시</a:t>
            </a:r>
            <a:endParaRPr lang="en-US" altLang="ko-KR" sz="1200" dirty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</a:pP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   예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행동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인구통계적 특성에 대한 조사 등</a:t>
            </a:r>
            <a:endParaRPr lang="en-US" altLang="ko-KR" sz="1200" dirty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</a:pP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  ㉠ 종단조사 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일정한 시간간격 하에 패널을 이용하여 반복적으로 정보 수집</a:t>
            </a:r>
          </a:p>
          <a:p>
            <a:pPr marL="1081088" indent="-180975">
              <a:lnSpc>
                <a:spcPct val="150000"/>
              </a:lnSpc>
            </a:pP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  ㉡ 횡단조사 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특정시점에 모집단에서 추출된 표본으로 필요한 정보를 단발적으로 수집</a:t>
            </a:r>
            <a:endParaRPr lang="en-US" altLang="ko-KR" sz="1200" dirty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</a:pPr>
            <a:endParaRPr lang="en-US" altLang="ko-KR" sz="1200" dirty="0">
              <a:latin typeface="나눔고딕" pitchFamily="50" charset="-127"/>
              <a:ea typeface="나눔고딕" pitchFamily="50" charset="-127"/>
            </a:endParaRPr>
          </a:p>
          <a:p>
            <a:pPr marL="900113" indent="-96838">
              <a:lnSpc>
                <a:spcPct val="150000"/>
              </a:lnSpc>
              <a:buFontTx/>
              <a:buChar char="-"/>
            </a:pP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인과관계 조사 </a:t>
            </a:r>
            <a:endParaRPr lang="en-US" altLang="ko-KR" sz="1400" b="1" dirty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  <a:buFont typeface="맑은 고딕" pitchFamily="50" charset="-127"/>
              <a:buChar char="»"/>
            </a:pP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마케팅변수들 간의 인과관계에 관한 가설이 타당한지를 조사하는 것</a:t>
            </a:r>
            <a:endParaRPr lang="en-US" altLang="ko-KR" sz="1200" dirty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  <a:buFont typeface="맑은 고딕" pitchFamily="50" charset="-127"/>
              <a:buChar char="»"/>
            </a:pP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제품가격과 매출액의 관계</a:t>
            </a:r>
            <a:endParaRPr lang="en-US" altLang="ko-KR" sz="1200" dirty="0"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20725" marR="0" lvl="0" indent="-360363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내용 개체 틀 5"/>
          <p:cNvSpPr txBox="1">
            <a:spLocks/>
          </p:cNvSpPr>
          <p:nvPr/>
        </p:nvSpPr>
        <p:spPr>
          <a:xfrm>
            <a:off x="457200" y="928670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7800" lvl="0" indent="-1778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마케팅조사설계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600" b="1" dirty="0" smtClean="0">
              <a:solidFill>
                <a:srgbClr val="0066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803275" lvl="0" indent="-179388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자료를 수집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분석하기 위한 조사계획 수립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0" indent="-179388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자료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- 1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차 자료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081088" indent="-180975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당면한 조사목적을 위해 조사자가 직접 수집한 자료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081088" indent="-180975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정확성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정합성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시의적절성에서 우수하나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많은 비용과 시간 소요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081088" indent="-180975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차 자료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081088" indent="-180975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다른 목적을 위해 이미 수집된 자료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081088" indent="-180975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경제적이며 조사문제의 발견에 도움이 되나 조사목적과 정확히 부합되지 않음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081088" indent="-180975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0" indent="-179388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차 자료수집을 위한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마케팅조사계획시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고려요인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0" indent="-96838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조사방법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응답자 접촉방법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표본추출계획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측정도구 등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20725" lvl="0" indent="-360363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600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5"/>
          <p:cNvSpPr txBox="1">
            <a:spLocks/>
          </p:cNvSpPr>
          <p:nvPr/>
        </p:nvSpPr>
        <p:spPr>
          <a:xfrm>
            <a:off x="457200" y="928670"/>
            <a:ext cx="8147248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7800" lvl="0" indent="-177800" algn="ctr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차 자료 수집계획에서 고려해야 할 사항들</a:t>
            </a:r>
            <a:endParaRPr kumimoji="0" lang="en-US" altLang="ko-KR" sz="700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800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20725" marR="0" lvl="0" indent="-360363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800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8DD58266-7D96-8B43-8114-1258B636D4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550" y="2400300"/>
            <a:ext cx="821690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내용 개체 틀 5"/>
          <p:cNvSpPr txBox="1">
            <a:spLocks/>
          </p:cNvSpPr>
          <p:nvPr/>
        </p:nvSpPr>
        <p:spPr>
          <a:xfrm>
            <a:off x="457200" y="928670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7800" lvl="0" indent="-1778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조사설계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9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(1)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조사 방법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        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	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관찰법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표적집단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면접법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심층면접법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서베이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조사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실험조사 등이 있음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</a:t>
            </a:r>
          </a:p>
          <a:p>
            <a:pPr marL="909637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관찰법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조사대상을 관찰하여 자료수집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  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기계이용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  <a:buFont typeface="맑은 고딕" pitchFamily="50" charset="-127"/>
              <a:buChar char="»"/>
            </a:pP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검류계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(galvanometer) :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땀의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분비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맥박수 측정하여 마케팅 자극에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대한 관심과 감정의 정도를 조사</a:t>
            </a:r>
            <a:endParaRPr lang="en-US" altLang="ko-KR" sz="1200" dirty="0" smtClean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  <a:buFont typeface="맑은 고딕" pitchFamily="50" charset="-127"/>
              <a:buChar char="»"/>
            </a:pPr>
            <a:r>
              <a:rPr lang="ko-KR" altLang="en-US" sz="1200" dirty="0" err="1" smtClean="0">
                <a:latin typeface="나눔고딕" pitchFamily="50" charset="-127"/>
                <a:ea typeface="나눔고딕" pitchFamily="50" charset="-127"/>
              </a:rPr>
              <a:t>시선추적기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(eye camera) :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마케팅자극에 대한 응답자들의 눈의 움직임을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조사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마케팅 자극에 대한 관심 정도 측정 </a:t>
            </a:r>
            <a:endParaRPr lang="en-US" altLang="ko-KR" sz="1200" dirty="0" smtClean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  <a:buFont typeface="맑은 고딕" pitchFamily="50" charset="-127"/>
              <a:buChar char="»"/>
            </a:pPr>
            <a:r>
              <a:rPr lang="ko-KR" altLang="en-US" sz="1200" dirty="0" err="1" smtClean="0">
                <a:latin typeface="나눔고딕" pitchFamily="50" charset="-127"/>
                <a:ea typeface="나눔고딕" pitchFamily="50" charset="-127"/>
              </a:rPr>
              <a:t>피플미터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(people meter)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시청률 조사방법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인기에 따라 광고료를 차등 지급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            </a:t>
            </a:r>
          </a:p>
          <a:p>
            <a:pPr marL="1081088" indent="-180975">
              <a:lnSpc>
                <a:spcPct val="150000"/>
              </a:lnSpc>
              <a:buFont typeface="맑은 고딕" pitchFamily="50" charset="-127"/>
              <a:buChar char="»"/>
            </a:pP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스캐너패널 데이터 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: ID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카드를 소유한 소비자의 구매활동을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소매점에 설치된 스캐너가 읽어 수집한 자료 </a:t>
            </a:r>
            <a:endParaRPr lang="en-US" altLang="ko-KR" sz="1200" dirty="0" smtClean="0">
              <a:latin typeface="나눔고딕" pitchFamily="50" charset="-127"/>
              <a:ea typeface="나눔고딕" pitchFamily="50" charset="-127"/>
            </a:endParaRPr>
          </a:p>
          <a:p>
            <a:pPr marL="1081088" indent="-180975">
              <a:lnSpc>
                <a:spcPct val="150000"/>
              </a:lnSpc>
              <a:buFont typeface="맑은 고딕" pitchFamily="50" charset="-127"/>
              <a:buChar char="»"/>
            </a:pPr>
            <a:r>
              <a:rPr lang="ko-KR" altLang="en-US" sz="1200" dirty="0" err="1" smtClean="0">
                <a:latin typeface="나눔고딕" pitchFamily="50" charset="-127"/>
                <a:ea typeface="나눔고딕" pitchFamily="50" charset="-127"/>
              </a:rPr>
              <a:t>소셜미디어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 데이터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 주제별 </a:t>
            </a:r>
            <a:r>
              <a:rPr lang="ko-KR" altLang="en-US" sz="1200" dirty="0" err="1" smtClean="0">
                <a:latin typeface="나눔고딕" pitchFamily="50" charset="-127"/>
                <a:ea typeface="나눔고딕" pitchFamily="50" charset="-127"/>
              </a:rPr>
              <a:t>검색량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 사용자 후기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 각종 사용상의 힌트들 등 온라인 </a:t>
            </a:r>
            <a:r>
              <a:rPr lang="ko-KR" altLang="en-US" sz="1200" dirty="0" err="1" smtClean="0">
                <a:latin typeface="나눔고딕" pitchFamily="50" charset="-127"/>
                <a:ea typeface="나눔고딕" pitchFamily="50" charset="-127"/>
              </a:rPr>
              <a:t>사회연결망에서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 수집한 자료</a:t>
            </a:r>
            <a:endParaRPr lang="en-US" altLang="ko-KR" sz="12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  </a:t>
            </a:r>
          </a:p>
          <a:p>
            <a:pPr marL="720725" indent="-96838">
              <a:lnSpc>
                <a:spcPct val="150000"/>
              </a:lnSpc>
              <a:buFont typeface="Wingdings" pitchFamily="2" charset="2"/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직접 관찰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20725" lvl="0" indent="-360363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400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뉴로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마케팅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내용 개체 틀 5"/>
          <p:cNvSpPr txBox="1">
            <a:spLocks/>
          </p:cNvSpPr>
          <p:nvPr/>
        </p:nvSpPr>
        <p:spPr>
          <a:xfrm>
            <a:off x="457200" y="928670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과연 소비 의사결정과정에서 브랜드가 미치는 영향력을 측정할 수 있을까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?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설문조사나 포커스그룹인터뷰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(FGI)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등과 같은 전통적인 조사기법으로는 충분한 해답을 얻기가 쉽지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않은것이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현실이다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그런데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새로운학문분야가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소비자의 구매태도 및 행동에 대한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의미있는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연구결과를 발표하면서 주목을 끌고 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바로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뇌연구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분야다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미국 마케팅 학자들과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뇌과학자들이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코카콜라와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펩시를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구매하는 소비자 들의 뇌 반응을 기능성자기공명영상장치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400" dirty="0" err="1" smtClean="0">
                <a:latin typeface="나눔고딕" pitchFamily="50" charset="-127"/>
                <a:ea typeface="나눔고딕" pitchFamily="50" charset="-127"/>
              </a:rPr>
              <a:t>fMRI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로 연구해 브랜드에 얽힌 수수께끼를 풀었다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뉴로마케팅은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뇌영상촬영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뇌파측정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시선추적 등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뇌과학기술을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이용해 소비자의 뇌세포 활성화나 자율신경계 변화를 측정해 소비자 심리 및 행동을 이해하고 이를 마케팅에 활용하려는 시도다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뉴로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마케팅의 핵심은 소비자가 무의식적으로 느끼는 감성의 측정에 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혼다는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뉴로마케팅을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활용해 정면에서 보면 마치 화가 난 사람의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얼굴같은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디자인의 오토바이를 개발해 주목을 받았다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KT&amp;G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의 화장품 제조 계열사인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KCG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라이프엔진이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2011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년 말에 출시한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스킨케어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브랜드 ‘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동인비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’는 여성 소비자의 두뇌를 미리 읽어 여러 화장품의 기능들 가운데 ‘촉촉함’을 제품에 반영해 성공했다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한업체는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시선추적방식을 통해 매장동선 및 디스플레이 방식을 변경해 성공을 거뒀다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 업체는 쇼핑객에게 카메라가 달린 안경을 끼도록 하고 매장을 자유롭게 쇼핑하도록 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쇼핑객이 동선을 따라 걸을 때 느끼는 편안함의 정도를 파악하고 디스플레이를 바라보는 시선의 방향을 분석했다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 업체는 실험결과에 따라 하나의 매장을 대폭 변경했고 변경 이후 매장의 매출이 다른 매장에 비해 무려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21%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나 늘었다는 사실을 확인했다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이런 결과에 고무된 기업은 실험과정에서 얻은 노하우를 전 매장으로 확대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적용했다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kumimoji="1"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내용 개체 틀 5"/>
          <p:cNvSpPr txBox="1">
            <a:spLocks/>
          </p:cNvSpPr>
          <p:nvPr/>
        </p:nvSpPr>
        <p:spPr>
          <a:xfrm>
            <a:off x="457200" y="928670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조사설계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909637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표적집단면접법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(focus group interview)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과 심층면접법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(depth interview)</a:t>
            </a:r>
          </a:p>
          <a:p>
            <a:pPr marL="900113" indent="-87313">
              <a:lnSpc>
                <a:spcPct val="150000"/>
              </a:lnSpc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표적집단면접법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(focus group interview)</a:t>
            </a:r>
          </a:p>
          <a:p>
            <a:pPr marL="1362075" lvl="4" indent="-14605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소수의 응답자가 한 장소에 모여 자유스런 분위기 속에서 사회자가 제시하는 주제와 관련된 정보를 대화를 통해 수집하는 방법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차 자료 수집에 가장 널리 사용되는 방법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362075" lvl="4" indent="-146050">
              <a:lnSpc>
                <a:spcPct val="150000"/>
              </a:lnSpc>
              <a:buNone/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4" indent="-87313">
              <a:lnSpc>
                <a:spcPct val="150000"/>
              </a:lnSpc>
              <a:buNone/>
              <a:defRPr/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심층면접법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(depth interview)</a:t>
            </a:r>
          </a:p>
          <a:p>
            <a:pPr marL="1362075" lvl="4" indent="-146050">
              <a:lnSpc>
                <a:spcPct val="150000"/>
              </a:lnSpc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1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대면접촉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362075" lvl="4" indent="-14605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응답자의 응답에 따라 질문 변경 가능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362075" lvl="4" indent="-14605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일반적인 설문조사가 밝히기 어려운 소비자의 잠재적 욕구 파악</a:t>
            </a: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  <a:defRPr/>
            </a:pP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  <a:defRPr/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50000"/>
              </a:lnSpc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7" name="그림 6" descr="그룹 인터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79" y="4576481"/>
            <a:ext cx="2782295" cy="1846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그림 7" descr="1대1 인터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4572008"/>
            <a:ext cx="2834549" cy="1882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내용 개체 틀 5"/>
          <p:cNvSpPr txBox="1">
            <a:spLocks/>
          </p:cNvSpPr>
          <p:nvPr/>
        </p:nvSpPr>
        <p:spPr>
          <a:xfrm>
            <a:off x="457200" y="928670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조사설계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909637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서베이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조사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(survey research)</a:t>
            </a: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marL="1362075" lvl="4" indent="-14605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표본으로 선정된 조사대상자들로부터 자료를 수집하는 방법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362075" lvl="4" indent="-146050">
              <a:lnSpc>
                <a:spcPct val="150000"/>
              </a:lnSpc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차 자료 수집에 가장 널리 사용되는 방법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362075" lvl="4" indent="-146050">
              <a:lnSpc>
                <a:spcPct val="150000"/>
              </a:lnSpc>
              <a:buNone/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 marL="954087" lvl="2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실험 조사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(experimental research)</a:t>
            </a:r>
          </a:p>
          <a:p>
            <a:pPr marL="1362075" lvl="4" indent="-14605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인과관계를 조사하는 데 적절한 방법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362075" lvl="4" indent="-14605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실험대상자를 몇 개의 집단으로 나누고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집단별로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원인변수를 다르게 조작한 후 집단간 차이를 측정하는 방법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362075" lvl="4" indent="-14605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트롬세탁기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광고에 대한 소비자반응 조사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각기 다른 광고 시안을 보여준 뒤 선호도를 측정하는 방법</a:t>
            </a: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  <a:defRPr/>
            </a:pP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  <a:defRPr/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50000"/>
              </a:lnSpc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도입사례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(LG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전자 라이프스타일연구소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15" name="내용 개체 틀 5"/>
          <p:cNvSpPr txBox="1">
            <a:spLocks/>
          </p:cNvSpPr>
          <p:nvPr/>
        </p:nvSpPr>
        <p:spPr>
          <a:xfrm>
            <a:off x="467544" y="3501008"/>
            <a:ext cx="8219256" cy="299982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just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안구추적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동작측정 같은 정성 조사방식을 가전용품 개발에 활용하는 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LG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전자 라이프스타일연구소 </a:t>
            </a: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algn="just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최근 흥미로운 고객관찰 마케팅조사방식들이 활발하게 도입되고 있다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마케터가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목표고객집단이 모여 있는 특정 공간을 방문해 함께 활동하거나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고객의 집을 방문해 생활환경정보를 파악하거나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고객의 생활상을 비디오로 가감 없이 녹화해 분석하거나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소비자의 친구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가족 등이 소비자의 행동을 관찰하고 기록하거나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 관계자들이 고객을 연기하는 역할극을 하거나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완전히 다른 이종산업의 소비자들을 관찰해보는 방법 등이 대표적이다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최근에는 이런 행동관찰을 넘어 고객의 심층심리를 분석하거나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특정 자극에 대한 두뇌나 동공의 반응을 측정하는 최첨단 조사방식들도 등장했다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endParaRPr kumimoji="0" lang="ko-KR" alt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algn="just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LG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전자 디자인경영센터 라이프스타일리서치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(LSR)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연구소는 이러한 정성조사방식을 활용해 다양한 고객반응을 수집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/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분석하고 이를 신제품 개발에 활용한다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</a:t>
            </a: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6" name="_x184043584" descr="EMB000135106cb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000108"/>
            <a:ext cx="4287838" cy="2293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내용 개체 틀 5"/>
          <p:cNvSpPr txBox="1">
            <a:spLocks/>
          </p:cNvSpPr>
          <p:nvPr/>
        </p:nvSpPr>
        <p:spPr>
          <a:xfrm>
            <a:off x="457200" y="857232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7800" lvl="0" indent="-1778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조사설계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20725" indent="-360363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20725" indent="-360363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altLang="ko-KR" sz="1300" b="1" dirty="0" smtClean="0">
                <a:latin typeface="나눔고딕" pitchFamily="50" charset="-127"/>
                <a:ea typeface="나눔고딕" pitchFamily="50" charset="-127"/>
              </a:rPr>
              <a:t>(2)</a:t>
            </a:r>
            <a:r>
              <a:rPr lang="ko-KR" altLang="en-US" sz="1300" b="1" dirty="0" smtClean="0">
                <a:latin typeface="나눔고딕" pitchFamily="50" charset="-127"/>
                <a:ea typeface="나눔고딕" pitchFamily="50" charset="-127"/>
              </a:rPr>
              <a:t> 응답자 접촉방법</a:t>
            </a:r>
            <a:endParaRPr lang="en-US" altLang="ko-KR" sz="1300" b="1" dirty="0" smtClean="0">
              <a:latin typeface="나눔고딕" pitchFamily="50" charset="-127"/>
              <a:ea typeface="나눔고딕" pitchFamily="50" charset="-127"/>
            </a:endParaRP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defRPr/>
            </a:pPr>
            <a:endParaRPr lang="en-US" altLang="ko-KR" sz="13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우편조사법</a:t>
            </a:r>
            <a:endParaRPr lang="en-US" altLang="ko-KR" sz="13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우편으로 반송된 설문지에 응답하도록 한 다음 이를 반송용 봉투를 이용하여 회수하는 방법</a:t>
            </a:r>
            <a:endParaRPr lang="en-US" altLang="ko-KR" sz="13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자료수집에 비용이 적고 응답상의 오류를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줄일 수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있음</a:t>
            </a:r>
            <a:endParaRPr lang="en-US" altLang="ko-KR" sz="13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질적 수준을 높이는 것이 매우 중요</a:t>
            </a:r>
            <a:r>
              <a:rPr lang="en-US" altLang="ko-KR" sz="13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답례품 제공</a:t>
            </a:r>
            <a:r>
              <a:rPr lang="en-US" altLang="ko-KR" sz="13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사전 허락</a:t>
            </a:r>
            <a:r>
              <a:rPr lang="en-US" altLang="ko-KR" sz="1300" dirty="0" smtClean="0">
                <a:latin typeface="나눔고딕" pitchFamily="50" charset="-127"/>
                <a:ea typeface="나눔고딕" pitchFamily="50" charset="-127"/>
              </a:rPr>
              <a:t>) </a:t>
            </a: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defRPr/>
            </a:pPr>
            <a:endParaRPr lang="en-US" altLang="ko-KR" sz="13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300" dirty="0" err="1" smtClean="0">
                <a:latin typeface="나눔고딕" pitchFamily="50" charset="-127"/>
                <a:ea typeface="나눔고딕" pitchFamily="50" charset="-127"/>
              </a:rPr>
              <a:t>전화면접법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3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조사원이 전화를 통하여 질문하고 응답을 기록하는 방법</a:t>
            </a:r>
            <a:endParaRPr lang="en-US" altLang="ko-KR" sz="13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짧은 시간과 적은 비용으로 조사 가능</a:t>
            </a:r>
            <a:endParaRPr lang="en-US" altLang="ko-KR" sz="13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조사내용이 어렵거나 질문이 긴 경우에는 적합하지 않음</a:t>
            </a:r>
            <a:r>
              <a:rPr lang="en-US" altLang="ko-KR" sz="13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endParaRPr lang="en-US" altLang="ko-KR" sz="13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300" dirty="0" err="1" smtClean="0">
                <a:latin typeface="나눔고딕" pitchFamily="50" charset="-127"/>
                <a:ea typeface="나눔고딕" pitchFamily="50" charset="-127"/>
              </a:rPr>
              <a:t>대인면접법</a:t>
            </a:r>
            <a:endParaRPr lang="en-US" altLang="ko-KR" sz="13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사전교육을 받은 조사원이 직접 대면접촉을 통해 자료 수집</a:t>
            </a:r>
            <a:endParaRPr lang="en-US" altLang="ko-KR" sz="13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어려운 질문에 대해 설명해 줄 수 있어 보다 정확한 자료 수집</a:t>
            </a:r>
            <a:endParaRPr lang="en-US" altLang="ko-KR" sz="13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조사비용과 시간이 많이 들고</a:t>
            </a:r>
            <a:r>
              <a:rPr lang="en-US" altLang="ko-KR" sz="13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조사원이 임의적 판단으로 응답자를 선정해 표본선정 오류가 발생할 가능성이 있음</a:t>
            </a:r>
            <a:r>
              <a:rPr lang="en-US" altLang="ko-KR" sz="1300" dirty="0" smtClean="0">
                <a:latin typeface="나눔고딕" pitchFamily="50" charset="-127"/>
                <a:ea typeface="나눔고딕" pitchFamily="50" charset="-127"/>
              </a:rPr>
              <a:t>. </a:t>
            </a:r>
            <a:endParaRPr lang="en-US" altLang="ko-KR" sz="13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내용 개체 틀 5"/>
          <p:cNvSpPr txBox="1">
            <a:spLocks/>
          </p:cNvSpPr>
          <p:nvPr/>
        </p:nvSpPr>
        <p:spPr>
          <a:xfrm>
            <a:off x="457200" y="928670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7800" lvl="0" indent="-1778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조사설계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050" b="1" dirty="0" smtClean="0">
              <a:latin typeface="나눔고딕" pitchFamily="50" charset="-127"/>
              <a:ea typeface="나눔고딕" pitchFamily="50" charset="-127"/>
            </a:endParaRPr>
          </a:p>
          <a:p>
            <a:pPr indent="360363">
              <a:lnSpc>
                <a:spcPct val="150000"/>
              </a:lnSpc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(3)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표본추출계획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indent="360363">
              <a:lnSpc>
                <a:spcPct val="150000"/>
              </a:lnSpc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전체 소비자들 가운데 추출된 소규모의 표본으로부터 자료를 수집하고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그 결과를 전체 소비자집단으로 일반화 시킴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따라서 대표성 있는 표본을 추출하는 것이 중요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조사대상 모집단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조사대상의 전체 집합체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정의→표본추출에 사용될 표본프레임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조사대상자들의 명단이 수록된 목록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선정 → 표본추출 방법 선정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비확률표본추출방법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조사대상이 표본으로 추출될 확률을 모르는 상태에서 표본이 선정되는 방법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분석결과를 일반화시키는 데 한계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확률표본추출방법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연구대상이 표본으로 추출될 확률을 미리 알 수 있는 표본추출방법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분석결과 일반화 가능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14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966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비확률표본추출방법</a:t>
            </a:r>
            <a:endParaRPr lang="en-US" altLang="ko-KR" sz="1800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endParaRPr lang="en-US" altLang="ko-KR" sz="18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89516321"/>
              </p:ext>
            </p:extLst>
          </p:nvPr>
        </p:nvGraphicFramePr>
        <p:xfrm>
          <a:off x="683568" y="1844824"/>
          <a:ext cx="7602612" cy="40924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342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34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342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17833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맑은 고딕" pitchFamily="50" charset="-127"/>
                          <a:ea typeface="맑은 고딕" pitchFamily="50" charset="-127"/>
                        </a:rPr>
                        <a:t>정의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맑은 고딕" pitchFamily="50" charset="-127"/>
                          <a:ea typeface="맑은 고딕" pitchFamily="50" charset="-127"/>
                        </a:rPr>
                        <a:t>예시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421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맑은 고딕" pitchFamily="50" charset="-127"/>
                          <a:ea typeface="맑은 고딕" pitchFamily="50" charset="-127"/>
                        </a:rPr>
                        <a:t>편의표본추출</a:t>
                      </a:r>
                      <a:endParaRPr lang="ko-KR" altLang="en-US" sz="14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조사자의 편의대로 표본을 </a:t>
                      </a:r>
                      <a:endParaRPr kumimoji="1" lang="en-US" altLang="ko-KR" sz="1400" u="none" strike="noStrike" cap="none" normalizeH="0" baseline="0" dirty="0">
                        <a:ln>
                          <a:noFill/>
                        </a:ln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선정하는 방법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신제품을 테스트하기 위해서 지원자를 대상으로 조사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050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맑은 고딕" pitchFamily="50" charset="-127"/>
                          <a:ea typeface="맑은 고딕" pitchFamily="50" charset="-127"/>
                        </a:rPr>
                        <a:t>판단표본추출</a:t>
                      </a:r>
                      <a:endParaRPr lang="ko-KR" altLang="en-US" sz="14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조사목적에 가장 적합할 것으로 판단되는 특정집단을 </a:t>
                      </a:r>
                      <a:endParaRPr kumimoji="1" lang="en-US" altLang="ko-KR" sz="1400" u="none" strike="noStrike" cap="none" normalizeH="0" baseline="0" dirty="0">
                        <a:ln>
                          <a:noFill/>
                        </a:ln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표본으로 선정하는 방법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신제품을 출시하기 전 제품의 시장잠재력을 가장 잘 반영할 것으로 판단되는 특정도시를 선택하는 것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454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맑은 고딕" pitchFamily="50" charset="-127"/>
                          <a:ea typeface="맑은 고딕" pitchFamily="50" charset="-127"/>
                        </a:rPr>
                        <a:t>할당표본추출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모집단의 특성</a:t>
                      </a:r>
                      <a:r>
                        <a:rPr kumimoji="1" lang="en-US" altLang="ko-KR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가령</a:t>
                      </a:r>
                      <a:r>
                        <a:rPr kumimoji="1" lang="en-US" altLang="ko-KR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나이</a:t>
                      </a:r>
                      <a:r>
                        <a:rPr kumimoji="1" lang="en-US" altLang="ko-KR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을 기준으로 이에 비례하여 </a:t>
                      </a:r>
                      <a:endParaRPr kumimoji="1" lang="en-US" altLang="ko-KR" sz="1400" u="none" strike="noStrike" cap="none" normalizeH="0" baseline="0" dirty="0">
                        <a:ln>
                          <a:noFill/>
                        </a:ln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표본을 추출함으로써 </a:t>
                      </a:r>
                      <a:endParaRPr kumimoji="1" lang="en-US" altLang="ko-KR" sz="1400" u="none" strike="noStrike" cap="none" normalizeH="0" baseline="0" dirty="0">
                        <a:ln>
                          <a:noFill/>
                        </a:ln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모집단의 구성원들을 </a:t>
                      </a:r>
                      <a:endParaRPr kumimoji="1" lang="en-US" altLang="ko-KR" sz="1400" u="none" strike="noStrike" cap="none" normalizeH="0" baseline="0" dirty="0">
                        <a:ln>
                          <a:noFill/>
                        </a:ln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대표하도록 하는 추출방법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모집단이 </a:t>
                      </a:r>
                      <a:r>
                        <a:rPr kumimoji="1" lang="en-US" altLang="ko-KR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30</a:t>
                      </a: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세 이상과 </a:t>
                      </a:r>
                      <a:r>
                        <a:rPr kumimoji="1" lang="en-US" altLang="ko-KR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30</a:t>
                      </a:r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세 이하로 대별되고 각 집단의 구성 비율에 대하여 </a:t>
                      </a:r>
                      <a:endParaRPr kumimoji="1" lang="en-US" altLang="ko-KR" sz="1400" u="none" strike="noStrike" cap="none" normalizeH="0" baseline="0" dirty="0">
                        <a:ln>
                          <a:noFill/>
                        </a:ln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latinLnBrk="1"/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사전정보를 가지고 있는 경우 그 비율에 따라 표본을 </a:t>
                      </a:r>
                      <a:endParaRPr kumimoji="1" lang="en-US" altLang="ko-KR" sz="1400" u="none" strike="noStrike" cap="none" normalizeH="0" baseline="0" dirty="0">
                        <a:ln>
                          <a:noFill/>
                        </a:ln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latinLnBrk="1"/>
                      <a:r>
                        <a:rPr kumimoji="1" lang="ko-KR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추출하는 것</a:t>
                      </a:r>
                      <a:endParaRPr lang="ko-KR" altLang="en-US" sz="14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966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조사설계</a:t>
            </a: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확률 표본추출방법</a:t>
            </a: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sz="1800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endParaRPr lang="en-US" altLang="ko-KR" sz="18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8046503"/>
              </p:ext>
            </p:extLst>
          </p:nvPr>
        </p:nvGraphicFramePr>
        <p:xfrm>
          <a:off x="673120" y="1528477"/>
          <a:ext cx="7715304" cy="499686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546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511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맑은 고딕" pitchFamily="50" charset="-127"/>
                          <a:ea typeface="맑은 고딕" pitchFamily="50" charset="-127"/>
                        </a:rPr>
                        <a:t>정의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맑은 고딕" pitchFamily="50" charset="-127"/>
                          <a:ea typeface="맑은 고딕" pitchFamily="50" charset="-127"/>
                        </a:rPr>
                        <a:t>예시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216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맑은 고딕" pitchFamily="50" charset="-127"/>
                          <a:ea typeface="맑은 고딕" pitchFamily="50" charset="-127"/>
                        </a:rPr>
                        <a:t>단순무작위 표본추출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각 표본들이 동일하게 선택될 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확률을 가지도록 선정된 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표본프레임안에서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각 표본단위들에 일련번호를 부여하여 난수표를 이용해서 선정된 번호에  따라서 무작위로 추출하는 방법 </a:t>
                      </a:r>
                    </a:p>
                    <a:p>
                      <a:pPr algn="l" latinLnBrk="1"/>
                      <a:endParaRPr lang="ko-KR" altLang="en-US" sz="14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50000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 크기의 모집단에서 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명을 추출할 경우 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컴퓨터에서 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50000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개의 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난수와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일련번호를 발생 시킨 후 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50000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개중 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개 무작위로 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추출하여 모집단의 일련번호와 일치하는 경우를 추출함</a:t>
                      </a:r>
                    </a:p>
                    <a:p>
                      <a:pPr algn="l" latinLnBrk="1"/>
                      <a:endParaRPr lang="ko-KR" altLang="en-US" sz="14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420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맑은 고딕" pitchFamily="50" charset="-127"/>
                          <a:ea typeface="맑은 고딕" pitchFamily="50" charset="-127"/>
                        </a:rPr>
                        <a:t>층화표본추출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모집단을 통제변수에 의해서 서로 배타적이고 포괄적인 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소그룹으로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구분한 다음 각 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소그룹별로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단순무작위 표본을 추출하는 방법 </a:t>
                      </a:r>
                    </a:p>
                    <a:p>
                      <a:pPr algn="l" latinLnBrk="1"/>
                      <a:endParaRPr lang="ko-KR" altLang="en-US" sz="14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모집단을 성이라는 통제변수를 통해서 남성과 여성으로 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l" latinLnBrk="1"/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분류하고 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소그룹에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대해 다시 무작위로 표본을 추출하는 것 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84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맑은 고딕" pitchFamily="50" charset="-127"/>
                          <a:ea typeface="맑은 고딕" pitchFamily="50" charset="-127"/>
                        </a:rPr>
                        <a:t>군집표본추출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모집단을 동질적인 여러 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소그룹으로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나눈 다음 특정 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소그룹을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표본으로 추출하고 선택된 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소그룹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전체를 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조사대상으로 삼거나 그 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소그룹의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상당부분을 표본으로 다시 추출하는 표본추출방법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가구방문조사 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– </a:t>
                      </a:r>
                    </a:p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면접원이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사전 표본추출로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선정된 가구를 직접 방문하여 조사를 진행하는 방법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96674"/>
          </a:xfrm>
        </p:spPr>
        <p:txBody>
          <a:bodyPr>
            <a:noAutofit/>
          </a:bodyPr>
          <a:lstStyle/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측정도구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설문지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가장 보편적인 측정도구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>
              <a:lnSpc>
                <a:spcPct val="150000"/>
              </a:lnSpc>
              <a:buNone/>
            </a:pP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                      :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신중을 기하여 설문지를 개발해야 함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사전조사 실시</a:t>
            </a:r>
            <a:endParaRPr lang="en-US" altLang="ko-KR" sz="1400" dirty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설문지 작성시 유의사항</a:t>
            </a:r>
            <a:endParaRPr lang="en-US" altLang="ko-KR" sz="1400" b="1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질문할 내용 결정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어렵거나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불필요한 질문 점검</a:t>
            </a:r>
            <a:endParaRPr lang="en-US" altLang="ko-KR" sz="1400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적절한 질문형태 결정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선택형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 질문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자료처리 용이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과 </a:t>
            </a:r>
            <a:endParaRPr lang="en-US" altLang="ko-KR" sz="1400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None/>
            </a:pP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                              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개방형 질문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복잡한 사후처리 필요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탐색적 조사에 유용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sz="1400" dirty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endParaRPr lang="en-US" altLang="ko-KR" sz="1400" dirty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질문에 사용되는 단어의 선택과 질문항목 순서에 대해 신중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>
              <a:lnSpc>
                <a:spcPct val="150000"/>
              </a:lnSpc>
              <a:buFontTx/>
              <a:buChar char="-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목적과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관련성이 있으며 응답자의 편견이 개입되지 않은 단어 사용</a:t>
            </a:r>
            <a:endParaRPr lang="en-US" altLang="ko-KR" sz="1400" dirty="0">
              <a:latin typeface="나눔고딕" pitchFamily="50" charset="-127"/>
              <a:ea typeface="나눔고딕" pitchFamily="50" charset="-127"/>
            </a:endParaRPr>
          </a:p>
          <a:p>
            <a:pPr marL="900113" indent="-96838">
              <a:lnSpc>
                <a:spcPct val="150000"/>
              </a:lnSpc>
              <a:buFontTx/>
              <a:buChar char="-"/>
            </a:pP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초반부는 흥미를 끌 수 있는 질문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후반부는 어렵거나 개인적인 질문</a:t>
            </a:r>
            <a:endParaRPr lang="en-US" altLang="ko-KR" sz="1400" dirty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1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611560" y="3643314"/>
            <a:ext cx="3786214" cy="1143008"/>
          </a:xfrm>
          <a:prstGeom prst="roundRect">
            <a:avLst/>
          </a:prstGeom>
          <a:solidFill>
            <a:schemeClr val="accent3">
              <a:lumMod val="60000"/>
              <a:lumOff val="40000"/>
              <a:alpha val="75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1.</a:t>
            </a:r>
            <a:r>
              <a:rPr kumimoji="0" lang="ko-KR" altLang="en-US" sz="16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선택형</a:t>
            </a:r>
            <a:r>
              <a:rPr kumimoji="0" lang="ko-KR" altLang="en-US" sz="1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질문</a:t>
            </a:r>
            <a:endParaRPr kumimoji="0" lang="en-US" altLang="ko-KR" sz="1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예</a:t>
            </a:r>
            <a:r>
              <a:rPr lang="en-US" altLang="ko-KR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:</a:t>
            </a:r>
            <a:r>
              <a:rPr kumimoji="0" lang="en-US" altLang="ko-KR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</a:t>
            </a:r>
            <a:r>
              <a:rPr kumimoji="0" lang="ko-KR" altLang="en-US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귀하는</a:t>
            </a:r>
            <a:r>
              <a:rPr kumimoji="0" lang="en-US" altLang="ko-KR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</a:t>
            </a:r>
            <a:r>
              <a:rPr kumimoji="0" lang="ko-KR" altLang="en-US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어느 회사 제품을 사용하십니까</a:t>
            </a:r>
            <a:r>
              <a:rPr kumimoji="0" lang="en-US" altLang="ko-KR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①LG ②</a:t>
            </a:r>
            <a:r>
              <a:rPr kumimoji="0" lang="ko-KR" altLang="en-US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삼성 </a:t>
            </a:r>
            <a:r>
              <a:rPr kumimoji="0" lang="en-US" altLang="ko-KR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③</a:t>
            </a:r>
            <a:r>
              <a:rPr kumimoji="0" lang="ko-KR" altLang="en-US" sz="1400" b="1" dirty="0" err="1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월풀</a:t>
            </a:r>
            <a:r>
              <a:rPr kumimoji="0" lang="ko-KR" altLang="en-US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</a:t>
            </a:r>
            <a:r>
              <a:rPr kumimoji="0" lang="en-US" altLang="ko-KR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④GE ⑤</a:t>
            </a:r>
            <a:r>
              <a:rPr kumimoji="0" lang="ko-KR" altLang="en-US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대우</a:t>
            </a:r>
            <a:endParaRPr kumimoji="0" lang="en-US" altLang="ko-KR" sz="1400" b="1" dirty="0">
              <a:solidFill>
                <a:schemeClr val="tx1"/>
              </a:solidFill>
              <a:latin typeface="HY중고딕" pitchFamily="18" charset="-127"/>
              <a:ea typeface="HY중고딕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4716016" y="3643314"/>
            <a:ext cx="3786214" cy="1143008"/>
          </a:xfrm>
          <a:prstGeom prst="roundRect">
            <a:avLst/>
          </a:prstGeom>
          <a:solidFill>
            <a:schemeClr val="accent3">
              <a:lumMod val="60000"/>
              <a:lumOff val="40000"/>
              <a:alpha val="75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2. </a:t>
            </a:r>
            <a:r>
              <a:rPr kumimoji="0" lang="ko-KR" altLang="en-US" sz="1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개방형 질문</a:t>
            </a:r>
            <a:endParaRPr kumimoji="0" lang="en-US" altLang="ko-KR" sz="1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예</a:t>
            </a:r>
            <a:r>
              <a:rPr kumimoji="0" lang="en-US" altLang="ko-KR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: </a:t>
            </a:r>
            <a:r>
              <a:rPr kumimoji="0" lang="ko-KR" altLang="en-US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삼성전자 냉장고에 대한 귀하의 의견은</a:t>
            </a:r>
            <a:r>
              <a:rPr kumimoji="0" lang="en-US" altLang="ko-KR" sz="1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5114" y="899428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질문의 유형</a:t>
            </a:r>
            <a:endParaRPr lang="en-US" altLang="ko-KR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F613E239-2440-514D-BE6E-FB55C7AFD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306" y="992648"/>
            <a:ext cx="5754494" cy="538209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5114" y="899428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질문의 유형</a:t>
            </a:r>
            <a:endParaRPr lang="en-US" altLang="ko-KR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2E1268CA-62D8-6B49-A9DB-14124C8AAF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380" y="1472671"/>
            <a:ext cx="6982420" cy="336150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966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2.3 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자료의 수집과 분석</a:t>
            </a:r>
            <a:endParaRPr lang="en-US" altLang="ko-KR" sz="18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20725" indent="-360363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20725" indent="-360363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회귀분석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(Regression Analysis) </a:t>
            </a:r>
          </a:p>
          <a:p>
            <a:pPr marL="803275" indent="-179388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둘 이상의 독립변수가 하나의 종속변수에  미치는 영향의 정도와 방향을 파악하기 위해서 사용되는 분석기법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광고비의 증감과 가격변화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defRPr/>
            </a:pPr>
            <a:endParaRPr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720725" indent="-360363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 상관관계분석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(Correlation Analysis)</a:t>
            </a:r>
          </a:p>
          <a:p>
            <a:pPr marL="803275" indent="-179388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매출액 변화와 광고비 변화의 관계와 같이 두 변수들 간의 연관의 정도를 측정하는 기법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20725" indent="-360363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 분산분석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(ANOVA : Analysis of Variance)</a:t>
            </a:r>
          </a:p>
          <a:p>
            <a:pPr marL="803275" indent="-179388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집단들 간에 특정변수의 평균값이 서로 차이가 있는지를 검정하는 통계기법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  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남녀 간에 선호하는 청바지의 가격대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966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2.3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자료의 수집과 분석</a:t>
            </a:r>
            <a:endParaRPr lang="en-US" altLang="ko-KR" sz="18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20725" indent="-360363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20725" indent="-360363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요인분석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(Factor Analysis) </a:t>
            </a:r>
          </a:p>
          <a:p>
            <a:pPr marL="803275" indent="-179388">
              <a:lnSpc>
                <a:spcPct val="150000"/>
              </a:lnSpc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조사에 사용된 여러 가지 변수들을 유사한 변수들끼리 한 요인으로 묶어서 적은 수의 요인으로 축소시키는 데 사용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백화점을 선택하는 기준으로 주차공간의 편리함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제품의 신뢰성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친절도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광고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부대시설 등의 변수 중 관련성이 높은 것끼리 묶어 소수의 요인으로 줄임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720725" indent="-360363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군집분석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(Cluster Analysis)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유사한 특성을 갖는 조사대상자들을 묶어주는 통제기법으로 시장세분화에 사용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Clr>
                <a:schemeClr val="accent3"/>
              </a:buClr>
              <a:buNone/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맥주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구매행태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맛을 중시하는 집단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가격중시 집단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분위기 중시 집단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966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2.4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보고서작성</a:t>
            </a:r>
            <a:endParaRPr lang="en-US" altLang="ko-KR" sz="18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보고서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작성의 요건 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명확하면서 간단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의사결정자가 빠른 결정을 할 수 있도록 작성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객관적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–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논리적 근거와 객관적 자료를 바탕으로 작성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보고서 구성요소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제목 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보고서 목차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연구결과의 요약 및 결론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서론부분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조사방법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조사결과의 분석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전략적 제안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결론 및 권고사항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03275" indent="-179388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부록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조사설문지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표 및 도표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>
              <a:lnSpc>
                <a:spcPct val="150000"/>
              </a:lnSpc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마케팅정보시스템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Information System)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857232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ko-KR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14" name="내용 개체 틀 5"/>
          <p:cNvSpPr txBox="1">
            <a:spLocks/>
          </p:cNvSpPr>
          <p:nvPr/>
        </p:nvSpPr>
        <p:spPr>
          <a:xfrm>
            <a:off x="457200" y="1072686"/>
            <a:ext cx="7972452" cy="1284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803275" marR="0" lvl="0" indent="-17938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정보사회의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핵심역량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경쟁사보다 나은 정보를 갖는 것</a:t>
            </a:r>
          </a:p>
          <a:p>
            <a:pPr marL="803275" marR="0" lvl="0" indent="-17938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마케팅정보시스템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마케팅 의사 결정자에게 필요한 정보를 수집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분석하여 적기에 제공하는 시스템</a:t>
            </a:r>
          </a:p>
          <a:p>
            <a:pPr marL="803275" marR="0" lvl="0" indent="-17938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2792627" y="5270779"/>
            <a:ext cx="3558746" cy="3693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0" lang="ko-KR" altLang="en-US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정보 시스템의 구성요소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4B09932A-E295-E947-AE34-496852617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58" y="2575484"/>
            <a:ext cx="81788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Research)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966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2.4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보고서작성</a:t>
            </a:r>
            <a:endParaRPr lang="en-US" altLang="ko-KR" sz="18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8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프레젠테이션의 주의 사항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발표 보조기구 등을 미리 점검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조사의뢰인의 성향을 분석하여 의뢰인의 반응을 예측하고 상황에 맞는 시나리오 작성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예행연습을 통해 실전 감각 익히기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서두에 조사의 결과를 설명함으로써 주의를 환기 시킴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도표나 그림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차트 등을 통해 간략하고 명쾌한 설명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 fontAlgn="auto">
              <a:lnSpc>
                <a:spcPct val="150000"/>
              </a:lnSpc>
              <a:spcAft>
                <a:spcPts val="0"/>
              </a:spcAft>
              <a:buFontTx/>
              <a:buChar char="-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질문에 대해서는 핵심만 간결하게 답변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indent="-96838">
              <a:lnSpc>
                <a:spcPct val="150000"/>
              </a:lnSpc>
            </a:pPr>
            <a:endParaRPr lang="en-US" altLang="ko-KR" sz="1800" b="1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7" name="Picture 6" descr="http://christopherwitt.com/wp-content/uploads/2012/10/Man-Present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5013176"/>
            <a:ext cx="3588250" cy="14907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14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1.1 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내부정보시스템</a:t>
            </a: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(Internal Information System)</a:t>
            </a:r>
            <a:endParaRPr lang="en-US" altLang="ko-KR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기업내부정보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-&gt; 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가장 “기본적”정보</a:t>
            </a: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상품별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/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지역별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기간별 매출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재고량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외상매출과 매입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지역별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점포수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및 점포실적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판매가격 등에 관한 정보 포함</a:t>
            </a: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촉진활동의 매출효과 등을 파악하여 최적의 마케팅 의사결정을 위한 정보지원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각 부서에서 제공되는 보고서들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마케터에게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유용한 정보원천임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마케팅정보시스템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Information System)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마케팅정보시스템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Information System)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5698976" cy="51974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고객정보시스템</a:t>
            </a: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(Customer Information System)</a:t>
            </a: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고객의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인구통계적 특성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라이프 스타일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추구하는 혜택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구매행동 등의 정보를 포함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기존고객의 충성도 제고 및 이탈방지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신규고객 유인을 위한 마케팅 전략 수립에 활용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CRM(customer relationship management) –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고객관계관리는 수익성이 높은 고객을 파악하고 이들과의 관계를 유지하는 활동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(20:80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의 법칙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CRM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의 주요영역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관계형성 및 신규고객 확보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고객충성도 제고 및 유지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구매활성화 및 고객확장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9CBAB45-0B70-8146-ABD3-CEDE8778399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2174" y="2786058"/>
            <a:ext cx="2264626" cy="1456308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6BDF3DD-DEE8-E44A-AA49-24BD718B9441}"/>
              </a:ext>
            </a:extLst>
          </p:cNvPr>
          <p:cNvSpPr/>
          <p:nvPr/>
        </p:nvSpPr>
        <p:spPr>
          <a:xfrm>
            <a:off x="6422174" y="4275100"/>
            <a:ext cx="2264626" cy="167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SPC</a:t>
            </a:r>
            <a:r>
              <a:rPr lang="ko-KR" altLang="en-US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는 해피포인트 카드를 기반으로 파리크라상</a:t>
            </a:r>
            <a:r>
              <a:rPr lang="en-US" altLang="ko-KR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배스킨라빈스</a:t>
            </a:r>
            <a:r>
              <a:rPr lang="en-US" altLang="ko-KR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파스쿠찌 등 </a:t>
            </a:r>
            <a:r>
              <a:rPr lang="en-US" altLang="ko-KR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20</a:t>
            </a:r>
            <a:r>
              <a:rPr lang="ko-KR" altLang="en-US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개 이상의 브랜드 고객정보를 통합하여 관리하고 있다</a:t>
            </a:r>
            <a:r>
              <a:rPr lang="en-US" altLang="ko-KR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endParaRPr lang="ko-KR" altLang="en-US" sz="14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마케팅정보시스템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Information System)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246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고객정보시스템</a:t>
            </a: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(Customer Information System)</a:t>
            </a:r>
          </a:p>
          <a:p>
            <a:pPr>
              <a:lnSpc>
                <a:spcPct val="150000"/>
              </a:lnSpc>
            </a:pP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  <a:buAutoNum type="arabicParenBoth"/>
            </a:pP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관계형성 및 신규고객 확보</a:t>
            </a:r>
            <a:endParaRPr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803275" lvl="0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신규고객에게 고객에게 필요한 적절한 가치를 제공하고 고객이 만족할 수 있는 여러 가지 혜택을 제공함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           예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백화점의 무료 주차 서비스 </a:t>
            </a:r>
          </a:p>
          <a:p>
            <a:pPr marL="720725" indent="-360363">
              <a:lnSpc>
                <a:spcPct val="150000"/>
              </a:lnSpc>
            </a:pPr>
            <a:endParaRPr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  <a:buNone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2)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고객충성도 제고 및 유지</a:t>
            </a:r>
            <a:endParaRPr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803275" lvl="0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고객만족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-&gt;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지속적인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재구매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803275" lvl="0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충성고객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재구매율이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높고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가격에 대한 민감성 낮음</a:t>
            </a:r>
          </a:p>
          <a:p>
            <a:pPr marL="803275" lvl="0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충성고객이 많을수록 기업은 더 높은 수익을 창출함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     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</a:pPr>
            <a:endParaRPr lang="en-US" altLang="ko-KR" b="1" dirty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</a:pPr>
            <a:endParaRPr lang="en-US" altLang="ko-KR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마케팅정보시스템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Information System)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19256" cy="45885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고객정보시스템</a:t>
            </a: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(Customer Information System)</a:t>
            </a:r>
          </a:p>
          <a:p>
            <a:pPr>
              <a:lnSpc>
                <a:spcPct val="150000"/>
              </a:lnSpc>
            </a:pPr>
            <a:endParaRPr lang="en-US" altLang="ko-KR" sz="1000" b="1" dirty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  <a:buNone/>
            </a:pP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구매 활성화 및 고객확장</a:t>
            </a:r>
            <a:endParaRPr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803275" lvl="0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구매활성화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교차판매를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통한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구매량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또는 구입횟수 증대</a:t>
            </a:r>
          </a:p>
          <a:p>
            <a:pPr marL="803275" lvl="0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구매활성화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신상품 출시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관련정보 또는 카탈로그를 제공하여 구매촉진</a:t>
            </a:r>
          </a:p>
          <a:p>
            <a:pPr marL="803275" lvl="0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교차판매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보완적인 제품 또는 관련제품을 함께 구매하게 해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구매량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및 구매횟수를 늘리는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것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0" indent="-179388">
              <a:lnSpc>
                <a:spcPct val="150000"/>
              </a:lnSpc>
              <a:buNone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베스킨라빈스의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신제품 </a:t>
            </a:r>
          </a:p>
          <a:p>
            <a:pPr lvl="0">
              <a:lnSpc>
                <a:spcPct val="150000"/>
              </a:lnSpc>
              <a:buNone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   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관련제품 구매 시 할인 서비스 </a:t>
            </a:r>
          </a:p>
          <a:p>
            <a:pPr marL="720725" indent="-360363">
              <a:lnSpc>
                <a:spcPct val="150000"/>
              </a:lnSpc>
            </a:pPr>
            <a:endParaRPr lang="en-US" altLang="ko-KR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마케팅정보시스템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Information System)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91264" cy="22122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</a:t>
            </a:r>
            <a:r>
              <a:rPr lang="ko-KR" altLang="en-US" sz="18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인텔리전스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시스템</a:t>
            </a: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(Marketing Intelligence System)</a:t>
            </a:r>
            <a:endParaRPr lang="en-US" altLang="ko-KR" sz="24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500" b="1" dirty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마케팅환경에서 발생되는 일상적인 정보를 수집하기 위해서 기업이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사용하는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절차와 정보원의 집합</a:t>
            </a:r>
          </a:p>
          <a:p>
            <a:pPr>
              <a:lnSpc>
                <a:spcPct val="150000"/>
              </a:lnSpc>
              <a:buNone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경영의사결정에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영향을 미칠 가능성이 있는 기업 주변의 모든 정보를 수집</a:t>
            </a:r>
          </a:p>
          <a:p>
            <a:pPr>
              <a:lnSpc>
                <a:spcPct val="150000"/>
              </a:lnSpc>
            </a:pPr>
            <a:endParaRPr lang="en-US" altLang="ko-KR" sz="2400" b="1" dirty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</a:pPr>
            <a:endParaRPr lang="en-US" altLang="ko-KR" sz="2400" b="1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903687E6-7D7F-2844-97C7-F9FC06213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382" y="3140968"/>
            <a:ext cx="5422900" cy="2730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마케팅정보시스템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(Marketing Information System)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0206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1.4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조사 시스템</a:t>
            </a: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(Marketing Research System)</a:t>
            </a:r>
          </a:p>
          <a:p>
            <a:pPr>
              <a:lnSpc>
                <a:spcPct val="150000"/>
              </a:lnSpc>
            </a:pPr>
            <a:endParaRPr lang="en-US" altLang="ko-KR" sz="500" b="1" dirty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  <a:buNone/>
            </a:pP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도입배경</a:t>
            </a:r>
            <a:endParaRPr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당면한 마케팅 문제의 해결에 직접적으로 관련된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차 자료를 수집하기 위해 도입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기업내부 혹은 외부 전문기관에서 수행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요건 및 과정</a:t>
            </a:r>
            <a:endParaRPr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체계적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사전에 완벽하게 계획되어야 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객관적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자의적 해석이나 편견이 없어야 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이어야 한다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803275" indent="-179388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조사목적의 결정 →조사설계 → 자료수집과 자료분석 → 보고서 작성 </a:t>
            </a:r>
          </a:p>
          <a:p>
            <a:pPr>
              <a:lnSpc>
                <a:spcPct val="150000"/>
              </a:lnSpc>
            </a:pPr>
            <a:endParaRPr lang="en-US" altLang="ko-KR" sz="2400" b="1" dirty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</a:pPr>
            <a:endParaRPr lang="en-US" altLang="ko-KR" sz="2400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2205</Words>
  <Application>Microsoft Office PowerPoint</Application>
  <PresentationFormat>화면 슬라이드 쇼(4:3)</PresentationFormat>
  <Paragraphs>334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8" baseType="lpstr">
      <vt:lpstr>굴림</vt:lpstr>
      <vt:lpstr>Arial</vt:lpstr>
      <vt:lpstr>나눔고딕</vt:lpstr>
      <vt:lpstr>Wingdings 2</vt:lpstr>
      <vt:lpstr>맑은 고딕</vt:lpstr>
      <vt:lpstr>Wingdings</vt:lpstr>
      <vt:lpstr>HY중고딕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hhspub-pc</dc:creator>
  <cp:lastModifiedBy>hhspub-pc</cp:lastModifiedBy>
  <cp:revision>45</cp:revision>
  <dcterms:created xsi:type="dcterms:W3CDTF">2018-02-26T03:14:58Z</dcterms:created>
  <dcterms:modified xsi:type="dcterms:W3CDTF">2018-02-26T09:09:59Z</dcterms:modified>
</cp:coreProperties>
</file>