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handoutMasterIdLst>
    <p:handoutMasterId r:id="rId27"/>
  </p:handoutMasterIdLst>
  <p:sldIdLst>
    <p:sldId id="280" r:id="rId2"/>
    <p:sldId id="265" r:id="rId3"/>
    <p:sldId id="334" r:id="rId4"/>
    <p:sldId id="270" r:id="rId5"/>
    <p:sldId id="290" r:id="rId6"/>
    <p:sldId id="291" r:id="rId7"/>
    <p:sldId id="288" r:id="rId8"/>
    <p:sldId id="272" r:id="rId9"/>
    <p:sldId id="341" r:id="rId10"/>
    <p:sldId id="336" r:id="rId11"/>
    <p:sldId id="269" r:id="rId12"/>
    <p:sldId id="260" r:id="rId13"/>
    <p:sldId id="296" r:id="rId14"/>
    <p:sldId id="267" r:id="rId15"/>
    <p:sldId id="268" r:id="rId16"/>
    <p:sldId id="274" r:id="rId17"/>
    <p:sldId id="281" r:id="rId18"/>
    <p:sldId id="275" r:id="rId19"/>
    <p:sldId id="276" r:id="rId20"/>
    <p:sldId id="330" r:id="rId21"/>
    <p:sldId id="331" r:id="rId22"/>
    <p:sldId id="285" r:id="rId23"/>
    <p:sldId id="309" r:id="rId24"/>
    <p:sldId id="295" r:id="rId25"/>
    <p:sldId id="299" r:id="rId26"/>
  </p:sldIdLst>
  <p:sldSz cx="6858000" cy="9906000" type="A4"/>
  <p:notesSz cx="9939338" cy="6807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04AC"/>
    <a:srgbClr val="3366CC"/>
    <a:srgbClr val="71A7AD"/>
    <a:srgbClr val="333399"/>
    <a:srgbClr val="FF99CC"/>
    <a:srgbClr val="FF9933"/>
    <a:srgbClr val="FF0000"/>
    <a:srgbClr val="FFFF75"/>
    <a:srgbClr val="FFFFCD"/>
    <a:srgbClr val="FFF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79" d="100"/>
          <a:sy n="79" d="100"/>
        </p:scale>
        <p:origin x="300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3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7047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9994" y="0"/>
            <a:ext cx="4307047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442E5-15B2-4A1A-AD01-E36EC2F4AD3C}" type="datetimeFigureOut">
              <a:rPr lang="ko-KR" altLang="en-US" smtClean="0"/>
              <a:t>2023-08-01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2" y="6465660"/>
            <a:ext cx="4307047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9994" y="6465660"/>
            <a:ext cx="4307047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48568-0A4F-4581-9714-6D07B96011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2149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3" indent="0" algn="ctr">
              <a:buNone/>
              <a:defRPr sz="1499"/>
            </a:lvl2pPr>
            <a:lvl3pPr marL="685686" indent="0" algn="ctr">
              <a:buNone/>
              <a:defRPr sz="1351"/>
            </a:lvl3pPr>
            <a:lvl4pPr marL="1028528" indent="0" algn="ctr">
              <a:buNone/>
              <a:defRPr sz="1200"/>
            </a:lvl4pPr>
            <a:lvl5pPr marL="1371371" indent="0" algn="ctr">
              <a:buNone/>
              <a:defRPr sz="1200"/>
            </a:lvl5pPr>
            <a:lvl6pPr marL="1714212" indent="0" algn="ctr">
              <a:buNone/>
              <a:defRPr sz="1200"/>
            </a:lvl6pPr>
            <a:lvl7pPr marL="2057055" indent="0" algn="ctr">
              <a:buNone/>
              <a:defRPr sz="1200"/>
            </a:lvl7pPr>
            <a:lvl8pPr marL="2399898" indent="0" algn="ctr">
              <a:buNone/>
              <a:defRPr sz="1200"/>
            </a:lvl8pPr>
            <a:lvl9pPr marL="2742741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4E62-3453-44D8-9507-F0E4D3441D3A}" type="datetimeFigureOut">
              <a:rPr lang="ko-KR" altLang="en-US" smtClean="0"/>
              <a:t>2023-08-01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364-1519-49B7-A1AB-EDF4910DA6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3559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4E62-3453-44D8-9507-F0E4D3441D3A}" type="datetimeFigureOut">
              <a:rPr lang="ko-KR" altLang="en-US" smtClean="0"/>
              <a:t>2023-08-01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364-1519-49B7-A1AB-EDF4910DA6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2368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4E62-3453-44D8-9507-F0E4D3441D3A}" type="datetimeFigureOut">
              <a:rPr lang="ko-KR" altLang="en-US" smtClean="0"/>
              <a:t>2023-08-01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364-1519-49B7-A1AB-EDF4910DA6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1667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4E62-3453-44D8-9507-F0E4D3441D3A}" type="datetimeFigureOut">
              <a:rPr lang="ko-KR" altLang="en-US" smtClean="0"/>
              <a:t>2023-08-01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364-1519-49B7-A1AB-EDF4910DA6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9400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0" y="2469625"/>
            <a:ext cx="5915025" cy="4120620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20" y="6629232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43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68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5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4E62-3453-44D8-9507-F0E4D3441D3A}" type="datetimeFigureOut">
              <a:rPr lang="ko-KR" altLang="en-US" smtClean="0"/>
              <a:t>2023-08-01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364-1519-49B7-A1AB-EDF4910DA6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5180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4E62-3453-44D8-9507-F0E4D3441D3A}" type="datetimeFigureOut">
              <a:rPr lang="ko-KR" altLang="en-US" smtClean="0"/>
              <a:t>2023-08-01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364-1519-49B7-A1AB-EDF4910DA6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336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5" y="527406"/>
            <a:ext cx="5915025" cy="191470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8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3" indent="0">
              <a:buNone/>
              <a:defRPr sz="1499" b="1"/>
            </a:lvl2pPr>
            <a:lvl3pPr marL="685686" indent="0">
              <a:buNone/>
              <a:defRPr sz="1351" b="1"/>
            </a:lvl3pPr>
            <a:lvl4pPr marL="1028528" indent="0">
              <a:buNone/>
              <a:defRPr sz="1200" b="1"/>
            </a:lvl4pPr>
            <a:lvl5pPr marL="1371371" indent="0">
              <a:buNone/>
              <a:defRPr sz="1200" b="1"/>
            </a:lvl5pPr>
            <a:lvl6pPr marL="1714212" indent="0">
              <a:buNone/>
              <a:defRPr sz="1200" b="1"/>
            </a:lvl6pPr>
            <a:lvl7pPr marL="2057055" indent="0">
              <a:buNone/>
              <a:defRPr sz="1200" b="1"/>
            </a:lvl7pPr>
            <a:lvl8pPr marL="2399898" indent="0">
              <a:buNone/>
              <a:defRPr sz="1200" b="1"/>
            </a:lvl8pPr>
            <a:lvl9pPr marL="2742741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3"/>
            <a:ext cx="2901255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8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3" indent="0">
              <a:buNone/>
              <a:defRPr sz="1499" b="1"/>
            </a:lvl2pPr>
            <a:lvl3pPr marL="685686" indent="0">
              <a:buNone/>
              <a:defRPr sz="1351" b="1"/>
            </a:lvl3pPr>
            <a:lvl4pPr marL="1028528" indent="0">
              <a:buNone/>
              <a:defRPr sz="1200" b="1"/>
            </a:lvl4pPr>
            <a:lvl5pPr marL="1371371" indent="0">
              <a:buNone/>
              <a:defRPr sz="1200" b="1"/>
            </a:lvl5pPr>
            <a:lvl6pPr marL="1714212" indent="0">
              <a:buNone/>
              <a:defRPr sz="1200" b="1"/>
            </a:lvl6pPr>
            <a:lvl7pPr marL="2057055" indent="0">
              <a:buNone/>
              <a:defRPr sz="1200" b="1"/>
            </a:lvl7pPr>
            <a:lvl8pPr marL="2399898" indent="0">
              <a:buNone/>
              <a:defRPr sz="1200" b="1"/>
            </a:lvl8pPr>
            <a:lvl9pPr marL="2742741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3"/>
            <a:ext cx="2915543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4E62-3453-44D8-9507-F0E4D3441D3A}" type="datetimeFigureOut">
              <a:rPr lang="ko-KR" altLang="en-US" smtClean="0"/>
              <a:t>2023-08-01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364-1519-49B7-A1AB-EDF4910DA6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2903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4E62-3453-44D8-9507-F0E4D3441D3A}" type="datetimeFigureOut">
              <a:rPr lang="ko-KR" altLang="en-US" smtClean="0"/>
              <a:t>2023-08-01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364-1519-49B7-A1AB-EDF4910DA6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5863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4E62-3453-44D8-9507-F0E4D3441D3A}" type="datetimeFigureOut">
              <a:rPr lang="ko-KR" altLang="en-US" smtClean="0"/>
              <a:t>2023-08-01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364-1519-49B7-A1AB-EDF4910DA6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456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7" y="1426288"/>
            <a:ext cx="3471863" cy="7039681"/>
          </a:xfrm>
        </p:spPr>
        <p:txBody>
          <a:bodyPr/>
          <a:lstStyle>
            <a:lvl1pPr>
              <a:defRPr sz="2401"/>
            </a:lvl1pPr>
            <a:lvl2pPr>
              <a:defRPr sz="2100"/>
            </a:lvl2pPr>
            <a:lvl3pPr>
              <a:defRPr sz="1800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43" indent="0">
              <a:buNone/>
              <a:defRPr sz="1050"/>
            </a:lvl2pPr>
            <a:lvl3pPr marL="685686" indent="0">
              <a:buNone/>
              <a:defRPr sz="900"/>
            </a:lvl3pPr>
            <a:lvl4pPr marL="1028528" indent="0">
              <a:buNone/>
              <a:defRPr sz="750"/>
            </a:lvl4pPr>
            <a:lvl5pPr marL="1371371" indent="0">
              <a:buNone/>
              <a:defRPr sz="750"/>
            </a:lvl5pPr>
            <a:lvl6pPr marL="1714212" indent="0">
              <a:buNone/>
              <a:defRPr sz="750"/>
            </a:lvl6pPr>
            <a:lvl7pPr marL="2057055" indent="0">
              <a:buNone/>
              <a:defRPr sz="750"/>
            </a:lvl7pPr>
            <a:lvl8pPr marL="2399898" indent="0">
              <a:buNone/>
              <a:defRPr sz="750"/>
            </a:lvl8pPr>
            <a:lvl9pPr marL="2742741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4E62-3453-44D8-9507-F0E4D3441D3A}" type="datetimeFigureOut">
              <a:rPr lang="ko-KR" altLang="en-US" smtClean="0"/>
              <a:t>2023-08-01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364-1519-49B7-A1AB-EDF4910DA6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376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7" y="1426288"/>
            <a:ext cx="3471863" cy="7039681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843" indent="0">
              <a:buNone/>
              <a:defRPr sz="2100"/>
            </a:lvl2pPr>
            <a:lvl3pPr marL="685686" indent="0">
              <a:buNone/>
              <a:defRPr sz="1800"/>
            </a:lvl3pPr>
            <a:lvl4pPr marL="1028528" indent="0">
              <a:buNone/>
              <a:defRPr sz="1499"/>
            </a:lvl4pPr>
            <a:lvl5pPr marL="1371371" indent="0">
              <a:buNone/>
              <a:defRPr sz="1499"/>
            </a:lvl5pPr>
            <a:lvl6pPr marL="1714212" indent="0">
              <a:buNone/>
              <a:defRPr sz="1499"/>
            </a:lvl6pPr>
            <a:lvl7pPr marL="2057055" indent="0">
              <a:buNone/>
              <a:defRPr sz="1499"/>
            </a:lvl7pPr>
            <a:lvl8pPr marL="2399898" indent="0">
              <a:buNone/>
              <a:defRPr sz="1499"/>
            </a:lvl8pPr>
            <a:lvl9pPr marL="2742741" indent="0">
              <a:buNone/>
              <a:defRPr sz="1499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43" indent="0">
              <a:buNone/>
              <a:defRPr sz="1050"/>
            </a:lvl2pPr>
            <a:lvl3pPr marL="685686" indent="0">
              <a:buNone/>
              <a:defRPr sz="900"/>
            </a:lvl3pPr>
            <a:lvl4pPr marL="1028528" indent="0">
              <a:buNone/>
              <a:defRPr sz="750"/>
            </a:lvl4pPr>
            <a:lvl5pPr marL="1371371" indent="0">
              <a:buNone/>
              <a:defRPr sz="750"/>
            </a:lvl5pPr>
            <a:lvl6pPr marL="1714212" indent="0">
              <a:buNone/>
              <a:defRPr sz="750"/>
            </a:lvl6pPr>
            <a:lvl7pPr marL="2057055" indent="0">
              <a:buNone/>
              <a:defRPr sz="750"/>
            </a:lvl7pPr>
            <a:lvl8pPr marL="2399898" indent="0">
              <a:buNone/>
              <a:defRPr sz="750"/>
            </a:lvl8pPr>
            <a:lvl9pPr marL="2742741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4E62-3453-44D8-9507-F0E4D3441D3A}" type="datetimeFigureOut">
              <a:rPr lang="ko-KR" altLang="en-US" smtClean="0"/>
              <a:t>2023-08-01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364-1519-49B7-A1AB-EDF4910DA6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7640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92" y="527406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92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402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C4E62-3453-44D8-9507-F0E4D3441D3A}" type="datetimeFigureOut">
              <a:rPr lang="ko-KR" altLang="en-US" smtClean="0"/>
              <a:t>2023-08-01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7" y="9181402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402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D9364-1519-49B7-A1AB-EDF4910DA6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541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686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1" indent="-171421" algn="l" defTabSz="685686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64" indent="-171421" algn="l" defTabSz="685686" rtl="0" eaLnBrk="1" latinLnBrk="1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06" indent="-171421" algn="l" defTabSz="685686" rtl="0" eaLnBrk="1" latinLnBrk="1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199948" indent="-171421" algn="l" defTabSz="685686" rtl="0" eaLnBrk="1" latinLnBrk="1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791" indent="-171421" algn="l" defTabSz="685686" rtl="0" eaLnBrk="1" latinLnBrk="1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634" indent="-171421" algn="l" defTabSz="685686" rtl="0" eaLnBrk="1" latinLnBrk="1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7" indent="-171421" algn="l" defTabSz="685686" rtl="0" eaLnBrk="1" latinLnBrk="1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319" indent="-171421" algn="l" defTabSz="685686" rtl="0" eaLnBrk="1" latinLnBrk="1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162" indent="-171421" algn="l" defTabSz="685686" rtl="0" eaLnBrk="1" latinLnBrk="1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86" rtl="0" eaLnBrk="1" latinLnBrk="1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6" rtl="0" eaLnBrk="1" latinLnBrk="1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686" algn="l" defTabSz="685686" rtl="0" eaLnBrk="1" latinLnBrk="1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8" algn="l" defTabSz="685686" rtl="0" eaLnBrk="1" latinLnBrk="1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371" algn="l" defTabSz="685686" rtl="0" eaLnBrk="1" latinLnBrk="1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212" algn="l" defTabSz="685686" rtl="0" eaLnBrk="1" latinLnBrk="1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5" algn="l" defTabSz="685686" rtl="0" eaLnBrk="1" latinLnBrk="1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399898" algn="l" defTabSz="685686" rtl="0" eaLnBrk="1" latinLnBrk="1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741" algn="l" defTabSz="685686" rtl="0" eaLnBrk="1" latinLnBrk="1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" y="0"/>
            <a:ext cx="3453063" cy="9906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3453066" y="0"/>
            <a:ext cx="3404937" cy="9906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252667" y="673770"/>
            <a:ext cx="6364705" cy="8783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1" b="1" dirty="0">
              <a:solidFill>
                <a:schemeClr val="tx1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356812" y="2466475"/>
            <a:ext cx="3260557" cy="132347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900" b="1" spc="-1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생활관 오리엔테이션</a:t>
            </a:r>
            <a:endParaRPr lang="ko-KR" altLang="en-US" sz="2900" spc="-15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52664" y="2476382"/>
            <a:ext cx="1251285" cy="132347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1" b="1" dirty="0">
                <a:solidFill>
                  <a:srgbClr val="FFFF00"/>
                </a:solidFill>
                <a:latin typeface="+mj-ea"/>
                <a:ea typeface="+mj-ea"/>
              </a:rPr>
              <a:t>2023</a:t>
            </a:r>
            <a:r>
              <a:rPr lang="ko-KR" altLang="en-US" sz="2401" b="1" dirty="0">
                <a:solidFill>
                  <a:srgbClr val="FFFF00"/>
                </a:solidFill>
                <a:latin typeface="+mj-ea"/>
                <a:ea typeface="+mj-ea"/>
              </a:rPr>
              <a:t>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6478" y="8320430"/>
            <a:ext cx="4439036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199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목 원 대 학 교   생 활 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81463" y="450116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02" y="2466476"/>
            <a:ext cx="1881007" cy="132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7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74457" y="402775"/>
            <a:ext cx="6521115" cy="9339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2428" y="241800"/>
            <a:ext cx="82965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350596" y="848384"/>
            <a:ext cx="6110362" cy="8037217"/>
            <a:chOff x="350596" y="848384"/>
            <a:chExt cx="6110362" cy="8037217"/>
          </a:xfrm>
        </p:grpSpPr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531651" y="3758620"/>
              <a:ext cx="18473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1" tIns="45720" rIns="91441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ko-KR" altLang="en-US"/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933528" y="848384"/>
              <a:ext cx="2199815" cy="4969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주요 위반사항</a:t>
              </a:r>
              <a:endPara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8" name="_x635002208" descr="EMB000015c8039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96" y="909543"/>
              <a:ext cx="546841" cy="416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직사각형 10"/>
            <p:cNvSpPr/>
            <p:nvPr/>
          </p:nvSpPr>
          <p:spPr>
            <a:xfrm>
              <a:off x="716384" y="1463541"/>
              <a:ext cx="4378122" cy="553683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marL="342900" lvl="0" indent="-342900">
                <a:lnSpc>
                  <a:spcPct val="200000"/>
                </a:lnSpc>
                <a:buFont typeface="Arial" panose="020B0604020202020204" pitchFamily="34" charset="0"/>
                <a:buChar char="•"/>
                <a:defRPr/>
              </a:pPr>
              <a:r>
                <a:rPr lang="ko-KR" altLang="en-US" sz="2000" b="1" dirty="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흡연</a:t>
              </a:r>
              <a:r>
                <a:rPr lang="en-US" altLang="ko-KR" sz="2000" b="1" dirty="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2000" b="1" dirty="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음주 위반</a:t>
              </a:r>
              <a:endParaRPr lang="en-US" altLang="ko-KR" sz="20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342900" lvl="0" indent="-342900">
                <a:lnSpc>
                  <a:spcPct val="200000"/>
                </a:lnSpc>
                <a:buFont typeface="Arial" panose="020B0604020202020204" pitchFamily="34" charset="0"/>
                <a:buChar char="•"/>
                <a:defRPr/>
              </a:pPr>
              <a:endParaRPr lang="en-US" altLang="ko-KR" sz="20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342900" lvl="0" indent="-342900">
                <a:lnSpc>
                  <a:spcPct val="200000"/>
                </a:lnSpc>
                <a:buFont typeface="Arial" panose="020B0604020202020204" pitchFamily="34" charset="0"/>
                <a:buChar char="•"/>
                <a:defRPr/>
              </a:pPr>
              <a:r>
                <a:rPr lang="ko-KR" altLang="en-US" sz="2000" b="1" dirty="0" err="1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비관생</a:t>
              </a:r>
              <a:r>
                <a:rPr lang="ko-KR" altLang="en-US" sz="2000" b="1" dirty="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및 외부인을 동반하여 출입</a:t>
              </a:r>
              <a:endParaRPr lang="en-US" altLang="ko-KR" sz="20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342900" lvl="0" indent="-342900">
                <a:lnSpc>
                  <a:spcPct val="200000"/>
                </a:lnSpc>
                <a:buFont typeface="Arial" panose="020B0604020202020204" pitchFamily="34" charset="0"/>
                <a:buChar char="•"/>
                <a:defRPr/>
              </a:pPr>
              <a:endParaRPr lang="en-US" altLang="ko-KR" sz="20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342900" lvl="0" indent="-342900">
                <a:lnSpc>
                  <a:spcPct val="200000"/>
                </a:lnSpc>
                <a:buFont typeface="Arial" panose="020B0604020202020204" pitchFamily="34" charset="0"/>
                <a:buChar char="•"/>
                <a:defRPr/>
              </a:pPr>
              <a:r>
                <a:rPr lang="ko-KR" altLang="en-US" sz="2000" b="1" dirty="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전열기구 사용</a:t>
              </a:r>
              <a:endParaRPr lang="en-US" altLang="ko-KR" sz="20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342900" lvl="0" indent="-342900">
                <a:lnSpc>
                  <a:spcPct val="200000"/>
                </a:lnSpc>
                <a:buFont typeface="Arial" panose="020B0604020202020204" pitchFamily="34" charset="0"/>
                <a:buChar char="•"/>
                <a:defRPr/>
              </a:pPr>
              <a:endParaRPr lang="en-US" altLang="ko-KR" sz="20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342900" lvl="0" indent="-342900">
                <a:lnSpc>
                  <a:spcPct val="200000"/>
                </a:lnSpc>
                <a:buFont typeface="Arial" panose="020B0604020202020204" pitchFamily="34" charset="0"/>
                <a:buChar char="•"/>
                <a:defRPr/>
              </a:pPr>
              <a:r>
                <a:rPr lang="ko-KR" altLang="en-US" sz="2000" b="1" dirty="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무단 퇴사</a:t>
              </a:r>
              <a:endParaRPr lang="en-US" altLang="ko-KR" sz="20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342900" lvl="0" indent="-342900">
                <a:lnSpc>
                  <a:spcPct val="200000"/>
                </a:lnSpc>
                <a:buFont typeface="Arial" panose="020B0604020202020204" pitchFamily="34" charset="0"/>
                <a:buChar char="•"/>
                <a:defRPr/>
              </a:pPr>
              <a:endParaRPr lang="en-US" altLang="ko-KR" sz="20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342900" lvl="0" indent="-342900">
                <a:lnSpc>
                  <a:spcPct val="200000"/>
                </a:lnSpc>
                <a:buFont typeface="Arial" panose="020B0604020202020204" pitchFamily="34" charset="0"/>
                <a:buChar char="•"/>
                <a:defRPr/>
              </a:pPr>
              <a:r>
                <a:rPr lang="ko-KR" altLang="en-US" sz="2000" b="1" dirty="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폐문 이후 무단 출입 등</a:t>
              </a:r>
              <a:endParaRPr lang="en-US" altLang="ko-KR" sz="20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55634" y="3265757"/>
              <a:ext cx="28741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fontAlgn="base" latinLnBrk="1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ko-KR" altLang="en-US" sz="1200" b="1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생활관 </a:t>
              </a:r>
              <a:r>
                <a:rPr lang="ko-KR" altLang="en-US" sz="1200" b="1" dirty="0" err="1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관생</a:t>
              </a:r>
              <a:r>
                <a:rPr lang="ko-KR" altLang="en-US" sz="1200" b="1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수칙 제</a:t>
              </a:r>
              <a:r>
                <a:rPr lang="en-US" altLang="ko-KR" sz="1200" b="1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4</a:t>
              </a:r>
              <a:r>
                <a:rPr lang="ko-KR" altLang="en-US" sz="1200" b="1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조</a:t>
              </a:r>
              <a:r>
                <a:rPr lang="en-US" altLang="ko-KR" sz="1200" b="1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200" b="1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제</a:t>
              </a:r>
              <a:r>
                <a:rPr lang="en-US" altLang="ko-KR" sz="1200" b="1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14</a:t>
              </a:r>
              <a:r>
                <a:rPr lang="ko-KR" altLang="en-US" sz="1200" b="1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조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5634" y="2026503"/>
              <a:ext cx="2633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fontAlgn="base" latinLnBrk="1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ko-KR" altLang="en-US" sz="1200" b="1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생활관 </a:t>
              </a:r>
              <a:r>
                <a:rPr lang="ko-KR" altLang="en-US" sz="1200" b="1" dirty="0" err="1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관생</a:t>
              </a:r>
              <a:r>
                <a:rPr lang="ko-KR" altLang="en-US" sz="1200" b="1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수칙 제</a:t>
              </a:r>
              <a:r>
                <a:rPr lang="en-US" altLang="ko-KR" sz="1200" b="1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13</a:t>
              </a:r>
              <a:r>
                <a:rPr lang="ko-KR" altLang="en-US" sz="1200" b="1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조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55634" y="4505011"/>
              <a:ext cx="2633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fontAlgn="base" latinLnBrk="1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ko-KR" altLang="en-US" sz="1200" b="1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생활관 </a:t>
              </a:r>
              <a:r>
                <a:rPr lang="ko-KR" altLang="en-US" sz="1200" b="1" dirty="0" err="1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관생</a:t>
              </a:r>
              <a:r>
                <a:rPr lang="ko-KR" altLang="en-US" sz="1200" b="1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수칙 제</a:t>
              </a:r>
              <a:r>
                <a:rPr lang="en-US" altLang="ko-KR" sz="1200" b="1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24</a:t>
              </a:r>
              <a:r>
                <a:rPr lang="ko-KR" altLang="en-US" sz="1200" b="1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조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97437" y="5744265"/>
              <a:ext cx="2633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fontAlgn="base" latinLnBrk="1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ko-KR" altLang="en-US" sz="1200" b="1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생활관 </a:t>
              </a:r>
              <a:r>
                <a:rPr lang="ko-KR" altLang="en-US" sz="1200" b="1" dirty="0" err="1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관생</a:t>
              </a:r>
              <a:r>
                <a:rPr lang="ko-KR" altLang="en-US" sz="1200" b="1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수칙 제</a:t>
              </a:r>
              <a:r>
                <a:rPr lang="en-US" altLang="ko-KR" sz="1200" b="1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24</a:t>
              </a:r>
              <a:r>
                <a:rPr lang="ko-KR" altLang="en-US" sz="1200" b="1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조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55634" y="7000378"/>
              <a:ext cx="2633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fontAlgn="base" latinLnBrk="1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ko-KR" altLang="en-US" sz="1200" b="1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생활관 </a:t>
              </a:r>
              <a:r>
                <a:rPr lang="ko-KR" altLang="en-US" sz="1200" b="1" dirty="0" err="1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관생</a:t>
              </a:r>
              <a:r>
                <a:rPr lang="ko-KR" altLang="en-US" sz="1200" b="1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수칙 제</a:t>
              </a:r>
              <a:r>
                <a:rPr lang="en-US" altLang="ko-KR" sz="1200" b="1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24</a:t>
              </a:r>
              <a:r>
                <a:rPr lang="ko-KR" altLang="en-US" sz="1200" b="1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조</a:t>
              </a: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531651" y="7869938"/>
              <a:ext cx="5929307" cy="101566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ko-KR" altLang="en-US" sz="2000" b="1" dirty="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이외의 </a:t>
              </a:r>
              <a:r>
                <a:rPr lang="ko-KR" altLang="en-US" sz="2000" b="1" dirty="0" err="1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관생들이</a:t>
              </a:r>
              <a:r>
                <a:rPr lang="ko-KR" altLang="en-US" sz="2000" b="1" dirty="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지켜야 할 수칙</a:t>
              </a:r>
              <a:r>
                <a:rPr lang="en-US" altLang="ko-KR" sz="2000" b="1" dirty="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2000" b="1" dirty="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기준 등은 생활관 홈페이지에 탑재하였으니 확인하시기 바랍니다</a:t>
              </a:r>
              <a:r>
                <a:rPr lang="en-US" altLang="ko-KR" sz="2000" b="1" dirty="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6643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2442411" y="2683048"/>
            <a:ext cx="2033337" cy="211755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r>
              <a:rPr lang="en-US" altLang="ko-KR" sz="480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Ⅰ</a:t>
            </a:r>
            <a:endParaRPr lang="ko-KR" altLang="en-US" sz="4800" dirty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cxnSp>
        <p:nvCxnSpPr>
          <p:cNvPr id="6" name="직선 연결선 5"/>
          <p:cNvCxnSpPr>
            <a:stCxn id="4" idx="4"/>
          </p:cNvCxnSpPr>
          <p:nvPr/>
        </p:nvCxnSpPr>
        <p:spPr>
          <a:xfrm flipH="1">
            <a:off x="3459083" y="4800599"/>
            <a:ext cx="1" cy="91440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48599" y="5715000"/>
            <a:ext cx="1620957" cy="523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24">
              <a:defRPr/>
            </a:pPr>
            <a:r>
              <a:rPr lang="ko-KR" altLang="en-US" sz="2799" b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운영수칙</a:t>
            </a:r>
            <a:endParaRPr lang="ko-KR" altLang="en-US" sz="2799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74457" y="344908"/>
            <a:ext cx="6521115" cy="9340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1463" y="450116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124">
              <a:defRPr/>
            </a:pPr>
            <a:endParaRPr lang="ko-KR" altLang="en-US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43934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2442411" y="2835443"/>
            <a:ext cx="2033337" cy="2117557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>
                <a:latin typeface="+mj-ea"/>
                <a:ea typeface="+mj-ea"/>
              </a:rPr>
              <a:t>Ⅱ</a:t>
            </a:r>
            <a:endParaRPr lang="ko-KR" altLang="en-US" sz="4800" b="1" dirty="0">
              <a:latin typeface="+mj-ea"/>
              <a:ea typeface="+mj-ea"/>
            </a:endParaRPr>
          </a:p>
        </p:txBody>
      </p:sp>
      <p:cxnSp>
        <p:nvCxnSpPr>
          <p:cNvPr id="20" name="직선 연결선 19"/>
          <p:cNvCxnSpPr/>
          <p:nvPr/>
        </p:nvCxnSpPr>
        <p:spPr>
          <a:xfrm flipH="1">
            <a:off x="3459082" y="4932946"/>
            <a:ext cx="1" cy="914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88160" y="5958867"/>
            <a:ext cx="3938582" cy="20307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2799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입사비</a:t>
            </a:r>
            <a:r>
              <a:rPr lang="ko-KR" altLang="en-US" sz="2799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안내</a:t>
            </a:r>
            <a:endParaRPr lang="en-US" altLang="ko-KR" sz="2799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2799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입사비</a:t>
            </a:r>
            <a:r>
              <a:rPr lang="ko-KR" altLang="en-US" sz="2799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환불 안내</a:t>
            </a:r>
            <a:endParaRPr lang="en-US" altLang="ko-KR" sz="2799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2799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중도 퇴사 신청 방법</a:t>
            </a:r>
            <a:endParaRPr lang="en-US" altLang="ko-KR" sz="2799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2634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62427" y="287392"/>
            <a:ext cx="6533147" cy="9331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1" b="1" dirty="0">
              <a:solidFill>
                <a:schemeClr val="tx1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81463" y="5013375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ko-KR" altLang="en-US" dirty="0"/>
          </a:p>
        </p:txBody>
      </p:sp>
      <p:sp>
        <p:nvSpPr>
          <p:cNvPr id="2" name="직사각형 1"/>
          <p:cNvSpPr/>
          <p:nvPr/>
        </p:nvSpPr>
        <p:spPr>
          <a:xfrm>
            <a:off x="997336" y="410216"/>
            <a:ext cx="2524152" cy="51757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 fontAlgn="base" latinLnBrk="1">
              <a:lnSpc>
                <a:spcPct val="160000"/>
              </a:lnSpc>
            </a:pPr>
            <a:r>
              <a:rPr lang="ko-KR" altLang="en-US" sz="2000" b="1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입사비</a:t>
            </a:r>
            <a:r>
              <a:rPr lang="ko-KR" altLang="en-US" sz="20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안내</a:t>
            </a:r>
            <a:endParaRPr lang="ko-KR" altLang="en-US" sz="1000" b="1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50498" y="19870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520101"/>
              </p:ext>
            </p:extLst>
          </p:nvPr>
        </p:nvGraphicFramePr>
        <p:xfrm>
          <a:off x="490428" y="1153900"/>
          <a:ext cx="6008626" cy="1517312"/>
        </p:xfrm>
        <a:graphic>
          <a:graphicData uri="http://schemas.openxmlformats.org/drawingml/2006/table">
            <a:tbl>
              <a:tblPr/>
              <a:tblGrid>
                <a:gridCol w="1641565">
                  <a:extLst>
                    <a:ext uri="{9D8B030D-6E8A-4147-A177-3AD203B41FA5}">
                      <a16:colId xmlns:a16="http://schemas.microsoft.com/office/drawing/2014/main" val="4171493040"/>
                    </a:ext>
                  </a:extLst>
                </a:gridCol>
                <a:gridCol w="1417748">
                  <a:extLst>
                    <a:ext uri="{9D8B030D-6E8A-4147-A177-3AD203B41FA5}">
                      <a16:colId xmlns:a16="http://schemas.microsoft.com/office/drawing/2014/main" val="2812275854"/>
                    </a:ext>
                  </a:extLst>
                </a:gridCol>
                <a:gridCol w="1099977">
                  <a:extLst>
                    <a:ext uri="{9D8B030D-6E8A-4147-A177-3AD203B41FA5}">
                      <a16:colId xmlns:a16="http://schemas.microsoft.com/office/drawing/2014/main" val="3418092345"/>
                    </a:ext>
                  </a:extLst>
                </a:gridCol>
                <a:gridCol w="1849336">
                  <a:extLst>
                    <a:ext uri="{9D8B030D-6E8A-4147-A177-3AD203B41FA5}">
                      <a16:colId xmlns:a16="http://schemas.microsoft.com/office/drawing/2014/main" val="162230305"/>
                    </a:ext>
                  </a:extLst>
                </a:gridCol>
              </a:tblGrid>
              <a:tr h="3793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chemeClr val="bg2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구 분 </a:t>
                      </a:r>
                      <a:endParaRPr lang="ko-KR" altLang="en-US" sz="1400" kern="0" spc="0" dirty="0">
                        <a:solidFill>
                          <a:schemeClr val="bg2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282" marR="9282" marT="9282" marB="9282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chemeClr val="bg2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호 실</a:t>
                      </a:r>
                      <a:endParaRPr lang="ko-KR" altLang="en-US" sz="1400" kern="0" spc="0" dirty="0">
                        <a:solidFill>
                          <a:schemeClr val="bg2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282" marR="9282" marT="9282" marB="9282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chemeClr val="bg2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입 사 비</a:t>
                      </a:r>
                      <a:endParaRPr lang="ko-KR" altLang="en-US" sz="1400" kern="0" spc="0" dirty="0">
                        <a:solidFill>
                          <a:schemeClr val="bg2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282" marR="9282" marT="9282" marB="9282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chemeClr val="bg2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비 고</a:t>
                      </a:r>
                      <a:endParaRPr lang="ko-KR" altLang="en-US" sz="1400" kern="0" spc="0" dirty="0">
                        <a:solidFill>
                          <a:schemeClr val="bg2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282" marR="9282" marT="9282" marB="9282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792648"/>
                  </a:ext>
                </a:extLst>
              </a:tr>
              <a:tr h="3793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목원학사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 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동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·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서관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</a:endParaRPr>
                    </a:p>
                  </a:txBody>
                  <a:tcPr marL="9282" marR="9282" marT="9282" marB="9282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4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인 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1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실</a:t>
                      </a:r>
                    </a:p>
                  </a:txBody>
                  <a:tcPr marL="9282" marR="9282" marT="9282" marB="9282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544,000</a:t>
                      </a:r>
                    </a:p>
                  </a:txBody>
                  <a:tcPr marL="9282" marR="9282" marT="9282" marB="9282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한 학기 기준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(17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주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)</a:t>
                      </a:r>
                      <a:endParaRPr lang="ko-KR" altLang="en-US" sz="1400" kern="0" spc="0" dirty="0">
                        <a:solidFill>
                          <a:schemeClr val="tx1"/>
                        </a:solidFill>
                        <a:effectLst/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</a:endParaRPr>
                    </a:p>
                  </a:txBody>
                  <a:tcPr marL="9282" marR="9282" marT="9282" marB="92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4517340"/>
                  </a:ext>
                </a:extLst>
              </a:tr>
              <a:tr h="379328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목원학사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 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신관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</a:endParaRPr>
                    </a:p>
                  </a:txBody>
                  <a:tcPr marL="9282" marR="9282" marT="9282" marB="92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2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인 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1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실</a:t>
                      </a:r>
                    </a:p>
                  </a:txBody>
                  <a:tcPr marL="9282" marR="9282" marT="9282" marB="9282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chemeClr val="tx1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850,000</a:t>
                      </a:r>
                    </a:p>
                  </a:txBody>
                  <a:tcPr marL="9282" marR="9282" marT="9282" marB="9282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020829"/>
                  </a:ext>
                </a:extLst>
              </a:tr>
              <a:tr h="3793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1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인 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1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실</a:t>
                      </a:r>
                    </a:p>
                  </a:txBody>
                  <a:tcPr marL="9282" marR="9282" marT="9282" marB="9282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chemeClr val="tx1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1,700,000</a:t>
                      </a:r>
                    </a:p>
                  </a:txBody>
                  <a:tcPr marL="9282" marR="9282" marT="9282" marB="92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363879"/>
                  </a:ext>
                </a:extLst>
              </a:tr>
            </a:tbl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54332" y="1640818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18698" y="2680662"/>
            <a:ext cx="63129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 latin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입사비에는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관리비만 포함한다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85750" indent="-285750" fontAlgn="base" latin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입사비는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매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학기별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납부하며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방학중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입사비는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별도로 고지 후 납부한다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-47033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-50498" y="19870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429789" y="4333198"/>
            <a:ext cx="6069265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 defTabSz="91424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ko-KR" altLang="en-US" sz="14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입사비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환불은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공식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입사일 이전 환불 신청자에 한하여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100%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환불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85750" indent="-285750" algn="just" defTabSz="91424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중도 퇴사</a:t>
            </a:r>
            <a:endParaRPr lang="en-US" altLang="ko-KR" sz="1400" b="1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 defTabSz="91424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4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sz="14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 사정</a:t>
            </a:r>
            <a:r>
              <a:rPr lang="en-US" altLang="ko-KR" sz="14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강제 퇴관 </a:t>
            </a:r>
            <a:r>
              <a:rPr lang="en-US" altLang="ko-KR" sz="14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잔여주차에서 위약금 </a:t>
            </a:r>
            <a:r>
              <a:rPr lang="en-US" altLang="ko-KR" sz="14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30% </a:t>
            </a:r>
            <a:r>
              <a:rPr lang="ko-KR" altLang="en-US" sz="14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공제 후 환불</a:t>
            </a:r>
            <a:r>
              <a:rPr lang="en-US" altLang="ko-KR" sz="14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just" defTabSz="91424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4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sz="14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질병</a:t>
            </a:r>
            <a:r>
              <a:rPr lang="en-US" altLang="ko-KR" sz="14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휴학</a:t>
            </a:r>
            <a:r>
              <a:rPr lang="en-US" altLang="ko-KR" sz="14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자퇴 </a:t>
            </a:r>
            <a:r>
              <a:rPr lang="en-US" altLang="ko-KR" sz="14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잔여주차에서 위약금 없이 환불</a:t>
            </a:r>
            <a:r>
              <a:rPr lang="en-US" altLang="ko-KR" sz="14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just" defTabSz="91424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</a:rPr>
              <a:t>   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</a:rPr>
              <a:t>-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</a:rPr>
              <a:t>퇴사일 </a:t>
            </a:r>
            <a:r>
              <a:rPr lang="en-US" altLang="ko-KR" sz="1400" b="1" dirty="0">
                <a:latin typeface="맑은 고딕" panose="020B0503020000020004" pitchFamily="50" charset="-127"/>
              </a:rPr>
              <a:t>30</a:t>
            </a:r>
            <a:r>
              <a:rPr lang="ko-KR" altLang="en-US" sz="1400" b="1" dirty="0">
                <a:latin typeface="맑은 고딕" panose="020B0503020000020004" pitchFamily="50" charset="-127"/>
              </a:rPr>
              <a:t>일 이내</a:t>
            </a:r>
            <a:r>
              <a:rPr lang="en-US" altLang="ko-KR" sz="1400" b="1" dirty="0">
                <a:latin typeface="맑은 고딕" panose="020B0503020000020004" pitchFamily="50" charset="-127"/>
              </a:rPr>
              <a:t>(4</a:t>
            </a:r>
            <a:r>
              <a:rPr lang="ko-KR" altLang="en-US" sz="1400" b="1" dirty="0">
                <a:latin typeface="맑은 고딕" panose="020B0503020000020004" pitchFamily="50" charset="-127"/>
              </a:rPr>
              <a:t>주</a:t>
            </a:r>
            <a:r>
              <a:rPr lang="en-US" altLang="ko-KR" sz="1400" b="1" dirty="0">
                <a:latin typeface="맑은 고딕" panose="020B0503020000020004" pitchFamily="50" charset="-127"/>
              </a:rPr>
              <a:t>)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</a:rPr>
              <a:t>는 환불되지 않는다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</a:rPr>
              <a:t>.</a:t>
            </a:r>
          </a:p>
          <a:p>
            <a:pPr algn="just" defTabSz="91424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</a:rPr>
              <a:t>   - </a:t>
            </a:r>
            <a:r>
              <a:rPr lang="en-US" altLang="ko-KR" sz="1400" b="1" dirty="0">
                <a:latin typeface="맑은 고딕" panose="020B0503020000020004" pitchFamily="50" charset="-127"/>
              </a:rPr>
              <a:t>2023. </a:t>
            </a:r>
            <a:r>
              <a:rPr lang="en-US" altLang="ko-KR" sz="1400" b="1" dirty="0" smtClean="0">
                <a:latin typeface="맑은 고딕" panose="020B0503020000020004" pitchFamily="50" charset="-127"/>
              </a:rPr>
              <a:t>11. 24.(</a:t>
            </a:r>
            <a:r>
              <a:rPr lang="ko-KR" altLang="en-US" sz="1400" b="1" dirty="0">
                <a:latin typeface="맑은 고딕" panose="020B0503020000020004" pitchFamily="50" charset="-127"/>
              </a:rPr>
              <a:t>금</a:t>
            </a:r>
            <a:r>
              <a:rPr lang="en-US" altLang="ko-KR" sz="1400" b="1" dirty="0">
                <a:latin typeface="맑은 고딕" panose="020B0503020000020004" pitchFamily="50" charset="-127"/>
              </a:rPr>
              <a:t>) 17:00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</a:rPr>
              <a:t>까지 환불 마감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</a:rPr>
              <a:t>.</a:t>
            </a: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1" y="43934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81" name="_x635002208" descr="EMB000015c8039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5" y="491208"/>
            <a:ext cx="546841" cy="4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12"/>
          <p:cNvSpPr>
            <a:spLocks noChangeArrowheads="1"/>
          </p:cNvSpPr>
          <p:nvPr/>
        </p:nvSpPr>
        <p:spPr bwMode="auto">
          <a:xfrm>
            <a:off x="1" y="43934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6" name="Rectangle 14"/>
          <p:cNvSpPr>
            <a:spLocks noChangeArrowheads="1"/>
          </p:cNvSpPr>
          <p:nvPr/>
        </p:nvSpPr>
        <p:spPr bwMode="auto">
          <a:xfrm>
            <a:off x="1" y="43934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997341" y="3541317"/>
            <a:ext cx="2263218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 fontAlgn="base" latinLnBrk="1">
              <a:lnSpc>
                <a:spcPct val="160000"/>
              </a:lnSpc>
            </a:pPr>
            <a:r>
              <a:rPr lang="ko-KR" altLang="en-US" sz="2000" b="1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입사비</a:t>
            </a:r>
            <a:r>
              <a:rPr lang="ko-KR" altLang="en-US" sz="20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환불 안내</a:t>
            </a:r>
            <a:endParaRPr lang="en-US" altLang="ko-KR" sz="20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7" name="_x635002208" descr="EMB000015c8039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78" y="3625609"/>
            <a:ext cx="546841" cy="4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30268" y="6687876"/>
            <a:ext cx="6008626" cy="240065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24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2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산출 방법</a:t>
            </a:r>
            <a:endParaRPr lang="en-US" altLang="ko-KR" sz="24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defTabSz="91424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위약금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= 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잔여 일수 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 단위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x 1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주일 비용 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x 30%</a:t>
            </a:r>
          </a:p>
          <a:p>
            <a:pPr marL="285750" indent="-285750" algn="just" defTabSz="91424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실제 </a:t>
            </a:r>
            <a:r>
              <a:rPr lang="ko-KR" altLang="en-US" sz="1400" b="1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환불액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= (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잔여 일수 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 단위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x 1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주일 비용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- 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위약금 </a:t>
            </a:r>
            <a:endParaRPr lang="en-US" altLang="ko-KR" sz="599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24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4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환불 금액은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‘1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 단위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’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기준으로 함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defTabSz="91424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(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퇴사일의 해당 주를 제외한 잔여 일수로 계산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algn="just" defTabSz="91424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ex) 1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주차 월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~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금 퇴사 ⇒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주차를 제외한 잔여 주차 금액으로 환불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algn="just" defTabSz="91424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ko-KR" sz="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9065" y="3972640"/>
            <a:ext cx="2633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 latinLnBrk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생활관 </a:t>
            </a:r>
            <a:r>
              <a:rPr lang="ko-KR" altLang="en-US" sz="12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관생</a:t>
            </a: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수칙 제</a:t>
            </a:r>
            <a:r>
              <a:rPr lang="en-US" altLang="ko-KR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19</a:t>
            </a: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</a:p>
        </p:txBody>
      </p:sp>
    </p:spTree>
    <p:extLst>
      <p:ext uri="{BB962C8B-B14F-4D97-AF65-F5344CB8AC3E}">
        <p14:creationId xmlns:p14="http://schemas.microsoft.com/office/powerpoint/2010/main" val="2299006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2442411" y="2683048"/>
            <a:ext cx="2033337" cy="211755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r>
              <a:rPr lang="en-US" altLang="ko-KR" sz="480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Ⅰ</a:t>
            </a:r>
            <a:endParaRPr lang="ko-KR" altLang="en-US" sz="4800" dirty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cxnSp>
        <p:nvCxnSpPr>
          <p:cNvPr id="6" name="직선 연결선 5"/>
          <p:cNvCxnSpPr>
            <a:stCxn id="4" idx="4"/>
          </p:cNvCxnSpPr>
          <p:nvPr/>
        </p:nvCxnSpPr>
        <p:spPr>
          <a:xfrm flipH="1">
            <a:off x="3459083" y="4800599"/>
            <a:ext cx="1" cy="91440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48599" y="5715000"/>
            <a:ext cx="1620957" cy="523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24">
              <a:defRPr/>
            </a:pPr>
            <a:r>
              <a:rPr lang="ko-KR" altLang="en-US" sz="2799" b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운영수칙</a:t>
            </a:r>
            <a:endParaRPr lang="ko-KR" altLang="en-US" sz="2799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74457" y="308812"/>
            <a:ext cx="6521115" cy="9340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1463" y="450116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124">
              <a:defRPr/>
            </a:pPr>
            <a:endParaRPr lang="ko-KR" altLang="en-US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43934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pic>
        <p:nvPicPr>
          <p:cNvPr id="13" name="_x635002208" descr="EMB000015c8039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12" y="629883"/>
            <a:ext cx="546841" cy="4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2453" y="653945"/>
            <a:ext cx="2396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중도퇴사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신청방법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4598" y="1407697"/>
            <a:ext cx="461586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b="1" dirty="0">
                <a:latin typeface="+mj-ea"/>
                <a:ea typeface="+mj-ea"/>
              </a:rPr>
              <a:t>① </a:t>
            </a: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종합정보시스템 로그인</a:t>
            </a:r>
          </a:p>
        </p:txBody>
      </p:sp>
      <p:sp>
        <p:nvSpPr>
          <p:cNvPr id="14" name="아래쪽 화살표 13"/>
          <p:cNvSpPr/>
          <p:nvPr/>
        </p:nvSpPr>
        <p:spPr>
          <a:xfrm>
            <a:off x="3148970" y="1974703"/>
            <a:ext cx="640979" cy="60005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894599" y="2849380"/>
            <a:ext cx="5349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② </a:t>
            </a: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부가서비스 </a:t>
            </a:r>
            <a:r>
              <a:rPr lang="en-US" altLang="ko-KR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생활관 </a:t>
            </a: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퇴사 </a:t>
            </a:r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신청</a:t>
            </a:r>
            <a:r>
              <a:rPr lang="en-US" altLang="ko-KR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클릭</a:t>
            </a:r>
            <a:r>
              <a:rPr lang="en-US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후 입력</a:t>
            </a:r>
            <a:endParaRPr lang="en-US" altLang="ko-KR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아래쪽 화살표 20"/>
          <p:cNvSpPr/>
          <p:nvPr/>
        </p:nvSpPr>
        <p:spPr>
          <a:xfrm>
            <a:off x="3124918" y="3556137"/>
            <a:ext cx="682109" cy="591371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894598" y="4513640"/>
            <a:ext cx="534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ea"/>
                <a:ea typeface="+mj-ea"/>
              </a:rPr>
              <a:t>③ </a:t>
            </a: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개인 짐 정리 및 방 청소 후 각 </a:t>
            </a:r>
            <a:r>
              <a:rPr lang="ko-KR" altLang="en-US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층장에게</a:t>
            </a: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점검</a:t>
            </a:r>
            <a:endParaRPr lang="en-US" altLang="ko-KR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아래쪽 화살표 23"/>
          <p:cNvSpPr/>
          <p:nvPr/>
        </p:nvSpPr>
        <p:spPr>
          <a:xfrm>
            <a:off x="3136937" y="5168491"/>
            <a:ext cx="682109" cy="591371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894598" y="6095533"/>
            <a:ext cx="5024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n-ea"/>
              </a:rPr>
              <a:t>④</a:t>
            </a:r>
            <a:r>
              <a:rPr lang="ko-KR" altLang="en-US" b="1" dirty="0">
                <a:latin typeface="+mn-ea"/>
              </a:rPr>
              <a:t> </a:t>
            </a: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생활관 사무실 방문 후 퇴실 확인서 작성</a:t>
            </a:r>
            <a:endParaRPr lang="en-US" altLang="ko-KR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5291" y="6900026"/>
            <a:ext cx="5831443" cy="246234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altLang="ko-KR" sz="600" b="1" dirty="0"/>
          </a:p>
          <a:p>
            <a:pPr algn="ctr"/>
            <a:r>
              <a:rPr lang="ko-KR" altLang="en-US" sz="2401" b="1" dirty="0"/>
              <a:t>안내사항</a:t>
            </a:r>
            <a:endParaRPr lang="en-US" altLang="ko-KR" sz="2401" b="1" dirty="0"/>
          </a:p>
          <a:p>
            <a:endParaRPr lang="en-US" altLang="ko-KR" sz="2000" b="1" dirty="0"/>
          </a:p>
          <a:p>
            <a:pPr marL="342843" indent="-342843">
              <a:buAutoNum type="arabicPeriod"/>
            </a:pPr>
            <a:r>
              <a:rPr lang="ko-KR" altLang="en-US" sz="1600" dirty="0"/>
              <a:t>퇴사 신청은 </a:t>
            </a:r>
            <a:r>
              <a:rPr lang="ko-KR" altLang="en-US" sz="1600" b="1" dirty="0">
                <a:solidFill>
                  <a:srgbClr val="FF0000"/>
                </a:solidFill>
              </a:rPr>
              <a:t>평일 </a:t>
            </a:r>
            <a:r>
              <a:rPr lang="en-US" altLang="ko-KR" sz="1600" b="1" dirty="0">
                <a:solidFill>
                  <a:srgbClr val="FF0000"/>
                </a:solidFill>
              </a:rPr>
              <a:t>16:00</a:t>
            </a:r>
            <a:r>
              <a:rPr lang="ko-KR" altLang="en-US" sz="1600" b="1" dirty="0">
                <a:solidFill>
                  <a:srgbClr val="FF0000"/>
                </a:solidFill>
              </a:rPr>
              <a:t> 이내</a:t>
            </a:r>
            <a:r>
              <a:rPr lang="ko-KR" altLang="en-US" sz="1600" dirty="0">
                <a:solidFill>
                  <a:srgbClr val="FF0000"/>
                </a:solidFill>
              </a:rPr>
              <a:t> </a:t>
            </a:r>
            <a:r>
              <a:rPr lang="ko-KR" altLang="en-US" sz="1600" dirty="0"/>
              <a:t>신청</a:t>
            </a:r>
            <a:r>
              <a:rPr lang="en-US" altLang="ko-KR" sz="1600" dirty="0"/>
              <a:t>! </a:t>
            </a:r>
          </a:p>
          <a:p>
            <a:r>
              <a:rPr lang="ko-KR" altLang="en-US" sz="1400" dirty="0"/>
              <a:t>     </a:t>
            </a:r>
            <a:r>
              <a:rPr lang="en-US" altLang="ko-KR" sz="1600" dirty="0"/>
              <a:t>※ </a:t>
            </a:r>
            <a:r>
              <a:rPr lang="en-US" altLang="ko-KR" sz="1400" dirty="0"/>
              <a:t>4</a:t>
            </a:r>
            <a:r>
              <a:rPr lang="ko-KR" altLang="en-US" sz="1400" dirty="0"/>
              <a:t>시 </a:t>
            </a:r>
            <a:r>
              <a:rPr lang="en-US" altLang="ko-KR" sz="1400" dirty="0"/>
              <a:t>30</a:t>
            </a:r>
            <a:r>
              <a:rPr lang="ko-KR" altLang="en-US" sz="1400" dirty="0"/>
              <a:t>분 이후 신청한 사생은 다음날 퇴사 진행</a:t>
            </a:r>
            <a:endParaRPr lang="en-US" altLang="ko-KR" sz="1400" dirty="0"/>
          </a:p>
          <a:p>
            <a:endParaRPr lang="en-US" altLang="ko-KR" sz="1600" dirty="0"/>
          </a:p>
          <a:p>
            <a:r>
              <a:rPr lang="en-US" altLang="ko-KR" sz="1600" dirty="0"/>
              <a:t>2. </a:t>
            </a:r>
            <a:r>
              <a:rPr lang="ko-KR" altLang="en-US" sz="1600" dirty="0"/>
              <a:t>퇴실 일정</a:t>
            </a:r>
            <a:r>
              <a:rPr lang="en-US" altLang="ko-KR" sz="1600" dirty="0"/>
              <a:t>, </a:t>
            </a:r>
            <a:r>
              <a:rPr lang="ko-KR" altLang="en-US" sz="1600" dirty="0"/>
              <a:t>미리 각 </a:t>
            </a:r>
            <a:r>
              <a:rPr lang="ko-KR" altLang="en-US" sz="1600" dirty="0" err="1"/>
              <a:t>층장에게</a:t>
            </a:r>
            <a:r>
              <a:rPr lang="ko-KR" altLang="en-US" sz="1600" dirty="0"/>
              <a:t> 연락 후 점검 시간 미리 상의하기</a:t>
            </a:r>
            <a:r>
              <a:rPr lang="en-US" altLang="ko-KR" sz="1600" dirty="0"/>
              <a:t>!</a:t>
            </a:r>
          </a:p>
          <a:p>
            <a:endParaRPr lang="en-US" altLang="ko-KR" sz="1600" dirty="0"/>
          </a:p>
          <a:p>
            <a:r>
              <a:rPr lang="en-US" altLang="ko-KR" sz="1600" dirty="0"/>
              <a:t>3. </a:t>
            </a:r>
            <a:r>
              <a:rPr lang="ko-KR" altLang="en-US" sz="1600" b="1" dirty="0">
                <a:solidFill>
                  <a:srgbClr val="2404AC"/>
                </a:solidFill>
              </a:rPr>
              <a:t>중도</a:t>
            </a:r>
            <a:r>
              <a:rPr lang="ko-KR" altLang="en-US" sz="1600" dirty="0"/>
              <a:t> </a:t>
            </a:r>
            <a:r>
              <a:rPr lang="ko-KR" altLang="en-US" sz="1600" b="1" dirty="0">
                <a:solidFill>
                  <a:srgbClr val="2404AC"/>
                </a:solidFill>
              </a:rPr>
              <a:t>퇴사 환불 마감일 </a:t>
            </a:r>
            <a:r>
              <a:rPr lang="en-US" altLang="ko-KR" sz="1600" b="1" dirty="0">
                <a:solidFill>
                  <a:srgbClr val="2404AC"/>
                </a:solidFill>
              </a:rPr>
              <a:t>: 2023. </a:t>
            </a:r>
            <a:r>
              <a:rPr lang="en-US" altLang="ko-KR" sz="1600" b="1" dirty="0" smtClean="0">
                <a:solidFill>
                  <a:srgbClr val="2404AC"/>
                </a:solidFill>
              </a:rPr>
              <a:t>11. 24.(</a:t>
            </a:r>
            <a:r>
              <a:rPr lang="ko-KR" altLang="en-US" sz="1600" b="1" dirty="0">
                <a:solidFill>
                  <a:srgbClr val="2404AC"/>
                </a:solidFill>
              </a:rPr>
              <a:t>금</a:t>
            </a:r>
            <a:r>
              <a:rPr lang="en-US" altLang="ko-KR" sz="1600" b="1" dirty="0">
                <a:solidFill>
                  <a:srgbClr val="2404AC"/>
                </a:solidFill>
              </a:rPr>
              <a:t>) 17:00</a:t>
            </a:r>
          </a:p>
          <a:p>
            <a:endParaRPr lang="ko-KR" altLang="en-US" sz="800" b="1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34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80474" y="341468"/>
            <a:ext cx="6509084" cy="9315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/>
          <p:cNvSpPr/>
          <p:nvPr/>
        </p:nvSpPr>
        <p:spPr>
          <a:xfrm>
            <a:off x="2442409" y="2827426"/>
            <a:ext cx="2033337" cy="2117557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Ⅲ</a:t>
            </a:r>
            <a:endParaRPr lang="ko-KR" altLang="en-US" sz="48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flipH="1">
            <a:off x="3459083" y="4872791"/>
            <a:ext cx="1" cy="914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31457" y="5995701"/>
            <a:ext cx="4281655" cy="19511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2799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편의시설 안내</a:t>
            </a:r>
            <a:endParaRPr lang="en-US" altLang="ko-KR" sz="2799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2799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생활관 시설 사용 안내</a:t>
            </a:r>
            <a:endParaRPr lang="en-US" altLang="ko-KR" sz="2799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28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고장 수리 접수 방법</a:t>
            </a:r>
            <a:endParaRPr lang="ko-KR" altLang="en-US" sz="2799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19407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74172" y="402772"/>
            <a:ext cx="6477000" cy="9274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 sz="2401" b="1" dirty="0">
              <a:solidFill>
                <a:prstClr val="black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81463" y="450116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124">
              <a:defRPr/>
            </a:pPr>
            <a:endParaRPr lang="ko-KR" altLang="en-US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884" y="786370"/>
            <a:ext cx="23160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24">
              <a:lnSpc>
                <a:spcPct val="150000"/>
              </a:lnSpc>
              <a:defRPr/>
            </a:pPr>
            <a:r>
              <a:rPr lang="en-US" altLang="ko-KR" sz="20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</a:t>
            </a:r>
            <a:r>
              <a:rPr lang="ko-KR" altLang="en-US" sz="20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편의 시설 안내</a:t>
            </a:r>
            <a:endParaRPr lang="ko-KR" altLang="en-US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382265"/>
              </p:ext>
            </p:extLst>
          </p:nvPr>
        </p:nvGraphicFramePr>
        <p:xfrm>
          <a:off x="555714" y="1573707"/>
          <a:ext cx="5808992" cy="2555810"/>
        </p:xfrm>
        <a:graphic>
          <a:graphicData uri="http://schemas.openxmlformats.org/drawingml/2006/table">
            <a:tbl>
              <a:tblPr/>
              <a:tblGrid>
                <a:gridCol w="1328858">
                  <a:extLst>
                    <a:ext uri="{9D8B030D-6E8A-4147-A177-3AD203B41FA5}">
                      <a16:colId xmlns:a16="http://schemas.microsoft.com/office/drawing/2014/main" val="303648375"/>
                    </a:ext>
                  </a:extLst>
                </a:gridCol>
                <a:gridCol w="756217">
                  <a:extLst>
                    <a:ext uri="{9D8B030D-6E8A-4147-A177-3AD203B41FA5}">
                      <a16:colId xmlns:a16="http://schemas.microsoft.com/office/drawing/2014/main" val="3267189718"/>
                    </a:ext>
                  </a:extLst>
                </a:gridCol>
                <a:gridCol w="732585">
                  <a:extLst>
                    <a:ext uri="{9D8B030D-6E8A-4147-A177-3AD203B41FA5}">
                      <a16:colId xmlns:a16="http://schemas.microsoft.com/office/drawing/2014/main" val="2672715209"/>
                    </a:ext>
                  </a:extLst>
                </a:gridCol>
                <a:gridCol w="744402">
                  <a:extLst>
                    <a:ext uri="{9D8B030D-6E8A-4147-A177-3AD203B41FA5}">
                      <a16:colId xmlns:a16="http://schemas.microsoft.com/office/drawing/2014/main" val="3656528518"/>
                    </a:ext>
                  </a:extLst>
                </a:gridCol>
                <a:gridCol w="720771">
                  <a:extLst>
                    <a:ext uri="{9D8B030D-6E8A-4147-A177-3AD203B41FA5}">
                      <a16:colId xmlns:a16="http://schemas.microsoft.com/office/drawing/2014/main" val="1587488615"/>
                    </a:ext>
                  </a:extLst>
                </a:gridCol>
                <a:gridCol w="791666">
                  <a:extLst>
                    <a:ext uri="{9D8B030D-6E8A-4147-A177-3AD203B41FA5}">
                      <a16:colId xmlns:a16="http://schemas.microsoft.com/office/drawing/2014/main" val="3176968742"/>
                    </a:ext>
                  </a:extLst>
                </a:gridCol>
                <a:gridCol w="734493">
                  <a:extLst>
                    <a:ext uri="{9D8B030D-6E8A-4147-A177-3AD203B41FA5}">
                      <a16:colId xmlns:a16="http://schemas.microsoft.com/office/drawing/2014/main" val="1704745924"/>
                    </a:ext>
                  </a:extLst>
                </a:gridCol>
              </a:tblGrid>
              <a:tr h="5089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FFFFFF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관사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</a:endParaRP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C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FFFFFF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헬스장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</a:endParaRP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C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FFFFFF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휴게실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</a:endParaRP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C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FFFFFF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독서실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</a:endParaRP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C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FFFFFF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세탁실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</a:endParaRP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C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FFFFFF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자판기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</a:endParaRP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C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FFFFFF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편의점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</a:endParaRP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C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530916"/>
                  </a:ext>
                </a:extLst>
              </a:tr>
              <a:tr h="5089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신축생활관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</a:endParaRP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없음</a:t>
                      </a: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없음</a:t>
                      </a: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ZV322</a:t>
                      </a: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각 층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</a:endParaRP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3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층 </a:t>
                      </a: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없음</a:t>
                      </a: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65439"/>
                  </a:ext>
                </a:extLst>
              </a:tr>
              <a:tr h="5089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목원학사 동관</a:t>
                      </a: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101B</a:t>
                      </a: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102B</a:t>
                      </a: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103B</a:t>
                      </a: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104B</a:t>
                      </a: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지하</a:t>
                      </a:r>
                      <a:endParaRPr lang="en-US" altLang="ko-KR" sz="1400" kern="0" spc="0" dirty="0">
                        <a:solidFill>
                          <a:srgbClr val="000000"/>
                        </a:solidFill>
                        <a:effectLst/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1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층</a:t>
                      </a: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없음</a:t>
                      </a: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055349"/>
                  </a:ext>
                </a:extLst>
              </a:tr>
              <a:tr h="5089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목원학사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 서관</a:t>
                      </a: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101B</a:t>
                      </a: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102B</a:t>
                      </a: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103B</a:t>
                      </a: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104B</a:t>
                      </a: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1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rPr>
                        <a:t>층</a:t>
                      </a:r>
                    </a:p>
                  </a:txBody>
                  <a:tcPr marL="86212" marR="86212" marT="43105" marB="4310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1911881"/>
                  </a:ext>
                </a:extLst>
              </a:tr>
            </a:tbl>
          </a:graphicData>
        </a:graphic>
      </p:graphicFrame>
      <p:pic>
        <p:nvPicPr>
          <p:cNvPr id="15" name="_x635002208" descr="EMB000015c8039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" y="846425"/>
            <a:ext cx="546841" cy="4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8A0313AE-F85B-2189-0A5C-9B91C6CA8E1E}"/>
              </a:ext>
            </a:extLst>
          </p:cNvPr>
          <p:cNvGrpSpPr/>
          <p:nvPr/>
        </p:nvGrpSpPr>
        <p:grpSpPr>
          <a:xfrm>
            <a:off x="422909" y="4727969"/>
            <a:ext cx="3218365" cy="496996"/>
            <a:chOff x="422909" y="4435361"/>
            <a:chExt cx="3218365" cy="496996"/>
          </a:xfrm>
        </p:grpSpPr>
        <p:sp>
          <p:nvSpPr>
            <p:cNvPr id="10" name="TextBox 9"/>
            <p:cNvSpPr txBox="1"/>
            <p:nvPr/>
          </p:nvSpPr>
          <p:spPr>
            <a:xfrm>
              <a:off x="606659" y="4435361"/>
              <a:ext cx="3034615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24">
                <a:lnSpc>
                  <a:spcPct val="150000"/>
                </a:lnSpc>
                <a:defRPr/>
              </a:pPr>
              <a:r>
                <a:rPr lang="en-US" altLang="ko-KR" sz="2000" b="1" dirty="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    </a:t>
              </a:r>
              <a:r>
                <a:rPr lang="ko-KR" altLang="en-US" sz="2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생활관 시설사용안내</a:t>
              </a:r>
              <a:endParaRPr lang="ko-KR" altLang="en-US" sz="20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1" name="_x635002208" descr="EMB000015c8039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09" y="4497833"/>
              <a:ext cx="546841" cy="416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437292" y="5426595"/>
            <a:ext cx="5915025" cy="311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45712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화장실 변기에 이물질 및 </a:t>
            </a:r>
            <a:r>
              <a:rPr lang="ko-KR" altLang="en-US" sz="14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물티슈는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절대 버리지 마시기 바랍니다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just" defTabSz="457124">
              <a:lnSpc>
                <a:spcPct val="150000"/>
              </a:lnSpc>
              <a:defRPr/>
            </a:pP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r>
              <a:rPr lang="en-US" altLang="ko-KR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화장실 쓰레기는 봉지를 따로 쓰레기장에 버려 주세요</a:t>
            </a:r>
            <a:r>
              <a:rPr lang="en-US" altLang="ko-KR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algn="just" defTabSz="457124">
              <a:lnSpc>
                <a:spcPct val="150000"/>
              </a:lnSpc>
              <a:defRPr/>
            </a:pPr>
            <a:endParaRPr lang="en-US" altLang="ko-KR" sz="1400" dirty="0">
              <a:solidFill>
                <a:srgbClr val="00B05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호실에서 나온 쓰레기는 반드시 바로 </a:t>
            </a:r>
            <a:r>
              <a:rPr lang="ko-KR" altLang="en-US" sz="14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바로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버리기 바랍니다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altLang="ko-KR" sz="1200" dirty="0"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※  </a:t>
            </a:r>
            <a:r>
              <a:rPr lang="ko-KR" altLang="en-US" sz="1200" dirty="0"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냄새</a:t>
            </a:r>
            <a:r>
              <a:rPr lang="en-US" altLang="ko-KR" sz="1200" dirty="0"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벌레 등 룸메이트로부터 불편신고 접수 시 벌점 조치 될 수 있습니다</a:t>
            </a:r>
            <a:r>
              <a:rPr lang="en-US" altLang="ko-KR" sz="1200" dirty="0"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lvl="0" algn="just">
              <a:lnSpc>
                <a:spcPct val="150000"/>
              </a:lnSpc>
              <a:defRPr/>
            </a:pPr>
            <a:endParaRPr lang="en-US" altLang="ko-KR" sz="1101" dirty="0">
              <a:solidFill>
                <a:srgbClr val="00B05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음식물 쓰레기는 반드시 음식물 쓰레기통에 버리기 바랍니다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altLang="ko-KR" sz="1200" dirty="0"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※ </a:t>
            </a:r>
            <a:r>
              <a:rPr lang="ko-KR" altLang="en-US" sz="1200" dirty="0"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남</a:t>
            </a:r>
            <a:r>
              <a:rPr lang="en-US" altLang="ko-KR" sz="1200" dirty="0"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 err="1"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녀</a:t>
            </a:r>
            <a:r>
              <a:rPr lang="ko-KR" altLang="en-US" sz="1200" dirty="0"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생활관 </a:t>
            </a:r>
            <a:r>
              <a:rPr lang="en-US" altLang="ko-KR" sz="1200" dirty="0"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1200" dirty="0"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지하 </a:t>
            </a:r>
            <a:r>
              <a:rPr lang="en-US" altLang="ko-KR" sz="1200" dirty="0"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200" dirty="0"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층 휴게실</a:t>
            </a:r>
            <a:r>
              <a:rPr lang="en-US" altLang="ko-KR" sz="1200" dirty="0"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신축 생활관 </a:t>
            </a:r>
            <a:r>
              <a:rPr lang="en-US" altLang="ko-KR" sz="1200" dirty="0"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1200" dirty="0"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각 층 로비</a:t>
            </a:r>
            <a:endParaRPr lang="en-US" altLang="ko-KR" sz="1200" dirty="0">
              <a:solidFill>
                <a:srgbClr val="00B05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just">
              <a:lnSpc>
                <a:spcPct val="150000"/>
              </a:lnSpc>
              <a:defRPr/>
            </a:pPr>
            <a:endParaRPr lang="en-US" altLang="ko-KR" sz="1200" dirty="0">
              <a:solidFill>
                <a:srgbClr val="00B05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4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객실 사용시 비품의 파손 및 분실에 유의하시기 바랍니다</a:t>
            </a:r>
            <a:r>
              <a:rPr lang="en-US" altLang="ko-KR" sz="14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2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9359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직사각형 26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63291" y="400481"/>
            <a:ext cx="6531427" cy="929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4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6452" y="450116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124">
              <a:defRPr/>
            </a:pPr>
            <a:endParaRPr lang="ko-KR" altLang="en-US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24063" y="116525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760" y="947367"/>
            <a:ext cx="3148336" cy="503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24">
              <a:lnSpc>
                <a:spcPct val="150000"/>
              </a:lnSpc>
              <a:defRPr/>
            </a:pPr>
            <a:r>
              <a:rPr lang="en-US" altLang="ko-KR" sz="20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</a:t>
            </a:r>
            <a:r>
              <a:rPr lang="ko-KR" altLang="en-US" sz="20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고장 수리 접수 방법</a:t>
            </a:r>
            <a:endParaRPr lang="ko-KR" altLang="en-US" sz="2000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pic>
        <p:nvPicPr>
          <p:cNvPr id="16" name="_x635002208" descr="EMB000015c8039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23" y="1019455"/>
            <a:ext cx="546841" cy="4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505281" y="3597785"/>
            <a:ext cx="457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124">
              <a:defRPr/>
            </a:pPr>
            <a:endParaRPr lang="ko-KR" altLang="en-US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14574" y="7567225"/>
            <a:ext cx="457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124">
              <a:defRPr/>
            </a:pPr>
            <a:endParaRPr lang="ko-KR" altLang="en-US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4C92698F-FCCE-6925-52D6-FD9C0CF74039}"/>
              </a:ext>
            </a:extLst>
          </p:cNvPr>
          <p:cNvGrpSpPr/>
          <p:nvPr/>
        </p:nvGrpSpPr>
        <p:grpSpPr>
          <a:xfrm>
            <a:off x="927732" y="2043627"/>
            <a:ext cx="5025993" cy="6915006"/>
            <a:chOff x="927732" y="1897323"/>
            <a:chExt cx="5025993" cy="5764779"/>
          </a:xfrm>
        </p:grpSpPr>
        <p:cxnSp>
          <p:nvCxnSpPr>
            <p:cNvPr id="18" name="직선 화살표 연결선 17"/>
            <p:cNvCxnSpPr/>
            <p:nvPr/>
          </p:nvCxnSpPr>
          <p:spPr>
            <a:xfrm>
              <a:off x="2870473" y="2278745"/>
              <a:ext cx="592429" cy="0"/>
            </a:xfrm>
            <a:prstGeom prst="straightConnector1">
              <a:avLst/>
            </a:prstGeom>
            <a:ln w="25400">
              <a:solidFill>
                <a:schemeClr val="accent1"/>
              </a:solidFill>
              <a:headEnd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직사각형 20"/>
            <p:cNvSpPr/>
            <p:nvPr/>
          </p:nvSpPr>
          <p:spPr>
            <a:xfrm>
              <a:off x="3715723" y="1897323"/>
              <a:ext cx="2238001" cy="67376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1" tIns="45720" rIns="91441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1200" dirty="0">
                  <a:solidFill>
                    <a:schemeClr val="tx1"/>
                  </a:solidFill>
                </a:rPr>
                <a:t>생활관 홈페이지 로그인 </a:t>
              </a:r>
              <a:endParaRPr lang="en-US" altLang="ko-KR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직선 화살표 연결선 23"/>
            <p:cNvCxnSpPr/>
            <p:nvPr/>
          </p:nvCxnSpPr>
          <p:spPr>
            <a:xfrm>
              <a:off x="2870476" y="5727865"/>
              <a:ext cx="592429" cy="0"/>
            </a:xfrm>
            <a:prstGeom prst="straightConnector1">
              <a:avLst/>
            </a:prstGeom>
            <a:ln w="25400">
              <a:solidFill>
                <a:schemeClr val="accent1"/>
              </a:solidFill>
              <a:headEnd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화살표 연결선 25"/>
            <p:cNvCxnSpPr/>
            <p:nvPr/>
          </p:nvCxnSpPr>
          <p:spPr>
            <a:xfrm flipH="1">
              <a:off x="1835742" y="2828230"/>
              <a:ext cx="181" cy="42208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직사각형 29"/>
            <p:cNvSpPr/>
            <p:nvPr/>
          </p:nvSpPr>
          <p:spPr>
            <a:xfrm>
              <a:off x="3715722" y="5318796"/>
              <a:ext cx="2238002" cy="234330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1" tIns="45720" rIns="91441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ko-KR" altLang="en-US" sz="1200" dirty="0">
                  <a:solidFill>
                    <a:schemeClr val="tx1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○ </a:t>
              </a:r>
              <a:r>
                <a:rPr lang="ko-KR" altLang="en-US" sz="1200" dirty="0">
                  <a:solidFill>
                    <a:schemeClr val="tx1"/>
                  </a:solidFill>
                </a:rPr>
                <a:t>작성 시 유의 사항</a:t>
              </a:r>
              <a:endParaRPr lang="en-US" altLang="ko-KR" sz="1200" dirty="0">
                <a:solidFill>
                  <a:schemeClr val="tx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dirty="0">
                  <a:solidFill>
                    <a:schemeClr val="tx1"/>
                  </a:solidFill>
                </a:rPr>
                <a:t>   제목 </a:t>
              </a:r>
              <a:r>
                <a:rPr lang="en-US" altLang="ko-KR" sz="1200" dirty="0">
                  <a:solidFill>
                    <a:schemeClr val="tx1"/>
                  </a:solidFill>
                </a:rPr>
                <a:t>– </a:t>
              </a:r>
              <a:r>
                <a:rPr lang="ko-KR" altLang="en-US" sz="1200" dirty="0" err="1">
                  <a:solidFill>
                    <a:schemeClr val="tx1"/>
                  </a:solidFill>
                </a:rPr>
                <a:t>해당관사</a:t>
              </a:r>
              <a:r>
                <a:rPr lang="ko-KR" altLang="en-US" sz="1200" dirty="0">
                  <a:solidFill>
                    <a:schemeClr val="tx1"/>
                  </a:solidFill>
                </a:rPr>
                <a:t> </a:t>
              </a:r>
              <a:r>
                <a:rPr lang="en-US" altLang="ko-KR" sz="1200" dirty="0">
                  <a:solidFill>
                    <a:schemeClr val="tx1"/>
                  </a:solidFill>
                </a:rPr>
                <a:t>– </a:t>
              </a:r>
              <a:r>
                <a:rPr lang="ko-KR" altLang="en-US" sz="1200" dirty="0" err="1">
                  <a:solidFill>
                    <a:schemeClr val="tx1"/>
                  </a:solidFill>
                </a:rPr>
                <a:t>관생번호</a:t>
              </a:r>
              <a:endParaRPr lang="en-US" altLang="ko-KR" sz="1200" dirty="0">
                <a:solidFill>
                  <a:schemeClr val="tx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dirty="0">
                  <a:solidFill>
                    <a:schemeClr val="tx1"/>
                  </a:solidFill>
                </a:rPr>
                <a:t>   </a:t>
              </a:r>
              <a:r>
                <a:rPr lang="ko-KR" altLang="en-US" sz="1200" dirty="0">
                  <a:solidFill>
                    <a:schemeClr val="tx1"/>
                  </a:solidFill>
                </a:rPr>
                <a:t>반드시 작성</a:t>
              </a:r>
              <a:endParaRPr lang="en-US" altLang="ko-KR" sz="1200" dirty="0">
                <a:solidFill>
                  <a:schemeClr val="tx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dirty="0">
                  <a:solidFill>
                    <a:schemeClr val="tx1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○ </a:t>
              </a:r>
              <a:r>
                <a:rPr lang="ko-KR" altLang="en-US" sz="1200" dirty="0" err="1">
                  <a:solidFill>
                    <a:schemeClr val="tx1"/>
                  </a:solidFill>
                </a:rPr>
                <a:t>해당관사</a:t>
              </a:r>
              <a:r>
                <a:rPr lang="ko-KR" altLang="en-US" sz="1200" dirty="0">
                  <a:solidFill>
                    <a:schemeClr val="tx1"/>
                  </a:solidFill>
                </a:rPr>
                <a:t> 지정 번호 </a:t>
              </a:r>
              <a:r>
                <a:rPr lang="en-US" altLang="ko-KR" sz="1200" dirty="0">
                  <a:solidFill>
                    <a:schemeClr val="tx1"/>
                  </a:solidFill>
                </a:rPr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dirty="0">
                  <a:solidFill>
                    <a:schemeClr val="tx1"/>
                  </a:solidFill>
                </a:rPr>
                <a:t>    1(</a:t>
              </a:r>
              <a:r>
                <a:rPr lang="ko-KR" altLang="en-US" sz="1200" dirty="0">
                  <a:solidFill>
                    <a:schemeClr val="tx1"/>
                  </a:solidFill>
                </a:rPr>
                <a:t>서관</a:t>
              </a:r>
              <a:r>
                <a:rPr lang="en-US" altLang="ko-KR" sz="1200" dirty="0">
                  <a:solidFill>
                    <a:schemeClr val="tx1"/>
                  </a:solidFill>
                </a:rPr>
                <a:t>), 2(</a:t>
              </a:r>
              <a:r>
                <a:rPr lang="ko-KR" altLang="en-US" sz="1200" dirty="0">
                  <a:solidFill>
                    <a:schemeClr val="tx1"/>
                  </a:solidFill>
                </a:rPr>
                <a:t>동관</a:t>
              </a:r>
              <a:r>
                <a:rPr lang="en-US" altLang="ko-KR" sz="1200" dirty="0">
                  <a:solidFill>
                    <a:schemeClr val="tx1"/>
                  </a:solidFill>
                </a:rPr>
                <a:t>), 3(</a:t>
              </a:r>
              <a:r>
                <a:rPr lang="ko-KR" altLang="en-US" sz="1200" dirty="0">
                  <a:solidFill>
                    <a:schemeClr val="tx1"/>
                  </a:solidFill>
                </a:rPr>
                <a:t>신관</a:t>
              </a:r>
              <a:r>
                <a:rPr lang="en-US" altLang="ko-KR" sz="1200" dirty="0">
                  <a:solidFill>
                    <a:schemeClr val="tx1"/>
                  </a:solidFill>
                </a:rPr>
                <a:t>)</a:t>
              </a:r>
            </a:p>
            <a:p>
              <a:pPr algn="just">
                <a:lnSpc>
                  <a:spcPct val="150000"/>
                </a:lnSpc>
              </a:pPr>
              <a:r>
                <a:rPr lang="ko-KR" altLang="en-US" sz="1200" dirty="0">
                  <a:solidFill>
                    <a:schemeClr val="tx1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○ </a:t>
              </a:r>
              <a:r>
                <a:rPr lang="ko-KR" altLang="en-US" sz="1200" dirty="0">
                  <a:solidFill>
                    <a:schemeClr val="tx1"/>
                  </a:solidFill>
                </a:rPr>
                <a:t>작성방법 예시</a:t>
              </a:r>
              <a:endParaRPr lang="en-US" altLang="ko-KR" sz="1200" dirty="0">
                <a:solidFill>
                  <a:schemeClr val="tx1"/>
                </a:solidFill>
              </a:endParaRPr>
            </a:p>
            <a:p>
              <a:pPr algn="just">
                <a:lnSpc>
                  <a:spcPct val="150000"/>
                </a:lnSpc>
              </a:pPr>
              <a:r>
                <a:rPr lang="en-US" altLang="ko-KR" sz="1200" dirty="0">
                  <a:solidFill>
                    <a:schemeClr val="tx1"/>
                  </a:solidFill>
                </a:rPr>
                <a:t>ex) 1-301-1 "</a:t>
              </a:r>
              <a:r>
                <a:rPr lang="ko-KR" altLang="en-US" sz="1200" dirty="0">
                  <a:solidFill>
                    <a:schemeClr val="tx1"/>
                  </a:solidFill>
                </a:rPr>
                <a:t>수납장 나사 풀림</a:t>
              </a:r>
              <a:r>
                <a:rPr lang="en-US" altLang="ko-KR" sz="1200" dirty="0">
                  <a:solidFill>
                    <a:schemeClr val="tx1"/>
                  </a:solidFill>
                </a:rPr>
                <a:t>"</a:t>
              </a:r>
            </a:p>
          </p:txBody>
        </p:sp>
        <p:sp>
          <p:nvSpPr>
            <p:cNvPr id="40" name="순서도: 판단 39"/>
            <p:cNvSpPr/>
            <p:nvPr/>
          </p:nvSpPr>
          <p:spPr>
            <a:xfrm>
              <a:off x="946036" y="5423570"/>
              <a:ext cx="1804375" cy="608595"/>
            </a:xfrm>
            <a:prstGeom prst="flowChartDecision">
              <a:avLst/>
            </a:prstGeom>
            <a:solidFill>
              <a:srgbClr val="FFFF00"/>
            </a:solidFill>
            <a:ln w="12700">
              <a:solidFill>
                <a:srgbClr val="3156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solidFill>
                    <a:schemeClr val="tx1"/>
                  </a:solidFill>
                </a:rPr>
                <a:t>글쓰기</a:t>
              </a:r>
            </a:p>
          </p:txBody>
        </p:sp>
        <p:cxnSp>
          <p:nvCxnSpPr>
            <p:cNvPr id="20" name="직선 화살표 연결선 19"/>
            <p:cNvCxnSpPr/>
            <p:nvPr/>
          </p:nvCxnSpPr>
          <p:spPr>
            <a:xfrm flipH="1">
              <a:off x="1858661" y="4670790"/>
              <a:ext cx="181" cy="42208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순서도: 판단 40"/>
            <p:cNvSpPr/>
            <p:nvPr/>
          </p:nvSpPr>
          <p:spPr>
            <a:xfrm>
              <a:off x="927732" y="1962497"/>
              <a:ext cx="1804375" cy="608595"/>
            </a:xfrm>
            <a:prstGeom prst="flowChartDecision">
              <a:avLst/>
            </a:prstGeom>
            <a:solidFill>
              <a:srgbClr val="FFC000"/>
            </a:solidFill>
            <a:ln w="12700">
              <a:solidFill>
                <a:srgbClr val="3156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solidFill>
                    <a:schemeClr val="tx1"/>
                  </a:solidFill>
                </a:rPr>
                <a:t>접수</a:t>
              </a:r>
            </a:p>
          </p:txBody>
        </p:sp>
        <p:sp>
          <p:nvSpPr>
            <p:cNvPr id="22" name="순서도: 판단 21"/>
            <p:cNvSpPr/>
            <p:nvPr/>
          </p:nvSpPr>
          <p:spPr>
            <a:xfrm>
              <a:off x="946036" y="3664272"/>
              <a:ext cx="1804375" cy="608595"/>
            </a:xfrm>
            <a:prstGeom prst="flowChartDecision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rgbClr val="3156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solidFill>
                    <a:schemeClr val="tx1"/>
                  </a:solidFill>
                </a:rPr>
                <a:t>고장 신고</a:t>
              </a: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3715724" y="3599097"/>
              <a:ext cx="2238001" cy="67376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1" tIns="45720" rIns="91441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1200" dirty="0">
                  <a:solidFill>
                    <a:schemeClr val="tx1"/>
                  </a:solidFill>
                </a:rPr>
                <a:t>고장</a:t>
              </a:r>
              <a:r>
                <a:rPr lang="en-US" altLang="ko-KR" sz="1200" dirty="0">
                  <a:solidFill>
                    <a:schemeClr val="tx1"/>
                  </a:solidFill>
                </a:rPr>
                <a:t>, </a:t>
              </a:r>
              <a:r>
                <a:rPr lang="ko-KR" altLang="en-US" sz="1200" dirty="0">
                  <a:solidFill>
                    <a:schemeClr val="tx1"/>
                  </a:solidFill>
                </a:rPr>
                <a:t>수리 요청 게시판에</a:t>
              </a:r>
              <a:endParaRPr lang="en-US" altLang="ko-KR" sz="1200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200" dirty="0">
                  <a:solidFill>
                    <a:schemeClr val="tx1"/>
                  </a:solidFill>
                </a:rPr>
                <a:t>수리 요청 </a:t>
              </a:r>
              <a:r>
                <a:rPr lang="ko-KR" altLang="en-US" sz="1200" dirty="0" err="1">
                  <a:solidFill>
                    <a:schemeClr val="tx1"/>
                  </a:solidFill>
                </a:rPr>
                <a:t>게시글</a:t>
              </a:r>
              <a:r>
                <a:rPr lang="ko-KR" altLang="en-US" sz="1200" dirty="0">
                  <a:solidFill>
                    <a:schemeClr val="tx1"/>
                  </a:solidFill>
                </a:rPr>
                <a:t> 작성</a:t>
              </a:r>
              <a:endParaRPr lang="en-US" altLang="ko-KR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5" name="직선 화살표 연결선 24"/>
            <p:cNvCxnSpPr/>
            <p:nvPr/>
          </p:nvCxnSpPr>
          <p:spPr>
            <a:xfrm>
              <a:off x="2896921" y="3973345"/>
              <a:ext cx="592429" cy="0"/>
            </a:xfrm>
            <a:prstGeom prst="straightConnector1">
              <a:avLst/>
            </a:prstGeom>
            <a:ln w="25400">
              <a:solidFill>
                <a:schemeClr val="accent1"/>
              </a:solidFill>
              <a:headEnd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6648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3465095" y="0"/>
            <a:ext cx="3404937" cy="9906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" y="0"/>
            <a:ext cx="3453063" cy="9906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2442411" y="2683048"/>
            <a:ext cx="2033337" cy="211755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r>
              <a:rPr lang="en-US" altLang="ko-KR" sz="480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Ⅰ</a:t>
            </a:r>
            <a:endParaRPr lang="ko-KR" altLang="en-US" sz="4800" dirty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cxnSp>
        <p:nvCxnSpPr>
          <p:cNvPr id="6" name="직선 연결선 5"/>
          <p:cNvCxnSpPr>
            <a:stCxn id="4" idx="4"/>
          </p:cNvCxnSpPr>
          <p:nvPr/>
        </p:nvCxnSpPr>
        <p:spPr>
          <a:xfrm flipH="1">
            <a:off x="3459083" y="4800599"/>
            <a:ext cx="1" cy="91440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48599" y="5715000"/>
            <a:ext cx="1620957" cy="523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24">
              <a:defRPr/>
            </a:pPr>
            <a:r>
              <a:rPr lang="ko-KR" altLang="en-US" sz="2799" b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운영수칙</a:t>
            </a:r>
            <a:endParaRPr lang="ko-KR" altLang="en-US" sz="2799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74457" y="346054"/>
            <a:ext cx="6521115" cy="9351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1463" y="450116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124">
              <a:defRPr/>
            </a:pPr>
            <a:endParaRPr lang="ko-KR" altLang="en-US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43934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2442411" y="2824343"/>
            <a:ext cx="2033337" cy="2117557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ko-KR" sz="4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Ⅳ</a:t>
            </a:r>
            <a:endParaRPr lang="ko-KR" altLang="en-US" sz="4800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20" name="직선 연결선 19"/>
          <p:cNvCxnSpPr/>
          <p:nvPr/>
        </p:nvCxnSpPr>
        <p:spPr>
          <a:xfrm flipH="1">
            <a:off x="3459082" y="4957010"/>
            <a:ext cx="1" cy="914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314386" y="6263544"/>
            <a:ext cx="3898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defTabSz="457124">
              <a:buFont typeface="Wingdings" panose="05000000000000000000" pitchFamily="2" charset="2"/>
              <a:buChar char="Ø"/>
              <a:defRPr/>
            </a:pPr>
            <a:r>
              <a:rPr lang="ko-KR" altLang="en-US" sz="28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외박 외출 신청 안내</a:t>
            </a:r>
          </a:p>
        </p:txBody>
      </p:sp>
    </p:spTree>
    <p:extLst>
      <p:ext uri="{BB962C8B-B14F-4D97-AF65-F5344CB8AC3E}">
        <p14:creationId xmlns:p14="http://schemas.microsoft.com/office/powerpoint/2010/main" val="88358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" y="0"/>
            <a:ext cx="3453063" cy="9906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465095" y="0"/>
            <a:ext cx="3404937" cy="9906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504" y="276740"/>
            <a:ext cx="6582992" cy="9354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 sz="2401" b="1" dirty="0">
              <a:solidFill>
                <a:prstClr val="black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50498" y="19870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54332" y="1529664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-47033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-50498" y="19870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1" y="43934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32" name="Rectangle 12"/>
          <p:cNvSpPr>
            <a:spLocks noChangeArrowheads="1"/>
          </p:cNvSpPr>
          <p:nvPr/>
        </p:nvSpPr>
        <p:spPr bwMode="auto">
          <a:xfrm>
            <a:off x="1" y="43934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46" name="Rectangle 14"/>
          <p:cNvSpPr>
            <a:spLocks noChangeArrowheads="1"/>
          </p:cNvSpPr>
          <p:nvPr/>
        </p:nvSpPr>
        <p:spPr bwMode="auto">
          <a:xfrm>
            <a:off x="1" y="43934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3756" y="515941"/>
            <a:ext cx="237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24">
              <a:lnSpc>
                <a:spcPct val="150000"/>
              </a:lnSpc>
              <a:defRPr/>
            </a:pPr>
            <a:r>
              <a:rPr lang="en-US" altLang="ko-KR" sz="2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ko-KR" altLang="en-US" sz="2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외출 외박 신청</a:t>
            </a:r>
            <a:endParaRPr lang="ko-KR" altLang="en-US" sz="20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0" name="_x635002208" descr="EMB000015c8039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95" y="546777"/>
            <a:ext cx="546841" cy="4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2433286" y="8827441"/>
            <a:ext cx="457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124">
              <a:defRPr/>
            </a:pPr>
            <a:endParaRPr lang="ko-KR" altLang="en-US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959772" y="7938690"/>
            <a:ext cx="457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124">
              <a:defRPr/>
            </a:pPr>
            <a:endParaRPr lang="ko-KR" altLang="en-US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83" name="직사각형 82"/>
          <p:cNvSpPr/>
          <p:nvPr/>
        </p:nvSpPr>
        <p:spPr>
          <a:xfrm>
            <a:off x="521266" y="8460867"/>
            <a:ext cx="55667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247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점호 있는 날만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외출 외박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신청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!</a:t>
            </a:r>
          </a:p>
          <a:p>
            <a:pPr marL="285750" indent="-285750" defTabSz="914247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외출 외박 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신청은 외박 당일 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16:00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</a:t>
            </a:r>
            <a:r>
              <a:rPr lang="ko-KR" altLang="en-US" sz="1400" dirty="0"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신청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!</a:t>
            </a:r>
            <a:endParaRPr lang="ko-KR" altLang="en-US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029592" y="4585391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124">
              <a:defRPr/>
            </a:pPr>
            <a:endParaRPr lang="ko-KR" altLang="en-US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938423" y="3682009"/>
            <a:ext cx="457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124">
              <a:defRPr/>
            </a:pPr>
            <a:endParaRPr lang="ko-KR" altLang="en-US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cxnSp>
        <p:nvCxnSpPr>
          <p:cNvPr id="92" name="직선 화살표 연결선 91"/>
          <p:cNvCxnSpPr/>
          <p:nvPr/>
        </p:nvCxnSpPr>
        <p:spPr>
          <a:xfrm>
            <a:off x="3327679" y="1713263"/>
            <a:ext cx="592429" cy="0"/>
          </a:xfrm>
          <a:prstGeom prst="straightConnector1">
            <a:avLst/>
          </a:prstGeom>
          <a:ln w="25400">
            <a:solidFill>
              <a:schemeClr val="accent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직사각형 92"/>
          <p:cNvSpPr/>
          <p:nvPr/>
        </p:nvSpPr>
        <p:spPr>
          <a:xfrm>
            <a:off x="4126975" y="1350897"/>
            <a:ext cx="1751624" cy="67376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1" tIns="45720" rIns="91441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종합정보시스템  </a:t>
            </a:r>
            <a:r>
              <a:rPr lang="ko-KR" altLang="en-US" sz="1200" dirty="0" err="1">
                <a:solidFill>
                  <a:schemeClr val="tx1"/>
                </a:solidFill>
              </a:rPr>
              <a:t>학사정보</a:t>
            </a:r>
            <a:r>
              <a:rPr lang="ko-KR" altLang="en-US" sz="1200" dirty="0">
                <a:solidFill>
                  <a:schemeClr val="tx1"/>
                </a:solidFill>
              </a:rPr>
              <a:t> 부가서비스 생활관 </a:t>
            </a:r>
            <a:r>
              <a:rPr lang="ko-KR" altLang="en-US" sz="1200" dirty="0" err="1">
                <a:solidFill>
                  <a:schemeClr val="tx1"/>
                </a:solidFill>
              </a:rPr>
              <a:t>외박신청</a:t>
            </a:r>
            <a:r>
              <a:rPr lang="ko-KR" altLang="en-US" sz="1200" dirty="0">
                <a:solidFill>
                  <a:schemeClr val="tx1"/>
                </a:solidFill>
              </a:rPr>
              <a:t> 클릭</a:t>
            </a:r>
          </a:p>
        </p:txBody>
      </p:sp>
      <p:sp>
        <p:nvSpPr>
          <p:cNvPr id="94" name="순서도: 판단 93"/>
          <p:cNvSpPr/>
          <p:nvPr/>
        </p:nvSpPr>
        <p:spPr>
          <a:xfrm>
            <a:off x="1379173" y="2569386"/>
            <a:ext cx="1804375" cy="608595"/>
          </a:xfrm>
          <a:prstGeom prst="flowChartDecision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315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tx1"/>
                </a:solidFill>
              </a:rPr>
              <a:t>추가버튼</a:t>
            </a:r>
            <a:r>
              <a:rPr lang="ko-KR" altLang="en-US" sz="1400" dirty="0">
                <a:solidFill>
                  <a:schemeClr val="tx1"/>
                </a:solidFill>
              </a:rPr>
              <a:t> 클릭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934410" y="6072280"/>
            <a:ext cx="457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124">
              <a:defRPr/>
            </a:pPr>
            <a:endParaRPr lang="ko-KR" altLang="en-US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cxnSp>
        <p:nvCxnSpPr>
          <p:cNvPr id="96" name="직선 화살표 연결선 95"/>
          <p:cNvCxnSpPr/>
          <p:nvPr/>
        </p:nvCxnSpPr>
        <p:spPr>
          <a:xfrm>
            <a:off x="3335041" y="4010444"/>
            <a:ext cx="592429" cy="0"/>
          </a:xfrm>
          <a:prstGeom prst="straightConnector1">
            <a:avLst/>
          </a:prstGeom>
          <a:ln w="25400">
            <a:solidFill>
              <a:schemeClr val="accent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직선 화살표 연결선 96"/>
          <p:cNvCxnSpPr/>
          <p:nvPr/>
        </p:nvCxnSpPr>
        <p:spPr>
          <a:xfrm flipH="1">
            <a:off x="2285294" y="3251963"/>
            <a:ext cx="181" cy="42208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직선 화살표 연결선 97"/>
          <p:cNvCxnSpPr/>
          <p:nvPr/>
        </p:nvCxnSpPr>
        <p:spPr>
          <a:xfrm flipH="1">
            <a:off x="2290654" y="2082258"/>
            <a:ext cx="181" cy="42208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1947718" y="6604009"/>
            <a:ext cx="457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124">
              <a:defRPr/>
            </a:pPr>
            <a:endParaRPr lang="ko-KR" altLang="en-US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00" name="순서도: 판단 99"/>
          <p:cNvSpPr/>
          <p:nvPr/>
        </p:nvSpPr>
        <p:spPr>
          <a:xfrm>
            <a:off x="1388470" y="5983189"/>
            <a:ext cx="1804375" cy="608595"/>
          </a:xfrm>
          <a:prstGeom prst="flowChartDecision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315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저장 클릭</a:t>
            </a:r>
          </a:p>
        </p:txBody>
      </p:sp>
      <p:cxnSp>
        <p:nvCxnSpPr>
          <p:cNvPr id="101" name="직선 화살표 연결선 100"/>
          <p:cNvCxnSpPr/>
          <p:nvPr/>
        </p:nvCxnSpPr>
        <p:spPr>
          <a:xfrm flipH="1">
            <a:off x="4978589" y="4397120"/>
            <a:ext cx="181" cy="42208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직사각형 101"/>
          <p:cNvSpPr/>
          <p:nvPr/>
        </p:nvSpPr>
        <p:spPr>
          <a:xfrm>
            <a:off x="4125577" y="3698294"/>
            <a:ext cx="1751624" cy="6737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1" tIns="45720" rIns="91441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외출 </a:t>
            </a:r>
            <a:r>
              <a:rPr lang="ko-KR" altLang="en-US" sz="1200" dirty="0">
                <a:solidFill>
                  <a:schemeClr val="tx1"/>
                </a:solidFill>
              </a:rPr>
              <a:t>및 </a:t>
            </a:r>
            <a:r>
              <a:rPr lang="ko-KR" altLang="en-US" sz="1200" dirty="0" smtClean="0">
                <a:solidFill>
                  <a:schemeClr val="tx1"/>
                </a:solidFill>
              </a:rPr>
              <a:t>외박 </a:t>
            </a:r>
            <a:r>
              <a:rPr lang="ko-KR" altLang="en-US" sz="1200" dirty="0">
                <a:solidFill>
                  <a:schemeClr val="tx1"/>
                </a:solidFill>
              </a:rPr>
              <a:t>선택</a:t>
            </a:r>
            <a:endParaRPr lang="en-US" altLang="ko-KR" sz="1200" dirty="0">
              <a:solidFill>
                <a:schemeClr val="tx1"/>
              </a:solidFill>
            </a:endParaRPr>
          </a:p>
        </p:txBody>
      </p:sp>
      <p:cxnSp>
        <p:nvCxnSpPr>
          <p:cNvPr id="103" name="직선 화살표 연결선 102"/>
          <p:cNvCxnSpPr/>
          <p:nvPr/>
        </p:nvCxnSpPr>
        <p:spPr>
          <a:xfrm flipH="1">
            <a:off x="4994663" y="5512520"/>
            <a:ext cx="181" cy="42208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직사각형 103"/>
          <p:cNvSpPr/>
          <p:nvPr/>
        </p:nvSpPr>
        <p:spPr>
          <a:xfrm>
            <a:off x="4118401" y="4815831"/>
            <a:ext cx="1751624" cy="6737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1" tIns="45720" rIns="91441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외출 외박 </a:t>
            </a:r>
            <a:r>
              <a:rPr lang="ko-KR" altLang="en-US" sz="1200" dirty="0">
                <a:solidFill>
                  <a:schemeClr val="tx1"/>
                </a:solidFill>
              </a:rPr>
              <a:t>시작하는 날 선택</a:t>
            </a:r>
          </a:p>
        </p:txBody>
      </p:sp>
      <p:cxnSp>
        <p:nvCxnSpPr>
          <p:cNvPr id="105" name="직선 화살표 연결선 104"/>
          <p:cNvCxnSpPr/>
          <p:nvPr/>
        </p:nvCxnSpPr>
        <p:spPr>
          <a:xfrm flipH="1">
            <a:off x="3349105" y="6275459"/>
            <a:ext cx="570847" cy="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직사각형 105"/>
          <p:cNvSpPr/>
          <p:nvPr/>
        </p:nvSpPr>
        <p:spPr>
          <a:xfrm>
            <a:off x="4118402" y="5937039"/>
            <a:ext cx="1751624" cy="6737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1" tIns="45720" rIns="91441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기숙사에 들어오는 날</a:t>
            </a:r>
            <a:endParaRPr lang="en-US" altLang="ko-KR" sz="1200" dirty="0">
              <a:solidFill>
                <a:schemeClr val="tx1"/>
              </a:solidFill>
            </a:endParaRPr>
          </a:p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선택</a:t>
            </a:r>
            <a:endParaRPr lang="en-US" altLang="ko-KR" sz="1200" dirty="0">
              <a:solidFill>
                <a:schemeClr val="tx1"/>
              </a:solidFill>
            </a:endParaRPr>
          </a:p>
        </p:txBody>
      </p:sp>
      <p:cxnSp>
        <p:nvCxnSpPr>
          <p:cNvPr id="107" name="직선 화살표 연결선 106"/>
          <p:cNvCxnSpPr/>
          <p:nvPr/>
        </p:nvCxnSpPr>
        <p:spPr>
          <a:xfrm flipH="1">
            <a:off x="2290653" y="6700310"/>
            <a:ext cx="181" cy="42208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직선 화살표 연결선 107"/>
          <p:cNvCxnSpPr/>
          <p:nvPr/>
        </p:nvCxnSpPr>
        <p:spPr>
          <a:xfrm>
            <a:off x="3310981" y="7537237"/>
            <a:ext cx="592429" cy="0"/>
          </a:xfrm>
          <a:prstGeom prst="straightConnector1">
            <a:avLst/>
          </a:prstGeom>
          <a:ln w="25400">
            <a:solidFill>
              <a:schemeClr val="accent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직사각형 108"/>
          <p:cNvSpPr/>
          <p:nvPr/>
        </p:nvSpPr>
        <p:spPr>
          <a:xfrm>
            <a:off x="4125576" y="7176297"/>
            <a:ext cx="1751624" cy="67376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1" tIns="45720" rIns="91441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외출</a:t>
            </a:r>
            <a:r>
              <a:rPr lang="en-US" altLang="ko-KR" sz="1200" dirty="0">
                <a:solidFill>
                  <a:schemeClr val="tx1"/>
                </a:solidFill>
              </a:rPr>
              <a:t>/</a:t>
            </a:r>
            <a:r>
              <a:rPr lang="ko-KR" altLang="en-US" sz="1200" dirty="0">
                <a:solidFill>
                  <a:schemeClr val="tx1"/>
                </a:solidFill>
              </a:rPr>
              <a:t>외박 </a:t>
            </a:r>
            <a:endParaRPr lang="en-US" altLang="ko-KR" sz="1200" dirty="0">
              <a:solidFill>
                <a:schemeClr val="tx1"/>
              </a:solidFill>
            </a:endParaRPr>
          </a:p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이력 및 승인에서 입력내용 확인</a:t>
            </a:r>
            <a:endParaRPr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10" name="순서도: 판단 109"/>
          <p:cNvSpPr/>
          <p:nvPr/>
        </p:nvSpPr>
        <p:spPr>
          <a:xfrm>
            <a:off x="1388470" y="7236672"/>
            <a:ext cx="1804375" cy="608595"/>
          </a:xfrm>
          <a:prstGeom prst="flowChartDecision">
            <a:avLst/>
          </a:prstGeom>
          <a:solidFill>
            <a:srgbClr val="92D050"/>
          </a:solidFill>
          <a:ln w="12700">
            <a:solidFill>
              <a:srgbClr val="315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확인</a:t>
            </a:r>
          </a:p>
        </p:txBody>
      </p:sp>
      <p:sp>
        <p:nvSpPr>
          <p:cNvPr id="111" name="순서도: 판단 110"/>
          <p:cNvSpPr/>
          <p:nvPr/>
        </p:nvSpPr>
        <p:spPr>
          <a:xfrm>
            <a:off x="1379175" y="3715080"/>
            <a:ext cx="1804375" cy="608595"/>
          </a:xfrm>
          <a:prstGeom prst="flowChartDecision">
            <a:avLst/>
          </a:prstGeom>
          <a:solidFill>
            <a:srgbClr val="FFFF00"/>
          </a:solidFill>
          <a:ln w="12700">
            <a:solidFill>
              <a:srgbClr val="315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선택</a:t>
            </a:r>
          </a:p>
        </p:txBody>
      </p:sp>
      <p:sp>
        <p:nvSpPr>
          <p:cNvPr id="112" name="순서도: 판단 111"/>
          <p:cNvSpPr/>
          <p:nvPr/>
        </p:nvSpPr>
        <p:spPr>
          <a:xfrm>
            <a:off x="1388466" y="1407778"/>
            <a:ext cx="1804375" cy="608595"/>
          </a:xfrm>
          <a:prstGeom prst="flowChartDecision">
            <a:avLst/>
          </a:prstGeom>
          <a:solidFill>
            <a:srgbClr val="FFC000"/>
          </a:solidFill>
          <a:ln w="12700">
            <a:solidFill>
              <a:srgbClr val="315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>
                <a:solidFill>
                  <a:schemeClr val="tx1"/>
                </a:solidFill>
              </a:rPr>
              <a:t>외출 </a:t>
            </a:r>
            <a:r>
              <a:rPr lang="ko-KR" altLang="en-US" sz="1400" dirty="0" err="1" smtClean="0">
                <a:solidFill>
                  <a:schemeClr val="tx1"/>
                </a:solidFill>
              </a:rPr>
              <a:t>외박신청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26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FFFF75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68444" y="293628"/>
            <a:ext cx="6521115" cy="931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2442411" y="2827432"/>
            <a:ext cx="2033337" cy="2117557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ko-KR" sz="4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Ⅴ</a:t>
            </a:r>
            <a:endParaRPr lang="ko-KR" altLang="en-US" sz="4800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flipH="1">
            <a:off x="3459083" y="4969044"/>
            <a:ext cx="1" cy="914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10879" y="6240848"/>
            <a:ext cx="3898824" cy="523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defTabSz="457124">
              <a:buFont typeface="Wingdings" panose="05000000000000000000" pitchFamily="2" charset="2"/>
              <a:buChar char="Ø"/>
              <a:defRPr/>
            </a:pPr>
            <a:r>
              <a:rPr lang="ko-KR" altLang="en-US" sz="2799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화재 대피</a:t>
            </a:r>
            <a:r>
              <a:rPr lang="en-US" altLang="ko-KR" sz="2799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799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훈련 교육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6975" y="6868736"/>
            <a:ext cx="3898824" cy="523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defTabSz="457124">
              <a:buFont typeface="Wingdings" panose="05000000000000000000" pitchFamily="2" charset="2"/>
              <a:buChar char="Ø"/>
              <a:defRPr/>
            </a:pPr>
            <a:r>
              <a:rPr lang="ko-KR" altLang="en-US" sz="2799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지진 대응</a:t>
            </a:r>
            <a:r>
              <a:rPr lang="en-US" altLang="ko-KR" sz="2799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799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훈련 교육</a:t>
            </a:r>
          </a:p>
        </p:txBody>
      </p:sp>
    </p:spTree>
    <p:extLst>
      <p:ext uri="{BB962C8B-B14F-4D97-AF65-F5344CB8AC3E}">
        <p14:creationId xmlns:p14="http://schemas.microsoft.com/office/powerpoint/2010/main" val="2772582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/>
          <p:cNvSpPr/>
          <p:nvPr/>
        </p:nvSpPr>
        <p:spPr>
          <a:xfrm>
            <a:off x="3501191" y="2678108"/>
            <a:ext cx="2033337" cy="211755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dirty="0"/>
              <a:t>Ⅰ</a:t>
            </a:r>
            <a:endParaRPr lang="ko-KR" altLang="en-US" sz="2600" dirty="0"/>
          </a:p>
        </p:txBody>
      </p:sp>
      <p:cxnSp>
        <p:nvCxnSpPr>
          <p:cNvPr id="6" name="직선 연결선 5"/>
          <p:cNvCxnSpPr/>
          <p:nvPr/>
        </p:nvCxnSpPr>
        <p:spPr>
          <a:xfrm flipH="1">
            <a:off x="4517862" y="6431955"/>
            <a:ext cx="1" cy="91440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174457" y="370114"/>
            <a:ext cx="6521115" cy="9315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040243" y="6132522"/>
            <a:ext cx="65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ko-KR" altLang="en-US" sz="2600" dirty="0"/>
          </a:p>
        </p:txBody>
      </p:sp>
      <p:sp>
        <p:nvSpPr>
          <p:cNvPr id="13" name="TextBox 12"/>
          <p:cNvSpPr txBox="1"/>
          <p:nvPr/>
        </p:nvSpPr>
        <p:spPr>
          <a:xfrm>
            <a:off x="1874181" y="1137296"/>
            <a:ext cx="2866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목      차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65588" y="2722832"/>
            <a:ext cx="4578019" cy="555536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514350" indent="-514350">
              <a:lnSpc>
                <a:spcPct val="250000"/>
              </a:lnSpc>
              <a:buFont typeface="+mj-lt"/>
              <a:buAutoNum type="romanUcPeriod"/>
            </a:pPr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관생수칙</a:t>
            </a:r>
            <a:r>
              <a:rPr lang="en-US" altLang="ko-KR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기준 안내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14350" indent="-514350">
              <a:lnSpc>
                <a:spcPct val="250000"/>
              </a:lnSpc>
              <a:buFont typeface="+mj-lt"/>
              <a:buAutoNum type="romanUcPeriod"/>
            </a:pPr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입사비</a:t>
            </a:r>
            <a:r>
              <a:rPr lang="en-US" altLang="ko-KR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환불</a:t>
            </a:r>
            <a:r>
              <a:rPr lang="en-US" altLang="ko-KR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퇴사 안내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14350" indent="-514350">
              <a:lnSpc>
                <a:spcPct val="250000"/>
              </a:lnSpc>
              <a:buFont typeface="+mj-lt"/>
              <a:buAutoNum type="romanUcPeriod"/>
            </a:pPr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편의시설 안내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14350" indent="-514350">
              <a:lnSpc>
                <a:spcPct val="250000"/>
              </a:lnSpc>
              <a:buFont typeface="+mj-lt"/>
              <a:buAutoNum type="romanUcPeriod"/>
            </a:pPr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외박 </a:t>
            </a:r>
            <a:r>
              <a:rPr lang="en-US" altLang="ko-KR" sz="2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 </a:t>
            </a:r>
            <a:r>
              <a:rPr lang="ko-KR" altLang="en-US" sz="2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외출 신청 안내</a:t>
            </a:r>
            <a:endParaRPr lang="en-US" altLang="ko-KR" sz="2400" b="1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14350" indent="-514350">
              <a:lnSpc>
                <a:spcPct val="250000"/>
              </a:lnSpc>
              <a:buFont typeface="+mj-lt"/>
              <a:buAutoNum type="romanUcPeriod"/>
            </a:pPr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화재 </a:t>
            </a:r>
            <a:r>
              <a:rPr lang="ko-KR" altLang="en-US" sz="2200" b="1" kern="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및 지진 대응 </a:t>
            </a:r>
            <a:r>
              <a:rPr lang="ko-KR" altLang="en-US" sz="22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훈련 교육</a:t>
            </a:r>
            <a:endParaRPr lang="en-US" altLang="ko-KR" sz="2200" b="1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14350" indent="-514350">
              <a:lnSpc>
                <a:spcPct val="250000"/>
              </a:lnSpc>
              <a:buFont typeface="+mj-lt"/>
              <a:buAutoNum type="romanUcPeriod"/>
            </a:pPr>
            <a:r>
              <a:rPr lang="en-US" altLang="ko-KR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기타 유의사항 및 전화번호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43934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345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FFFF75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504" y="276740"/>
            <a:ext cx="6582992" cy="9354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 sz="2401" b="1" dirty="0">
              <a:solidFill>
                <a:prstClr val="black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50498" y="19870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-47033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-50498" y="19870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1" y="43934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32" name="Rectangle 12"/>
          <p:cNvSpPr>
            <a:spLocks noChangeArrowheads="1"/>
          </p:cNvSpPr>
          <p:nvPr/>
        </p:nvSpPr>
        <p:spPr bwMode="auto">
          <a:xfrm>
            <a:off x="1" y="43934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46" name="Rectangle 14"/>
          <p:cNvSpPr>
            <a:spLocks noChangeArrowheads="1"/>
          </p:cNvSpPr>
          <p:nvPr/>
        </p:nvSpPr>
        <p:spPr bwMode="auto">
          <a:xfrm>
            <a:off x="1" y="43934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1421" y="1839079"/>
            <a:ext cx="6015791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257132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불을 발견하면 ‘불이야’ 하고 큰소리로 외쳐서 다른 사람에게 알립시다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342900" indent="-342900" defTabSz="257132">
              <a:lnSpc>
                <a:spcPct val="150000"/>
              </a:lnSpc>
              <a:buFont typeface="+mj-lt"/>
              <a:buAutoNum type="arabicPeriod"/>
            </a:pPr>
            <a:endParaRPr lang="en-US" altLang="ko-KR" sz="16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 defTabSz="257132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화재경보 비상벨을 누릅시다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342900" indent="-342900" defTabSz="257132">
              <a:lnSpc>
                <a:spcPct val="150000"/>
              </a:lnSpc>
              <a:buFont typeface="+mj-lt"/>
              <a:buAutoNum type="arabicPeriod"/>
            </a:pPr>
            <a:endParaRPr lang="en-US" altLang="ko-KR" sz="16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 defTabSz="257132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spc="-15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엘리베이터는 절대 이용하지 않도록 하며 계단을 이용 합시다</a:t>
            </a:r>
            <a:r>
              <a:rPr lang="en-US" altLang="ko-KR" sz="1600" spc="-15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342900" indent="-342900" defTabSz="257132">
              <a:lnSpc>
                <a:spcPct val="150000"/>
              </a:lnSpc>
              <a:buFont typeface="+mj-lt"/>
              <a:buAutoNum type="arabicPeriod"/>
            </a:pPr>
            <a:endParaRPr lang="en-US" altLang="ko-KR" sz="16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 defTabSz="257132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아래층으로 대피할 수 없는 때에는 옥상으로 대피합시다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342900" indent="-342900" defTabSz="257132">
              <a:lnSpc>
                <a:spcPct val="150000"/>
              </a:lnSpc>
              <a:buFont typeface="+mj-lt"/>
              <a:buAutoNum type="arabicPeriod"/>
            </a:pPr>
            <a:endParaRPr lang="en-US" altLang="ko-KR" sz="16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 defTabSz="257132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낮은 자세로 안내원의 안내를 따라 대피합시다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342900" indent="-342900" defTabSz="257132">
              <a:lnSpc>
                <a:spcPct val="150000"/>
              </a:lnSpc>
              <a:buFont typeface="+mj-lt"/>
              <a:buAutoNum type="arabicPeriod"/>
            </a:pPr>
            <a:endParaRPr lang="en-US" altLang="ko-KR" sz="16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 defTabSz="257132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불길 속을 통과할 때에는 물에 적신 담요나 수건 등으로 몸 과 얼굴을 감쌉시다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342900" indent="-342900" defTabSz="257132">
              <a:lnSpc>
                <a:spcPct val="150000"/>
              </a:lnSpc>
              <a:buFont typeface="+mj-lt"/>
              <a:buAutoNum type="arabicPeriod"/>
            </a:pPr>
            <a:endParaRPr lang="en-US" altLang="ko-KR" sz="16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 defTabSz="257132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방문을 열기 전에 문을 손등으로 대어보거나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손잡이를 만져 봅시다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342900" indent="-342900" defTabSz="257132">
              <a:lnSpc>
                <a:spcPct val="150000"/>
              </a:lnSpc>
              <a:buFont typeface="+mj-lt"/>
              <a:buAutoNum type="arabicPeriod"/>
            </a:pPr>
            <a:endParaRPr lang="en-US" altLang="ko-KR" sz="16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 defTabSz="257132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손잡이를 만져 보았을 때 뜨겁지 않으면 조심스럽게 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문을 열고 밖으로 나갑시다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28599" y="1286372"/>
            <a:ext cx="1963999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514264" latinLnBrk="1">
              <a:defRPr/>
            </a:pPr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화재 시 대응방법</a:t>
            </a:r>
          </a:p>
        </p:txBody>
      </p:sp>
      <p:pic>
        <p:nvPicPr>
          <p:cNvPr id="15" name="_x635002208" descr="EMB000015c8039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20" y="531815"/>
            <a:ext cx="546841" cy="4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09868" y="479023"/>
            <a:ext cx="57029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24">
              <a:lnSpc>
                <a:spcPct val="150000"/>
              </a:lnSpc>
              <a:defRPr/>
            </a:pPr>
            <a:r>
              <a:rPr lang="en-US" altLang="ko-KR" sz="20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</a:t>
            </a:r>
            <a:r>
              <a:rPr lang="ko-KR" altLang="en-US" sz="20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화재 대피 훈련 교육</a:t>
            </a:r>
            <a:endParaRPr lang="ko-KR" altLang="en-US" sz="2000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325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FFFF75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63291" y="421113"/>
            <a:ext cx="6531427" cy="9288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4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24063" y="309037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5166" y="684083"/>
            <a:ext cx="6124075" cy="881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7132">
              <a:lnSpc>
                <a:spcPct val="150000"/>
              </a:lnSpc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9. </a:t>
            </a: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손잡이가 뜨거우면 문을 열지 말고 다른 길을 찾읍시다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defTabSz="257132">
              <a:lnSpc>
                <a:spcPct val="150000"/>
              </a:lnSpc>
            </a:pPr>
            <a:endParaRPr lang="en-US" altLang="ko-KR" sz="16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257132">
              <a:lnSpc>
                <a:spcPct val="150000"/>
              </a:lnSpc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10. </a:t>
            </a: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대피한 경우에는 바람이 불어오는 쪽에서 구조를 기다립시다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342900" indent="-342900" defTabSz="257132">
              <a:lnSpc>
                <a:spcPct val="150000"/>
              </a:lnSpc>
              <a:buFont typeface="+mj-lt"/>
              <a:buAutoNum type="arabicPeriod"/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257132">
              <a:lnSpc>
                <a:spcPct val="150000"/>
              </a:lnSpc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11. </a:t>
            </a: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밖으로 나온 뒤에는 절대 안으로 들어가지 맙시다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defTabSz="257132">
              <a:lnSpc>
                <a:spcPct val="150000"/>
              </a:lnSpc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257132">
              <a:lnSpc>
                <a:spcPct val="150000"/>
              </a:lnSpc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12. </a:t>
            </a: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다른 출구가 없으면 구조대원이 구해줄 때까지 기다립시다</a:t>
            </a:r>
            <a:endParaRPr lang="en-US" altLang="ko-KR" sz="16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257132">
              <a:lnSpc>
                <a:spcPct val="150000"/>
              </a:lnSpc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257132">
              <a:lnSpc>
                <a:spcPct val="150000"/>
              </a:lnSpc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13. </a:t>
            </a: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연기가 방안에 들어오지 못하도록 문틈을 옷이나 이불로 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		 	 </a:t>
            </a: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막읍시다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(</a:t>
            </a: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물을 적시면 더욱 좋습니다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.)</a:t>
            </a:r>
            <a:b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endParaRPr lang="en-US" altLang="ko-KR" sz="16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257132">
              <a:lnSpc>
                <a:spcPct val="150000"/>
              </a:lnSpc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14. </a:t>
            </a: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밖으로 나온 뒤에는 절대 안으로 들어가지 맙시다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defTabSz="257132">
              <a:lnSpc>
                <a:spcPct val="150000"/>
              </a:lnSpc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257132">
              <a:lnSpc>
                <a:spcPct val="150000"/>
              </a:lnSpc>
              <a:defRPr/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15. </a:t>
            </a: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연기가 많은 곳에서는 팔과 무릎으로 기어서 이동하되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배를 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		 </a:t>
            </a: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바닥에 대고 가지 않도록 합시다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defTabSz="257132">
              <a:lnSpc>
                <a:spcPct val="150000"/>
              </a:lnSpc>
              <a:defRPr/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257132">
              <a:lnSpc>
                <a:spcPct val="150000"/>
              </a:lnSpc>
              <a:defRPr/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16.</a:t>
            </a: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한 손으로는 코와 입을 젖은 수건 등으로 막아 연기가 폐에 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		 </a:t>
            </a: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들어가지 않도록 합시다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endParaRPr lang="en-US" altLang="ko-KR" sz="16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257132">
              <a:lnSpc>
                <a:spcPct val="150000"/>
              </a:lnSpc>
              <a:defRPr/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17. </a:t>
            </a: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옷에 불이 붙었을 때에는 두 손으로 눈과 입을 가리고 바닥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		 </a:t>
            </a: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에서 뒹굴어 주세요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defTabSz="257132">
              <a:lnSpc>
                <a:spcPct val="150000"/>
              </a:lnSpc>
              <a:defRPr/>
            </a:pPr>
            <a:endParaRPr lang="en-US" altLang="ko-KR" sz="10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defTabSz="257132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en-US" altLang="ko-KR" sz="10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defTabSz="257132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ko-KR" altLang="en-US" sz="1600" b="1" u="sng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하단의 영상을 꼭 시청하시고 </a:t>
            </a:r>
            <a:r>
              <a:rPr lang="ko-KR" altLang="en-US" sz="1600" b="1" u="sng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이수증을</a:t>
            </a:r>
            <a:r>
              <a:rPr lang="ko-KR" altLang="en-US" sz="1600" b="1" u="sng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작성하여 입사시   </a:t>
            </a:r>
            <a:endParaRPr lang="en-US" altLang="ko-KR" sz="1600" b="1" u="sng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257132">
              <a:lnSpc>
                <a:spcPct val="150000"/>
              </a:lnSpc>
              <a:defRPr/>
            </a:pPr>
            <a:r>
              <a:rPr lang="en-US" altLang="ko-KR" sz="16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en-US" altLang="ko-KR" sz="1600" b="1" u="sng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u="sng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제출하여 주시기 바랍니다</a:t>
            </a:r>
            <a:r>
              <a:rPr lang="en-US" altLang="ko-KR" sz="1600" b="1" u="sng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7374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FFFF75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2442411" y="3043998"/>
            <a:ext cx="2033337" cy="211755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r>
              <a:rPr lang="en-US" altLang="ko-KR" sz="480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Ⅰ</a:t>
            </a:r>
            <a:endParaRPr lang="ko-KR" altLang="en-US" sz="4800" dirty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flipH="1">
            <a:off x="3459083" y="5466350"/>
            <a:ext cx="1" cy="91440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48599" y="6075950"/>
            <a:ext cx="1620957" cy="523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24">
              <a:defRPr/>
            </a:pPr>
            <a:r>
              <a:rPr lang="ko-KR" altLang="en-US" sz="2799" b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운영수칙</a:t>
            </a:r>
            <a:endParaRPr lang="ko-KR" altLang="en-US" sz="2799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98519" y="182659"/>
            <a:ext cx="6521115" cy="9362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r>
              <a:rPr lang="en-US" altLang="ko-KR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th</a:t>
            </a:r>
            <a:endParaRPr lang="ko-KR" altLang="en-US" dirty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1463" y="5166916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124">
              <a:defRPr/>
            </a:pPr>
            <a:endParaRPr lang="ko-KR" altLang="en-US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43934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450" y="347728"/>
            <a:ext cx="3631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24">
              <a:lnSpc>
                <a:spcPct val="150000"/>
              </a:lnSpc>
              <a:defRPr/>
            </a:pPr>
            <a:r>
              <a:rPr lang="en-US" altLang="ko-KR" sz="20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</a:t>
            </a:r>
            <a:r>
              <a:rPr lang="ko-KR" altLang="en-US" sz="20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화재 대피 훈련 교육 영상</a:t>
            </a:r>
            <a:endParaRPr lang="ko-KR" altLang="en-US" sz="2000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pic>
        <p:nvPicPr>
          <p:cNvPr id="14" name="_x635002208" descr="EMB000015c8039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7" y="370243"/>
            <a:ext cx="546841" cy="4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256" y="892154"/>
            <a:ext cx="6270377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화재대피훈련은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영상으로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실시하며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학기 중 대피 교육 실시 예정입니다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9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교육 영상 시청 후 </a:t>
            </a:r>
            <a:r>
              <a:rPr lang="ko-KR" altLang="en-US" sz="1900" b="1" u="sng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이수증</a:t>
            </a:r>
            <a:r>
              <a:rPr lang="ko-KR" altLang="en-US" sz="19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을</a:t>
            </a:r>
            <a:r>
              <a:rPr lang="ko-KR" altLang="en-US" sz="1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꼭 작성하시기 바랍니다</a:t>
            </a:r>
            <a:r>
              <a:rPr lang="en-US" altLang="ko-KR" sz="19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81458" y="828023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124">
              <a:defRPr/>
            </a:pPr>
            <a:endParaRPr lang="ko-KR" altLang="en-US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2356" y="2209348"/>
            <a:ext cx="5678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 latinLnBrk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이수증</a:t>
            </a: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생활관 공지사항 </a:t>
            </a:r>
            <a:r>
              <a:rPr lang="en-US" altLang="ko-KR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&gt; </a:t>
            </a: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생활관 오리엔테이션 안내 첨부파일 확인 </a:t>
            </a:r>
          </a:p>
        </p:txBody>
      </p:sp>
      <p:pic>
        <p:nvPicPr>
          <p:cNvPr id="10" name="화재대피훈련 영상">
            <a:hlinkClick r:id="" action="ppaction://media"/>
            <a:extLst>
              <a:ext uri="{FF2B5EF4-FFF2-40B4-BE49-F238E27FC236}">
                <a16:creationId xmlns:a16="http://schemas.microsoft.com/office/drawing/2014/main" id="{44470BD4-E2D7-82A3-E136-52A37E858D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734" y="2726772"/>
            <a:ext cx="6521115" cy="3857625"/>
          </a:xfrm>
          <a:prstGeom prst="rect">
            <a:avLst/>
          </a:prstGeom>
        </p:spPr>
      </p:pic>
      <p:pic>
        <p:nvPicPr>
          <p:cNvPr id="17" name="_x635002208" descr="EMB000015c8039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93" y="7472083"/>
            <a:ext cx="546841" cy="4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56738" y="7400800"/>
            <a:ext cx="28023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24">
              <a:lnSpc>
                <a:spcPct val="150000"/>
              </a:lnSpc>
              <a:defRPr/>
            </a:pPr>
            <a:r>
              <a:rPr lang="en-US" altLang="ko-KR" sz="20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</a:t>
            </a:r>
            <a:r>
              <a:rPr lang="ko-KR" altLang="en-US" sz="2000" b="1" dirty="0" smtClean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지진 대응 훈련 교육</a:t>
            </a:r>
            <a:endParaRPr lang="ko-KR" altLang="en-US" sz="2000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9256" y="8061050"/>
            <a:ext cx="6270377" cy="869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지진 대응 훈련 교육은 학기 중 </a:t>
            </a: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훈련교육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실시 예정입니다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9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238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33339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2442411" y="2683048"/>
            <a:ext cx="2033337" cy="211755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r>
              <a:rPr lang="en-US" altLang="ko-KR" sz="480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Ⅰ</a:t>
            </a:r>
            <a:endParaRPr lang="ko-KR" altLang="en-US" sz="4800" dirty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cxnSp>
        <p:nvCxnSpPr>
          <p:cNvPr id="6" name="직선 연결선 5"/>
          <p:cNvCxnSpPr>
            <a:stCxn id="4" idx="4"/>
          </p:cNvCxnSpPr>
          <p:nvPr/>
        </p:nvCxnSpPr>
        <p:spPr>
          <a:xfrm flipH="1">
            <a:off x="3459083" y="4800599"/>
            <a:ext cx="1" cy="91440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48599" y="5715000"/>
            <a:ext cx="1620957" cy="523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24">
              <a:defRPr/>
            </a:pPr>
            <a:r>
              <a:rPr lang="ko-KR" altLang="en-US" sz="2799" b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운영수칙</a:t>
            </a:r>
            <a:endParaRPr lang="ko-KR" altLang="en-US" sz="2799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74457" y="370118"/>
            <a:ext cx="6521115" cy="9351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1463" y="450116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124">
              <a:defRPr/>
            </a:pPr>
            <a:endParaRPr lang="ko-KR" altLang="en-US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43934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cxnSp>
        <p:nvCxnSpPr>
          <p:cNvPr id="20" name="직선 연결선 19"/>
          <p:cNvCxnSpPr/>
          <p:nvPr/>
        </p:nvCxnSpPr>
        <p:spPr>
          <a:xfrm flipH="1">
            <a:off x="3459082" y="4969042"/>
            <a:ext cx="1" cy="914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39918" y="6224391"/>
            <a:ext cx="41312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defTabSz="457124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ko-KR" altLang="en-US" sz="28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관사별</a:t>
            </a:r>
            <a:r>
              <a:rPr lang="ko-KR" altLang="en-US" sz="28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담당자 연락처</a:t>
            </a:r>
            <a:endParaRPr lang="en-US" altLang="ko-KR" sz="28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7200" indent="-457200" defTabSz="457124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ko-KR" altLang="en-US" sz="28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기타 유의사항</a:t>
            </a:r>
            <a:endParaRPr lang="en-US" altLang="ko-KR" sz="28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2442411" y="2827429"/>
            <a:ext cx="2033337" cy="2117557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4800" b="1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Ⅵ</a:t>
            </a:r>
            <a:endParaRPr lang="ko-KR" altLang="en-US" sz="48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7975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33339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74457" y="402772"/>
            <a:ext cx="6521115" cy="931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pic>
        <p:nvPicPr>
          <p:cNvPr id="10" name="_x635002208" descr="EMB000015c8039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5" y="1025321"/>
            <a:ext cx="546841" cy="4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19946" y="950330"/>
            <a:ext cx="2809366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24">
              <a:lnSpc>
                <a:spcPct val="150000"/>
              </a:lnSpc>
              <a:defRPr/>
            </a:pP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기타 유의사항</a:t>
            </a:r>
            <a:endParaRPr lang="ko-KR" altLang="en-US" sz="2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5640" y="1601597"/>
            <a:ext cx="6033835" cy="382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12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생활관 앞에 도로에 차량이 항상 통행하고 있으니</a:t>
            </a:r>
            <a:r>
              <a:rPr lang="en-US" altLang="ko-KR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반드시 인도를 이용하시고 횡단보도 이용을 생활화 하시기 바랍니다</a:t>
            </a:r>
            <a:r>
              <a:rPr lang="en-US" altLang="ko-KR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342900" indent="-342900" defTabSz="45712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ko-KR" sz="10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 defTabSz="45712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관생이</a:t>
            </a:r>
            <a:r>
              <a:rPr lang="ko-KR" altLang="en-US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차량을 운전하는 경우에는 항상 서행하시고 교내 횡단보도에서는 일단 정지 후 운행 하시기 바랍니다</a:t>
            </a:r>
            <a:r>
              <a:rPr lang="en-US" altLang="ko-KR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342900" indent="-342900" defTabSz="45712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ko-KR" sz="10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 defTabSz="45712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전동킥보드</a:t>
            </a:r>
            <a:r>
              <a:rPr lang="en-US" altLang="ko-KR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자전거는 정해진 </a:t>
            </a:r>
            <a:r>
              <a:rPr lang="ko-KR" altLang="en-US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주차장소에</a:t>
            </a:r>
            <a:r>
              <a:rPr lang="ko-KR" altLang="en-US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주차하시기 바랍니다</a:t>
            </a:r>
            <a:r>
              <a:rPr lang="en-US" altLang="ko-KR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E61F6F2B-3B31-76A4-030F-6E3513D9AA5C}"/>
              </a:ext>
            </a:extLst>
          </p:cNvPr>
          <p:cNvGrpSpPr/>
          <p:nvPr/>
        </p:nvGrpSpPr>
        <p:grpSpPr>
          <a:xfrm>
            <a:off x="438380" y="5999589"/>
            <a:ext cx="3356207" cy="503334"/>
            <a:chOff x="438380" y="5621637"/>
            <a:chExt cx="3356207" cy="503334"/>
          </a:xfrm>
        </p:grpSpPr>
        <p:pic>
          <p:nvPicPr>
            <p:cNvPr id="13" name="_x635002208" descr="EMB000015c8039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380" y="5708334"/>
              <a:ext cx="546841" cy="416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985221" y="5621637"/>
              <a:ext cx="2809366" cy="494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24">
                <a:lnSpc>
                  <a:spcPct val="150000"/>
                </a:lnSpc>
                <a:defRPr/>
              </a:pPr>
              <a:r>
                <a:rPr lang="ko-KR" altLang="en-US" sz="2000" b="1" dirty="0" err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관사별</a:t>
              </a:r>
              <a:r>
                <a:rPr lang="ko-KR" altLang="en-US" sz="2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담당자 연락처</a:t>
              </a:r>
              <a:endParaRPr lang="ko-KR" altLang="en-US" sz="20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77797"/>
              </p:ext>
            </p:extLst>
          </p:nvPr>
        </p:nvGraphicFramePr>
        <p:xfrm>
          <a:off x="576393" y="6699245"/>
          <a:ext cx="5883445" cy="1691580"/>
        </p:xfrm>
        <a:graphic>
          <a:graphicData uri="http://schemas.openxmlformats.org/drawingml/2006/table">
            <a:tbl>
              <a:tblPr/>
              <a:tblGrid>
                <a:gridCol w="1474089">
                  <a:extLst>
                    <a:ext uri="{9D8B030D-6E8A-4147-A177-3AD203B41FA5}">
                      <a16:colId xmlns:a16="http://schemas.microsoft.com/office/drawing/2014/main" val="1159194848"/>
                    </a:ext>
                  </a:extLst>
                </a:gridCol>
                <a:gridCol w="2204678">
                  <a:extLst>
                    <a:ext uri="{9D8B030D-6E8A-4147-A177-3AD203B41FA5}">
                      <a16:colId xmlns:a16="http://schemas.microsoft.com/office/drawing/2014/main" val="3223382358"/>
                    </a:ext>
                  </a:extLst>
                </a:gridCol>
                <a:gridCol w="2204678">
                  <a:extLst>
                    <a:ext uri="{9D8B030D-6E8A-4147-A177-3AD203B41FA5}">
                      <a16:colId xmlns:a16="http://schemas.microsoft.com/office/drawing/2014/main" val="275202092"/>
                    </a:ext>
                  </a:extLst>
                </a:gridCol>
              </a:tblGrid>
              <a:tr h="41300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구분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0911" marR="50911" marT="14075" marB="1407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A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연락처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0911" marR="50911" marT="14075" marB="1407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A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경비실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0911" marR="50911" marT="14075" marB="1407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A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82886"/>
                  </a:ext>
                </a:extLst>
              </a:tr>
              <a:tr h="42619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신축 생활관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0911" marR="50911" marT="14075" marB="1407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042-829-7406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0911" marR="50911" marT="14075" marB="1407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042-829-7311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0911" marR="50911" marT="14075" marB="1407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878194"/>
                  </a:ext>
                </a:extLst>
              </a:tr>
              <a:tr h="42619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목원학사 동관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여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0911" marR="50911" marT="14075" marB="1407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042-829-7402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0911" marR="50911" marT="14075" marB="1407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042-829-7313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0911" marR="50911" marT="14075" marB="1407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928862"/>
                  </a:ext>
                </a:extLst>
              </a:tr>
              <a:tr h="42619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목원학사 서관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남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0911" marR="50911" marT="14075" marB="1407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042-829-7403, 7405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0911" marR="50911" marT="14075" marB="1407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042-829-7312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0911" marR="50911" marT="14075" marB="1407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2551970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76393" y="8527195"/>
            <a:ext cx="5697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1"/>
            <a:r>
              <a:rPr lang="en-US" altLang="ko-KR" sz="1400" dirty="0">
                <a:latin typeface="+mj-ea"/>
                <a:ea typeface="+mj-ea"/>
              </a:rPr>
              <a:t>※ </a:t>
            </a:r>
            <a:r>
              <a:rPr lang="ko-KR" altLang="en-US" sz="1400" dirty="0">
                <a:latin typeface="+mj-ea"/>
                <a:ea typeface="+mj-ea"/>
              </a:rPr>
              <a:t>기타 문의</a:t>
            </a:r>
            <a:r>
              <a:rPr lang="en-US" altLang="ko-KR" sz="1400" dirty="0">
                <a:latin typeface="+mj-ea"/>
                <a:ea typeface="+mj-ea"/>
              </a:rPr>
              <a:t>, </a:t>
            </a:r>
            <a:r>
              <a:rPr lang="ko-KR" altLang="en-US" sz="1400" dirty="0">
                <a:latin typeface="+mj-ea"/>
                <a:ea typeface="+mj-ea"/>
              </a:rPr>
              <a:t>상담 및 건의사항이 있을 시 연락 해 주시기 바랍니다</a:t>
            </a:r>
            <a:r>
              <a:rPr lang="en-US" altLang="ko-KR" sz="1400" dirty="0">
                <a:latin typeface="+mj-ea"/>
                <a:ea typeface="+mj-ea"/>
              </a:rPr>
              <a:t>.</a:t>
            </a:r>
            <a:endParaRPr lang="ko-KR" altLang="en-US" sz="14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88566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453066" y="0"/>
            <a:ext cx="3404937" cy="9906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3" y="0"/>
            <a:ext cx="3453063" cy="9906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74173" y="370118"/>
            <a:ext cx="6466115" cy="9361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 sz="2401" b="1" dirty="0">
              <a:solidFill>
                <a:prstClr val="black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5880" y="4424198"/>
            <a:ext cx="54743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b="1" dirty="0"/>
              <a:t>감사합니다</a:t>
            </a:r>
            <a:r>
              <a:rPr lang="en-US" altLang="ko-KR" sz="4400" b="1" dirty="0"/>
              <a:t>.</a:t>
            </a:r>
          </a:p>
          <a:p>
            <a:pPr algn="ctr"/>
            <a:endParaRPr lang="en-US" altLang="ko-KR" sz="4400" dirty="0"/>
          </a:p>
        </p:txBody>
      </p:sp>
    </p:spTree>
    <p:extLst>
      <p:ext uri="{BB962C8B-B14F-4D97-AF65-F5344CB8AC3E}">
        <p14:creationId xmlns:p14="http://schemas.microsoft.com/office/powerpoint/2010/main" val="2075423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168442" y="338277"/>
            <a:ext cx="6521115" cy="931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/>
          <p:cNvSpPr/>
          <p:nvPr/>
        </p:nvSpPr>
        <p:spPr>
          <a:xfrm>
            <a:off x="2442411" y="2634564"/>
            <a:ext cx="2033337" cy="2117557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Ⅰ</a:t>
            </a:r>
            <a:endParaRPr lang="ko-KR" altLang="en-US" sz="48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flipH="1">
            <a:off x="3459083" y="4752114"/>
            <a:ext cx="1" cy="914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70025" y="4997649"/>
            <a:ext cx="55522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900875" y="5668444"/>
            <a:ext cx="3152384" cy="32406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2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ko-KR" altLang="en-US" sz="28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관생</a:t>
            </a:r>
            <a:r>
              <a:rPr lang="ko-KR" altLang="en-US" sz="2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수칙</a:t>
            </a:r>
            <a:endParaRPr lang="en-US" altLang="ko-KR" sz="28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2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우편물 수령</a:t>
            </a:r>
            <a:endParaRPr lang="en-US" altLang="ko-KR" sz="28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2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점호 및 점검</a:t>
            </a:r>
            <a:endParaRPr lang="en-US" altLang="ko-KR" sz="28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2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벌점 기준표</a:t>
            </a:r>
            <a:endParaRPr lang="en-US" altLang="ko-KR" sz="28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2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주요 위반사항</a:t>
            </a:r>
            <a:endParaRPr lang="en-US" altLang="ko-KR" sz="28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3726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85057" y="308813"/>
            <a:ext cx="6477000" cy="9318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4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92349" y="429433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124">
              <a:defRPr/>
            </a:pPr>
            <a:endParaRPr lang="ko-KR" altLang="en-US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9426" y="1641925"/>
            <a:ext cx="5844197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457124">
              <a:lnSpc>
                <a:spcPct val="150000"/>
              </a:lnSpc>
              <a:buAutoNum type="arabicPeriod"/>
              <a:defRPr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외부인의 출입 제한 및 허가</a:t>
            </a:r>
            <a:endParaRPr lang="en-US" altLang="ko-KR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 defTabSz="457124">
              <a:lnSpc>
                <a:spcPct val="150000"/>
              </a:lnSpc>
              <a:defRPr/>
            </a:pPr>
            <a:endParaRPr lang="en-US" altLang="ko-KR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fontAlgn="base" latin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관생은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허가 없이 무단으로 외부인을 방이나 사실 및 사내에 대동 및 숙박할 수 없다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단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친인척인 경우 관장의 사전 승인을 얻어 이를 허가할 수 있다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just" fontAlgn="base" latinLnBrk="1">
              <a:lnSpc>
                <a:spcPct val="150000"/>
              </a:lnSpc>
            </a:pPr>
            <a:r>
              <a:rPr lang="en-US" altLang="ko-KR" sz="12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※ </a:t>
            </a:r>
            <a:r>
              <a:rPr lang="ko-KR" altLang="en-US" sz="12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외부인 출입 적발 시 즉시 </a:t>
            </a:r>
            <a:r>
              <a:rPr lang="ko-KR" altLang="en-US" sz="12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퇴사</a:t>
            </a:r>
            <a:endParaRPr lang="en-US" altLang="ko-KR" sz="12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 fontAlgn="base" latinLnBrk="1">
              <a:lnSpc>
                <a:spcPct val="150000"/>
              </a:lnSpc>
            </a:pPr>
            <a:endParaRPr lang="ko-KR" alt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 algn="just" fontAlgn="base" latinLnBrk="1">
              <a:lnSpc>
                <a:spcPct val="150000"/>
              </a:lnSpc>
              <a:buAutoNum type="arabicPeriod" startAt="2"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출입문 개폐</a:t>
            </a:r>
            <a:endParaRPr lang="en-US" altLang="ko-KR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 fontAlgn="base" latinLnBrk="1">
              <a:lnSpc>
                <a:spcPct val="150000"/>
              </a:lnSpc>
            </a:pPr>
            <a:endParaRPr lang="en-US" altLang="ko-KR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fontAlgn="base" latin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개문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매일 오전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04:30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분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fontAlgn="base" latin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폐문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매일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24:00</a:t>
            </a:r>
          </a:p>
          <a:p>
            <a:pPr algn="just" fontAlgn="base" latinLnBrk="1">
              <a:lnSpc>
                <a:spcPct val="150000"/>
              </a:lnSpc>
            </a:pP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※ </a:t>
            </a:r>
            <a:r>
              <a:rPr lang="ko-KR" altLang="en-US" sz="1400" u="sng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점호가 있는 날은 </a:t>
            </a:r>
            <a:r>
              <a:rPr lang="en-US" altLang="ko-KR" sz="1400" u="sng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23</a:t>
            </a:r>
            <a:r>
              <a:rPr lang="ko-KR" altLang="en-US" sz="1400" u="sng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 폐문</a:t>
            </a:r>
            <a:endParaRPr lang="ko-KR" alt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 defTabSz="457124">
              <a:lnSpc>
                <a:spcPct val="150000"/>
              </a:lnSpc>
              <a:defRPr/>
            </a:pP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 defTabSz="457124">
              <a:lnSpc>
                <a:spcPct val="150000"/>
              </a:lnSpc>
              <a:defRPr/>
            </a:pP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 defTabSz="457124">
              <a:lnSpc>
                <a:spcPct val="150000"/>
              </a:lnSpc>
              <a:defRPr/>
            </a:pPr>
            <a:r>
              <a:rPr lang="en-US" altLang="ko-KR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변상 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아래 </a:t>
            </a:r>
            <a:r>
              <a:rPr lang="ko-KR" altLang="en-US" sz="14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비품변상표</a:t>
            </a: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참고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algn="just" defTabSz="457124">
              <a:lnSpc>
                <a:spcPct val="150000"/>
              </a:lnSpc>
              <a:defRPr/>
            </a:pPr>
            <a:endParaRPr lang="en-US" altLang="ko-KR" sz="16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defTabSz="45712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열쇠 및 관사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출입카드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대여는 불가능하며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분실 시 재발급 비용이 발생됩니다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85750" indent="-285750" algn="just" defTabSz="45712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관생의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고의 또는 과실에 의한 방화 등으로 인해 발생된 손실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defTabSz="45712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시설과 기물의 훼손 및 낙서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defTabSz="45712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비품 및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일반용품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분실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24063" y="116525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4583" y="655509"/>
            <a:ext cx="211268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24">
              <a:lnSpc>
                <a:spcPct val="150000"/>
              </a:lnSpc>
              <a:defRPr/>
            </a:pPr>
            <a:r>
              <a:rPr lang="en-US" altLang="ko-KR" sz="2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ko-KR" altLang="en-US" sz="20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관생</a:t>
            </a:r>
            <a:r>
              <a:rPr lang="ko-KR" altLang="en-US" sz="2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수칙</a:t>
            </a:r>
            <a:endParaRPr lang="ko-KR" altLang="en-US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4" name="_x635002208" descr="EMB000015c8039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08" y="739629"/>
            <a:ext cx="546841" cy="4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0028" y="1161308"/>
            <a:ext cx="538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 latinLnBrk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생활관 홈페이지 </a:t>
            </a:r>
            <a:r>
              <a:rPr lang="en-US" altLang="ko-KR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&gt; </a:t>
            </a:r>
            <a:r>
              <a:rPr lang="ko-KR" altLang="en-US" sz="12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생활안내</a:t>
            </a: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&gt; </a:t>
            </a: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생활관 </a:t>
            </a:r>
            <a:r>
              <a:rPr lang="ko-KR" altLang="en-US" sz="12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운영수칙</a:t>
            </a: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&gt; </a:t>
            </a:r>
            <a:r>
              <a:rPr lang="ko-KR" altLang="en-US" sz="12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관생수칙</a:t>
            </a:r>
            <a:endParaRPr lang="ko-KR" altLang="en-US" sz="1200" b="1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583" y="4275828"/>
            <a:ext cx="2633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 latinLnBrk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생활관 </a:t>
            </a:r>
            <a:r>
              <a:rPr lang="ko-KR" altLang="en-US" sz="12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관생</a:t>
            </a: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수칙 제</a:t>
            </a:r>
            <a:r>
              <a:rPr lang="en-US" altLang="ko-KR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4583" y="2008930"/>
            <a:ext cx="2633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 latinLnBrk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생활관 </a:t>
            </a:r>
            <a:r>
              <a:rPr lang="ko-KR" altLang="en-US" sz="12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관생</a:t>
            </a: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수칙 제</a:t>
            </a:r>
            <a:r>
              <a:rPr lang="en-US" altLang="ko-KR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4583" y="6619398"/>
            <a:ext cx="2633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 latinLnBrk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생활관 </a:t>
            </a:r>
            <a:r>
              <a:rPr lang="ko-KR" altLang="en-US" sz="12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관생</a:t>
            </a: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수칙 제</a:t>
            </a:r>
            <a:r>
              <a:rPr lang="en-US" altLang="ko-KR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</a:p>
        </p:txBody>
      </p:sp>
    </p:spTree>
    <p:extLst>
      <p:ext uri="{BB962C8B-B14F-4D97-AF65-F5344CB8AC3E}">
        <p14:creationId xmlns:p14="http://schemas.microsoft.com/office/powerpoint/2010/main" val="758401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10" y="228600"/>
            <a:ext cx="6527979" cy="945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81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/>
          <p:cNvSpPr/>
          <p:nvPr/>
        </p:nvSpPr>
        <p:spPr>
          <a:xfrm>
            <a:off x="2442411" y="2683048"/>
            <a:ext cx="2033337" cy="211755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r>
              <a:rPr lang="en-US" altLang="ko-KR" sz="480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Ⅰ</a:t>
            </a:r>
            <a:endParaRPr lang="ko-KR" altLang="en-US" sz="4800" dirty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cxnSp>
        <p:nvCxnSpPr>
          <p:cNvPr id="6" name="직선 연결선 5"/>
          <p:cNvCxnSpPr>
            <a:stCxn id="4" idx="4"/>
          </p:cNvCxnSpPr>
          <p:nvPr/>
        </p:nvCxnSpPr>
        <p:spPr>
          <a:xfrm flipH="1">
            <a:off x="3459083" y="4800599"/>
            <a:ext cx="1" cy="91440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48599" y="5715000"/>
            <a:ext cx="1620957" cy="523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24">
              <a:defRPr/>
            </a:pPr>
            <a:r>
              <a:rPr lang="ko-KR" altLang="en-US" sz="2799" b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운영수칙</a:t>
            </a:r>
            <a:endParaRPr lang="ko-KR" altLang="en-US" sz="2799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74457" y="264695"/>
            <a:ext cx="6521115" cy="9456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1463" y="450116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124">
              <a:defRPr/>
            </a:pPr>
            <a:endParaRPr lang="ko-KR" altLang="en-US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43934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3773" y="619273"/>
            <a:ext cx="5811254" cy="755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 latinLnBrk="1">
              <a:lnSpc>
                <a:spcPct val="150000"/>
              </a:lnSpc>
            </a:pP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</a:t>
            </a: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우편물 수령</a:t>
            </a:r>
            <a:endParaRPr lang="en-US" altLang="ko-KR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just" fontAlgn="base" latinLnBrk="1">
              <a:lnSpc>
                <a:spcPct val="150000"/>
              </a:lnSpc>
            </a:pPr>
            <a:endParaRPr lang="en-US" altLang="ko-KR" sz="1600" b="1" dirty="0">
              <a:solidFill>
                <a:prstClr val="black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just" fontAlgn="base" latinLnBrk="1">
              <a:lnSpc>
                <a:spcPct val="150000"/>
              </a:lnSpc>
            </a:pPr>
            <a:endParaRPr lang="en-US" altLang="ko-KR" sz="1000" b="1" dirty="0">
              <a:solidFill>
                <a:prstClr val="black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just" fontAlgn="base" latinLnBrk="1">
              <a:lnSpc>
                <a:spcPct val="200000"/>
              </a:lnSpc>
            </a:pPr>
            <a:r>
              <a:rPr lang="en-US" altLang="ko-KR" sz="1600" b="1" dirty="0" smtClean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1. </a:t>
            </a:r>
            <a:r>
              <a:rPr lang="ko-KR" altLang="en-US" sz="16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일반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우편물</a:t>
            </a:r>
            <a:endParaRPr lang="en-US" altLang="ko-KR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fontAlgn="base" latin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동관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서관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층 우편함에서 개별적 수령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fontAlgn="base" latin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신관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층 우편함에서 개별적 수령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 fontAlgn="base" latinLnBrk="1">
              <a:lnSpc>
                <a:spcPct val="150000"/>
              </a:lnSpc>
            </a:pPr>
            <a:r>
              <a:rPr lang="en-US" altLang="ko-KR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동관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여자생활관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서관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남자생활관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신관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신축생활관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 fontAlgn="base" latinLnBrk="1">
              <a:lnSpc>
                <a:spcPct val="150000"/>
              </a:lnSpc>
            </a:pPr>
            <a:endParaRPr lang="ko-KR" alt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 fontAlgn="base" latinLnBrk="1">
              <a:lnSpc>
                <a:spcPct val="150000"/>
              </a:lnSpc>
            </a:pPr>
            <a:endParaRPr lang="en-US" altLang="ko-KR" sz="1400" b="1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 fontAlgn="base" latinLnBrk="1">
              <a:lnSpc>
                <a:spcPct val="150000"/>
              </a:lnSpc>
            </a:pPr>
            <a:endParaRPr lang="en-US" altLang="ko-KR" sz="1400" b="1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 fontAlgn="base" latinLnBrk="1">
              <a:lnSpc>
                <a:spcPct val="150000"/>
              </a:lnSpc>
            </a:pP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특수 우편물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등기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285750" indent="-285750" algn="just" fontAlgn="base" latin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관생이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직접 신분증을 지참하여 우체국 직원에게 수령해야 합니다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 fontAlgn="base" latinLnBrk="1">
              <a:lnSpc>
                <a:spcPct val="150000"/>
              </a:lnSpc>
            </a:pPr>
            <a:endParaRPr lang="en-US" altLang="ko-KR" sz="1400" b="1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 fontAlgn="base" latinLnBrk="1">
              <a:lnSpc>
                <a:spcPct val="150000"/>
              </a:lnSpc>
            </a:pPr>
            <a:endParaRPr lang="en-US" altLang="ko-KR" sz="1400" b="1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 fontAlgn="base" latinLnBrk="1">
              <a:lnSpc>
                <a:spcPct val="150000"/>
              </a:lnSpc>
            </a:pPr>
            <a:endParaRPr lang="en-US" altLang="ko-KR" sz="1400" b="1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 fontAlgn="base" latinLnBrk="1">
              <a:lnSpc>
                <a:spcPct val="150000"/>
              </a:lnSpc>
            </a:pP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일반 택배</a:t>
            </a:r>
            <a:endParaRPr lang="en-US" altLang="ko-KR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fontAlgn="base" latin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관생이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직접 택배회사 직원에게 수령하는 것이 원칙이며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각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관사 안에 있는 택배 수령 장소에서 찾아갈 수 있습니다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또한 </a:t>
            </a:r>
            <a:r>
              <a:rPr lang="ko-KR" altLang="en-US" sz="1400" b="1" dirty="0">
                <a:solidFill>
                  <a:srgbClr val="2404A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택배는  배송 시간에 맞춰 바로 수령하시기 바랍니다</a:t>
            </a:r>
            <a:r>
              <a:rPr lang="en-US" altLang="ko-KR" sz="1400" b="1" dirty="0" smtClean="0">
                <a:solidFill>
                  <a:srgbClr val="2404A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just" fontAlgn="base" latinLnBrk="1">
              <a:lnSpc>
                <a:spcPct val="150000"/>
              </a:lnSpc>
            </a:pPr>
            <a:endParaRPr lang="en-US" altLang="ko-KR" sz="1400" dirty="0" smtClean="0">
              <a:solidFill>
                <a:srgbClr val="FF0000"/>
              </a:solidFill>
              <a:latin typeface="맑은 고딕" panose="020B0503020000020004" pitchFamily="50" charset="-127"/>
            </a:endParaRPr>
          </a:p>
          <a:p>
            <a:pPr algn="just" fontAlgn="base" latinLnBrk="1">
              <a:lnSpc>
                <a:spcPct val="150000"/>
              </a:lnSpc>
            </a:pPr>
            <a:r>
              <a:rPr lang="en-US" altLang="ko-KR" sz="1400" dirty="0" smtClean="0">
                <a:solidFill>
                  <a:srgbClr val="FF0000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</a:rPr>
              <a:t>※ 2023-2</a:t>
            </a:r>
            <a:r>
              <a:rPr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</a:rPr>
              <a:t>학기에 </a:t>
            </a:r>
            <a:r>
              <a:rPr lang="ko-KR" altLang="en-US" sz="1400" b="1" dirty="0" err="1" smtClean="0">
                <a:solidFill>
                  <a:srgbClr val="FF0000"/>
                </a:solidFill>
                <a:latin typeface="맑은 고딕" panose="020B0503020000020004" pitchFamily="50" charset="-127"/>
              </a:rPr>
              <a:t>미수령</a:t>
            </a:r>
            <a:r>
              <a:rPr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</a:rPr>
              <a:t> 택배 및 </a:t>
            </a:r>
            <a:r>
              <a:rPr lang="ko-KR" altLang="en-US" sz="1400" b="1" dirty="0" err="1" smtClean="0">
                <a:solidFill>
                  <a:srgbClr val="FF0000"/>
                </a:solidFill>
                <a:latin typeface="맑은 고딕" panose="020B0503020000020004" pitchFamily="50" charset="-127"/>
              </a:rPr>
              <a:t>우편물함을</a:t>
            </a:r>
            <a:r>
              <a:rPr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</a:rPr>
              <a:t> 정리할 예정이오니</a:t>
            </a:r>
            <a:r>
              <a:rPr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</a:rPr>
              <a:t>,</a:t>
            </a:r>
          </a:p>
          <a:p>
            <a:pPr algn="just" fontAlgn="base" latinLnBrk="1"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</a:rPr>
              <a:t>    지난 학기 택배와 우편을 모두 수령해가시기 바랍니다</a:t>
            </a:r>
            <a:r>
              <a:rPr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</a:rPr>
              <a:t>.</a:t>
            </a:r>
            <a:endParaRPr lang="en-US" altLang="ko-KR" sz="1400" b="1" dirty="0">
              <a:solidFill>
                <a:srgbClr val="FF0000"/>
              </a:solidFill>
              <a:latin typeface="맑은 고딕" panose="020B0503020000020004" pitchFamily="50" charset="-127"/>
            </a:endParaRPr>
          </a:p>
        </p:txBody>
      </p:sp>
      <p:pic>
        <p:nvPicPr>
          <p:cNvPr id="14" name="_x635002208" descr="EMB000015c8039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13" y="700908"/>
            <a:ext cx="546841" cy="4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14092" y="1137244"/>
            <a:ext cx="218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 latinLnBrk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생활관 </a:t>
            </a:r>
            <a:r>
              <a:rPr lang="ko-KR" altLang="en-US" sz="12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관생수칙</a:t>
            </a: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제 </a:t>
            </a:r>
            <a:r>
              <a:rPr lang="en-US" altLang="ko-KR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12</a:t>
            </a: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</a:p>
        </p:txBody>
      </p:sp>
    </p:spTree>
    <p:extLst>
      <p:ext uri="{BB962C8B-B14F-4D97-AF65-F5344CB8AC3E}">
        <p14:creationId xmlns:p14="http://schemas.microsoft.com/office/powerpoint/2010/main" val="1468979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74171" y="354204"/>
            <a:ext cx="6520543" cy="9330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r>
              <a:rPr lang="en-US" altLang="ko-KR" sz="2401" b="1" dirty="0">
                <a:solidFill>
                  <a:prstClr val="black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</a:rPr>
              <a:t>    </a:t>
            </a:r>
            <a:endParaRPr lang="ko-KR" altLang="en-US" sz="2401" b="1" dirty="0">
              <a:solidFill>
                <a:prstClr val="black"/>
              </a:solidFill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81463" y="450116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124">
              <a:defRPr/>
            </a:pPr>
            <a:endParaRPr lang="ko-KR" altLang="en-US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50498" y="19870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54332" y="1529664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-47033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-50498" y="19870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1" y="43934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32" name="Rectangle 12"/>
          <p:cNvSpPr>
            <a:spLocks noChangeArrowheads="1"/>
          </p:cNvSpPr>
          <p:nvPr/>
        </p:nvSpPr>
        <p:spPr bwMode="auto">
          <a:xfrm>
            <a:off x="1" y="43934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46" name="Rectangle 14"/>
          <p:cNvSpPr>
            <a:spLocks noChangeArrowheads="1"/>
          </p:cNvSpPr>
          <p:nvPr/>
        </p:nvSpPr>
        <p:spPr bwMode="auto">
          <a:xfrm>
            <a:off x="1" y="43934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124"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5170" y="1233105"/>
            <a:ext cx="5955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ko-KR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21503" y="1078414"/>
            <a:ext cx="6079298" cy="821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720" rIns="9000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247">
              <a:lnSpc>
                <a:spcPct val="150000"/>
              </a:lnSpc>
            </a:pPr>
            <a:endParaRPr lang="en-US" altLang="ko-KR" sz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defTabSz="914247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ko-KR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점호는 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매달</a:t>
            </a:r>
            <a:r>
              <a:rPr lang="ko-KR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지정된 날</a:t>
            </a:r>
            <a:r>
              <a:rPr lang="ko-KR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23:00</a:t>
            </a:r>
            <a:r>
              <a:rPr lang="ko-KR" altLang="en-US" sz="14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 실시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함을 원칙으로 하며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폐문은 </a:t>
            </a:r>
            <a:r>
              <a:rPr lang="en-US" altLang="ko-KR" sz="14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24:00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 한다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 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점호는 관장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(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또는 사감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 필요에 따라 수시로 변동될 수 있다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en-US" altLang="ko-KR" sz="1400" spc="-1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(</a:t>
            </a:r>
            <a:r>
              <a:rPr lang="ko-KR" altLang="en-US" sz="1400" spc="-1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시험기간</a:t>
            </a:r>
            <a:r>
              <a:rPr lang="en-US" altLang="ko-KR" sz="1400" spc="-1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 </a:t>
            </a:r>
            <a:r>
              <a:rPr lang="ko-KR" altLang="en-US" sz="1400" spc="-1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 내외  행사 등</a:t>
            </a:r>
            <a:r>
              <a:rPr lang="en-US" altLang="ko-KR" sz="1400" spc="-1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  </a:t>
            </a:r>
          </a:p>
          <a:p>
            <a:pPr marL="285750" indent="-285750" algn="just" defTabSz="914247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ko-KR" sz="600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defTabSz="914247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점호는 관장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또는 사감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), 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생활지도사의 책임 하에 시행하며 필요에 따라 자치 임원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층장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 실시할 수 있다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점호 담당자는 인원 점검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환자 파악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환경정리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방 청소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), 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취사 행위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전열기기 사용여부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호실 내 흡연 및 인화물질 등의 위험물 반입 여부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기타 등을 점검한다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</a:p>
          <a:p>
            <a:pPr marL="285750" indent="-285750" algn="just" defTabSz="914247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ko-KR" sz="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defTabSz="914247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ko-KR" altLang="en-US" sz="14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관생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관리는 </a:t>
            </a:r>
            <a:r>
              <a:rPr lang="ko-KR" altLang="en-US" sz="14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관생의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인권을 최대한 보장하는 것을 원칙으로 하고 </a:t>
            </a:r>
            <a:r>
              <a:rPr lang="ko-KR" altLang="en-US" sz="14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관생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대표인 관생자치위원회의 건의를 수렴하여 건의와 토의를 통해 이루어진다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85750" indent="-285750" algn="just" defTabSz="914247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ko-KR" sz="600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defTabSz="914247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ko-KR" altLang="en-US" sz="14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점호가 있는 평일의 외박 및 외출은 원칙적으로 허용하지 않는다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부득이한 사정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직계 및 친인척의 </a:t>
            </a:r>
            <a:r>
              <a:rPr lang="ko-KR" altLang="en-US" sz="14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애경사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부모님 및 담당 교수님의 동의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허가가 있는 경우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 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학원수강 등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 있을 시 그 사유와 기간 등을 외출 및 외박신고서에 정확히 적어 사전에 사무실 담당자에게 신고하여 허가를 받아야 한다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just" defTabSz="914247">
              <a:lnSpc>
                <a:spcPct val="150000"/>
              </a:lnSpc>
            </a:pPr>
            <a:endParaRPr lang="en-US" altLang="ko-KR" sz="14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defTabSz="914247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건전하고 안락한 생활관 조성 및 </a:t>
            </a:r>
            <a:r>
              <a:rPr lang="ko-KR" altLang="en-US" sz="14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관생들의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안전한 생활 점검을 목적으로 생활관 직원은 임의로 </a:t>
            </a:r>
            <a:r>
              <a:rPr lang="ko-KR" altLang="en-US" sz="14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관생들의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방을 점검할 수 있다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just" defTabSz="914247">
              <a:lnSpc>
                <a:spcPct val="150000"/>
              </a:lnSpc>
            </a:pP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defTabSz="914247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일반 점검 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점호가 있는 경우 점호 시간의 점검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defTabSz="914247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특별 점검 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점호와 상관 없이 관장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사감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 필요하다고 인정하는 때에 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	      </a:t>
            </a:r>
            <a:r>
              <a:rPr lang="ko-KR" altLang="en-US" sz="14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생활지도사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임원 포함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 실시하는 점검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defTabSz="914247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청소 점검 </a:t>
            </a: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매달 청소 상태를 확인하는 점검</a:t>
            </a:r>
            <a:endParaRPr lang="ko-KR" alt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7" name="_x635002208" descr="EMB000015c8039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44" y="556126"/>
            <a:ext cx="546841" cy="4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39064" y="912980"/>
            <a:ext cx="2633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 latinLnBrk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생활관 </a:t>
            </a:r>
            <a:r>
              <a:rPr lang="ko-KR" altLang="en-US" sz="12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관생</a:t>
            </a: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수칙 제</a:t>
            </a:r>
            <a:r>
              <a:rPr lang="en-US" altLang="ko-KR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</a:t>
            </a:r>
            <a:r>
              <a:rPr lang="ko-KR" altLang="en-US" sz="12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896362" y="475712"/>
            <a:ext cx="1595309" cy="49699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ko-KR" altLang="en-US" sz="20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점호 및 점검</a:t>
            </a:r>
            <a:endParaRPr lang="en-US" altLang="ko-KR" sz="2000" b="1" dirty="0">
              <a:solidFill>
                <a:prstClr val="black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75670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74457" y="353568"/>
            <a:ext cx="6521115" cy="9389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471491" y="3385628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454398" y="475712"/>
            <a:ext cx="2520450" cy="49449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ko-KR" altLang="en-US" sz="20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  벌점 기준표</a:t>
            </a:r>
            <a:endParaRPr lang="en-US" altLang="ko-KR" sz="2000" b="1" dirty="0">
              <a:solidFill>
                <a:prstClr val="black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2428" y="241800"/>
            <a:ext cx="82965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" name="_x635002208" descr="EMB000015c8039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8" y="548743"/>
            <a:ext cx="546841" cy="4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09" y="1055583"/>
            <a:ext cx="6399712" cy="846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12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74457" y="353568"/>
            <a:ext cx="6521115" cy="9389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>
              <a:defRPr/>
            </a:pPr>
            <a:endParaRPr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471491" y="3385628"/>
            <a:ext cx="184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454398" y="475712"/>
            <a:ext cx="2520450" cy="49449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ko-KR" altLang="en-US" sz="20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  벌점 기준표</a:t>
            </a:r>
            <a:endParaRPr lang="en-US" altLang="ko-KR" sz="2000" b="1" dirty="0">
              <a:solidFill>
                <a:prstClr val="black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2428" y="241800"/>
            <a:ext cx="82965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" name="_x635002208" descr="EMB000015c8039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8" y="548743"/>
            <a:ext cx="546841" cy="4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6" y="1097855"/>
            <a:ext cx="6427348" cy="864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31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8983</TotalTime>
  <Words>1576</Words>
  <Application>Microsoft Office PowerPoint</Application>
  <PresentationFormat>A4 용지(210x297mm)</PresentationFormat>
  <Paragraphs>301</Paragraphs>
  <Slides>25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36" baseType="lpstr">
      <vt:lpstr>G마켓 산스 TTF Medium</vt:lpstr>
      <vt:lpstr>굴림</vt:lpstr>
      <vt:lpstr>나눔바른고딕</vt:lpstr>
      <vt:lpstr>맑은 고딕</vt:lpstr>
      <vt:lpstr>한컴산뜻돋움</vt:lpstr>
      <vt:lpstr>함초롬바탕</vt:lpstr>
      <vt:lpstr>Arial</vt:lpstr>
      <vt:lpstr>Calibri</vt:lpstr>
      <vt:lpstr>Calibri Light</vt:lpstr>
      <vt:lpstr>Wingdings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372</cp:revision>
  <cp:lastPrinted>2023-01-25T05:02:28Z</cp:lastPrinted>
  <dcterms:created xsi:type="dcterms:W3CDTF">2020-12-21T07:03:44Z</dcterms:created>
  <dcterms:modified xsi:type="dcterms:W3CDTF">2023-08-01T04:20:33Z</dcterms:modified>
</cp:coreProperties>
</file>