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8" r:id="rId1"/>
  </p:sldMasterIdLst>
  <p:sldIdLst>
    <p:sldId id="256" r:id="rId2"/>
    <p:sldId id="273" r:id="rId3"/>
    <p:sldId id="274" r:id="rId4"/>
    <p:sldId id="275" r:id="rId5"/>
    <p:sldId id="277" r:id="rId6"/>
    <p:sldId id="279" r:id="rId7"/>
    <p:sldId id="280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7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FC3CA5-A47A-C64B-C320-96D0A9ACCEDF}" name="김지민" initials="김" userId="S::109024@365.mokwon.ac.kr::496d9186-d033-4403-a9d8-e90e2f11d2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지민" initials="김" lastIdx="3" clrIdx="0">
    <p:extLst>
      <p:ext uri="{19B8F6BF-5375-455C-9EA6-DF929625EA0E}">
        <p15:presenceInfo xmlns:p15="http://schemas.microsoft.com/office/powerpoint/2012/main" userId="S::109024@365.mokwon.ac.kr::496d9186-d033-4403-a9d8-e90e2f11d2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382219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0864" y="6400801"/>
            <a:ext cx="28448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136" y="640080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1536" y="6400801"/>
            <a:ext cx="2844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2291115" y="2798064"/>
            <a:ext cx="9900884" cy="10241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ight Triangle 8"/>
          <p:cNvSpPr/>
          <p:nvPr/>
        </p:nvSpPr>
        <p:spPr bwMode="gray">
          <a:xfrm rot="16200000">
            <a:off x="971349" y="2493264"/>
            <a:ext cx="1024128" cy="163372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3819185"/>
            <a:ext cx="2304288" cy="102412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/>
          <p:cNvSpPr/>
          <p:nvPr/>
        </p:nvSpPr>
        <p:spPr bwMode="gray">
          <a:xfrm rot="5400000">
            <a:off x="2609088" y="3514384"/>
            <a:ext cx="1024128" cy="163372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47"/>
          <p:cNvGrpSpPr/>
          <p:nvPr/>
        </p:nvGrpSpPr>
        <p:grpSpPr bwMode="gray">
          <a:xfrm>
            <a:off x="2338963" y="0"/>
            <a:ext cx="1575541" cy="3815366"/>
            <a:chOff x="1754222" y="0"/>
            <a:chExt cx="1181656" cy="3815366"/>
          </a:xfrm>
        </p:grpSpPr>
        <p:grpSp>
          <p:nvGrpSpPr>
            <p:cNvPr id="23" name="Group 11"/>
            <p:cNvGrpSpPr/>
            <p:nvPr userDrawn="1"/>
          </p:nvGrpSpPr>
          <p:grpSpPr bwMode="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22"/>
            <p:cNvGrpSpPr/>
            <p:nvPr userDrawn="1"/>
          </p:nvGrpSpPr>
          <p:grpSpPr bwMode="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 bwMode="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35" name="Straight Connector 34"/>
              <p:cNvCxnSpPr/>
              <p:nvPr userDrawn="1"/>
            </p:nvCxnSpPr>
            <p:spPr bwMode="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 bwMode="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 bwMode="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 bwMode="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 bwMode="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 bwMode="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8"/>
          <p:cNvGrpSpPr/>
          <p:nvPr/>
        </p:nvGrpSpPr>
        <p:grpSpPr bwMode="invGray">
          <a:xfrm>
            <a:off x="672723" y="3825240"/>
            <a:ext cx="1575541" cy="3032760"/>
            <a:chOff x="1754222" y="0"/>
            <a:chExt cx="1181656" cy="3815366"/>
          </a:xfrm>
        </p:grpSpPr>
        <p:grpSp>
          <p:nvGrpSpPr>
            <p:cNvPr id="49" name="Group 11"/>
            <p:cNvGrpSpPr/>
            <p:nvPr userDrawn="1"/>
          </p:nvGrpSpPr>
          <p:grpSpPr bwMode="inv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75" name="Straight Connector 7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22"/>
            <p:cNvGrpSpPr/>
            <p:nvPr userDrawn="1"/>
          </p:nvGrpSpPr>
          <p:grpSpPr bwMode="inv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65" name="Straight Connector 6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46"/>
            <p:cNvGrpSpPr/>
            <p:nvPr userDrawn="1"/>
          </p:nvGrpSpPr>
          <p:grpSpPr bwMode="inv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53" name="Straight Connector 52"/>
              <p:cNvCxnSpPr/>
              <p:nvPr userDrawn="1"/>
            </p:nvCxnSpPr>
            <p:spPr bwMode="inv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 bwMode="inv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inv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 bwMode="inv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inv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 bwMode="inv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 bwMode="inv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 bwMode="inv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 bwMode="inv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 bwMode="inv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 bwMode="inv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 bwMode="inv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816096" y="3959352"/>
            <a:ext cx="8327136" cy="147218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974592" y="2816352"/>
            <a:ext cx="7863840" cy="96012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grpSp>
        <p:nvGrpSpPr>
          <p:cNvPr id="52" name="Group 87"/>
          <p:cNvGrpSpPr/>
          <p:nvPr/>
        </p:nvGrpSpPr>
        <p:grpSpPr bwMode="gray">
          <a:xfrm>
            <a:off x="10863072" y="2587752"/>
            <a:ext cx="853440" cy="118872"/>
            <a:chOff x="8147304" y="2587752"/>
            <a:chExt cx="640080" cy="118872"/>
          </a:xfrm>
        </p:grpSpPr>
        <p:sp>
          <p:nvSpPr>
            <p:cNvPr id="85" name="Rectangle 8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6" name="Rectangle 8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7" name="Rectangle 8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0222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8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296" y="457200"/>
            <a:ext cx="8388096" cy="5468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 rot="16200000">
            <a:off x="6108701" y="2938272"/>
            <a:ext cx="6355080" cy="48768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ight Triangle 7"/>
          <p:cNvSpPr/>
          <p:nvPr/>
        </p:nvSpPr>
        <p:spPr bwMode="ltGray">
          <a:xfrm rot="10800000">
            <a:off x="9048497" y="6355080"/>
            <a:ext cx="48768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ight Triangle 8"/>
          <p:cNvSpPr/>
          <p:nvPr/>
        </p:nvSpPr>
        <p:spPr bwMode="ltGray">
          <a:xfrm>
            <a:off x="9523985" y="5980176"/>
            <a:ext cx="499872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 rot="16200000">
            <a:off x="9522461" y="6356604"/>
            <a:ext cx="502920" cy="499872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/>
        </p:nvGrpSpPr>
        <p:grpSpPr bwMode="invGray">
          <a:xfrm rot="5400000">
            <a:off x="10676687" y="5205526"/>
            <a:ext cx="356616" cy="2674012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 bwMode="invGray">
          <a:xfrm rot="5400000">
            <a:off x="4582556" y="1406764"/>
            <a:ext cx="356616" cy="9521728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0720" y="384048"/>
            <a:ext cx="2328672" cy="555040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064" y="6400801"/>
            <a:ext cx="28448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00801"/>
            <a:ext cx="47792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9643" y="6400801"/>
            <a:ext cx="1219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4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963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32"/>
          <p:cNvGrpSpPr/>
          <p:nvPr/>
        </p:nvGrpSpPr>
        <p:grpSpPr bwMode="ltGray">
          <a:xfrm>
            <a:off x="0" y="4041648"/>
            <a:ext cx="12204192" cy="740664"/>
            <a:chOff x="0" y="1216152"/>
            <a:chExt cx="9153144" cy="740664"/>
          </a:xfrm>
        </p:grpSpPr>
        <p:sp>
          <p:nvSpPr>
            <p:cNvPr id="7" name="Rectangle 6"/>
            <p:cNvSpPr/>
            <p:nvPr userDrawn="1"/>
          </p:nvSpPr>
          <p:spPr bwMode="ltGray">
            <a:xfrm>
              <a:off x="685800" y="1216152"/>
              <a:ext cx="8467344" cy="3657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 bwMode="ltGray">
            <a:xfrm>
              <a:off x="0" y="1581912"/>
              <a:ext cx="685800" cy="3749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ight Triangle 8"/>
            <p:cNvSpPr/>
            <p:nvPr userDrawn="1"/>
          </p:nvSpPr>
          <p:spPr bwMode="ltGray">
            <a:xfrm rot="5400000">
              <a:off x="685800" y="1581912"/>
              <a:ext cx="374904" cy="37490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ight Triangle 9"/>
            <p:cNvSpPr/>
            <p:nvPr userDrawn="1"/>
          </p:nvSpPr>
          <p:spPr bwMode="ltGray">
            <a:xfrm rot="16200000">
              <a:off x="320040" y="1216152"/>
              <a:ext cx="365760" cy="3657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936883" y="-3778"/>
            <a:ext cx="453877" cy="4394803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1"/>
          <p:cNvGrpSpPr/>
          <p:nvPr/>
        </p:nvGrpSpPr>
        <p:grpSpPr>
          <a:xfrm>
            <a:off x="431487" y="4419601"/>
            <a:ext cx="453877" cy="2429255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 bwMode="gray">
          <a:xfrm>
            <a:off x="10863072" y="4169664"/>
            <a:ext cx="853440" cy="118872"/>
            <a:chOff x="8147304" y="2587752"/>
            <a:chExt cx="640080" cy="118872"/>
          </a:xfrm>
        </p:grpSpPr>
        <p:sp>
          <p:nvSpPr>
            <p:cNvPr id="35" name="Rectangle 3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524000" y="4498848"/>
            <a:ext cx="10363200" cy="1645920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1392" y="1719072"/>
            <a:ext cx="53848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3952" y="1719072"/>
            <a:ext cx="53848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9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914400" y="1216152"/>
            <a:ext cx="11289792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 bwMode="invGray">
          <a:xfrm>
            <a:off x="0" y="1581912"/>
            <a:ext cx="9144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ight Triangle 11"/>
          <p:cNvSpPr/>
          <p:nvPr/>
        </p:nvSpPr>
        <p:spPr bwMode="ltGray">
          <a:xfrm rot="5400000">
            <a:off x="976884" y="1519428"/>
            <a:ext cx="374904" cy="49987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ight Triangle 12"/>
          <p:cNvSpPr/>
          <p:nvPr/>
        </p:nvSpPr>
        <p:spPr bwMode="ltGray">
          <a:xfrm rot="16200000">
            <a:off x="487680" y="1155192"/>
            <a:ext cx="365760" cy="4876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4" name="Group 13"/>
          <p:cNvGrpSpPr/>
          <p:nvPr/>
        </p:nvGrpSpPr>
        <p:grpSpPr bwMode="invGray">
          <a:xfrm>
            <a:off x="936883" y="-3778"/>
            <a:ext cx="453877" cy="1581912"/>
            <a:chOff x="702662" y="-3778"/>
            <a:chExt cx="340408" cy="1581912"/>
          </a:xfrm>
        </p:grpSpPr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 bwMode="invGray">
          <a:xfrm>
            <a:off x="431487" y="1580353"/>
            <a:ext cx="453877" cy="5268503"/>
            <a:chOff x="702662" y="-3778"/>
            <a:chExt cx="340408" cy="1581912"/>
          </a:xfrm>
        </p:grpSpPr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1691640"/>
            <a:ext cx="5157216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32" y="2359152"/>
            <a:ext cx="5157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2720" y="1691640"/>
            <a:ext cx="5157216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2720" y="2359152"/>
            <a:ext cx="5157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6576"/>
            <a:ext cx="10216896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91640"/>
            <a:ext cx="6815328" cy="4553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2080" y="1691640"/>
            <a:ext cx="3218688" cy="4562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2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6576"/>
            <a:ext cx="10216896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194816" y="1801368"/>
            <a:ext cx="10387584" cy="3675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008" y="5541264"/>
            <a:ext cx="10424160" cy="70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7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58191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63040" y="36576"/>
            <a:ext cx="10216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4572000" y="64008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8737600" y="640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914400" y="1216152"/>
            <a:ext cx="11289792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81912"/>
            <a:ext cx="9144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/>
          <p:cNvSpPr/>
          <p:nvPr/>
        </p:nvSpPr>
        <p:spPr bwMode="ltGray">
          <a:xfrm rot="5400000">
            <a:off x="976884" y="1519428"/>
            <a:ext cx="374904" cy="49987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ight Triangle 11"/>
          <p:cNvSpPr/>
          <p:nvPr/>
        </p:nvSpPr>
        <p:spPr bwMode="ltGray">
          <a:xfrm rot="16200000">
            <a:off x="487680" y="1155192"/>
            <a:ext cx="365760" cy="4876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31"/>
          <p:cNvGrpSpPr/>
          <p:nvPr/>
        </p:nvGrpSpPr>
        <p:grpSpPr bwMode="gray">
          <a:xfrm>
            <a:off x="936883" y="-3778"/>
            <a:ext cx="453877" cy="1581912"/>
            <a:chOff x="702662" y="-3778"/>
            <a:chExt cx="340408" cy="1581912"/>
          </a:xfrm>
        </p:grpSpPr>
        <p:cxnSp>
          <p:nvCxnSpPr>
            <p:cNvPr id="14" name="Straight Connector 13"/>
            <p:cNvCxnSpPr/>
            <p:nvPr userDrawn="1"/>
          </p:nvCxnSpPr>
          <p:spPr bwMode="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 bwMode="invGray">
          <a:xfrm>
            <a:off x="431487" y="1580353"/>
            <a:ext cx="453877" cy="5268503"/>
            <a:chOff x="702662" y="-3778"/>
            <a:chExt cx="340408" cy="1581912"/>
          </a:xfrm>
        </p:grpSpPr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426464" y="1600201"/>
            <a:ext cx="10155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426464" y="640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0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ln w="12700">
            <a:solidFill>
              <a:schemeClr val="accent2">
                <a:lumMod val="50000"/>
              </a:schemeClr>
            </a:solidFill>
          </a:ln>
          <a:gradFill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58AC75-B441-4BD0-B2ED-59ED194EF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5300" dirty="0" smtClean="0"/>
              <a:t>예술로 일상을 마주보자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4400" dirty="0"/>
              <a:t/>
            </a:r>
            <a:br>
              <a:rPr lang="en-US" altLang="ko-KR" sz="4400" dirty="0"/>
            </a:b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5EA439-3D2B-4939-851F-49DEFCB0C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/>
              <a:t>2024.11.7 </a:t>
            </a:r>
            <a:r>
              <a:rPr lang="en-US" altLang="ko-KR" dirty="0"/>
              <a:t>(</a:t>
            </a:r>
            <a:r>
              <a:rPr lang="ko-KR" altLang="en-US" dirty="0" err="1"/>
              <a:t>김지민교수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46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Verse - Chorus (</a:t>
            </a:r>
            <a:r>
              <a:rPr lang="ko-KR" altLang="en-US" dirty="0"/>
              <a:t>절 </a:t>
            </a:r>
            <a:r>
              <a:rPr lang="en-US" altLang="ko-KR" dirty="0"/>
              <a:t>- </a:t>
            </a:r>
            <a:r>
              <a:rPr lang="ko-KR" altLang="en-US" dirty="0"/>
              <a:t>후렴</a:t>
            </a:r>
            <a:r>
              <a:rPr lang="en-US" altLang="ko-KR" dirty="0" smtClean="0"/>
              <a:t>) </a:t>
            </a:r>
            <a:r>
              <a:rPr lang="ko-KR" altLang="en-US" dirty="0">
                <a:solidFill>
                  <a:srgbClr val="FF0000"/>
                </a:solidFill>
              </a:rPr>
              <a:t>아이유 </a:t>
            </a:r>
            <a:r>
              <a:rPr lang="en-US" altLang="ko-KR" dirty="0">
                <a:solidFill>
                  <a:srgbClr val="FF0000"/>
                </a:solidFill>
              </a:rPr>
              <a:t>- "</a:t>
            </a:r>
            <a:r>
              <a:rPr lang="ko-KR" altLang="en-US" dirty="0">
                <a:solidFill>
                  <a:srgbClr val="FF0000"/>
                </a:solidFill>
              </a:rPr>
              <a:t>좋은 날</a:t>
            </a:r>
            <a:r>
              <a:rPr lang="en-US" altLang="ko-KR" dirty="0">
                <a:solidFill>
                  <a:srgbClr val="FF0000"/>
                </a:solidFill>
              </a:rPr>
              <a:t>"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dirty="0"/>
              <a:t>가장 기본적인 구조로</a:t>
            </a:r>
            <a:r>
              <a:rPr lang="en-US" altLang="ko-KR" dirty="0"/>
              <a:t>, </a:t>
            </a:r>
            <a:r>
              <a:rPr lang="ko-KR" altLang="en-US" dirty="0"/>
              <a:t>팝</a:t>
            </a:r>
            <a:r>
              <a:rPr lang="en-US" altLang="ko-KR" dirty="0"/>
              <a:t>, </a:t>
            </a:r>
            <a:r>
              <a:rPr lang="ko-KR" altLang="en-US" dirty="0"/>
              <a:t>록</a:t>
            </a:r>
            <a:r>
              <a:rPr lang="en-US" altLang="ko-KR" dirty="0"/>
              <a:t>, </a:t>
            </a:r>
            <a:r>
              <a:rPr lang="ko-KR" altLang="en-US" dirty="0"/>
              <a:t>힙합 등 다양한 장르에서 널리 사용된다</a:t>
            </a:r>
            <a:r>
              <a:rPr lang="en-US" altLang="ko-KR" dirty="0"/>
              <a:t>. </a:t>
            </a:r>
            <a:r>
              <a:rPr lang="ko-KR" altLang="en-US" dirty="0"/>
              <a:t>이 구조는 노래의 전개가 명확하며</a:t>
            </a:r>
            <a:r>
              <a:rPr lang="en-US" altLang="ko-KR" dirty="0"/>
              <a:t>, </a:t>
            </a:r>
            <a:r>
              <a:rPr lang="ko-KR" altLang="en-US" dirty="0"/>
              <a:t>반복적인 후렴을 통해 메시지를 강조한다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b="1" dirty="0"/>
              <a:t>Verse (</a:t>
            </a:r>
            <a:r>
              <a:rPr lang="ko-KR" altLang="en-US" b="1" dirty="0"/>
              <a:t>절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이야기나 감정을 서서히 전개하는 부분이다</a:t>
            </a:r>
            <a:r>
              <a:rPr lang="en-US" altLang="ko-KR" dirty="0"/>
              <a:t>. </a:t>
            </a:r>
            <a:r>
              <a:rPr lang="ko-KR" altLang="en-US" dirty="0"/>
              <a:t>각 절은 독립적인 내용이나 구체적인 상황을 다룬다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b="1" dirty="0"/>
              <a:t>Chorus (</a:t>
            </a:r>
            <a:r>
              <a:rPr lang="ko-KR" altLang="en-US" b="1" dirty="0"/>
              <a:t>후렴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곡의 핵심 메시지나 테마를 반복적으로 강조하는 부분이다</a:t>
            </a:r>
            <a:r>
              <a:rPr lang="en-US" altLang="ko-KR" dirty="0"/>
              <a:t>. </a:t>
            </a:r>
            <a:r>
              <a:rPr lang="ko-KR" altLang="en-US" dirty="0"/>
              <a:t>후렴은 보통 짧고 강렬하며 기억에 잘 남는다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b="1" dirty="0">
                <a:solidFill>
                  <a:srgbClr val="FFFF00"/>
                </a:solidFill>
              </a:rPr>
              <a:t>구성 예시</a:t>
            </a:r>
            <a:r>
              <a:rPr lang="en-US" altLang="ko-KR" b="1" dirty="0">
                <a:solidFill>
                  <a:srgbClr val="FFFF00"/>
                </a:solidFill>
              </a:rPr>
              <a:t>: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Verse 1: </a:t>
            </a:r>
            <a:r>
              <a:rPr lang="ko-KR" altLang="en-US" b="1" dirty="0">
                <a:solidFill>
                  <a:srgbClr val="FFFF00"/>
                </a:solidFill>
              </a:rPr>
              <a:t>이야기가 시작된다</a:t>
            </a:r>
            <a:r>
              <a:rPr lang="en-US" altLang="ko-KR" b="1" dirty="0">
                <a:solidFill>
                  <a:srgbClr val="FFFF00"/>
                </a:solidFill>
              </a:rPr>
              <a:t>.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Chorus: </a:t>
            </a:r>
            <a:r>
              <a:rPr lang="ko-KR" altLang="en-US" b="1" dirty="0">
                <a:solidFill>
                  <a:srgbClr val="FFFF00"/>
                </a:solidFill>
              </a:rPr>
              <a:t>핵심 메시지가 반복된다</a:t>
            </a:r>
            <a:r>
              <a:rPr lang="en-US" altLang="ko-KR" b="1" dirty="0">
                <a:solidFill>
                  <a:srgbClr val="FFFF00"/>
                </a:solidFill>
              </a:rPr>
              <a:t>.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Verse 2: </a:t>
            </a:r>
            <a:r>
              <a:rPr lang="ko-KR" altLang="en-US" b="1" dirty="0">
                <a:solidFill>
                  <a:srgbClr val="FFFF00"/>
                </a:solidFill>
              </a:rPr>
              <a:t>새로운 내용이나 상황이 추가된다</a:t>
            </a:r>
            <a:r>
              <a:rPr lang="en-US" altLang="ko-KR" b="1" dirty="0">
                <a:solidFill>
                  <a:srgbClr val="FFFF00"/>
                </a:solidFill>
              </a:rPr>
              <a:t>.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Chorus: </a:t>
            </a:r>
            <a:r>
              <a:rPr lang="ko-KR" altLang="en-US" b="1" dirty="0">
                <a:solidFill>
                  <a:srgbClr val="FFFF00"/>
                </a:solidFill>
              </a:rPr>
              <a:t>반복되어 강조된다</a:t>
            </a:r>
            <a:r>
              <a:rPr lang="en-US" altLang="ko-KR" b="1" dirty="0">
                <a:solidFill>
                  <a:srgbClr val="FFFF00"/>
                </a:solidFill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50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Verse - Pre-Chorus - Chorus (</a:t>
            </a:r>
            <a:r>
              <a:rPr lang="ko-KR" altLang="en-US" dirty="0"/>
              <a:t>절 </a:t>
            </a:r>
            <a:r>
              <a:rPr lang="en-US" altLang="ko-KR" dirty="0"/>
              <a:t>- </a:t>
            </a:r>
            <a:r>
              <a:rPr lang="ko-KR" altLang="en-US" dirty="0"/>
              <a:t>프리 코러스 </a:t>
            </a:r>
            <a:r>
              <a:rPr lang="en-US" altLang="ko-KR" dirty="0"/>
              <a:t>- </a:t>
            </a:r>
            <a:r>
              <a:rPr lang="ko-KR" altLang="en-US" dirty="0"/>
              <a:t>후렴</a:t>
            </a:r>
            <a:r>
              <a:rPr lang="en-US" altLang="ko-KR" dirty="0" smtClean="0"/>
              <a:t>) </a:t>
            </a:r>
            <a:r>
              <a:rPr lang="ko-KR" altLang="en-US" dirty="0" err="1">
                <a:solidFill>
                  <a:srgbClr val="FF0000"/>
                </a:solidFill>
              </a:rPr>
              <a:t>방탄소년단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(BTS) - "</a:t>
            </a:r>
            <a:r>
              <a:rPr lang="ko-KR" altLang="en-US" dirty="0">
                <a:solidFill>
                  <a:srgbClr val="FF0000"/>
                </a:solidFill>
              </a:rPr>
              <a:t>불타오르네 </a:t>
            </a:r>
            <a:r>
              <a:rPr lang="en-US" altLang="ko-KR" dirty="0">
                <a:solidFill>
                  <a:srgbClr val="FF0000"/>
                </a:solidFill>
              </a:rPr>
              <a:t>(FIRE)"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/>
              <a:t>"</a:t>
            </a:r>
            <a:r>
              <a:rPr lang="ko-KR" altLang="en-US" dirty="0"/>
              <a:t>프리 코러스</a:t>
            </a:r>
            <a:r>
              <a:rPr lang="en-US" altLang="ko-KR" dirty="0"/>
              <a:t>"</a:t>
            </a:r>
            <a:r>
              <a:rPr lang="ko-KR" altLang="en-US" dirty="0"/>
              <a:t>를 추가한 형태로</a:t>
            </a:r>
            <a:r>
              <a:rPr lang="en-US" altLang="ko-KR" dirty="0"/>
              <a:t>, </a:t>
            </a:r>
            <a:r>
              <a:rPr lang="ko-KR" altLang="en-US" dirty="0"/>
              <a:t>후렴을 대비해 감정이나 긴장감을 고조시키는 </a:t>
            </a:r>
            <a:r>
              <a:rPr lang="ko-KR" altLang="en-US" dirty="0" smtClean="0"/>
              <a:t>부분</a:t>
            </a:r>
            <a:r>
              <a:rPr lang="en-US" altLang="ko-KR" dirty="0" smtClean="0"/>
              <a:t>. </a:t>
            </a:r>
            <a:r>
              <a:rPr lang="ko-KR" altLang="en-US" dirty="0"/>
              <a:t>주로 후렴을 더욱 강조하거나 강렬하게 만들기 위해 사용된다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b="1" dirty="0"/>
              <a:t>Pre-Chorus (</a:t>
            </a:r>
            <a:r>
              <a:rPr lang="ko-KR" altLang="en-US" b="1" dirty="0"/>
              <a:t>프리 코러스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후렴으로 이어지기 전의 긴장감이나 변화를 주는 </a:t>
            </a:r>
            <a:r>
              <a:rPr lang="ko-KR" altLang="en-US" dirty="0" smtClean="0"/>
              <a:t>부분</a:t>
            </a:r>
            <a:r>
              <a:rPr lang="en-US" altLang="ko-KR" dirty="0" smtClean="0"/>
              <a:t>. </a:t>
            </a:r>
            <a:r>
              <a:rPr lang="ko-KR" altLang="en-US" dirty="0"/>
              <a:t>분위기를 전환시키는 역할을 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b="1" dirty="0"/>
              <a:t>Chorus (</a:t>
            </a:r>
            <a:r>
              <a:rPr lang="ko-KR" altLang="en-US" b="1" dirty="0"/>
              <a:t>후렴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곡의 가장 중요한 메시지나 테마를 반복적으로 </a:t>
            </a:r>
            <a:r>
              <a:rPr lang="ko-KR" altLang="en-US" dirty="0" smtClean="0"/>
              <a:t>전달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0" indent="0">
              <a:buNone/>
            </a:pPr>
            <a:endParaRPr lang="en-US" altLang="ko-KR" b="1" dirty="0" smtClean="0"/>
          </a:p>
          <a:p>
            <a:pPr marL="0" indent="0">
              <a:buNone/>
            </a:pPr>
            <a:r>
              <a:rPr lang="ko-KR" altLang="en-US" b="1" dirty="0" smtClean="0">
                <a:solidFill>
                  <a:srgbClr val="FFFF00"/>
                </a:solidFill>
              </a:rPr>
              <a:t>구성 </a:t>
            </a:r>
            <a:r>
              <a:rPr lang="ko-KR" altLang="en-US" b="1" dirty="0">
                <a:solidFill>
                  <a:srgbClr val="FFFF00"/>
                </a:solidFill>
              </a:rPr>
              <a:t>예시</a:t>
            </a:r>
            <a:r>
              <a:rPr lang="en-US" altLang="ko-KR" b="1" dirty="0">
                <a:solidFill>
                  <a:srgbClr val="FFFF00"/>
                </a:solidFill>
              </a:rPr>
              <a:t>: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Verse 1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Pre-Chorus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Chorus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Verse 2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Pre-Chorus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Chorus</a:t>
            </a:r>
          </a:p>
          <a:p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056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AABA (AABA</a:t>
            </a:r>
            <a:r>
              <a:rPr lang="en-US" altLang="ko-KR" dirty="0" smtClean="0">
                <a:solidFill>
                  <a:srgbClr val="FFFF00"/>
                </a:solidFill>
              </a:rPr>
              <a:t>) </a:t>
            </a:r>
            <a:r>
              <a:rPr lang="en-US" altLang="ko-KR" dirty="0" smtClean="0">
                <a:solidFill>
                  <a:srgbClr val="FF0000"/>
                </a:solidFill>
              </a:rPr>
              <a:t/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ko-KR" altLang="en-US" sz="3100" dirty="0" smtClean="0">
                <a:solidFill>
                  <a:srgbClr val="FF0000"/>
                </a:solidFill>
              </a:rPr>
              <a:t>조용필 </a:t>
            </a:r>
            <a:r>
              <a:rPr lang="en-US" altLang="ko-KR" sz="3100" dirty="0">
                <a:solidFill>
                  <a:srgbClr val="FF0000"/>
                </a:solidFill>
              </a:rPr>
              <a:t>- "</a:t>
            </a:r>
            <a:r>
              <a:rPr lang="ko-KR" altLang="en-US" sz="3100" dirty="0">
                <a:solidFill>
                  <a:srgbClr val="FF0000"/>
                </a:solidFill>
              </a:rPr>
              <a:t>킬리만자로의 </a:t>
            </a:r>
            <a:r>
              <a:rPr lang="ko-KR" altLang="en-US" sz="3100" dirty="0" smtClean="0">
                <a:solidFill>
                  <a:srgbClr val="FF0000"/>
                </a:solidFill>
              </a:rPr>
              <a:t>표범</a:t>
            </a:r>
            <a:r>
              <a:rPr lang="en-US" altLang="ko-KR" sz="3100" dirty="0" smtClean="0">
                <a:solidFill>
                  <a:srgbClr val="FF0000"/>
                </a:solidFill>
              </a:rPr>
              <a:t>“, </a:t>
            </a:r>
            <a:r>
              <a:rPr lang="ko-KR" altLang="en-US" sz="3100" dirty="0">
                <a:solidFill>
                  <a:srgbClr val="FF0000"/>
                </a:solidFill>
              </a:rPr>
              <a:t>김광석 </a:t>
            </a:r>
            <a:r>
              <a:rPr lang="en-US" altLang="ko-KR" sz="3100" dirty="0">
                <a:solidFill>
                  <a:srgbClr val="FF0000"/>
                </a:solidFill>
              </a:rPr>
              <a:t>- "</a:t>
            </a:r>
            <a:r>
              <a:rPr lang="ko-KR" altLang="en-US" sz="3100" dirty="0">
                <a:solidFill>
                  <a:srgbClr val="FF0000"/>
                </a:solidFill>
              </a:rPr>
              <a:t>사랑했지만</a:t>
            </a:r>
            <a:r>
              <a:rPr lang="en-US" altLang="ko-KR" sz="3100" dirty="0">
                <a:solidFill>
                  <a:srgbClr val="FF0000"/>
                </a:solidFill>
              </a:rPr>
              <a:t>"</a:t>
            </a:r>
            <a:endParaRPr lang="ko-KR" altLang="en-US" sz="31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dirty="0"/>
              <a:t>네 개의 구절로 구성된 형태로</a:t>
            </a:r>
            <a:r>
              <a:rPr lang="en-US" altLang="ko-KR" dirty="0"/>
              <a:t>, A </a:t>
            </a:r>
            <a:r>
              <a:rPr lang="ko-KR" altLang="en-US" dirty="0"/>
              <a:t>부분은 반복적인 멜로디나 가사를 가지고 있으며</a:t>
            </a:r>
            <a:r>
              <a:rPr lang="en-US" altLang="ko-KR" dirty="0"/>
              <a:t>, B </a:t>
            </a:r>
            <a:r>
              <a:rPr lang="ko-KR" altLang="en-US" dirty="0"/>
              <a:t>부분은 새로운 멜로디나 변화를 준다</a:t>
            </a:r>
            <a:r>
              <a:rPr lang="en-US" altLang="ko-KR" dirty="0"/>
              <a:t>. </a:t>
            </a:r>
            <a:r>
              <a:rPr lang="ko-KR" altLang="en-US" dirty="0"/>
              <a:t>이 구조는 대체로 곡이 짧고 간결하게 구성될 때 사용된다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b="1" dirty="0">
                <a:solidFill>
                  <a:srgbClr val="FFFF00"/>
                </a:solidFill>
              </a:rPr>
              <a:t>구성 예시</a:t>
            </a:r>
            <a:r>
              <a:rPr lang="en-US" altLang="ko-KR" dirty="0">
                <a:solidFill>
                  <a:srgbClr val="FFFF00"/>
                </a:solidFill>
              </a:rPr>
              <a:t>: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A: </a:t>
            </a:r>
            <a:r>
              <a:rPr lang="ko-KR" altLang="en-US" dirty="0">
                <a:solidFill>
                  <a:srgbClr val="FFFF00"/>
                </a:solidFill>
              </a:rPr>
              <a:t>첫 번째 구절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A: </a:t>
            </a:r>
            <a:r>
              <a:rPr lang="ko-KR" altLang="en-US" dirty="0">
                <a:solidFill>
                  <a:srgbClr val="FFFF00"/>
                </a:solidFill>
              </a:rPr>
              <a:t>두 번째 구절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B: </a:t>
            </a:r>
            <a:r>
              <a:rPr lang="ko-KR" altLang="en-US" dirty="0">
                <a:solidFill>
                  <a:srgbClr val="FFFF00"/>
                </a:solidFill>
              </a:rPr>
              <a:t>대조되는 구절 </a:t>
            </a:r>
            <a:r>
              <a:rPr lang="en-US" altLang="ko-KR" dirty="0">
                <a:solidFill>
                  <a:srgbClr val="FFFF00"/>
                </a:solidFill>
              </a:rPr>
              <a:t>(</a:t>
            </a:r>
            <a:r>
              <a:rPr lang="ko-KR" altLang="en-US" dirty="0">
                <a:solidFill>
                  <a:srgbClr val="FFFF00"/>
                </a:solidFill>
              </a:rPr>
              <a:t>브리지처럼 변화를 주는 부분</a:t>
            </a:r>
            <a:r>
              <a:rPr lang="en-US" altLang="ko-KR" dirty="0">
                <a:solidFill>
                  <a:srgbClr val="FFFF00"/>
                </a:solidFill>
              </a:rPr>
              <a:t>)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A: </a:t>
            </a:r>
            <a:r>
              <a:rPr lang="ko-KR" altLang="en-US" dirty="0">
                <a:solidFill>
                  <a:srgbClr val="FFFF00"/>
                </a:solidFill>
              </a:rPr>
              <a:t>첫 번째와 비슷한 구절</a:t>
            </a:r>
          </a:p>
          <a:p>
            <a:pPr marL="0" indent="0">
              <a:buNone/>
            </a:pP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6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Intro - Verse - Chorus - Verse - Bridge - Chorus </a:t>
            </a:r>
            <a:r>
              <a:rPr lang="en-US" altLang="ko-KR" dirty="0" smtClean="0"/>
              <a:t>– Outro </a:t>
            </a:r>
            <a:r>
              <a:rPr lang="ko-KR" altLang="en-US" dirty="0" err="1">
                <a:solidFill>
                  <a:srgbClr val="FF0000"/>
                </a:solidFill>
              </a:rPr>
              <a:t>엑소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- "Love Shot"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ko-KR" altLang="en-US" dirty="0"/>
              <a:t>이 구조는 복잡한 이야기나 감정의 변화를 풀어낼 때 </a:t>
            </a:r>
            <a:r>
              <a:rPr lang="ko-KR" altLang="en-US" dirty="0" smtClean="0"/>
              <a:t>적합</a:t>
            </a:r>
            <a:r>
              <a:rPr lang="en-US" altLang="ko-KR" dirty="0" smtClean="0"/>
              <a:t>. </a:t>
            </a:r>
            <a:r>
              <a:rPr lang="ko-KR" altLang="en-US" dirty="0"/>
              <a:t>여러 부분을 사용하여 곡을 더욱 다채롭게 구성할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b="1" dirty="0"/>
              <a:t>Intro (</a:t>
            </a:r>
            <a:r>
              <a:rPr lang="ko-KR" altLang="en-US" b="1" dirty="0"/>
              <a:t>도입부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곡의 분위기나 주제를 간단히 소개하는 </a:t>
            </a:r>
            <a:r>
              <a:rPr lang="ko-KR" altLang="en-US" dirty="0" smtClean="0"/>
              <a:t>부분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ko-KR" b="1" dirty="0" smtClean="0"/>
              <a:t>Verse </a:t>
            </a:r>
            <a:r>
              <a:rPr lang="en-US" altLang="ko-KR" b="1" dirty="0"/>
              <a:t>(</a:t>
            </a:r>
            <a:r>
              <a:rPr lang="ko-KR" altLang="en-US" b="1" dirty="0"/>
              <a:t>절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이야기를 전개하는 </a:t>
            </a:r>
            <a:r>
              <a:rPr lang="ko-KR" altLang="en-US" dirty="0" smtClean="0"/>
              <a:t>부분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b="1" dirty="0"/>
              <a:t>Chorus (</a:t>
            </a:r>
            <a:r>
              <a:rPr lang="ko-KR" altLang="en-US" b="1" dirty="0"/>
              <a:t>후렴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핵심 메시지를 반복하는 </a:t>
            </a:r>
            <a:r>
              <a:rPr lang="ko-KR" altLang="en-US" dirty="0" smtClean="0"/>
              <a:t>부분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b="1" dirty="0"/>
              <a:t>Bridge (</a:t>
            </a:r>
            <a:r>
              <a:rPr lang="ko-KR" altLang="en-US" b="1" dirty="0"/>
              <a:t>브리지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분위기나 감정을 전환하는 </a:t>
            </a:r>
            <a:r>
              <a:rPr lang="ko-KR" altLang="en-US" dirty="0" smtClean="0"/>
              <a:t>부분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b="1" dirty="0"/>
              <a:t>Outro (</a:t>
            </a:r>
            <a:r>
              <a:rPr lang="ko-KR" altLang="en-US" b="1" dirty="0"/>
              <a:t>마무리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곡을 마무리하는 </a:t>
            </a:r>
            <a:r>
              <a:rPr lang="ko-KR" altLang="en-US" dirty="0" smtClean="0"/>
              <a:t>부분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b="1" dirty="0">
                <a:solidFill>
                  <a:srgbClr val="FFFF00"/>
                </a:solidFill>
              </a:rPr>
              <a:t>구성 </a:t>
            </a:r>
            <a:r>
              <a:rPr lang="ko-KR" altLang="en-US" b="1" dirty="0" smtClean="0">
                <a:solidFill>
                  <a:srgbClr val="FFFF00"/>
                </a:solidFill>
              </a:rPr>
              <a:t>예시</a:t>
            </a:r>
            <a:endParaRPr lang="en-US" altLang="ko-KR" dirty="0">
              <a:solidFill>
                <a:srgbClr val="FFFF00"/>
              </a:solidFill>
            </a:endParaRPr>
          </a:p>
          <a:p>
            <a:r>
              <a:rPr lang="en-US" altLang="ko-KR" dirty="0">
                <a:solidFill>
                  <a:srgbClr val="FFFF00"/>
                </a:solidFill>
              </a:rPr>
              <a:t>Intro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Verse 1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Chorus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Verse 2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Bridge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Chorus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Outro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21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ABAB (A-B-A-B</a:t>
            </a:r>
            <a:r>
              <a:rPr lang="en-US" altLang="ko-KR" dirty="0" smtClean="0"/>
              <a:t>) </a:t>
            </a:r>
            <a:r>
              <a:rPr lang="ko-KR" altLang="en-US" dirty="0">
                <a:solidFill>
                  <a:srgbClr val="FF0000"/>
                </a:solidFill>
              </a:rPr>
              <a:t>태연 </a:t>
            </a:r>
            <a:r>
              <a:rPr lang="en-US" altLang="ko-KR" dirty="0">
                <a:solidFill>
                  <a:srgbClr val="FF0000"/>
                </a:solidFill>
              </a:rPr>
              <a:t>- "I"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dirty="0"/>
              <a:t>짧고 반복적인 형태로</a:t>
            </a:r>
            <a:r>
              <a:rPr lang="en-US" altLang="ko-KR" dirty="0"/>
              <a:t>, </a:t>
            </a:r>
            <a:r>
              <a:rPr lang="ko-KR" altLang="en-US" dirty="0"/>
              <a:t>각 구절이 </a:t>
            </a:r>
            <a:r>
              <a:rPr lang="ko-KR" altLang="en-US" dirty="0" smtClean="0"/>
              <a:t>번갈아 가며 </a:t>
            </a:r>
            <a:r>
              <a:rPr lang="ko-KR" altLang="en-US" dirty="0"/>
              <a:t>나오며 리듬감을 </a:t>
            </a:r>
            <a:r>
              <a:rPr lang="ko-KR" altLang="en-US" dirty="0" smtClean="0"/>
              <a:t>강조</a:t>
            </a:r>
            <a:r>
              <a:rPr lang="en-US" altLang="ko-KR" dirty="0" smtClean="0"/>
              <a:t>. </a:t>
            </a:r>
            <a:r>
              <a:rPr lang="ko-KR" altLang="en-US" dirty="0"/>
              <a:t>주로 간단한 메시지를 전달할 때 </a:t>
            </a:r>
            <a:r>
              <a:rPr lang="ko-KR" altLang="en-US" dirty="0" smtClean="0"/>
              <a:t>효과적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b="1" dirty="0">
                <a:solidFill>
                  <a:srgbClr val="FFFF00"/>
                </a:solidFill>
              </a:rPr>
              <a:t>구성 예시</a:t>
            </a:r>
            <a:r>
              <a:rPr lang="en-US" altLang="ko-KR" dirty="0">
                <a:solidFill>
                  <a:srgbClr val="FFFF00"/>
                </a:solidFill>
              </a:rPr>
              <a:t>: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A: </a:t>
            </a:r>
            <a:r>
              <a:rPr lang="ko-KR" altLang="en-US" dirty="0">
                <a:solidFill>
                  <a:srgbClr val="FFFF00"/>
                </a:solidFill>
              </a:rPr>
              <a:t>첫 번째 구절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B: </a:t>
            </a:r>
            <a:r>
              <a:rPr lang="ko-KR" altLang="en-US" dirty="0">
                <a:solidFill>
                  <a:srgbClr val="FFFF00"/>
                </a:solidFill>
              </a:rPr>
              <a:t>두 번째 구절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A: </a:t>
            </a:r>
            <a:r>
              <a:rPr lang="ko-KR" altLang="en-US" dirty="0">
                <a:solidFill>
                  <a:srgbClr val="FFFF00"/>
                </a:solidFill>
              </a:rPr>
              <a:t>첫 번째 구절 반복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B: </a:t>
            </a:r>
            <a:r>
              <a:rPr lang="ko-KR" altLang="en-US" dirty="0">
                <a:solidFill>
                  <a:srgbClr val="FFFF00"/>
                </a:solidFill>
              </a:rPr>
              <a:t>두 번째 구절 반복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748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066" y="433056"/>
            <a:ext cx="9332969" cy="621712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191871" y="3244334"/>
            <a:ext cx="5808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https://www.youtube.com/watch?v=jb01kHc1THo&amp;t=75s</a:t>
            </a:r>
          </a:p>
        </p:txBody>
      </p:sp>
    </p:spTree>
    <p:extLst>
      <p:ext uri="{BB962C8B-B14F-4D97-AF65-F5344CB8AC3E}">
        <p14:creationId xmlns:p14="http://schemas.microsoft.com/office/powerpoint/2010/main" val="15821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 </a:t>
            </a:r>
            <a:r>
              <a:rPr lang="ko-KR" altLang="en-US" dirty="0" smtClean="0"/>
              <a:t>공공의 영역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078" y="153786"/>
            <a:ext cx="5677184" cy="62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가사작성의</a:t>
            </a:r>
            <a:r>
              <a:rPr lang="ko-KR" altLang="en-US" dirty="0" smtClean="0"/>
              <a:t> 중요 요소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fontAlgn="base">
              <a:buAutoNum type="arabicPeriod"/>
            </a:pPr>
            <a:r>
              <a:rPr lang="ko-KR" altLang="en-US" sz="2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명확한 </a:t>
            </a:r>
            <a:r>
              <a:rPr lang="ko-KR" altLang="en-US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주제와 메시지</a:t>
            </a:r>
            <a:r>
              <a:rPr lang="en-US" altLang="ko-KR" sz="2200" dirty="0"/>
              <a:t>: </a:t>
            </a:r>
            <a:r>
              <a:rPr lang="en-US" altLang="ko-KR" sz="2200" dirty="0" smtClean="0"/>
              <a:t> </a:t>
            </a:r>
          </a:p>
          <a:p>
            <a:pPr marL="0" indent="0" fontAlgn="base">
              <a:buNone/>
            </a:pPr>
            <a:r>
              <a:rPr lang="ko-KR" altLang="en-US" sz="2200" dirty="0" smtClean="0"/>
              <a:t>가사 </a:t>
            </a:r>
            <a:r>
              <a:rPr lang="ko-KR" altLang="en-US" sz="2200" dirty="0"/>
              <a:t>전체에서 일관된 주제와 메시지를 전달해 청중이 공감할 수 있도록 한다</a:t>
            </a:r>
            <a:r>
              <a:rPr lang="en-US" altLang="ko-KR" sz="2200" dirty="0" smtClean="0"/>
              <a:t>.</a:t>
            </a:r>
          </a:p>
          <a:p>
            <a:pPr marL="457200" indent="-457200" fontAlgn="base">
              <a:buAutoNum type="arabicPeriod"/>
            </a:pPr>
            <a:endParaRPr lang="ko-KR" altLang="en-US" sz="2200" dirty="0"/>
          </a:p>
          <a:p>
            <a:pPr marL="0" indent="0" fontAlgn="base">
              <a:buNone/>
            </a:pPr>
            <a:r>
              <a:rPr lang="en-US" altLang="ko-KR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진솔한 감정 표현</a:t>
            </a:r>
            <a:r>
              <a:rPr lang="en-US" altLang="ko-KR" sz="2200" dirty="0"/>
              <a:t>: </a:t>
            </a:r>
            <a:endParaRPr lang="en-US" altLang="ko-KR" sz="2200" dirty="0" smtClean="0"/>
          </a:p>
          <a:p>
            <a:pPr marL="0" indent="0" fontAlgn="base">
              <a:buNone/>
            </a:pPr>
            <a:r>
              <a:rPr lang="ko-KR" altLang="en-US" sz="2200" dirty="0" smtClean="0"/>
              <a:t>감정이 </a:t>
            </a:r>
            <a:r>
              <a:rPr lang="ko-KR" altLang="en-US" sz="2200" dirty="0"/>
              <a:t>자연스럽고 진솔하게 드러나야 가사에 생명력이 생기고 공감대를 형성할 수 있다</a:t>
            </a:r>
            <a:r>
              <a:rPr lang="en-US" altLang="ko-KR" sz="2200" dirty="0" smtClean="0"/>
              <a:t>.</a:t>
            </a:r>
          </a:p>
          <a:p>
            <a:pPr marL="0" indent="0" fontAlgn="base">
              <a:buNone/>
            </a:pPr>
            <a:endParaRPr lang="ko-KR" altLang="en-US" sz="2200" dirty="0"/>
          </a:p>
          <a:p>
            <a:pPr marL="0" indent="0" fontAlgn="base">
              <a:buNone/>
            </a:pPr>
            <a:r>
              <a:rPr lang="en-US" altLang="ko-KR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운율과 리듬감</a:t>
            </a:r>
            <a:r>
              <a:rPr lang="en-US" altLang="ko-KR" sz="2200" dirty="0"/>
              <a:t>: </a:t>
            </a:r>
            <a:r>
              <a:rPr lang="en-US" altLang="ko-KR" sz="2200" dirty="0" smtClean="0"/>
              <a:t> </a:t>
            </a:r>
          </a:p>
          <a:p>
            <a:pPr marL="0" indent="0" fontAlgn="base">
              <a:buNone/>
            </a:pPr>
            <a:r>
              <a:rPr lang="ko-KR" altLang="en-US" sz="2200" dirty="0" smtClean="0"/>
              <a:t>가사에 </a:t>
            </a:r>
            <a:r>
              <a:rPr lang="ko-KR" altLang="en-US" sz="2200" dirty="0"/>
              <a:t>흐름이 있어야 음악과 조화를 이루며</a:t>
            </a:r>
            <a:r>
              <a:rPr lang="en-US" altLang="ko-KR" sz="2200" dirty="0"/>
              <a:t>, </a:t>
            </a:r>
            <a:r>
              <a:rPr lang="ko-KR" altLang="en-US" sz="2200" dirty="0"/>
              <a:t>듣는 이의 귀에 잘 들어오고 쉽게 기억될 수 있다</a:t>
            </a:r>
            <a:r>
              <a:rPr lang="en-US" altLang="ko-KR" sz="2200" dirty="0" smtClean="0"/>
              <a:t>.</a:t>
            </a:r>
          </a:p>
          <a:p>
            <a:pPr marL="0" indent="0" fontAlgn="base">
              <a:buNone/>
            </a:pPr>
            <a:endParaRPr lang="ko-KR" altLang="en-US" sz="2200" dirty="0"/>
          </a:p>
          <a:p>
            <a:pPr marL="0" indent="0" fontAlgn="base">
              <a:buNone/>
            </a:pPr>
            <a:r>
              <a:rPr lang="en-US" altLang="ko-KR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ko-KR" altLang="en-US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구체적인 이미지와 비유 사용</a:t>
            </a:r>
            <a:r>
              <a:rPr lang="en-US" altLang="ko-KR" sz="2200" dirty="0"/>
              <a:t>: </a:t>
            </a:r>
            <a:r>
              <a:rPr lang="en-US" altLang="ko-KR" sz="2200" dirty="0" smtClean="0"/>
              <a:t> </a:t>
            </a:r>
          </a:p>
          <a:p>
            <a:pPr marL="0" indent="0" fontAlgn="base">
              <a:buNone/>
            </a:pPr>
            <a:r>
              <a:rPr lang="ko-KR" altLang="en-US" sz="2200" dirty="0" smtClean="0"/>
              <a:t>추상적인 </a:t>
            </a:r>
            <a:r>
              <a:rPr lang="ko-KR" altLang="en-US" sz="2200" dirty="0"/>
              <a:t>감정을 시각적으로 표현하여 청중이 장면을 상상할 수 있도록 돕는다</a:t>
            </a:r>
            <a:r>
              <a:rPr lang="en-US" altLang="ko-KR" sz="2200" dirty="0" smtClean="0"/>
              <a:t>.</a:t>
            </a:r>
          </a:p>
          <a:p>
            <a:pPr marL="0" indent="0" fontAlgn="base">
              <a:buNone/>
            </a:pPr>
            <a:endParaRPr lang="ko-KR" altLang="en-US" sz="2200" dirty="0"/>
          </a:p>
          <a:p>
            <a:pPr marL="0" indent="0" fontAlgn="base">
              <a:buNone/>
            </a:pPr>
            <a:r>
              <a:rPr lang="en-US" altLang="ko-KR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ko-KR" altLang="en-US" sz="2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단어 선택과 언어의 적합성</a:t>
            </a:r>
            <a:r>
              <a:rPr lang="en-US" altLang="ko-KR" sz="2200" dirty="0"/>
              <a:t>: </a:t>
            </a:r>
            <a:endParaRPr lang="en-US" altLang="ko-KR" sz="2200" dirty="0" smtClean="0"/>
          </a:p>
          <a:p>
            <a:pPr marL="0" indent="0" fontAlgn="base">
              <a:buNone/>
            </a:pPr>
            <a:r>
              <a:rPr lang="ko-KR" altLang="en-US" sz="2200" dirty="0" smtClean="0"/>
              <a:t>주제와 </a:t>
            </a:r>
            <a:r>
              <a:rPr lang="ko-KR" altLang="en-US" sz="2200" dirty="0"/>
              <a:t>감정에 맞는 단어를 선택하고</a:t>
            </a:r>
            <a:r>
              <a:rPr lang="en-US" altLang="ko-KR" sz="2200" dirty="0"/>
              <a:t>, </a:t>
            </a:r>
            <a:r>
              <a:rPr lang="ko-KR" altLang="en-US" sz="2200" dirty="0"/>
              <a:t>곡의 분위기에 어울리는 언어를 사용하는 것이 중요하다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3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구체적 이미지와 비유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ko-KR" altLang="en-US" dirty="0" smtClean="0"/>
              <a:t>감정을 </a:t>
            </a:r>
            <a:r>
              <a:rPr lang="ko-KR" altLang="en-US" dirty="0"/>
              <a:t>메타포로 표현한 가사 </a:t>
            </a:r>
            <a:r>
              <a:rPr lang="ko-KR" altLang="en-US" dirty="0" smtClean="0"/>
              <a:t>예시</a:t>
            </a:r>
            <a:endParaRPr lang="en-US" altLang="ko-KR" dirty="0" smtClean="0"/>
          </a:p>
          <a:p>
            <a:pPr marL="0" indent="0" fontAlgn="base">
              <a:buNone/>
            </a:pPr>
            <a:endParaRPr lang="ko-KR" altLang="en-US" dirty="0"/>
          </a:p>
          <a:p>
            <a:pPr fontAlgn="base"/>
            <a:r>
              <a:rPr lang="ko-KR" altLang="en-US" sz="4300" dirty="0"/>
              <a:t>사랑</a:t>
            </a:r>
            <a:r>
              <a:rPr lang="en-US" altLang="ko-KR" sz="4300" dirty="0"/>
              <a:t>: "</a:t>
            </a:r>
            <a:r>
              <a:rPr lang="ko-KR" altLang="en-US" sz="4300" dirty="0"/>
              <a:t>그대는 내 마음에 새겨진 별빛</a:t>
            </a:r>
            <a:r>
              <a:rPr lang="en-US" altLang="ko-KR" sz="4300" dirty="0"/>
              <a:t>"</a:t>
            </a:r>
            <a:endParaRPr lang="ko-KR" altLang="en-US" sz="4300" dirty="0"/>
          </a:p>
          <a:p>
            <a:pPr marL="0" indent="0" fontAlgn="base">
              <a:buNone/>
            </a:pPr>
            <a:r>
              <a:rPr lang="ko-KR" altLang="en-US" sz="4300" dirty="0"/>
              <a:t>→ 사랑하는 존재를 밤하늘의 별빛에 비유하여</a:t>
            </a:r>
            <a:r>
              <a:rPr lang="en-US" altLang="ko-KR" sz="4300" dirty="0"/>
              <a:t>, </a:t>
            </a:r>
            <a:r>
              <a:rPr lang="ko-KR" altLang="en-US" sz="4300" dirty="0"/>
              <a:t>마음속 깊이 자리 잡은 감정을 은유적으로 나타낸다</a:t>
            </a:r>
            <a:r>
              <a:rPr lang="en-US" altLang="ko-KR" sz="4300" dirty="0" smtClean="0"/>
              <a:t>.</a:t>
            </a:r>
          </a:p>
          <a:p>
            <a:pPr marL="0" indent="0" fontAlgn="base">
              <a:buNone/>
            </a:pPr>
            <a:endParaRPr lang="ko-KR" altLang="en-US" sz="4300" dirty="0"/>
          </a:p>
          <a:p>
            <a:pPr fontAlgn="base"/>
            <a:r>
              <a:rPr lang="ko-KR" altLang="en-US" sz="4300" dirty="0"/>
              <a:t>이별</a:t>
            </a:r>
            <a:r>
              <a:rPr lang="en-US" altLang="ko-KR" sz="4300" dirty="0"/>
              <a:t>: "</a:t>
            </a:r>
            <a:r>
              <a:rPr lang="ko-KR" altLang="en-US" sz="4300" dirty="0"/>
              <a:t>우리의 기억은 가을의 낙엽처럼 흩날린다</a:t>
            </a:r>
            <a:r>
              <a:rPr lang="en-US" altLang="ko-KR" sz="4300" dirty="0"/>
              <a:t>"</a:t>
            </a:r>
            <a:endParaRPr lang="ko-KR" altLang="en-US" sz="4300" dirty="0"/>
          </a:p>
          <a:p>
            <a:pPr marL="0" indent="0" fontAlgn="base">
              <a:buNone/>
            </a:pPr>
            <a:r>
              <a:rPr lang="ko-KR" altLang="en-US" sz="4300" dirty="0"/>
              <a:t>→ 이별의 아픔을 낙엽이 떨어지고 흩어지는 모습으로 표현하여</a:t>
            </a:r>
            <a:r>
              <a:rPr lang="en-US" altLang="ko-KR" sz="4300" dirty="0"/>
              <a:t>, </a:t>
            </a:r>
            <a:r>
              <a:rPr lang="ko-KR" altLang="en-US" sz="4300" dirty="0"/>
              <a:t>잔잔하지만 쓸쓸한 느낌을 강조한다</a:t>
            </a:r>
            <a:r>
              <a:rPr lang="en-US" altLang="ko-KR" sz="4300" dirty="0" smtClean="0"/>
              <a:t>.</a:t>
            </a:r>
          </a:p>
          <a:p>
            <a:pPr marL="0" indent="0" fontAlgn="base">
              <a:buNone/>
            </a:pPr>
            <a:endParaRPr lang="ko-KR" altLang="en-US" sz="4300" dirty="0"/>
          </a:p>
          <a:p>
            <a:pPr fontAlgn="base"/>
            <a:r>
              <a:rPr lang="ko-KR" altLang="en-US" sz="4300" dirty="0"/>
              <a:t>그리움</a:t>
            </a:r>
            <a:r>
              <a:rPr lang="en-US" altLang="ko-KR" sz="4300" dirty="0"/>
              <a:t>: "</a:t>
            </a:r>
            <a:r>
              <a:rPr lang="ko-KR" altLang="en-US" sz="4300" dirty="0"/>
              <a:t>그대는 잔잔한 바다 위 흔들리는 달빛</a:t>
            </a:r>
            <a:r>
              <a:rPr lang="en-US" altLang="ko-KR" sz="4300" dirty="0"/>
              <a:t>"</a:t>
            </a:r>
            <a:endParaRPr lang="ko-KR" altLang="en-US" sz="4300" dirty="0"/>
          </a:p>
          <a:p>
            <a:pPr marL="0" indent="0" fontAlgn="base">
              <a:buNone/>
            </a:pPr>
            <a:r>
              <a:rPr lang="ko-KR" altLang="en-US" sz="4300" dirty="0"/>
              <a:t>→ 그리움을 잔잔한 바다에 비친 달빛으로 비유하여</a:t>
            </a:r>
            <a:r>
              <a:rPr lang="en-US" altLang="ko-KR" sz="4300" dirty="0"/>
              <a:t>, </a:t>
            </a:r>
            <a:r>
              <a:rPr lang="ko-KR" altLang="en-US" sz="4300" dirty="0"/>
              <a:t>그리움의 조용한 깊이와 흔들리는 감정을 전달한다</a:t>
            </a:r>
            <a:r>
              <a:rPr lang="en-US" altLang="ko-KR" sz="4300" dirty="0" smtClean="0"/>
              <a:t>.</a:t>
            </a:r>
          </a:p>
          <a:p>
            <a:pPr marL="0" indent="0" fontAlgn="base">
              <a:buNone/>
            </a:pPr>
            <a:endParaRPr lang="ko-KR" altLang="en-US" sz="4300" dirty="0"/>
          </a:p>
          <a:p>
            <a:pPr fontAlgn="base"/>
            <a:r>
              <a:rPr lang="ko-KR" altLang="en-US" sz="4300" dirty="0"/>
              <a:t>희망</a:t>
            </a:r>
            <a:r>
              <a:rPr lang="en-US" altLang="ko-KR" sz="4300" dirty="0"/>
              <a:t>: "</a:t>
            </a:r>
            <a:r>
              <a:rPr lang="ko-KR" altLang="en-US" sz="4300" dirty="0"/>
              <a:t>어둠 속에서 피어나는 작은 불꽃</a:t>
            </a:r>
            <a:r>
              <a:rPr lang="en-US" altLang="ko-KR" sz="4300" dirty="0" smtClean="0"/>
              <a:t>"</a:t>
            </a:r>
          </a:p>
          <a:p>
            <a:pPr marL="0" indent="0" fontAlgn="base">
              <a:buNone/>
            </a:pPr>
            <a:r>
              <a:rPr lang="ko-KR" altLang="en-US" sz="4300" dirty="0" smtClean="0"/>
              <a:t>→ </a:t>
            </a:r>
            <a:r>
              <a:rPr lang="ko-KR" altLang="en-US" sz="4300" dirty="0"/>
              <a:t>희망을 어둠 속 불꽃에 비유하여</a:t>
            </a:r>
            <a:r>
              <a:rPr lang="en-US" altLang="ko-KR" sz="4300" dirty="0"/>
              <a:t>, </a:t>
            </a:r>
            <a:r>
              <a:rPr lang="ko-KR" altLang="en-US" sz="4300" dirty="0"/>
              <a:t>고난 속에서도 희망이 싹트는 모습을 상징적으로 표현한다</a:t>
            </a:r>
            <a:r>
              <a:rPr lang="en-US" altLang="ko-KR" sz="4300" dirty="0" smtClean="0"/>
              <a:t>.</a:t>
            </a:r>
          </a:p>
          <a:p>
            <a:pPr marL="0" indent="0" fontAlgn="base">
              <a:buNone/>
            </a:pPr>
            <a:endParaRPr lang="ko-KR" altLang="en-US" sz="4300" dirty="0"/>
          </a:p>
          <a:p>
            <a:pPr fontAlgn="base"/>
            <a:r>
              <a:rPr lang="ko-KR" altLang="en-US" sz="4300" dirty="0"/>
              <a:t>기쁨</a:t>
            </a:r>
            <a:r>
              <a:rPr lang="en-US" altLang="ko-KR" sz="4300" dirty="0"/>
              <a:t>: "</a:t>
            </a:r>
            <a:r>
              <a:rPr lang="ko-KR" altLang="en-US" sz="4300" dirty="0"/>
              <a:t>햇살이 스며든 꽃잎의 </a:t>
            </a:r>
            <a:r>
              <a:rPr lang="ko-KR" altLang="en-US" sz="4300" dirty="0" smtClean="0"/>
              <a:t>미소</a:t>
            </a:r>
            <a:r>
              <a:rPr lang="en-US" altLang="ko-KR" sz="4300" dirty="0" smtClean="0"/>
              <a:t>“</a:t>
            </a:r>
            <a:endParaRPr lang="ko-KR" altLang="en-US" sz="4300" dirty="0"/>
          </a:p>
          <a:p>
            <a:pPr marL="0" indent="0" fontAlgn="base">
              <a:buNone/>
            </a:pPr>
            <a:r>
              <a:rPr lang="ko-KR" altLang="en-US" sz="4300" dirty="0"/>
              <a:t>→ 기쁨의 감정을 햇살을 받아 활짝 핀 꽃잎의 모습으로 </a:t>
            </a:r>
            <a:r>
              <a:rPr lang="ko-KR" altLang="en-US" sz="4300" dirty="0" err="1"/>
              <a:t>은유하여</a:t>
            </a:r>
            <a:r>
              <a:rPr lang="en-US" altLang="ko-KR" sz="4300" dirty="0"/>
              <a:t>, </a:t>
            </a:r>
            <a:r>
              <a:rPr lang="ko-KR" altLang="en-US" sz="4300" dirty="0"/>
              <a:t>따뜻하고 밝은 분위기를 연출한다</a:t>
            </a:r>
            <a:r>
              <a:rPr lang="en-US" altLang="ko-KR" sz="4300" dirty="0"/>
              <a:t>.</a:t>
            </a:r>
            <a:endParaRPr lang="ko-KR" altLang="en-US" sz="4300" dirty="0"/>
          </a:p>
          <a:p>
            <a:pPr marL="0" indent="0">
              <a:buNone/>
            </a:pPr>
            <a:endParaRPr lang="ko-KR" altLang="en-US" sz="4300" dirty="0"/>
          </a:p>
        </p:txBody>
      </p:sp>
    </p:spTree>
    <p:extLst>
      <p:ext uri="{BB962C8B-B14F-4D97-AF65-F5344CB8AC3E}">
        <p14:creationId xmlns:p14="http://schemas.microsoft.com/office/powerpoint/2010/main" val="16741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아름답고 찰나적인 순간이자</a:t>
            </a:r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인생에 깊은 여운을 남기는 감정의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은유 </a:t>
            </a:r>
            <a:r>
              <a:rPr lang="ko-KR" alt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황순원과</a:t>
            </a:r>
            <a:r>
              <a:rPr lang="ko-KR" alt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6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선업튀의</a:t>
            </a:r>
            <a:r>
              <a:rPr lang="ko-KR" altLang="en-US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90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소나기</a:t>
            </a:r>
            <a:endParaRPr lang="ko-KR" altLang="en-US" sz="490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선재 </a:t>
            </a:r>
            <a:r>
              <a:rPr lang="ko-KR" altLang="en-US" dirty="0"/>
              <a:t>업고 </a:t>
            </a:r>
            <a:r>
              <a:rPr lang="ko-KR" altLang="en-US" dirty="0" err="1"/>
              <a:t>튀어에서</a:t>
            </a:r>
            <a:r>
              <a:rPr lang="ko-KR" altLang="en-US" dirty="0"/>
              <a:t> 소나기는 주인공들이 순간적인 만남과 감정 속에서 얻게 되는 관계의 소중함을 의미한다</a:t>
            </a:r>
            <a:r>
              <a:rPr lang="en-US" altLang="ko-KR" dirty="0"/>
              <a:t>. </a:t>
            </a:r>
            <a:r>
              <a:rPr lang="ko-KR" altLang="en-US" dirty="0"/>
              <a:t>그 만남은 짧고 덧없지만</a:t>
            </a:r>
            <a:r>
              <a:rPr lang="en-US" altLang="ko-KR" dirty="0"/>
              <a:t>, </a:t>
            </a:r>
            <a:r>
              <a:rPr lang="ko-KR" altLang="en-US" dirty="0"/>
              <a:t>인물들의 삶에 큰 흔적을 남기며 한 순간의 소나기처럼 강렬한 감정의 흔적을 남긴다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  <a:p>
            <a:r>
              <a:rPr lang="ko-KR" altLang="en-US" dirty="0" smtClean="0"/>
              <a:t>황순원의 소나기에서는 </a:t>
            </a:r>
            <a:r>
              <a:rPr lang="ko-KR" altLang="en-US" dirty="0"/>
              <a:t>소년과 소녀의 풋풋하고도 순수한 사랑이 갑작스러운 소나기와 같다</a:t>
            </a:r>
            <a:r>
              <a:rPr lang="en-US" altLang="ko-KR" dirty="0"/>
              <a:t>. </a:t>
            </a:r>
            <a:r>
              <a:rPr lang="ko-KR" altLang="en-US" dirty="0"/>
              <a:t>두 사람은 서로의 존재를 통해 사랑의 감정을 처음으로 경험하지만</a:t>
            </a:r>
            <a:r>
              <a:rPr lang="en-US" altLang="ko-KR" dirty="0"/>
              <a:t>, </a:t>
            </a:r>
            <a:r>
              <a:rPr lang="ko-KR" altLang="en-US" dirty="0"/>
              <a:t>소나기가 </a:t>
            </a:r>
            <a:r>
              <a:rPr lang="ko-KR" altLang="en-US" dirty="0" err="1"/>
              <a:t>그치듯</a:t>
            </a:r>
            <a:r>
              <a:rPr lang="ko-KR" altLang="en-US" dirty="0"/>
              <a:t> 소녀와의 만남도 일시적이며 영원하지 않음을 </a:t>
            </a:r>
            <a:r>
              <a:rPr lang="ko-KR" altLang="en-US" dirty="0" smtClean="0"/>
              <a:t>암시한다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두 작품의 </a:t>
            </a:r>
            <a:r>
              <a:rPr lang="en-US" altLang="ko-KR" dirty="0" smtClean="0"/>
              <a:t>"</a:t>
            </a:r>
            <a:r>
              <a:rPr lang="ko-KR" altLang="en-US" dirty="0"/>
              <a:t>소나기</a:t>
            </a:r>
            <a:r>
              <a:rPr lang="en-US" altLang="ko-KR" dirty="0"/>
              <a:t>"</a:t>
            </a:r>
            <a:r>
              <a:rPr lang="ko-KR" altLang="en-US" dirty="0"/>
              <a:t>라는 주제는 일시적이지만 강렬하게 마음을 적시는 감정을 메타포로 다룬다</a:t>
            </a:r>
            <a:r>
              <a:rPr lang="en-US" altLang="ko-KR" dirty="0"/>
              <a:t>. </a:t>
            </a:r>
            <a:r>
              <a:rPr lang="ko-KR" altLang="en-US" dirty="0"/>
              <a:t>두 작품에서 소나기는 단순히 내리고 그치는 비의 현상을 넘어</a:t>
            </a:r>
            <a:r>
              <a:rPr lang="en-US" altLang="ko-KR" dirty="0"/>
              <a:t>, </a:t>
            </a:r>
            <a:r>
              <a:rPr lang="ko-KR" altLang="en-US" dirty="0"/>
              <a:t>인물들이 짧고도 깊이 서로를 느끼고 교감하는 순간을 상징한다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5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운율과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리듬감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altLang="ko-KR" b="1" u="sng" dirty="0" smtClean="0">
                <a:solidFill>
                  <a:srgbClr val="FFFF00"/>
                </a:solidFill>
              </a:rPr>
              <a:t>1.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운율</a:t>
            </a:r>
            <a:r>
              <a:rPr lang="en-US" altLang="ko-KR" dirty="0"/>
              <a:t>: </a:t>
            </a:r>
            <a:r>
              <a:rPr lang="ko-KR" altLang="en-US" dirty="0"/>
              <a:t>운율은 가사의 각 행이나 구절에서 음절이나 </a:t>
            </a:r>
            <a:r>
              <a:rPr lang="ko-KR" altLang="en-US" dirty="0">
                <a:solidFill>
                  <a:srgbClr val="FFFF00"/>
                </a:solidFill>
              </a:rPr>
              <a:t>단어가 반복</a:t>
            </a:r>
            <a:r>
              <a:rPr lang="ko-KR" altLang="en-US" dirty="0"/>
              <a:t>되는 패턴을 의미한다</a:t>
            </a:r>
            <a:r>
              <a:rPr lang="en-US" altLang="ko-KR" dirty="0"/>
              <a:t>. </a:t>
            </a:r>
            <a:r>
              <a:rPr lang="ko-KR" altLang="en-US" dirty="0"/>
              <a:t>이러한 패턴은 일정한 규칙을 형성하여</a:t>
            </a:r>
            <a:r>
              <a:rPr lang="en-US" altLang="ko-KR" dirty="0"/>
              <a:t>, </a:t>
            </a:r>
            <a:r>
              <a:rPr lang="ko-KR" altLang="en-US" dirty="0"/>
              <a:t>가사가 흘러갈 때 부드럽게 들리게 한다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특정 구절마다 유사한 끝소리나 음절을 배치하는 방식으로 운율을 살릴 수 있다</a:t>
            </a:r>
            <a:r>
              <a:rPr lang="en-US" altLang="ko-KR" dirty="0"/>
              <a:t>. </a:t>
            </a:r>
            <a:r>
              <a:rPr lang="ko-KR" altLang="en-US" dirty="0"/>
              <a:t>운율은 단순히 글을 외우기 쉽게 만드는 것이 아니라</a:t>
            </a:r>
            <a:r>
              <a:rPr lang="en-US" altLang="ko-KR" dirty="0"/>
              <a:t>, </a:t>
            </a:r>
            <a:r>
              <a:rPr lang="ko-KR" altLang="en-US" dirty="0"/>
              <a:t>청중이 감정을 느낄 수 있도록 </a:t>
            </a:r>
            <a:r>
              <a:rPr lang="ko-KR" altLang="en-US" dirty="0">
                <a:solidFill>
                  <a:srgbClr val="FFFF00"/>
                </a:solidFill>
              </a:rPr>
              <a:t>가사에 리듬적 깊이</a:t>
            </a:r>
            <a:r>
              <a:rPr lang="ko-KR" altLang="en-US" dirty="0"/>
              <a:t>를 부여한다</a:t>
            </a:r>
            <a:r>
              <a:rPr lang="en-US" altLang="ko-KR" dirty="0" smtClean="0"/>
              <a:t>.</a:t>
            </a:r>
          </a:p>
          <a:p>
            <a:pPr marL="514350" indent="-514350" fontAlgn="base">
              <a:buAutoNum type="arabicPeriod"/>
            </a:pPr>
            <a:endParaRPr lang="ko-KR" altLang="en-US" dirty="0"/>
          </a:p>
          <a:p>
            <a:pPr marL="0" indent="0" fontAlgn="base">
              <a:buNone/>
            </a:pPr>
            <a:r>
              <a:rPr lang="en-US" altLang="ko-KR" b="1" u="sng" dirty="0">
                <a:solidFill>
                  <a:srgbClr val="FFFF00"/>
                </a:solidFill>
              </a:rPr>
              <a:t>2. </a:t>
            </a:r>
            <a:r>
              <a:rPr lang="ko-KR" altLang="en-US" b="1" u="sng" dirty="0">
                <a:solidFill>
                  <a:srgbClr val="FFFF00"/>
                </a:solidFill>
              </a:rPr>
              <a:t>리듬감</a:t>
            </a:r>
            <a:r>
              <a:rPr lang="en-US" altLang="ko-KR" dirty="0"/>
              <a:t>: </a:t>
            </a:r>
            <a:r>
              <a:rPr lang="ko-KR" altLang="en-US" dirty="0"/>
              <a:t>리듬감은 가사 속에서 단어와 구절이 음악적인 박자에 맞춰 배열되는 방식이다</a:t>
            </a:r>
            <a:r>
              <a:rPr lang="en-US" altLang="ko-KR" dirty="0"/>
              <a:t>. </a:t>
            </a:r>
            <a:r>
              <a:rPr lang="ko-KR" altLang="en-US" dirty="0"/>
              <a:t>리듬감은 곡의 박자와 템포에 맞춰 가사의 속도나 강약을 조절하는 데 사용된다</a:t>
            </a:r>
            <a:r>
              <a:rPr lang="en-US" altLang="ko-KR" dirty="0"/>
              <a:t>. </a:t>
            </a:r>
            <a:r>
              <a:rPr lang="ko-KR" altLang="en-US" dirty="0"/>
              <a:t>이를 통해 곡의 흐름을 자연스럽게 이끌며</a:t>
            </a:r>
            <a:r>
              <a:rPr lang="en-US" altLang="ko-KR" dirty="0"/>
              <a:t>, </a:t>
            </a:r>
            <a:r>
              <a:rPr lang="ko-KR" altLang="en-US" dirty="0"/>
              <a:t>감정을 고조시키거나 절정으로 이끄는 효과를 준다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긴 음절과 짧은 음절을 교차하여 배치하거나</a:t>
            </a:r>
            <a:r>
              <a:rPr lang="en-US" altLang="ko-KR" dirty="0"/>
              <a:t>, </a:t>
            </a:r>
            <a:r>
              <a:rPr lang="ko-KR" altLang="en-US" dirty="0"/>
              <a:t>빠른 템포의 부분에서 짧고 강렬한 단어를 사용하는 방법으로 리듬감을 강조할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86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지난주 작성 가사 다듬기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US" altLang="ko-KR" dirty="0"/>
              <a:t>[1</a:t>
            </a:r>
            <a:r>
              <a:rPr lang="ko-KR" altLang="en-US" dirty="0"/>
              <a:t>절</a:t>
            </a:r>
            <a:r>
              <a:rPr lang="en-US" altLang="ko-KR" dirty="0"/>
              <a:t>]</a:t>
            </a:r>
            <a:endParaRPr lang="ko-KR" altLang="en-US" dirty="0"/>
          </a:p>
          <a:p>
            <a:pPr fontAlgn="base"/>
            <a:r>
              <a:rPr lang="ko-KR" altLang="en-US" dirty="0"/>
              <a:t>어둠 속에 홀로 선 그대여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/>
            <a:r>
              <a:rPr lang="ko-KR" altLang="en-US" dirty="0"/>
              <a:t>마음의 소리 닿지 않는 밤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/>
            <a:r>
              <a:rPr lang="ko-KR" altLang="en-US" dirty="0"/>
              <a:t>그늘진 세상에도 빛은 찾아와</a:t>
            </a:r>
          </a:p>
          <a:p>
            <a:pPr fontAlgn="base"/>
            <a:r>
              <a:rPr lang="ko-KR" altLang="en-US" dirty="0"/>
              <a:t>잠든 꿈들이 깨어날 때</a:t>
            </a:r>
            <a:endParaRPr lang="en-US" altLang="ko-KR" dirty="0"/>
          </a:p>
          <a:p>
            <a:pPr fontAlgn="base"/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[</a:t>
            </a:r>
            <a:r>
              <a:rPr lang="ko-KR" altLang="en-US" dirty="0"/>
              <a:t>후렴</a:t>
            </a:r>
            <a:r>
              <a:rPr lang="en-US" altLang="ko-KR" dirty="0"/>
              <a:t>]</a:t>
            </a:r>
            <a:endParaRPr lang="ko-KR" altLang="en-US" dirty="0"/>
          </a:p>
          <a:p>
            <a:pPr fontAlgn="base"/>
            <a:r>
              <a:rPr lang="ko-KR" altLang="en-US" dirty="0"/>
              <a:t>멈추지 마</a:t>
            </a:r>
            <a:r>
              <a:rPr lang="en-US" altLang="ko-KR" dirty="0"/>
              <a:t>, </a:t>
            </a:r>
            <a:r>
              <a:rPr lang="ko-KR" altLang="en-US" dirty="0"/>
              <a:t>여기 네 곁에</a:t>
            </a:r>
          </a:p>
          <a:p>
            <a:pPr fontAlgn="base"/>
            <a:r>
              <a:rPr lang="ko-KR" altLang="en-US" dirty="0"/>
              <a:t>누군가 있어 함께 </a:t>
            </a:r>
            <a:r>
              <a:rPr lang="ko-KR" altLang="en-US" dirty="0" err="1"/>
              <a:t>걸을래</a:t>
            </a:r>
            <a:endParaRPr lang="ko-KR" altLang="en-US" dirty="0"/>
          </a:p>
          <a:p>
            <a:pPr fontAlgn="base"/>
            <a:r>
              <a:rPr lang="ko-KR" altLang="en-US" dirty="0"/>
              <a:t>작은 숨결 하나도 </a:t>
            </a:r>
            <a:r>
              <a:rPr lang="ko-KR" altLang="en-US" dirty="0" err="1"/>
              <a:t>소중하단</a:t>
            </a:r>
            <a:r>
              <a:rPr lang="ko-KR" altLang="en-US" dirty="0"/>
              <a:t> 걸</a:t>
            </a:r>
          </a:p>
          <a:p>
            <a:pPr fontAlgn="base"/>
            <a:r>
              <a:rPr lang="ko-KR" altLang="en-US" dirty="0"/>
              <a:t>잊지 말아</a:t>
            </a:r>
            <a:r>
              <a:rPr lang="en-US" altLang="ko-KR" dirty="0"/>
              <a:t>, </a:t>
            </a:r>
            <a:r>
              <a:rPr lang="ko-KR" altLang="en-US" dirty="0"/>
              <a:t>네가 빛나고 있단 걸</a:t>
            </a:r>
            <a:endParaRPr lang="en-US" altLang="ko-KR" dirty="0"/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US" altLang="ko-KR" dirty="0"/>
              <a:t>[2</a:t>
            </a:r>
            <a:r>
              <a:rPr lang="ko-KR" altLang="en-US" dirty="0"/>
              <a:t>절</a:t>
            </a:r>
            <a:r>
              <a:rPr lang="en-US" altLang="ko-KR" dirty="0"/>
              <a:t>]</a:t>
            </a:r>
            <a:endParaRPr lang="ko-KR" altLang="en-US" dirty="0"/>
          </a:p>
          <a:p>
            <a:pPr fontAlgn="base"/>
            <a:r>
              <a:rPr lang="ko-KR" altLang="en-US" dirty="0"/>
              <a:t>아픔 속에 가려진 그대여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/>
            <a:r>
              <a:rPr lang="ko-KR" altLang="en-US" dirty="0"/>
              <a:t>울고 싶은 맘 감춘 채로</a:t>
            </a:r>
          </a:p>
          <a:p>
            <a:pPr fontAlgn="base"/>
            <a:r>
              <a:rPr lang="ko-KR" altLang="en-US" dirty="0"/>
              <a:t>내일은 다를 거라 믿어보자</a:t>
            </a:r>
          </a:p>
          <a:p>
            <a:pPr fontAlgn="base"/>
            <a:r>
              <a:rPr lang="ko-KR" altLang="en-US" dirty="0"/>
              <a:t>모두가 널 기다리는 이 길에</a:t>
            </a:r>
          </a:p>
          <a:p>
            <a:pPr marL="0" indent="0" fontAlgn="base">
              <a:buNone/>
            </a:pPr>
            <a:r>
              <a:rPr lang="en-US" altLang="ko-KR" dirty="0"/>
              <a:t>[</a:t>
            </a:r>
            <a:r>
              <a:rPr lang="ko-KR" altLang="en-US" dirty="0"/>
              <a:t>후렴</a:t>
            </a:r>
            <a:r>
              <a:rPr lang="en-US" altLang="ko-KR" dirty="0"/>
              <a:t>]</a:t>
            </a:r>
            <a:endParaRPr lang="ko-KR" altLang="en-US" dirty="0"/>
          </a:p>
          <a:p>
            <a:pPr fontAlgn="base"/>
            <a:r>
              <a:rPr lang="ko-KR" altLang="en-US" dirty="0"/>
              <a:t>멈추지 마</a:t>
            </a:r>
            <a:r>
              <a:rPr lang="en-US" altLang="ko-KR" dirty="0"/>
              <a:t>, </a:t>
            </a:r>
            <a:r>
              <a:rPr lang="ko-KR" altLang="en-US" dirty="0"/>
              <a:t>여기 네 곁에</a:t>
            </a:r>
          </a:p>
          <a:p>
            <a:pPr fontAlgn="base"/>
            <a:r>
              <a:rPr lang="ko-KR" altLang="en-US" dirty="0"/>
              <a:t>누군가 있어 함께 </a:t>
            </a:r>
            <a:r>
              <a:rPr lang="ko-KR" altLang="en-US" dirty="0" err="1"/>
              <a:t>걸을래</a:t>
            </a:r>
            <a:endParaRPr lang="ko-KR" altLang="en-US" dirty="0"/>
          </a:p>
          <a:p>
            <a:pPr fontAlgn="base"/>
            <a:r>
              <a:rPr lang="ko-KR" altLang="en-US" dirty="0"/>
              <a:t>작은 숨결 하나도 </a:t>
            </a:r>
            <a:r>
              <a:rPr lang="ko-KR" altLang="en-US" dirty="0" err="1"/>
              <a:t>소중하단</a:t>
            </a:r>
            <a:r>
              <a:rPr lang="ko-KR" altLang="en-US" dirty="0"/>
              <a:t> 걸</a:t>
            </a:r>
          </a:p>
          <a:p>
            <a:pPr fontAlgn="base"/>
            <a:r>
              <a:rPr lang="ko-KR" altLang="en-US" dirty="0"/>
              <a:t>잊지 말아</a:t>
            </a:r>
            <a:r>
              <a:rPr lang="en-US" altLang="ko-KR" dirty="0"/>
              <a:t>, </a:t>
            </a:r>
            <a:r>
              <a:rPr lang="ko-KR" altLang="en-US" dirty="0"/>
              <a:t>네가 빛나고 있단 걸</a:t>
            </a:r>
          </a:p>
          <a:p>
            <a:pPr marL="0" indent="0" fontAlgn="base">
              <a:buNone/>
            </a:pPr>
            <a:r>
              <a:rPr lang="en-US" altLang="ko-KR" dirty="0"/>
              <a:t>[</a:t>
            </a:r>
            <a:r>
              <a:rPr lang="ko-KR" altLang="en-US" dirty="0" err="1"/>
              <a:t>아웃트로</a:t>
            </a:r>
            <a:r>
              <a:rPr lang="en-US" altLang="ko-KR" dirty="0"/>
              <a:t>]</a:t>
            </a:r>
            <a:endParaRPr lang="ko-KR" altLang="en-US" dirty="0"/>
          </a:p>
          <a:p>
            <a:pPr fontAlgn="base"/>
            <a:r>
              <a:rPr lang="ko-KR" altLang="en-US" dirty="0"/>
              <a:t>끝이 아닌 시작이란 걸</a:t>
            </a:r>
          </a:p>
          <a:p>
            <a:pPr fontAlgn="base"/>
            <a:r>
              <a:rPr lang="ko-KR" altLang="en-US" dirty="0"/>
              <a:t>내일의 빛이 네 앞에 있어</a:t>
            </a:r>
          </a:p>
          <a:p>
            <a:pPr fontAlgn="base"/>
            <a:r>
              <a:rPr lang="ko-KR" altLang="en-US" dirty="0"/>
              <a:t>함께하자</a:t>
            </a:r>
            <a:r>
              <a:rPr lang="en-US" altLang="ko-KR" dirty="0"/>
              <a:t>, </a:t>
            </a:r>
            <a:r>
              <a:rPr lang="ko-KR" altLang="en-US" dirty="0"/>
              <a:t>넌 혼자가 아냐</a:t>
            </a:r>
          </a:p>
          <a:p>
            <a:pPr fontAlgn="base"/>
            <a:r>
              <a:rPr lang="ko-KR" altLang="en-US" dirty="0"/>
              <a:t>내일을 향해 손을 잡고서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78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운율과 리듬감 </a:t>
            </a:r>
            <a:r>
              <a:rPr lang="ko-KR" altLang="en-US" dirty="0" err="1" smtClean="0"/>
              <a:t>강조예제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dirty="0" smtClean="0"/>
              <a:t>리듬감 강조 </a:t>
            </a:r>
            <a:endParaRPr lang="en-US" altLang="ko-KR" b="1" dirty="0" smtClean="0"/>
          </a:p>
          <a:p>
            <a:endParaRPr lang="en-US" altLang="ko-KR" b="1" dirty="0" smtClean="0"/>
          </a:p>
          <a:p>
            <a:pPr fontAlgn="base"/>
            <a:r>
              <a:rPr lang="ko-KR" altLang="en-US" dirty="0"/>
              <a:t>작은 숨결마저 소중한 빛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/>
            <a:r>
              <a:rPr lang="ko-KR" altLang="en-US" dirty="0" err="1"/>
              <a:t>희미해져도</a:t>
            </a:r>
            <a:r>
              <a:rPr lang="ko-KR" altLang="en-US" dirty="0"/>
              <a:t> 빛나는 너의 길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/>
            <a:r>
              <a:rPr lang="ko-KR" altLang="en-US" dirty="0"/>
              <a:t>쓰러져도 다시 일어날 힘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/>
            <a:r>
              <a:rPr lang="ko-KR" altLang="en-US" dirty="0"/>
              <a:t>함께 가는 우리 내일을 믿어</a:t>
            </a:r>
            <a:r>
              <a:rPr lang="en-US" altLang="ko-KR" dirty="0" smtClean="0"/>
              <a:t>.</a:t>
            </a:r>
          </a:p>
          <a:p>
            <a:pPr fontAlgn="base"/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 smtClean="0"/>
              <a:t>각 </a:t>
            </a:r>
            <a:r>
              <a:rPr lang="ko-KR" altLang="en-US" dirty="0"/>
              <a:t>행마다 강한 리듬감을 부여해</a:t>
            </a:r>
            <a:r>
              <a:rPr lang="en-US" altLang="ko-KR" dirty="0"/>
              <a:t>, </a:t>
            </a:r>
            <a:r>
              <a:rPr lang="ko-KR" altLang="en-US" dirty="0"/>
              <a:t>강조되는 단어가 뚜렷하게 들리도록 구성</a:t>
            </a:r>
          </a:p>
          <a:p>
            <a:endParaRPr lang="en-US" altLang="ko-KR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dirty="0" err="1" smtClean="0"/>
              <a:t>운율강조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fontAlgn="base"/>
            <a:r>
              <a:rPr lang="ko-KR" altLang="en-US" dirty="0"/>
              <a:t>숨결 하나마저 소중한 빛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/>
            <a:r>
              <a:rPr lang="ko-KR" altLang="en-US" dirty="0"/>
              <a:t>흔들려도 빛나는 너의 길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/>
            <a:r>
              <a:rPr lang="ko-KR" altLang="en-US" dirty="0"/>
              <a:t>넘어져도 다시 일어날 힘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/>
            <a:r>
              <a:rPr lang="ko-KR" altLang="en-US" dirty="0"/>
              <a:t>함께 가자</a:t>
            </a:r>
            <a:r>
              <a:rPr lang="en-US" altLang="ko-KR" dirty="0"/>
              <a:t>, </a:t>
            </a:r>
            <a:r>
              <a:rPr lang="ko-KR" altLang="en-US" dirty="0"/>
              <a:t>내일을 믿는 길</a:t>
            </a:r>
            <a:r>
              <a:rPr lang="en-US" altLang="ko-KR" dirty="0" smtClean="0"/>
              <a:t>.</a:t>
            </a:r>
          </a:p>
          <a:p>
            <a:pPr fontAlgn="base"/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음절의 반복을 통해 운율을 강조하면서</a:t>
            </a:r>
            <a:r>
              <a:rPr lang="en-US" altLang="ko-KR" dirty="0"/>
              <a:t>, </a:t>
            </a:r>
            <a:r>
              <a:rPr lang="ko-KR" altLang="en-US" dirty="0"/>
              <a:t>각 행의 끝 소리가 일치하도록 구성 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8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선업튀</a:t>
            </a:r>
            <a:r>
              <a:rPr lang="ko-KR" altLang="en-US" dirty="0" smtClean="0"/>
              <a:t> 소나기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ko-KR" altLang="en-US" dirty="0"/>
              <a:t>드라마 선재 업고 </a:t>
            </a:r>
            <a:r>
              <a:rPr lang="ko-KR" altLang="en-US" dirty="0" err="1"/>
              <a:t>튀어의</a:t>
            </a:r>
            <a:r>
              <a:rPr lang="ko-KR" altLang="en-US" dirty="0"/>
              <a:t> </a:t>
            </a:r>
            <a:r>
              <a:rPr lang="en-US" altLang="ko-KR" dirty="0"/>
              <a:t>OST</a:t>
            </a:r>
            <a:r>
              <a:rPr lang="ko-KR" altLang="en-US" dirty="0"/>
              <a:t>인 </a:t>
            </a:r>
            <a:r>
              <a:rPr lang="en-US" altLang="ko-KR" dirty="0"/>
              <a:t>'</a:t>
            </a:r>
            <a:r>
              <a:rPr lang="ko-KR" altLang="en-US" dirty="0"/>
              <a:t>소나기</a:t>
            </a:r>
            <a:r>
              <a:rPr lang="en-US" altLang="ko-KR" dirty="0"/>
              <a:t>'</a:t>
            </a:r>
            <a:r>
              <a:rPr lang="ko-KR" altLang="en-US" dirty="0"/>
              <a:t>는 사랑하는 이를 소나기에 비유하여</a:t>
            </a:r>
            <a:r>
              <a:rPr lang="en-US" altLang="ko-KR" dirty="0"/>
              <a:t>, </a:t>
            </a:r>
            <a:r>
              <a:rPr lang="ko-KR" altLang="en-US" dirty="0"/>
              <a:t>그 만남이 일시적이지만 강렬하고 깊은 인상을 남긴다는 내용을 담고 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1</a:t>
            </a:r>
            <a:r>
              <a:rPr lang="ko-KR" altLang="en-US" dirty="0"/>
              <a:t>절에서는 사랑하는 이와의 첫 만남이 단순한 스쳐 지나가는 인연이 아닌</a:t>
            </a:r>
            <a:r>
              <a:rPr lang="en-US" altLang="ko-KR" dirty="0"/>
              <a:t>, </a:t>
            </a:r>
            <a:r>
              <a:rPr lang="ko-KR" altLang="en-US" dirty="0"/>
              <a:t>지속되기를 바라는 마음을 표현한다</a:t>
            </a:r>
            <a:r>
              <a:rPr lang="en-US" altLang="ko-KR" dirty="0"/>
              <a:t>. "</a:t>
            </a:r>
            <a:r>
              <a:rPr lang="ko-KR" altLang="en-US" dirty="0"/>
              <a:t>그치지 않기를 바랬죠 처음 그대 내게로 오던 그날에</a:t>
            </a:r>
            <a:r>
              <a:rPr lang="en-US" altLang="ko-KR" dirty="0"/>
              <a:t>"</a:t>
            </a:r>
            <a:r>
              <a:rPr lang="ko-KR" altLang="en-US" dirty="0"/>
              <a:t>라는 가사는 이러한 소망을 담고 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후렴구에서는 사랑하는 이를 하늘이 내려준 선물로 묘사하며</a:t>
            </a:r>
            <a:r>
              <a:rPr lang="en-US" altLang="ko-KR" dirty="0"/>
              <a:t>, </a:t>
            </a:r>
            <a:r>
              <a:rPr lang="ko-KR" altLang="en-US" dirty="0"/>
              <a:t>그를 지켜주겠다는 다짐을 나타낸다</a:t>
            </a:r>
            <a:r>
              <a:rPr lang="en-US" altLang="ko-KR" dirty="0"/>
              <a:t>. "</a:t>
            </a:r>
            <a:r>
              <a:rPr lang="ko-KR" altLang="en-US" dirty="0"/>
              <a:t>그대는 선물입니다 하늘이 내려준</a:t>
            </a:r>
            <a:r>
              <a:rPr lang="en-US" altLang="ko-KR" dirty="0"/>
              <a:t>"</a:t>
            </a:r>
            <a:r>
              <a:rPr lang="ko-KR" altLang="en-US" dirty="0"/>
              <a:t>이라는 표현이 이를 잘 보여준다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</a:t>
            </a:r>
            <a:r>
              <a:rPr lang="ko-KR" altLang="en-US" dirty="0"/>
              <a:t>절에서는 사랑하는 이와의 추억이 빗물처럼 스며들어</a:t>
            </a:r>
            <a:r>
              <a:rPr lang="en-US" altLang="ko-KR" dirty="0"/>
              <a:t>, </a:t>
            </a:r>
            <a:r>
              <a:rPr lang="ko-KR" altLang="en-US" dirty="0"/>
              <a:t>그를 기다리고 손을 잡아주겠다는 의지를 드러낸다</a:t>
            </a:r>
            <a:r>
              <a:rPr lang="en-US" altLang="ko-KR" dirty="0"/>
              <a:t>. "</a:t>
            </a:r>
            <a:r>
              <a:rPr lang="ko-KR" altLang="en-US" dirty="0"/>
              <a:t>이제는 내게로 와요 언제나처럼 기다리고 있죠 그대 손을 꼭 </a:t>
            </a:r>
            <a:r>
              <a:rPr lang="ko-KR" altLang="en-US" dirty="0" err="1"/>
              <a:t>잡아줄게요</a:t>
            </a:r>
            <a:r>
              <a:rPr lang="en-US" altLang="ko-KR" dirty="0"/>
              <a:t>"</a:t>
            </a:r>
            <a:r>
              <a:rPr lang="ko-KR" altLang="en-US" dirty="0"/>
              <a:t>라는 가사가 이러한 감정을 전달한다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브리지 부분에서는 과거의 아픈 기억을 빗방울에 </a:t>
            </a:r>
            <a:r>
              <a:rPr lang="ko-KR" altLang="en-US" dirty="0" err="1"/>
              <a:t>흘려보내고</a:t>
            </a:r>
            <a:r>
              <a:rPr lang="en-US" altLang="ko-KR" dirty="0"/>
              <a:t>, </a:t>
            </a:r>
            <a:r>
              <a:rPr lang="ko-KR" altLang="en-US" dirty="0"/>
              <a:t>함께라면 어떤 어려움도 극복할 수 있다는 믿음을 표현한다</a:t>
            </a:r>
            <a:r>
              <a:rPr lang="en-US" altLang="ko-KR" dirty="0"/>
              <a:t>. "</a:t>
            </a:r>
            <a:r>
              <a:rPr lang="ko-KR" altLang="en-US" dirty="0"/>
              <a:t>잊고 싶던 아픈 기억들도 빗방울과 함께 </a:t>
            </a:r>
            <a:r>
              <a:rPr lang="ko-KR" altLang="en-US" dirty="0" err="1"/>
              <a:t>흘려보내면</a:t>
            </a:r>
            <a:r>
              <a:rPr lang="ko-KR" altLang="en-US" dirty="0"/>
              <a:t> 돼요</a:t>
            </a:r>
            <a:r>
              <a:rPr lang="en-US" altLang="ko-KR" dirty="0"/>
              <a:t>"</a:t>
            </a:r>
            <a:r>
              <a:rPr lang="ko-KR" altLang="en-US" dirty="0"/>
              <a:t>라는 가사가 이를 나타낸다</a:t>
            </a:r>
            <a:r>
              <a:rPr lang="en-US" altLang="ko-KR" dirty="0" smtClean="0"/>
              <a:t>.</a:t>
            </a:r>
          </a:p>
          <a:p>
            <a:pPr fontAlgn="base"/>
            <a:endParaRPr lang="ko-KR" altLang="en-US" dirty="0"/>
          </a:p>
          <a:p>
            <a:pPr fontAlgn="base"/>
            <a:r>
              <a:rPr lang="ko-KR" altLang="en-US" dirty="0"/>
              <a:t>전반적으로 이 곡은 소나기를 통해 사랑의 일시적이지만 강렬한 감정을 표현하며</a:t>
            </a:r>
            <a:r>
              <a:rPr lang="en-US" altLang="ko-KR" dirty="0"/>
              <a:t>, </a:t>
            </a:r>
            <a:r>
              <a:rPr lang="ko-KR" altLang="en-US" dirty="0"/>
              <a:t>사랑하는 이를 지키고자 하는 마음을 담고 있다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01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선업튀</a:t>
            </a:r>
            <a:r>
              <a:rPr lang="ko-KR" altLang="en-US" dirty="0" smtClean="0"/>
              <a:t> 소나기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altLang="ko-KR" dirty="0"/>
              <a:t>1</a:t>
            </a:r>
            <a:r>
              <a:rPr lang="ko-KR" altLang="en-US" dirty="0"/>
              <a:t>절</a:t>
            </a:r>
            <a:r>
              <a:rPr lang="en-US" altLang="ko-KR" dirty="0"/>
              <a:t>-</a:t>
            </a:r>
            <a:r>
              <a:rPr lang="ko-KR" altLang="en-US" dirty="0"/>
              <a:t>후렴</a:t>
            </a:r>
            <a:r>
              <a:rPr lang="en-US" altLang="ko-KR" dirty="0"/>
              <a:t>-2</a:t>
            </a:r>
            <a:r>
              <a:rPr lang="ko-KR" altLang="en-US" dirty="0"/>
              <a:t>절</a:t>
            </a:r>
            <a:r>
              <a:rPr lang="en-US" altLang="ko-KR" dirty="0"/>
              <a:t>-</a:t>
            </a:r>
            <a:r>
              <a:rPr lang="ko-KR" altLang="en-US" dirty="0"/>
              <a:t>후렴</a:t>
            </a:r>
            <a:r>
              <a:rPr lang="en-US" altLang="ko-KR" dirty="0"/>
              <a:t>: </a:t>
            </a:r>
            <a:r>
              <a:rPr lang="ko-KR" altLang="en-US" dirty="0"/>
              <a:t>이 구조는 후렴을 두 번 반복함으로써 곡의 주제를 강조하고</a:t>
            </a:r>
            <a:r>
              <a:rPr lang="en-US" altLang="ko-KR" dirty="0"/>
              <a:t>, </a:t>
            </a:r>
            <a:r>
              <a:rPr lang="ko-KR" altLang="en-US" dirty="0"/>
              <a:t>청중에게 강한 인상을 남긴다</a:t>
            </a:r>
            <a:r>
              <a:rPr lang="en-US" altLang="ko-KR" dirty="0"/>
              <a:t>. </a:t>
            </a:r>
            <a:r>
              <a:rPr lang="ko-KR" altLang="en-US" dirty="0"/>
              <a:t>후렴을 반복함으로써 노래의 메시지가 곡 전체에 걸쳐 지속적으로 강조되며</a:t>
            </a:r>
            <a:r>
              <a:rPr lang="en-US" altLang="ko-KR" dirty="0"/>
              <a:t>, </a:t>
            </a:r>
            <a:r>
              <a:rPr lang="ko-KR" altLang="en-US" dirty="0"/>
              <a:t>곡의 전반적인 일관성을 높인다</a:t>
            </a:r>
            <a:r>
              <a:rPr lang="en-US" altLang="ko-KR" dirty="0"/>
              <a:t>. </a:t>
            </a:r>
            <a:r>
              <a:rPr lang="ko-KR" altLang="en-US" dirty="0"/>
              <a:t>듣는 이는 후렴을 통해 중심 메시지를 익숙하게 느끼며 감정을 쌓아간다</a:t>
            </a:r>
            <a:r>
              <a:rPr lang="en-US" altLang="ko-KR" smtClean="0"/>
              <a:t>.</a:t>
            </a:r>
          </a:p>
          <a:p>
            <a:pPr fontAlgn="base"/>
            <a:endParaRPr lang="ko-KR" altLang="en-US" dirty="0"/>
          </a:p>
          <a:p>
            <a:pPr fontAlgn="base"/>
            <a:r>
              <a:rPr lang="en-US" altLang="ko-KR" dirty="0"/>
              <a:t>1</a:t>
            </a:r>
            <a:r>
              <a:rPr lang="ko-KR" altLang="en-US" dirty="0"/>
              <a:t>절</a:t>
            </a:r>
            <a:r>
              <a:rPr lang="en-US" altLang="ko-KR" dirty="0"/>
              <a:t>-</a:t>
            </a:r>
            <a:r>
              <a:rPr lang="ko-KR" altLang="en-US" dirty="0"/>
              <a:t>후렴</a:t>
            </a:r>
            <a:r>
              <a:rPr lang="en-US" altLang="ko-KR" dirty="0"/>
              <a:t>-2</a:t>
            </a:r>
            <a:r>
              <a:rPr lang="ko-KR" altLang="en-US" dirty="0"/>
              <a:t>절</a:t>
            </a:r>
            <a:r>
              <a:rPr lang="en-US" altLang="ko-KR" dirty="0"/>
              <a:t>-</a:t>
            </a:r>
            <a:r>
              <a:rPr lang="ko-KR" altLang="en-US" dirty="0"/>
              <a:t>브리지</a:t>
            </a:r>
            <a:r>
              <a:rPr lang="en-US" altLang="ko-KR" dirty="0"/>
              <a:t>: </a:t>
            </a:r>
            <a:r>
              <a:rPr lang="ko-KR" altLang="en-US" dirty="0"/>
              <a:t>이 구성은 브리지를 추가함으로써 감정적인 전환을 도입한다</a:t>
            </a:r>
            <a:r>
              <a:rPr lang="en-US" altLang="ko-KR" dirty="0"/>
              <a:t>. </a:t>
            </a:r>
            <a:r>
              <a:rPr lang="ko-KR" altLang="en-US" dirty="0"/>
              <a:t>브리지는 보통 기존의 후렴과 달리 새로운 멜로디나 가사로 구성되어</a:t>
            </a:r>
            <a:r>
              <a:rPr lang="en-US" altLang="ko-KR" dirty="0"/>
              <a:t>, </a:t>
            </a:r>
            <a:r>
              <a:rPr lang="ko-KR" altLang="en-US" dirty="0"/>
              <a:t>곡 후반부에서 감정을 고조시키거나 변화를 준다</a:t>
            </a:r>
            <a:r>
              <a:rPr lang="en-US" altLang="ko-KR" dirty="0"/>
              <a:t>. </a:t>
            </a:r>
            <a:r>
              <a:rPr lang="ko-KR" altLang="en-US" dirty="0"/>
              <a:t>후렴과는 다른 새로운 느낌을 주기 때문에</a:t>
            </a:r>
            <a:r>
              <a:rPr lang="en-US" altLang="ko-KR" dirty="0"/>
              <a:t>, </a:t>
            </a:r>
            <a:r>
              <a:rPr lang="ko-KR" altLang="en-US" dirty="0"/>
              <a:t>청중에게 신선함을 주면서 곡의 다채로운 감정 변화를 경험하게 한다</a:t>
            </a:r>
            <a:r>
              <a:rPr lang="en-US" altLang="ko-KR" dirty="0"/>
              <a:t>. </a:t>
            </a:r>
            <a:r>
              <a:rPr lang="ko-KR" altLang="en-US" dirty="0"/>
              <a:t>브리지를 통해 곡의 깊이와 다채로운 감정 표현을 더할 수 있다</a:t>
            </a:r>
            <a:r>
              <a:rPr lang="en-US" altLang="ko-KR" dirty="0" smtClean="0"/>
              <a:t>.</a:t>
            </a:r>
          </a:p>
          <a:p>
            <a:pPr fontAlgn="base"/>
            <a:endParaRPr lang="ko-KR" altLang="en-US" dirty="0"/>
          </a:p>
          <a:p>
            <a:pPr fontAlgn="base"/>
            <a:r>
              <a:rPr lang="ko-KR" altLang="en-US" dirty="0"/>
              <a:t>따라서 </a:t>
            </a:r>
            <a:r>
              <a:rPr lang="en-US" altLang="ko-KR" dirty="0"/>
              <a:t>1</a:t>
            </a:r>
            <a:r>
              <a:rPr lang="ko-KR" altLang="en-US" dirty="0"/>
              <a:t>절</a:t>
            </a:r>
            <a:r>
              <a:rPr lang="en-US" altLang="ko-KR" dirty="0"/>
              <a:t>-</a:t>
            </a:r>
            <a:r>
              <a:rPr lang="ko-KR" altLang="en-US" dirty="0"/>
              <a:t>후렴</a:t>
            </a:r>
            <a:r>
              <a:rPr lang="en-US" altLang="ko-KR" dirty="0"/>
              <a:t>-2</a:t>
            </a:r>
            <a:r>
              <a:rPr lang="ko-KR" altLang="en-US" dirty="0"/>
              <a:t>절</a:t>
            </a:r>
            <a:r>
              <a:rPr lang="en-US" altLang="ko-KR" dirty="0"/>
              <a:t>-</a:t>
            </a:r>
            <a:r>
              <a:rPr lang="ko-KR" altLang="en-US" dirty="0"/>
              <a:t>후렴은 주제의 반복과 강조에 중점을 둔다면</a:t>
            </a:r>
            <a:r>
              <a:rPr lang="en-US" altLang="ko-KR" dirty="0"/>
              <a:t>, 1</a:t>
            </a:r>
            <a:r>
              <a:rPr lang="ko-KR" altLang="en-US" dirty="0"/>
              <a:t>절</a:t>
            </a:r>
            <a:r>
              <a:rPr lang="en-US" altLang="ko-KR" dirty="0"/>
              <a:t>-</a:t>
            </a:r>
            <a:r>
              <a:rPr lang="ko-KR" altLang="en-US" dirty="0"/>
              <a:t>후렴</a:t>
            </a:r>
            <a:r>
              <a:rPr lang="en-US" altLang="ko-KR" dirty="0"/>
              <a:t>-2</a:t>
            </a:r>
            <a:r>
              <a:rPr lang="ko-KR" altLang="en-US" dirty="0"/>
              <a:t>절</a:t>
            </a:r>
            <a:r>
              <a:rPr lang="en-US" altLang="ko-KR" dirty="0"/>
              <a:t>-</a:t>
            </a:r>
            <a:r>
              <a:rPr lang="ko-KR" altLang="en-US" dirty="0" smtClean="0"/>
              <a:t>브리지는 감정적 변화와 고조에 중점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17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Korea01">
  <a:themeElements>
    <a:clrScheme name="Korea01">
      <a:dk1>
        <a:srgbClr val="000000"/>
      </a:dk1>
      <a:lt1>
        <a:srgbClr val="FFFFFF"/>
      </a:lt1>
      <a:dk2>
        <a:srgbClr val="003366"/>
      </a:dk2>
      <a:lt2>
        <a:srgbClr val="F5F1D7"/>
      </a:lt2>
      <a:accent1>
        <a:srgbClr val="B2B2B2"/>
      </a:accent1>
      <a:accent2>
        <a:srgbClr val="C6BE5A"/>
      </a:accent2>
      <a:accent3>
        <a:srgbClr val="84AA4B"/>
      </a:accent3>
      <a:accent4>
        <a:srgbClr val="CB6B23"/>
      </a:accent4>
      <a:accent5>
        <a:srgbClr val="8A6EB2"/>
      </a:accent5>
      <a:accent6>
        <a:srgbClr val="4AA3AC"/>
      </a:accent6>
      <a:hlink>
        <a:srgbClr val="0FD2D7"/>
      </a:hlink>
      <a:folHlink>
        <a:srgbClr val="FF0066"/>
      </a:folHlink>
    </a:clrScheme>
    <a:fontScheme name="Korea01">
      <a:majorFont>
        <a:latin typeface="Calisto MT"/>
        <a:ea typeface=""/>
        <a:cs typeface=""/>
      </a:majorFont>
      <a:minorFont>
        <a:latin typeface="Constantia"/>
        <a:ea typeface=""/>
        <a:cs typeface=""/>
      </a:minorFont>
    </a:fontScheme>
    <a:fmtScheme name="Korea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35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35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81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translucentPowder">
            <a:bevelT w="38100" h="38100" prst="slope"/>
          </a:sp3d>
        </a:effectStyle>
        <a:effectStyle>
          <a:effectLst>
            <a:outerShdw blurRad="50800" dist="25400" dir="27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8000000"/>
            </a:lightRig>
          </a:scene3d>
          <a:sp3d prstMaterial="flat">
            <a:bevelT w="31750" h="63500" prst="slope"/>
          </a:sp3d>
        </a:effectStyle>
        <a:effectStyle>
          <a:effectLst>
            <a:outerShdw blurRad="38100" dist="38100" dir="2700000" algn="b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6200000"/>
            </a:lightRig>
          </a:scene3d>
          <a:sp3d prstMaterial="flat">
            <a:bevelT w="57150" h="1143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90000"/>
              </a:schemeClr>
            </a:gs>
            <a:gs pos="100000">
              <a:schemeClr val="phClr">
                <a:shade val="90000"/>
                <a:satMod val="100000"/>
                <a:lumMod val="80000"/>
              </a:schemeClr>
            </a:gs>
          </a:gsLst>
          <a:lin ang="10800000" scaled="1"/>
        </a:gradFill>
        <a:gradFill rotWithShape="1">
          <a:gsLst>
            <a:gs pos="22000">
              <a:schemeClr val="phClr">
                <a:tint val="100000"/>
                <a:shade val="60000"/>
                <a:satMod val="170000"/>
              </a:schemeClr>
            </a:gs>
            <a:gs pos="100000">
              <a:schemeClr val="phClr">
                <a:tint val="95000"/>
                <a:shade val="100000"/>
                <a:satMod val="130000"/>
                <a:lumMod val="130000"/>
              </a:schemeClr>
            </a:gs>
          </a:gsLst>
          <a:lin ang="27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TM10237561[[fn=매듭 테마]]</Template>
  <TotalTime>3227</TotalTime>
  <Words>1418</Words>
  <Application>Microsoft Office PowerPoint</Application>
  <PresentationFormat>와이드스크린</PresentationFormat>
  <Paragraphs>159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Arial</vt:lpstr>
      <vt:lpstr>Calisto MT</vt:lpstr>
      <vt:lpstr>Constantia</vt:lpstr>
      <vt:lpstr>New_Korea01</vt:lpstr>
      <vt:lpstr>   예술로 일상을 마주보자  </vt:lpstr>
      <vt:lpstr>가사작성의 중요 요소</vt:lpstr>
      <vt:lpstr>구체적 이미지와 비유 </vt:lpstr>
      <vt:lpstr>아름답고 찰나적인 순간이자, 인생에 깊은 여운을 남기는 감정의 은유 황순원과 선업튀의 소나기</vt:lpstr>
      <vt:lpstr>운율과 리듬감</vt:lpstr>
      <vt:lpstr>지난주 작성 가사 다듬기 </vt:lpstr>
      <vt:lpstr>운율과 리듬감 강조예제</vt:lpstr>
      <vt:lpstr>선업튀 소나기</vt:lpstr>
      <vt:lpstr>선업튀 소나기</vt:lpstr>
      <vt:lpstr>1. Verse - Chorus (절 - 후렴) 아이유 - "좋은 날"</vt:lpstr>
      <vt:lpstr>2. Verse - Pre-Chorus - Chorus (절 - 프리 코러스 - 후렴) 방탄소년단 (BTS) - "불타오르네 (FIRE)"</vt:lpstr>
      <vt:lpstr>3. AABA (AABA)  조용필 - "킬리만자로의 표범“, 김광석 - "사랑했지만"</vt:lpstr>
      <vt:lpstr>4. Intro - Verse - Chorus - Verse - Bridge - Chorus – Outro 엑소 - "Love Shot"</vt:lpstr>
      <vt:lpstr>5. ABAB (A-B-A-B) 태연 - "I"</vt:lpstr>
      <vt:lpstr>PowerPoint 프레젠테이션</vt:lpstr>
      <vt:lpstr> 공공의 영역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김지민</dc:creator>
  <cp:lastModifiedBy>USER</cp:lastModifiedBy>
  <cp:revision>115</cp:revision>
  <dcterms:created xsi:type="dcterms:W3CDTF">2019-04-18T00:35:12Z</dcterms:created>
  <dcterms:modified xsi:type="dcterms:W3CDTF">2024-11-07T02:35:48Z</dcterms:modified>
</cp:coreProperties>
</file>