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576" y="10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BCB5A-BBE7-4733-B132-73CDED2CD36C}" type="datetimeFigureOut">
              <a:rPr lang="ko-KR" altLang="en-US" smtClean="0"/>
              <a:pPr/>
              <a:t>2017-07-26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44559-AF21-4DE9-B367-2016CB24F2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b="1" dirty="0" smtClean="0"/>
              <a:t>    </a:t>
            </a:r>
            <a:r>
              <a:rPr lang="en-US" altLang="ko-KR" sz="1800" b="1" dirty="0" smtClean="0"/>
              <a:t>2.2.2  </a:t>
            </a:r>
            <a:r>
              <a:rPr lang="en-US" altLang="ko-KR" sz="1800" b="1" dirty="0" smtClean="0"/>
              <a:t>Complementary  distribution</a:t>
            </a:r>
          </a:p>
          <a:p>
            <a:endParaRPr lang="en-US" altLang="ko-KR" sz="1800" b="1" dirty="0"/>
          </a:p>
          <a:p>
            <a:pPr>
              <a:buNone/>
            </a:pPr>
            <a:r>
              <a:rPr lang="en-US" altLang="ko-KR" sz="1600" b="1" dirty="0" smtClean="0"/>
              <a:t>    - Complementary Distribution: </a:t>
            </a:r>
            <a:r>
              <a:rPr lang="en-US" altLang="ko-KR" sz="1600" u="sng" dirty="0" smtClean="0"/>
              <a:t>Never finding the two or more sounds in the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              </a:t>
            </a:r>
            <a:r>
              <a:rPr lang="en-US" altLang="ko-KR" sz="1600" u="sng" dirty="0" smtClean="0"/>
              <a:t>same environment</a:t>
            </a:r>
            <a:r>
              <a:rPr lang="en-US" altLang="ko-KR" sz="1600" dirty="0" smtClean="0"/>
              <a:t>.  </a:t>
            </a:r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</a:t>
            </a:r>
            <a:r>
              <a:rPr lang="en-US" altLang="ko-KR" sz="1600" dirty="0" smtClean="0"/>
              <a:t>Two sounds are in complementary distribution if /X/ never appears in any of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the phonetic environments in which /Y/ occurs. For example, in English, the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distribution of the dental and alveolar nasal [  ] and [n] is such that they never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appear in the same environment. They are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mutually exclusive</a:t>
            </a:r>
            <a:r>
              <a:rPr lang="en-US" altLang="ko-KR" sz="1600" dirty="0" smtClean="0"/>
              <a:t>. In such cases of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complementary distribution, we say that these sounds are </a:t>
            </a:r>
            <a:r>
              <a:rPr lang="en-US" altLang="ko-KR" sz="1600" b="1" dirty="0" smtClean="0"/>
              <a:t>allophones of one</a:t>
            </a:r>
          </a:p>
          <a:p>
            <a:pPr>
              <a:buNone/>
            </a:pPr>
            <a:r>
              <a:rPr lang="en-US" altLang="ko-KR" sz="1600" b="1" dirty="0"/>
              <a:t> </a:t>
            </a:r>
            <a:r>
              <a:rPr lang="en-US" altLang="ko-KR" sz="1600" b="1" dirty="0" smtClean="0"/>
              <a:t>       and the same phoneme.</a:t>
            </a:r>
          </a:p>
          <a:p>
            <a:endParaRPr lang="en-US" altLang="ko-KR" sz="1600" b="1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cf</a:t>
            </a:r>
            <a:r>
              <a:rPr lang="en-US" altLang="ko-KR" sz="1600" dirty="0" smtClean="0"/>
              <a:t>) There is an example that complementary distribution does not imply the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allophones of the same phoneme. </a:t>
            </a: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    e.g.) </a:t>
            </a:r>
            <a:r>
              <a:rPr lang="en-US" altLang="ko-KR" sz="1600" b="1" dirty="0" smtClean="0"/>
              <a:t>[h]-[ŋ]      </a:t>
            </a:r>
            <a:r>
              <a:rPr lang="en-US" altLang="ko-KR" sz="1600" dirty="0" smtClean="0"/>
              <a:t>[h] is found only as an onset and never as a coda.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[ŋ] occurs only as a coda and never as an onset.</a:t>
            </a: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        </a:t>
            </a:r>
            <a:r>
              <a:rPr lang="en-US" altLang="ko-KR" sz="1600" u="sng" dirty="0" smtClean="0"/>
              <a:t>The contexts of the two sounds are mutually exclusive and can be labeled</a:t>
            </a:r>
            <a:r>
              <a:rPr lang="en-US" altLang="ko-KR" sz="1600" dirty="0" smtClean="0"/>
              <a:t>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</a:t>
            </a:r>
            <a:r>
              <a:rPr lang="en-US" altLang="ko-KR" sz="1600" u="sng" dirty="0" smtClean="0"/>
              <a:t>as complementary but they are </a:t>
            </a:r>
            <a:r>
              <a:rPr lang="en-US" altLang="ko-KR" sz="1600" b="1" u="sng" dirty="0" smtClean="0"/>
              <a:t>not treated as the allophones </a:t>
            </a:r>
            <a:r>
              <a:rPr lang="en-US" altLang="ko-KR" sz="1600" u="sng" dirty="0" smtClean="0"/>
              <a:t>of the same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</a:t>
            </a:r>
            <a:r>
              <a:rPr lang="en-US" altLang="ko-KR" sz="1600" u="sng" dirty="0" smtClean="0"/>
              <a:t>phoneme.</a:t>
            </a:r>
            <a:endParaRPr lang="en-US" altLang="ko-KR" sz="1600" u="sng" dirty="0"/>
          </a:p>
        </p:txBody>
      </p:sp>
      <p:pic>
        <p:nvPicPr>
          <p:cNvPr id="4" name="Picture 2" descr="C:\Users\user\Documents\Scan0022.jpg"/>
          <p:cNvPicPr>
            <a:picLocks noChangeAspect="1" noChangeArrowheads="1"/>
          </p:cNvPicPr>
          <p:nvPr/>
        </p:nvPicPr>
        <p:blipFill>
          <a:blip r:embed="rId2" cstate="print"/>
          <a:srcRect l="50417" t="43453" r="48401" b="55312"/>
          <a:stretch>
            <a:fillRect/>
          </a:stretch>
        </p:blipFill>
        <p:spPr bwMode="auto">
          <a:xfrm>
            <a:off x="5292080" y="2564904"/>
            <a:ext cx="162018" cy="216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836712"/>
            <a:ext cx="8064896" cy="5184575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b="1" dirty="0" smtClean="0"/>
              <a:t>- Phonetic Similarity</a:t>
            </a:r>
            <a:r>
              <a:rPr lang="en-US" altLang="ko-KR" sz="1600" dirty="0" smtClean="0"/>
              <a:t>: Allophones of the same phoneme always share phonetic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features, and thus are phonetically similar. Therefore, in </a:t>
            </a:r>
            <a:r>
              <a:rPr lang="en-US" altLang="ko-KR" sz="1600" b="1" dirty="0" smtClean="0"/>
              <a:t>[h]-[ŋ], </a:t>
            </a:r>
            <a:r>
              <a:rPr lang="en-US" altLang="ko-KR" sz="1600" dirty="0" smtClean="0"/>
              <a:t>we hardly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see any phonetic similarity because these sounds do not share anything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with respect to their phonetic features: [h] is a voiceless glottal fricative,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and [ŋ] is a voiced velar nasal.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- Generalization</a:t>
            </a:r>
            <a:r>
              <a:rPr lang="en-US" altLang="ko-KR" sz="1600" dirty="0" smtClean="0"/>
              <a:t>: 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Two or more sounds are allophones of the same phoneme, </a:t>
            </a:r>
          </a:p>
          <a:p>
            <a:pPr>
              <a:buNone/>
            </a:pPr>
            <a:r>
              <a:rPr lang="en-US" altLang="ko-KR" sz="1600" b="1" dirty="0">
                <a:solidFill>
                  <a:srgbClr val="008000"/>
                </a:solidFill>
              </a:rPr>
              <a:t> 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          if (a) they are in complementary distribution, and (b) they are </a:t>
            </a:r>
          </a:p>
          <a:p>
            <a:pPr>
              <a:buNone/>
            </a:pPr>
            <a:r>
              <a:rPr lang="en-US" altLang="ko-KR" sz="1600" b="1" dirty="0">
                <a:solidFill>
                  <a:srgbClr val="008000"/>
                </a:solidFill>
              </a:rPr>
              <a:t> </a:t>
            </a:r>
            <a:r>
              <a:rPr lang="en-US" altLang="ko-KR" sz="1600" b="1" dirty="0" smtClean="0">
                <a:solidFill>
                  <a:srgbClr val="008000"/>
                </a:solidFill>
              </a:rPr>
              <a:t>          phonetically similar.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b="1" dirty="0" smtClean="0"/>
              <a:t>- phonemic relation</a:t>
            </a:r>
            <a:r>
              <a:rPr lang="en-US" altLang="ko-KR" sz="1600" dirty="0" smtClean="0"/>
              <a:t>: English [d]-[ð] is contrastive.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“day[de] - they[</a:t>
            </a:r>
            <a:r>
              <a:rPr lang="en-US" altLang="ko-KR" sz="1600" dirty="0" err="1" smtClean="0"/>
              <a:t>ðe</a:t>
            </a:r>
            <a:r>
              <a:rPr lang="en-US" altLang="ko-KR" sz="1600" dirty="0" smtClean="0"/>
              <a:t>]”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en-US" altLang="ko-KR" sz="1600" b="1" dirty="0" smtClean="0"/>
              <a:t>- allophonic relation</a:t>
            </a:r>
            <a:r>
              <a:rPr lang="en-US" altLang="ko-KR" sz="1600" dirty="0" smtClean="0"/>
              <a:t>:                    is not contrastive in English.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   “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ame, pa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ther, s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ail, i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n</a:t>
            </a:r>
            <a:r>
              <a:rPr lang="en-US" altLang="ko-KR" sz="1600" dirty="0" smtClean="0"/>
              <a:t>vite”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- Refer to figure 2.1 on page 37.</a:t>
            </a:r>
            <a:endParaRPr lang="ko-KR" altLang="en-US" sz="1600" dirty="0"/>
          </a:p>
        </p:txBody>
      </p:sp>
      <p:pic>
        <p:nvPicPr>
          <p:cNvPr id="4" name="Picture 2" descr="C:\Users\user\Documents\Scan0022.jpg"/>
          <p:cNvPicPr>
            <a:picLocks noChangeAspect="1" noChangeArrowheads="1"/>
          </p:cNvPicPr>
          <p:nvPr/>
        </p:nvPicPr>
        <p:blipFill>
          <a:blip r:embed="rId2" cstate="print"/>
          <a:srcRect l="48054" t="42835" r="43280" b="55312"/>
          <a:stretch>
            <a:fillRect/>
          </a:stretch>
        </p:blipFill>
        <p:spPr bwMode="auto">
          <a:xfrm>
            <a:off x="2987824" y="4653136"/>
            <a:ext cx="1368152" cy="342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7992888" cy="504056"/>
          </a:xfr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altLang="ko-KR" sz="2000" b="1" dirty="0" smtClean="0"/>
              <a:t>2.3  Phonemic Analysis: A Mini-Demo</a:t>
            </a:r>
            <a:endParaRPr lang="ko-KR" altLang="en-US" sz="20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525963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altLang="ko-KR" sz="1600" dirty="0" smtClean="0"/>
              <a:t>   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</a:t>
            </a:r>
            <a:r>
              <a:rPr lang="en-US" altLang="ko-KR" sz="1600" b="1" dirty="0" smtClean="0"/>
              <a:t>- [s], [z], [ʃ] in English and Korean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(a) They all share manner of articulation feature (sibilant fricatives).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(b) [s] and [z] share place of articulation (alveolar), differing only in voicing.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(c) [s] and [ʃ] share voicing (voiceless), differing only in place of articulation.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- </a:t>
            </a:r>
            <a:r>
              <a:rPr lang="en-US" altLang="ko-KR" sz="1600" b="1" dirty="0" smtClean="0"/>
              <a:t>English</a:t>
            </a:r>
            <a:r>
              <a:rPr lang="en-US" altLang="ko-KR" sz="1600" dirty="0" smtClean="0"/>
              <a:t>: These three sounds are in overlapping distribution,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producing minimal pairs: </a:t>
            </a:r>
            <a:r>
              <a:rPr lang="en-US" altLang="ko-KR" sz="1600" b="1" dirty="0" smtClean="0"/>
              <a:t>sip[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s</a:t>
            </a:r>
            <a:r>
              <a:rPr lang="en-US" altLang="ko-KR" sz="1600" b="1" dirty="0" err="1" smtClean="0"/>
              <a:t>ɪp</a:t>
            </a:r>
            <a:r>
              <a:rPr lang="en-US" altLang="ko-KR" sz="1600" b="1" dirty="0" smtClean="0"/>
              <a:t>]- ship[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ʃ</a:t>
            </a:r>
            <a:r>
              <a:rPr lang="en-US" altLang="ko-KR" sz="1600" b="1" dirty="0" err="1" smtClean="0"/>
              <a:t>ɪp</a:t>
            </a:r>
            <a:r>
              <a:rPr lang="en-US" altLang="ko-KR" sz="1600" b="1" dirty="0" smtClean="0"/>
              <a:t>]- zip[</a:t>
            </a:r>
            <a:r>
              <a:rPr lang="en-US" altLang="ko-KR" sz="1600" b="1" dirty="0" err="1" smtClean="0">
                <a:solidFill>
                  <a:srgbClr val="FF0000"/>
                </a:solidFill>
              </a:rPr>
              <a:t>z</a:t>
            </a:r>
            <a:r>
              <a:rPr lang="en-US" altLang="ko-KR" sz="1600" b="1" dirty="0" err="1" smtClean="0"/>
              <a:t>ɪp</a:t>
            </a:r>
            <a:r>
              <a:rPr lang="en-US" altLang="ko-KR" sz="1600" b="1" dirty="0" smtClean="0"/>
              <a:t>].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The three sounds are in contrast and belong to </a:t>
            </a:r>
            <a:r>
              <a:rPr lang="en-US" altLang="ko-KR" sz="1600" u="sng" dirty="0" smtClean="0"/>
              <a:t>three separate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</a:t>
            </a:r>
            <a:r>
              <a:rPr lang="en-US" altLang="ko-KR" sz="1600" u="sng" dirty="0" smtClean="0"/>
              <a:t>phonemes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- </a:t>
            </a:r>
            <a:r>
              <a:rPr lang="en-US" altLang="ko-KR" sz="1600" b="1" dirty="0" smtClean="0"/>
              <a:t>Korean</a:t>
            </a:r>
            <a:r>
              <a:rPr lang="en-US" altLang="ko-KR" sz="1600" dirty="0" smtClean="0"/>
              <a:t>: These three sounds are in complementary distribution and they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are </a:t>
            </a:r>
            <a:r>
              <a:rPr lang="en-US" altLang="ko-KR" sz="1600" u="sng" dirty="0" smtClean="0"/>
              <a:t>allophones of the same phoneme</a:t>
            </a:r>
            <a:r>
              <a:rPr lang="en-US" altLang="ko-KR" sz="1600" dirty="0" smtClean="0"/>
              <a:t>.  </a:t>
            </a: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             Korean ‘</a:t>
            </a:r>
            <a:r>
              <a:rPr lang="ko-KR" altLang="en-US" sz="1600" dirty="0" err="1" smtClean="0"/>
              <a:t>ㅅ</a:t>
            </a:r>
            <a:r>
              <a:rPr lang="en-US" altLang="ko-KR" sz="1600" dirty="0" smtClean="0"/>
              <a:t>’ stands for /s/, and /s/ is changed phonetically in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different contexts.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</a:t>
            </a:r>
            <a:endParaRPr lang="en-US" altLang="ko-KR" sz="1600" dirty="0"/>
          </a:p>
          <a:p>
            <a:pPr>
              <a:buNone/>
            </a:pPr>
            <a:endParaRPr lang="ko-KR" alt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sz="1600" b="1" dirty="0" smtClean="0"/>
              <a:t>-</a:t>
            </a:r>
            <a:r>
              <a:rPr lang="en-US" altLang="ko-KR" sz="1600" dirty="0" smtClean="0"/>
              <a:t> </a:t>
            </a:r>
            <a:r>
              <a:rPr lang="en-US" altLang="ko-KR" sz="1600" b="1" dirty="0" smtClean="0"/>
              <a:t>Korean /s/</a:t>
            </a:r>
            <a:r>
              <a:rPr lang="en-US" altLang="ko-KR" sz="1600" dirty="0" smtClean="0"/>
              <a:t>  -- Refer to page 38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endParaRPr lang="en-US" altLang="ko-KR" sz="1600" dirty="0"/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(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)  While [ʃ] always appears before [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], [s] is found before other vowels and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never before [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]. 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(ii) (13) and (14) reveals that [z] is always preceded by a nasal, and [s] can</a:t>
            </a:r>
          </a:p>
          <a:p>
            <a:pPr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never be.  </a:t>
            </a:r>
          </a:p>
          <a:p>
            <a:pPr>
              <a:buNone/>
            </a:pPr>
            <a:r>
              <a:rPr lang="en-US" altLang="ko-KR" sz="1600" dirty="0" smtClean="0"/>
              <a:t>          ⇒ </a:t>
            </a:r>
            <a:r>
              <a:rPr lang="en-US" altLang="ko-KR" sz="1600" b="1" dirty="0" smtClean="0"/>
              <a:t>mutual exclusivity,  complementary distribution</a:t>
            </a:r>
            <a:r>
              <a:rPr lang="en-US" altLang="ko-KR" sz="1600" dirty="0" smtClean="0"/>
              <a:t>.</a:t>
            </a:r>
          </a:p>
          <a:p>
            <a:pPr>
              <a:buNone/>
            </a:pPr>
            <a:r>
              <a:rPr lang="en-US" altLang="ko-KR" sz="1600" dirty="0" smtClean="0"/>
              <a:t>                                      [ʃ] before [</a:t>
            </a:r>
            <a:r>
              <a:rPr lang="en-US" altLang="ko-KR" sz="1600" dirty="0" err="1" smtClean="0"/>
              <a:t>i</a:t>
            </a:r>
            <a:r>
              <a:rPr lang="en-US" altLang="ko-KR" sz="1600" dirty="0" smtClean="0"/>
              <a:t>]</a:t>
            </a:r>
            <a:endParaRPr lang="en-US" altLang="ko-KR" sz="1600" dirty="0"/>
          </a:p>
          <a:p>
            <a:pPr>
              <a:buNone/>
            </a:pPr>
            <a:r>
              <a:rPr lang="en-US" altLang="ko-KR" sz="1600" dirty="0" smtClean="0"/>
              <a:t>          </a:t>
            </a:r>
            <a:r>
              <a:rPr lang="en-US" altLang="ko-KR" sz="1600" dirty="0" smtClean="0"/>
              <a:t> ‘</a:t>
            </a:r>
            <a:r>
              <a:rPr lang="ko-KR" altLang="en-US" sz="1600" dirty="0" err="1" smtClean="0"/>
              <a:t>ㅅ</a:t>
            </a:r>
            <a:r>
              <a:rPr lang="en-US" altLang="ko-KR" sz="1600" dirty="0" smtClean="0"/>
              <a:t>‘  </a:t>
            </a:r>
            <a:r>
              <a:rPr lang="en-US" altLang="ko-KR" sz="1600" dirty="0" smtClean="0"/>
              <a:t>/s</a:t>
            </a:r>
            <a:r>
              <a:rPr lang="en-US" altLang="ko-KR" sz="1600" smtClean="0"/>
              <a:t>/                 </a:t>
            </a:r>
            <a:r>
              <a:rPr lang="en-US" altLang="ko-KR" sz="1600" smtClean="0"/>
              <a:t>[</a:t>
            </a:r>
            <a:r>
              <a:rPr lang="en-US" altLang="ko-KR" sz="1600" dirty="0" smtClean="0"/>
              <a:t>z</a:t>
            </a:r>
            <a:r>
              <a:rPr lang="en-US" altLang="ko-KR" sz="1600" dirty="0"/>
              <a:t>]</a:t>
            </a:r>
            <a:r>
              <a:rPr lang="en-US" altLang="ko-KR" sz="1600" dirty="0" smtClean="0"/>
              <a:t> after nasals</a:t>
            </a:r>
          </a:p>
          <a:p>
            <a:pPr>
              <a:buNone/>
            </a:pPr>
            <a:r>
              <a:rPr lang="en-US" altLang="ko-KR" sz="1600" dirty="0" smtClean="0"/>
              <a:t> </a:t>
            </a:r>
            <a:r>
              <a:rPr lang="en-US" altLang="ko-KR" sz="1600" dirty="0" smtClean="0"/>
              <a:t>                                     </a:t>
            </a:r>
            <a:r>
              <a:rPr lang="en-US" altLang="ko-KR" sz="1600" dirty="0" smtClean="0"/>
              <a:t>[s] elsewhere </a:t>
            </a:r>
            <a:endParaRPr lang="ko-KR" altLang="en-US" sz="1600" dirty="0"/>
          </a:p>
        </p:txBody>
      </p:sp>
      <p:pic>
        <p:nvPicPr>
          <p:cNvPr id="4" name="Picture 2" descr="C:\Users\user\Documents\Scan0023.jpg"/>
          <p:cNvPicPr>
            <a:picLocks noChangeAspect="1" noChangeArrowheads="1"/>
          </p:cNvPicPr>
          <p:nvPr/>
        </p:nvPicPr>
        <p:blipFill>
          <a:blip r:embed="rId2" cstate="print"/>
          <a:srcRect l="18237" t="57288" r="34311" b="31307"/>
          <a:stretch>
            <a:fillRect/>
          </a:stretch>
        </p:blipFill>
        <p:spPr bwMode="auto">
          <a:xfrm>
            <a:off x="1714480" y="1196752"/>
            <a:ext cx="5715040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6" name="직선 연결선 5"/>
          <p:cNvCxnSpPr/>
          <p:nvPr/>
        </p:nvCxnSpPr>
        <p:spPr>
          <a:xfrm flipV="1">
            <a:off x="1979712" y="5157192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1979712" y="5445224"/>
            <a:ext cx="11521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1979712" y="5445224"/>
            <a:ext cx="115212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633</Words>
  <Application>Microsoft Office PowerPoint</Application>
  <PresentationFormat>화면 슬라이드 쇼(4:3)</PresentationFormat>
  <Paragraphs>69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2.3  Phonemic Analysis: A Mini-Demo</vt:lpstr>
      <vt:lpstr>슬라이드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수진</cp:lastModifiedBy>
  <cp:revision>26</cp:revision>
  <dcterms:created xsi:type="dcterms:W3CDTF">2017-06-24T12:55:18Z</dcterms:created>
  <dcterms:modified xsi:type="dcterms:W3CDTF">2017-07-26T13:39:21Z</dcterms:modified>
</cp:coreProperties>
</file>