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66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7E2F-1CB9-4007-9771-CA4687E3D350}" type="datetimeFigureOut">
              <a:rPr lang="ko-KR" altLang="en-US" smtClean="0"/>
              <a:pPr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849D-43DD-482F-8183-432B5D3394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 </a:t>
            </a:r>
            <a:r>
              <a:rPr lang="en-US" altLang="ko-KR" sz="2000" b="1" dirty="0" smtClean="0"/>
              <a:t>6.4  Syllabification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680519"/>
          </a:xfr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b="1" dirty="0" smtClean="0"/>
              <a:t> </a:t>
            </a:r>
          </a:p>
          <a:p>
            <a:pPr>
              <a:buNone/>
            </a:pPr>
            <a:r>
              <a:rPr lang="en-US" altLang="ko-KR" sz="1600" b="1" dirty="0" smtClean="0"/>
              <a:t>  (1)  Conditions for the syllabification, that is, where the syllable boundaries lie.</a:t>
            </a:r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   (a)</a:t>
            </a:r>
            <a:r>
              <a:rPr lang="en-US" altLang="ko-KR" sz="1600" dirty="0" smtClean="0"/>
              <a:t>  </a:t>
            </a:r>
            <a:r>
              <a:rPr lang="en-US" altLang="ko-KR" sz="1600" dirty="0" smtClean="0">
                <a:solidFill>
                  <a:srgbClr val="FF0000"/>
                </a:solidFill>
              </a:rPr>
              <a:t>Maximal Onset Principle</a:t>
            </a:r>
            <a:r>
              <a:rPr lang="en-US" altLang="ko-KR" sz="1600" dirty="0" smtClean="0"/>
              <a:t>: Assigning any series of intervocalic consonants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to the syllable on the right as long as it does not violate language-specific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onset patterns.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(b) </a:t>
            </a:r>
            <a:r>
              <a:rPr lang="en-US" altLang="ko-KR" sz="1600" dirty="0" smtClean="0">
                <a:solidFill>
                  <a:srgbClr val="FF0000"/>
                </a:solidFill>
              </a:rPr>
              <a:t>Obeying English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phonotactics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in the sequences of consonants on the onset.</a:t>
            </a:r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r>
              <a:rPr lang="en-US" altLang="ko-KR" sz="1600" b="1" dirty="0" smtClean="0"/>
              <a:t>       (c)  </a:t>
            </a:r>
            <a:r>
              <a:rPr lang="en-US" altLang="ko-KR" sz="1600" dirty="0" smtClean="0"/>
              <a:t>If there is a violation of the consonant </a:t>
            </a:r>
            <a:r>
              <a:rPr lang="en-US" altLang="ko-KR" sz="1600" dirty="0" err="1" smtClean="0"/>
              <a:t>phonotactics</a:t>
            </a:r>
            <a:r>
              <a:rPr lang="en-US" altLang="ko-KR" sz="1600" dirty="0" smtClean="0"/>
              <a:t> on the onset, we can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add the first consonant on the onset to the coda position of the preceding</a:t>
            </a:r>
          </a:p>
          <a:p>
            <a:pPr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     syllable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(c) </a:t>
            </a:r>
            <a:r>
              <a:rPr lang="en-US" altLang="ko-KR" sz="1600" dirty="0" smtClean="0"/>
              <a:t>Syllabifying </a:t>
            </a:r>
            <a:r>
              <a:rPr lang="en-US" altLang="ko-KR" sz="1600" dirty="0" smtClean="0">
                <a:solidFill>
                  <a:srgbClr val="FF0000"/>
                </a:solidFill>
              </a:rPr>
              <a:t>avoiding stressed lax vowel placed at the syllable-final position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433467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The syllabification of the two words, </a:t>
            </a:r>
            <a:r>
              <a:rPr lang="en-US" altLang="ko-KR" sz="1600" i="1" dirty="0" smtClean="0"/>
              <a:t>complain</a:t>
            </a:r>
            <a:r>
              <a:rPr lang="en-US" altLang="ko-KR" sz="1600" dirty="0" smtClean="0"/>
              <a:t> and </a:t>
            </a:r>
            <a:r>
              <a:rPr lang="en-US" altLang="ko-KR" sz="1600" i="1" dirty="0" smtClean="0"/>
              <a:t>temptation </a:t>
            </a:r>
            <a:r>
              <a:rPr lang="en-US" altLang="ko-KR" sz="1600" dirty="0" smtClean="0"/>
              <a:t>:</a:t>
            </a:r>
          </a:p>
          <a:p>
            <a:pPr>
              <a:buNone/>
            </a:pPr>
            <a:r>
              <a:rPr lang="en-US" altLang="ko-KR" sz="1600" dirty="0" smtClean="0"/>
              <a:t>         </a:t>
            </a:r>
          </a:p>
          <a:p>
            <a:pPr>
              <a:buNone/>
            </a:pPr>
            <a:r>
              <a:rPr lang="en-US" altLang="ko-KR" sz="1600" dirty="0" smtClean="0"/>
              <a:t>                       </a:t>
            </a:r>
            <a:r>
              <a:rPr lang="pt-BR" altLang="ko-KR" sz="1600" dirty="0" smtClean="0"/>
              <a:t>[ k ə m . p l e n]            [ t ɛ m p .  t e . ʃ ə n]</a:t>
            </a:r>
          </a:p>
          <a:p>
            <a:pPr>
              <a:buNone/>
            </a:pPr>
            <a:endParaRPr lang="pt-BR" altLang="ko-KR" sz="1600" dirty="0" smtClean="0"/>
          </a:p>
          <a:p>
            <a:pPr>
              <a:buNone/>
            </a:pPr>
            <a:endParaRPr lang="pt-BR" altLang="ko-KR" sz="1600" dirty="0" smtClean="0"/>
          </a:p>
          <a:p>
            <a:pPr>
              <a:buNone/>
            </a:pPr>
            <a:r>
              <a:rPr lang="pt-BR" altLang="ko-KR" sz="1600" dirty="0" smtClean="0"/>
              <a:t>  </a:t>
            </a:r>
            <a:r>
              <a:rPr lang="pt-BR" altLang="ko-KR" sz="2000" b="1" dirty="0" smtClean="0"/>
              <a:t>6.5  English Syllable Phonotactics</a:t>
            </a:r>
          </a:p>
          <a:p>
            <a:pPr>
              <a:buNone/>
            </a:pPr>
            <a:endParaRPr lang="pt-BR" altLang="ko-KR" sz="2000" b="1" dirty="0" smtClean="0"/>
          </a:p>
          <a:p>
            <a:pPr>
              <a:buNone/>
            </a:pPr>
            <a:r>
              <a:rPr lang="pt-BR" altLang="ko-KR" sz="1600" dirty="0" smtClean="0"/>
              <a:t>      </a:t>
            </a:r>
            <a:r>
              <a:rPr lang="pt-BR" altLang="ko-KR" sz="1600" b="1" dirty="0" smtClean="0"/>
              <a:t>- </a:t>
            </a:r>
            <a:r>
              <a:rPr lang="pt-BR" altLang="ko-KR" sz="1600" dirty="0" smtClean="0"/>
              <a:t>In a word, </a:t>
            </a:r>
            <a:r>
              <a:rPr lang="pt-BR" altLang="ko-KR" sz="1600" i="1" dirty="0" smtClean="0"/>
              <a:t>acne</a:t>
            </a:r>
            <a:r>
              <a:rPr lang="pt-BR" altLang="ko-KR" sz="1600" dirty="0" smtClean="0"/>
              <a:t> [</a:t>
            </a:r>
            <a:r>
              <a:rPr lang="en-US" altLang="ko-KR" sz="1600" dirty="0" err="1" smtClean="0"/>
              <a:t>ækni</a:t>
            </a:r>
            <a:r>
              <a:rPr lang="en-US" altLang="ko-KR" sz="1600" dirty="0" smtClean="0"/>
              <a:t>] will have the first consonant as the coda of the first</a:t>
            </a:r>
          </a:p>
          <a:p>
            <a:pPr>
              <a:buNone/>
            </a:pPr>
            <a:r>
              <a:rPr lang="en-US" altLang="ko-KR" sz="1600" dirty="0" smtClean="0"/>
              <a:t>        syllable, and the second consonant as the onset of the second syllable. The</a:t>
            </a:r>
          </a:p>
          <a:p>
            <a:pPr>
              <a:buNone/>
            </a:pPr>
            <a:r>
              <a:rPr lang="en-US" altLang="ko-KR" sz="1600" dirty="0" smtClean="0"/>
              <a:t>        reason is that English does not allow /</a:t>
            </a:r>
            <a:r>
              <a:rPr lang="en-US" altLang="ko-KR" sz="1600" dirty="0" err="1" smtClean="0"/>
              <a:t>kn</a:t>
            </a:r>
            <a:r>
              <a:rPr lang="en-US" altLang="ko-KR" sz="1600" dirty="0" smtClean="0"/>
              <a:t>/ as an onset cluster.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the general formula of English syllable structure: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 smtClean="0"/>
              <a:t>                     [  </a:t>
            </a:r>
            <a:r>
              <a:rPr lang="en-US" altLang="ko-KR" sz="1600" u="sng" dirty="0" smtClean="0"/>
              <a:t>(C) (C) (C)</a:t>
            </a:r>
            <a:r>
              <a:rPr lang="en-US" altLang="ko-KR" sz="1600" dirty="0" smtClean="0"/>
              <a:t> V </a:t>
            </a:r>
            <a:r>
              <a:rPr lang="en-US" altLang="ko-KR" sz="1600" u="sng" dirty="0" smtClean="0"/>
              <a:t>(C) (C) (C) {C</a:t>
            </a:r>
            <a:r>
              <a:rPr lang="en-US" altLang="ko-KR" sz="1600" dirty="0" smtClean="0"/>
              <a:t>} ]</a:t>
            </a:r>
            <a:r>
              <a:rPr lang="en-US" altLang="ko-KR" sz="1100" dirty="0" smtClean="0"/>
              <a:t>syll.</a:t>
            </a:r>
          </a:p>
          <a:p>
            <a:pPr>
              <a:buNone/>
            </a:pPr>
            <a:r>
              <a:rPr lang="en-US" altLang="ko-KR" sz="1600" dirty="0" smtClean="0"/>
              <a:t>                            ↑      ↑        ↑</a:t>
            </a:r>
          </a:p>
          <a:p>
            <a:pPr>
              <a:buNone/>
            </a:pPr>
            <a:r>
              <a:rPr lang="en-US" altLang="ko-KR" sz="1600" dirty="0" smtClean="0"/>
              <a:t>                         onset  nucleus  coda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627784" y="184482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411760" y="1844824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2627784" y="1844824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347864" y="184482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3419872" y="184482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131840" y="1844824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3419872" y="1844824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5004048" y="184482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5076056" y="184482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860032" y="1844824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5076056" y="1844824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5796136" y="184482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H="1">
            <a:off x="5868144" y="184482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372200" y="184482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156176" y="1844824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H="1">
            <a:off x="6372200" y="1844824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328591"/>
          </a:xfrm>
          <a:solidFill>
            <a:schemeClr val="bg2">
              <a:lumMod val="9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b="1" dirty="0" smtClean="0"/>
              <a:t> </a:t>
            </a:r>
          </a:p>
          <a:p>
            <a:pPr>
              <a:buNone/>
            </a:pPr>
            <a:r>
              <a:rPr lang="en-US" altLang="ko-KR" sz="1600" b="1" dirty="0" smtClean="0"/>
              <a:t>   -  </a:t>
            </a:r>
            <a:r>
              <a:rPr lang="en-US" altLang="ko-KR" sz="1600" dirty="0" smtClean="0"/>
              <a:t>Possible Types of English Syllable Structure</a:t>
            </a:r>
          </a:p>
          <a:p>
            <a:pPr>
              <a:buNone/>
            </a:pPr>
            <a:r>
              <a:rPr lang="en-US" altLang="ko-KR" sz="1600" dirty="0" smtClean="0"/>
              <a:t>          V              CV             CCV               CCCV</a:t>
            </a:r>
          </a:p>
          <a:p>
            <a:pPr>
              <a:buNone/>
            </a:pPr>
            <a:r>
              <a:rPr lang="en-US" altLang="ko-KR" sz="1600" dirty="0" smtClean="0"/>
              <a:t>          VC            CVC            CCVC             CCCVC</a:t>
            </a:r>
          </a:p>
          <a:p>
            <a:pPr>
              <a:buNone/>
            </a:pPr>
            <a:r>
              <a:rPr lang="en-US" altLang="ko-KR" sz="1600" dirty="0" smtClean="0"/>
              <a:t>          VCC           CVCC          CCVCC           CCCVCC</a:t>
            </a:r>
          </a:p>
          <a:p>
            <a:pPr>
              <a:buNone/>
            </a:pPr>
            <a:r>
              <a:rPr lang="en-US" altLang="ko-KR" sz="1600" dirty="0" smtClean="0"/>
              <a:t>          VCCC         CVCCC         CCVCCC         CCCVCCC</a:t>
            </a:r>
          </a:p>
          <a:p>
            <a:pPr>
              <a:buNone/>
            </a:pPr>
            <a:r>
              <a:rPr lang="en-US" altLang="ko-KR" sz="1600" dirty="0" smtClean="0"/>
              <a:t>                          CVCCCC       CCVCCCC</a:t>
            </a:r>
          </a:p>
          <a:p>
            <a:pPr>
              <a:buNone/>
            </a:pPr>
            <a:r>
              <a:rPr lang="en-US" altLang="ko-KR" sz="1600" dirty="0" smtClean="0"/>
              <a:t>       </a:t>
            </a:r>
            <a:r>
              <a:rPr lang="en-US" altLang="ko-KR" sz="1600" dirty="0" smtClean="0">
                <a:latin typeface="Andalus"/>
                <a:cs typeface="Andalus"/>
              </a:rPr>
              <a:t>~~~~~~~~~~~~~~~~~~~~~~~~~~~~~~~~~~~~~~~~~~~~~~~~~~~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</a:t>
            </a:r>
            <a:r>
              <a:rPr lang="en-US" altLang="ko-KR" sz="1600" dirty="0" smtClean="0"/>
              <a:t>        </a:t>
            </a:r>
            <a:r>
              <a:rPr lang="en-US" altLang="ko-KR" sz="1600" dirty="0" smtClean="0"/>
              <a:t>CV (say [se])                       VC (at [</a:t>
            </a:r>
            <a:r>
              <a:rPr lang="en-US" altLang="ko-KR" sz="1600" dirty="0" err="1" smtClean="0"/>
              <a:t>æt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dirty="0" smtClean="0"/>
              <a:t>       </a:t>
            </a:r>
            <a:r>
              <a:rPr lang="en-US" altLang="ko-KR" sz="1600" dirty="0" smtClean="0"/>
              <a:t>CCV (pray [pre])                  VCC (act [</a:t>
            </a:r>
            <a:r>
              <a:rPr lang="en-US" altLang="ko-KR" sz="1600" dirty="0" err="1" smtClean="0"/>
              <a:t>ækt</a:t>
            </a:r>
            <a:r>
              <a:rPr lang="en-US" altLang="ko-KR" sz="1600" dirty="0" smtClean="0"/>
              <a:t>]) </a:t>
            </a:r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dirty="0" smtClean="0"/>
              <a:t>      </a:t>
            </a:r>
            <a:r>
              <a:rPr lang="en-US" altLang="ko-KR" sz="1600" dirty="0" smtClean="0"/>
              <a:t>CCCV (spray [</a:t>
            </a:r>
            <a:r>
              <a:rPr lang="en-US" altLang="ko-KR" sz="1600" dirty="0" err="1" smtClean="0"/>
              <a:t>spre</a:t>
            </a:r>
            <a:r>
              <a:rPr lang="en-US" altLang="ko-KR" sz="1600" dirty="0" smtClean="0"/>
              <a:t>])              VCCC (ants [</a:t>
            </a:r>
            <a:r>
              <a:rPr lang="en-US" altLang="ko-KR" sz="1600" dirty="0" err="1" smtClean="0"/>
              <a:t>ænts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    CVC (beat [bit])                   CCVC (break [</a:t>
            </a:r>
            <a:r>
              <a:rPr lang="en-US" altLang="ko-KR" sz="1600" dirty="0" err="1" smtClean="0"/>
              <a:t>brek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r>
              <a:rPr lang="en-US" altLang="ko-KR" sz="1600" dirty="0" smtClean="0"/>
              <a:t>          CVCCC (next [</a:t>
            </a:r>
            <a:r>
              <a:rPr lang="en-US" altLang="ko-KR" sz="1600" dirty="0" err="1" smtClean="0"/>
              <a:t>nɛkst</a:t>
            </a:r>
            <a:r>
              <a:rPr lang="en-US" altLang="ko-KR" sz="1600" smtClean="0"/>
              <a:t>])          </a:t>
            </a:r>
            <a:r>
              <a:rPr lang="en-US" altLang="ko-KR" sz="1600" smtClean="0"/>
              <a:t>   </a:t>
            </a:r>
            <a:r>
              <a:rPr lang="en-US" altLang="ko-KR" sz="1600" dirty="0" smtClean="0"/>
              <a:t>CCVCC (print [</a:t>
            </a:r>
            <a:r>
              <a:rPr lang="en-US" altLang="ko-KR" sz="1600" dirty="0" err="1" smtClean="0"/>
              <a:t>prɪnt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r>
              <a:rPr lang="en-US" altLang="ko-KR" sz="1600" dirty="0" smtClean="0"/>
              <a:t>          CVCCCC (texts [</a:t>
            </a:r>
            <a:r>
              <a:rPr lang="en-US" altLang="ko-KR" sz="1600" dirty="0" err="1" smtClean="0"/>
              <a:t>tɛksts</a:t>
            </a:r>
            <a:r>
              <a:rPr lang="en-US" altLang="ko-KR" sz="1600" dirty="0" smtClean="0"/>
              <a:t>])          CCVCCC (sphinx [</a:t>
            </a:r>
            <a:r>
              <a:rPr lang="en-US" altLang="ko-KR" sz="1600" dirty="0" err="1" smtClean="0"/>
              <a:t>sfɪŋks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r>
              <a:rPr lang="en-US" altLang="ko-KR" sz="1600" dirty="0" smtClean="0"/>
              <a:t>          CCCVCC (sprint [</a:t>
            </a:r>
            <a:r>
              <a:rPr lang="en-US" altLang="ko-KR" sz="1600" dirty="0" err="1" smtClean="0"/>
              <a:t>sprɪnt</a:t>
            </a:r>
            <a:r>
              <a:rPr lang="en-US" altLang="ko-KR" sz="1600" dirty="0" smtClean="0"/>
              <a:t>])        CCVCCCC (twelfths [</a:t>
            </a:r>
            <a:r>
              <a:rPr lang="en-US" altLang="ko-KR" sz="1600" dirty="0" err="1" smtClean="0"/>
              <a:t>twɛlfɵs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CCCVCCCC is a logical possibility with no commonly found vocabulary.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404</Words>
  <Application>Microsoft Office PowerPoint</Application>
  <PresentationFormat>화면 슬라이드 쇼(4:3)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 6.4  Syllabification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  Syllabification</dc:title>
  <dc:creator>user</dc:creator>
  <cp:lastModifiedBy>수진</cp:lastModifiedBy>
  <cp:revision>12</cp:revision>
  <dcterms:created xsi:type="dcterms:W3CDTF">2017-07-01T13:18:05Z</dcterms:created>
  <dcterms:modified xsi:type="dcterms:W3CDTF">2017-07-31T22:59:27Z</dcterms:modified>
</cp:coreProperties>
</file>