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79" r:id="rId2"/>
  </p:sldMasterIdLst>
  <p:notesMasterIdLst>
    <p:notesMasterId r:id="rId16"/>
  </p:notesMasterIdLst>
  <p:handoutMasterIdLst>
    <p:handoutMasterId r:id="rId17"/>
  </p:handoutMasterIdLst>
  <p:sldIdLst>
    <p:sldId id="271" r:id="rId3"/>
    <p:sldId id="264" r:id="rId4"/>
    <p:sldId id="268" r:id="rId5"/>
    <p:sldId id="266" r:id="rId6"/>
    <p:sldId id="281" r:id="rId7"/>
    <p:sldId id="278" r:id="rId8"/>
    <p:sldId id="265" r:id="rId9"/>
    <p:sldId id="258" r:id="rId10"/>
    <p:sldId id="284" r:id="rId11"/>
    <p:sldId id="259" r:id="rId12"/>
    <p:sldId id="285" r:id="rId13"/>
    <p:sldId id="280" r:id="rId14"/>
    <p:sldId id="270" r:id="rId15"/>
  </p:sldIdLst>
  <p:sldSz cx="12192000" cy="6858000"/>
  <p:notesSz cx="9939338" cy="6807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9278" y="0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D9A8D-797C-4D2C-B39B-53D28F068321}" type="datetimeFigureOut">
              <a:rPr lang="ko-KR" altLang="en-US" smtClean="0"/>
              <a:t>2026-02-26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6465808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9278" y="6465808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9FF39-0FCA-450E-B96F-56B0A62C30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605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993" y="0"/>
            <a:ext cx="4307047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3E986-BFE9-43DC-BC04-B892FB8E6886}" type="datetimeFigureOut">
              <a:rPr lang="ko-KR" altLang="en-US" smtClean="0"/>
              <a:t>2026-02-26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5" y="3275966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993" y="6465659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AB68A-2B21-4B58-8A9C-64FDB4A10A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58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433" y="1700214"/>
            <a:ext cx="12192000" cy="815975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75000"/>
              </a:lnSpc>
              <a:defRPr sz="5500">
                <a:solidFill>
                  <a:srgbClr val="000066"/>
                </a:solidFill>
                <a:ea typeface="Arial Unicode MS" pitchFamily="50" charset="-127"/>
                <a:cs typeface="Arial Unicode MS" pitchFamily="50" charset="-127"/>
              </a:defRPr>
            </a:lvl1pPr>
          </a:lstStyle>
          <a:p>
            <a:pPr lvl="0"/>
            <a:r>
              <a:rPr lang="ko-KR" altLang="en-US" noProof="0"/>
              <a:t>마스터 제목 스타일 편집</a:t>
            </a:r>
            <a:endParaRPr lang="en-US" altLang="ko-KR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4067" y="2565400"/>
            <a:ext cx="12192000" cy="649288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kumimoji="0" sz="2200">
                <a:solidFill>
                  <a:srgbClr val="FF9933"/>
                </a:solidFill>
                <a:latin typeface="Arial" charset="0"/>
              </a:defRPr>
            </a:lvl1pPr>
          </a:lstStyle>
          <a:p>
            <a:pPr lvl="0"/>
            <a:r>
              <a:rPr lang="ko-KR" altLang="en-US" noProof="0"/>
              <a:t>마스터 부제목 스타일 편집</a:t>
            </a:r>
            <a:endParaRPr lang="en-US" altLang="ko-KR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087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087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1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1006A-2F15-4D02-90B1-FB9538B9318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4578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BEFD8-8AC6-433F-9652-0568B27D76C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2284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47667" y="44451"/>
            <a:ext cx="2749551" cy="608171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94784" y="44451"/>
            <a:ext cx="8049683" cy="608171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BE119-EB2C-468D-A909-9D616B804F0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3034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006A-2F15-4D02-90B1-FB9538B93189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25956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9411-F96D-4D6C-A24D-19635A12591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3858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8D6-1727-4220-9E44-0A56141B46F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082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CEC6-C303-48A0-84E5-E00D6675B625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8769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B606-1B2C-41FE-ABE9-2E96006E7DAC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4302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33AB-B064-43D0-9D66-4825AED0DA1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6102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708B-1464-4FCC-BC07-AA9E8C279669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7749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C940-23E1-4F62-B269-A36AC20A48F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163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9411-F96D-4D6C-A24D-19635A1259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1602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EA88-398E-4AE2-8FD1-767494ED3051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0837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94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005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39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9734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55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EFD8-8AC6-433F-9652-0568B27D76CC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6236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E119-EB2C-468D-A909-9D616B804F05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00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048D6-1727-4220-9E44-0A56141B46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6732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4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12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8CEC6-C303-48A0-84E5-E00D6675B62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1768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DB606-1B2C-41FE-ABE9-2E96006E7DA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726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533AB-B064-43D0-9D66-4825AED0DA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2935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A708B-1464-4FCC-BC07-AA9E8C27966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6200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DC940-23E1-4F62-B269-A36AC20A48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2722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AEA88-398E-4AE2-8FD1-767494ED3051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307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125538"/>
            <a:ext cx="109728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2" name="Rectangle 122"/>
          <p:cNvSpPr>
            <a:spLocks noGrp="1" noChangeArrowheads="1"/>
          </p:cNvSpPr>
          <p:nvPr>
            <p:ph type="title"/>
          </p:nvPr>
        </p:nvSpPr>
        <p:spPr bwMode="auto">
          <a:xfrm>
            <a:off x="594784" y="44450"/>
            <a:ext cx="1097280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Title Style</a:t>
            </a:r>
          </a:p>
        </p:txBody>
      </p:sp>
      <p:pic>
        <p:nvPicPr>
          <p:cNvPr id="1031" name="그림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07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>
              <a:solidFill>
                <a:srgbClr val="FFFFFF"/>
              </a:solidFill>
            </a:endParaRPr>
          </a:p>
        </p:txBody>
      </p:sp>
      <p:pic>
        <p:nvPicPr>
          <p:cNvPr id="18" name="그림 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89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mokwon.ac.kr/kr/html/sub05/050604.html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8"/>
          <p:cNvSpPr>
            <a:spLocks noGrp="1" noChangeArrowheads="1"/>
          </p:cNvSpPr>
          <p:nvPr>
            <p:ph type="ctrTitle"/>
          </p:nvPr>
        </p:nvSpPr>
        <p:spPr>
          <a:xfrm>
            <a:off x="110581" y="2221730"/>
            <a:ext cx="8397875" cy="1863476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ko-KR" altLang="en-US" sz="4600" spc="1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4600" spc="1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600" spc="1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4600" spc="1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600" spc="100" dirty="0" err="1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ko-KR" altLang="en-US" sz="4600" spc="1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오리엔테이션</a:t>
            </a:r>
            <a:endParaRPr lang="en-US" altLang="ko-KR" sz="4600" spc="100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47" name="Rectangle 102"/>
          <p:cNvSpPr>
            <a:spLocks noGrp="1" noChangeArrowheads="1"/>
          </p:cNvSpPr>
          <p:nvPr>
            <p:ph type="subTitle" idx="1"/>
          </p:nvPr>
        </p:nvSpPr>
        <p:spPr>
          <a:xfrm>
            <a:off x="155031" y="3928065"/>
            <a:ext cx="8353425" cy="649288"/>
          </a:xfrm>
        </p:spPr>
        <p:txBody>
          <a:bodyPr/>
          <a:lstStyle/>
          <a:p>
            <a:pPr eaLnBrk="1" hangingPunct="1"/>
            <a:r>
              <a:rPr lang="ko-KR" altLang="en-US" b="1">
                <a:solidFill>
                  <a:schemeClr val="accent1">
                    <a:lumMod val="2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목원대학교 산업정보언론대학원</a:t>
            </a:r>
            <a:endParaRPr lang="en-US" altLang="ko-KR" b="1" dirty="0">
              <a:solidFill>
                <a:schemeClr val="accent1">
                  <a:lumMod val="25000"/>
                </a:schemeClr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865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5" y="668422"/>
            <a:ext cx="7153085" cy="5813611"/>
          </a:xfrm>
          <a:prstGeom prst="rect">
            <a:avLst/>
          </a:prstGeom>
        </p:spPr>
      </p:pic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4845383" y="1819843"/>
            <a:ext cx="1119988" cy="393438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 flipV="1">
            <a:off x="6041210" y="2143920"/>
            <a:ext cx="1765043" cy="28918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7633046" y="1935405"/>
            <a:ext cx="3519064" cy="34188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708886" y="2143920"/>
            <a:ext cx="3552104" cy="28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>
                <a:solidFill>
                  <a:srgbClr val="000000"/>
                </a:solidFill>
              </a:rPr>
              <a:t>비밀번호 신규등록</a:t>
            </a:r>
            <a:r>
              <a:rPr lang="ko-KR" altLang="en-US" sz="2000" b="1" dirty="0">
                <a:solidFill>
                  <a:srgbClr val="000000"/>
                </a:solidFill>
              </a:rPr>
              <a:t> 클릭</a:t>
            </a:r>
            <a:endParaRPr lang="en-US" altLang="ko-KR" sz="2000" b="1" dirty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2. </a:t>
            </a:r>
            <a:r>
              <a:rPr lang="ko-KR" altLang="en-US" sz="2000" b="1" u="sng" dirty="0"/>
              <a:t>학번</a:t>
            </a:r>
            <a:r>
              <a:rPr lang="ko-KR" altLang="en-US" sz="2000" dirty="0"/>
              <a:t>입력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3. </a:t>
            </a:r>
            <a:r>
              <a:rPr lang="ko-KR" altLang="en-US" sz="2000" b="1" u="sng" dirty="0"/>
              <a:t>생년월일</a:t>
            </a:r>
            <a:r>
              <a:rPr lang="ko-KR" altLang="en-US" sz="2000" dirty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4. </a:t>
            </a:r>
            <a:r>
              <a:rPr lang="ko-KR" altLang="en-US" sz="2000" b="1" u="sng" dirty="0"/>
              <a:t>비밀번호</a:t>
            </a:r>
            <a:r>
              <a:rPr lang="ko-KR" altLang="en-US" sz="2000" dirty="0"/>
              <a:t> 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Tx/>
              <a:buNone/>
            </a:pPr>
            <a:r>
              <a:rPr lang="en-US" altLang="ko-KR" sz="2000" dirty="0"/>
              <a:t>5. </a:t>
            </a:r>
            <a:r>
              <a:rPr lang="ko-KR" altLang="en-US" sz="2000" b="1" u="sng" dirty="0"/>
              <a:t>비밀번호확인</a:t>
            </a:r>
            <a:r>
              <a:rPr lang="ko-KR" altLang="en-US" sz="2000" dirty="0"/>
              <a:t> 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6. </a:t>
            </a:r>
            <a:r>
              <a:rPr lang="ko-KR" altLang="en-US" sz="2000" b="1" u="sng" dirty="0"/>
              <a:t>확인</a:t>
            </a:r>
            <a:r>
              <a:rPr lang="ko-KR" altLang="en-US" sz="2000" dirty="0"/>
              <a:t> 클릭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33046" y="1082929"/>
            <a:ext cx="3460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비밀번호 등록</a:t>
            </a:r>
            <a:endParaRPr lang="en-US" altLang="ko-KR" sz="4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945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양쪽 모서리가 둥근 사각형 15"/>
          <p:cNvSpPr/>
          <p:nvPr/>
        </p:nvSpPr>
        <p:spPr>
          <a:xfrm>
            <a:off x="0" y="-13336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양쪽 모서리가 둥근 사각형 5"/>
          <p:cNvSpPr/>
          <p:nvPr/>
        </p:nvSpPr>
        <p:spPr>
          <a:xfrm>
            <a:off x="0" y="0"/>
            <a:ext cx="9666514" cy="5707464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749" y="851444"/>
            <a:ext cx="9695542" cy="5835306"/>
          </a:xfrm>
          <a:prstGeom prst="rect">
            <a:avLst/>
          </a:prstGeom>
        </p:spPr>
      </p:pic>
      <p:sp>
        <p:nvSpPr>
          <p:cNvPr id="32775" name="Rectangle 4"/>
          <p:cNvSpPr txBox="1">
            <a:spLocks noChangeArrowheads="1"/>
          </p:cNvSpPr>
          <p:nvPr/>
        </p:nvSpPr>
        <p:spPr bwMode="auto">
          <a:xfrm>
            <a:off x="7179245" y="2173485"/>
            <a:ext cx="33131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수강신청 클릭</a:t>
            </a:r>
            <a:r>
              <a:rPr lang="en-US" altLang="ko-KR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!</a:t>
            </a:r>
            <a:endParaRPr lang="ko-KR" altLang="en-US" sz="28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en-US" altLang="ko-KR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ko-KR" altLang="en-US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898814" y="1858353"/>
            <a:ext cx="604298" cy="12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1278974" y="2766850"/>
            <a:ext cx="892684" cy="24317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1184749" y="2201922"/>
            <a:ext cx="616036" cy="20022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3" name="Oval 10"/>
          <p:cNvSpPr>
            <a:spLocks noChangeArrowheads="1"/>
          </p:cNvSpPr>
          <p:nvPr/>
        </p:nvSpPr>
        <p:spPr bwMode="auto">
          <a:xfrm>
            <a:off x="7933648" y="5017765"/>
            <a:ext cx="1730878" cy="127118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4" name="Line 11"/>
          <p:cNvSpPr>
            <a:spLocks noChangeShapeType="1"/>
          </p:cNvSpPr>
          <p:nvPr/>
        </p:nvSpPr>
        <p:spPr bwMode="auto">
          <a:xfrm flipH="1">
            <a:off x="8840512" y="2827305"/>
            <a:ext cx="287585" cy="2108084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7472795" y="2114250"/>
            <a:ext cx="2652584" cy="7130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수강신청 클릭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557183" y="751953"/>
            <a:ext cx="690173" cy="4832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87984" y="-24192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278974" y="1960886"/>
            <a:ext cx="246924" cy="103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1742178" y="2066731"/>
            <a:ext cx="604298" cy="12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161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54" y="653947"/>
            <a:ext cx="9924740" cy="5845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3257" y="219027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1035352" y="1812283"/>
            <a:ext cx="1270525" cy="111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3922577" y="4675366"/>
            <a:ext cx="4149349" cy="118173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2943518" y="2853951"/>
            <a:ext cx="580942" cy="44193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 flipV="1">
            <a:off x="3555890" y="3140764"/>
            <a:ext cx="4533666" cy="125057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8089557" y="4183057"/>
            <a:ext cx="2449256" cy="12374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8089557" y="5569235"/>
            <a:ext cx="2446228" cy="6003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885241" y="1301450"/>
            <a:ext cx="2825750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이번 학기 수강과목</a:t>
            </a:r>
          </a:p>
          <a:p>
            <a:pPr algn="ctr" eaLnBrk="1" hangingPunct="1">
              <a:buFontTx/>
              <a:buNone/>
            </a:pP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  </a:t>
            </a: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확인 후 신청버튼 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클릭</a:t>
            </a: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endParaRPr lang="en-US" altLang="ko-KR" sz="20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수강신청내역 확인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lang="ko-KR" altLang="en-US" sz="2000" u="sng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2930576" y="4439743"/>
            <a:ext cx="960572" cy="36036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1829591" y="1653871"/>
            <a:ext cx="476286" cy="95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52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-440675" y="3065961"/>
            <a:ext cx="8353425" cy="815975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</a:pPr>
            <a:r>
              <a:rPr lang="ko-KR" altLang="en-US" sz="60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r>
              <a:rPr lang="en-US" altLang="ko-KR" sz="60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044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4300" y="1577197"/>
            <a:ext cx="112010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400" b="1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en-US" altLang="ko-KR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오리엔테이션</a:t>
            </a:r>
          </a:p>
        </p:txBody>
      </p:sp>
      <p:pic>
        <p:nvPicPr>
          <p:cNvPr id="16388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6" y="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4300" y="2678354"/>
            <a:ext cx="1053694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  <a:defRPr/>
            </a:pPr>
            <a:endParaRPr lang="en-US" altLang="ko-KR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신입생 공지사항</a:t>
            </a:r>
            <a:r>
              <a:rPr lang="en-US" altLang="ko-KR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홈페이지 파일 참고</a:t>
            </a:r>
            <a:r>
              <a:rPr lang="en-US" altLang="ko-KR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914400" indent="-914400">
              <a:buAutoNum type="arabicPeriod"/>
              <a:defRPr/>
            </a:pPr>
            <a:endParaRPr lang="en-US" altLang="ko-KR" sz="12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 </a:t>
            </a:r>
            <a:r>
              <a:rPr lang="ko-KR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방법 안내</a:t>
            </a:r>
          </a:p>
        </p:txBody>
      </p:sp>
    </p:spTree>
    <p:extLst>
      <p:ext uri="{BB962C8B-B14F-4D97-AF65-F5344CB8AC3E}">
        <p14:creationId xmlns:p14="http://schemas.microsoft.com/office/powerpoint/2010/main" val="2990207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96854" y="894681"/>
            <a:ext cx="50341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44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신입생 공지사항</a:t>
            </a: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700" y="777202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3072" y="2185926"/>
            <a:ext cx="71016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산업정보언론대학원 홈페이지 </a:t>
            </a:r>
            <a:r>
              <a:rPr lang="en-US" altLang="ko-KR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커뮤니티 </a:t>
            </a:r>
            <a:r>
              <a:rPr lang="en-US" altLang="ko-KR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80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학사공지</a:t>
            </a:r>
            <a:r>
              <a:rPr lang="ko-KR" altLang="en-US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“2026</a:t>
            </a:r>
            <a:r>
              <a:rPr lang="ko-KR" altLang="en-US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학년도 전기 신입생 관련 오리엔테이션 자료</a:t>
            </a:r>
            <a:r>
              <a:rPr lang="en-US" altLang="ko-KR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첨부파일 참고</a:t>
            </a:r>
          </a:p>
        </p:txBody>
      </p:sp>
    </p:spTree>
    <p:extLst>
      <p:ext uri="{BB962C8B-B14F-4D97-AF65-F5344CB8AC3E}">
        <p14:creationId xmlns:p14="http://schemas.microsoft.com/office/powerpoint/2010/main" val="1414436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92426" y="1352745"/>
            <a:ext cx="51631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산업정보언론대학원 </a:t>
            </a:r>
            <a:endParaRPr lang="en-US" altLang="ko-KR" sz="3200" b="1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ko-KR" altLang="en-US" sz="3200" b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홈페이지 </a:t>
            </a:r>
            <a:r>
              <a:rPr lang="ko-KR" altLang="en-US" sz="32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안내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79245" y="2678744"/>
            <a:ext cx="45307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+mj-ea"/>
                <a:ea typeface="+mj-ea"/>
              </a:rPr>
              <a:t>1.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r>
              <a:rPr lang="ko-KR" altLang="en-US" sz="2000" b="1" u="sng" dirty="0">
                <a:latin typeface="+mj-ea"/>
                <a:ea typeface="+mj-ea"/>
              </a:rPr>
              <a:t>산업정보언론대학원 홈페이지</a:t>
            </a:r>
            <a:r>
              <a:rPr lang="ko-KR" altLang="en-US" sz="2000" b="1" dirty="0">
                <a:latin typeface="+mj-ea"/>
                <a:ea typeface="+mj-ea"/>
              </a:rPr>
              <a:t> </a:t>
            </a:r>
            <a:r>
              <a:rPr lang="ko-KR" altLang="en-US" sz="2000" dirty="0">
                <a:latin typeface="+mj-ea"/>
                <a:ea typeface="+mj-ea"/>
              </a:rPr>
              <a:t>접속</a:t>
            </a:r>
            <a:endParaRPr lang="en-US" altLang="ko-KR" sz="2000" dirty="0">
              <a:latin typeface="+mj-ea"/>
              <a:ea typeface="+mj-ea"/>
            </a:endParaRPr>
          </a:p>
          <a:p>
            <a:r>
              <a:rPr lang="en-US" altLang="ko-KR" sz="2000" dirty="0">
                <a:latin typeface="+mj-ea"/>
                <a:ea typeface="+mj-ea"/>
              </a:rPr>
              <a:t>   (https://www.mokwon.ac.kr/gii/)</a:t>
            </a:r>
          </a:p>
          <a:p>
            <a:endParaRPr lang="en-US" altLang="ko-KR" sz="2000" dirty="0">
              <a:latin typeface="+mj-ea"/>
              <a:ea typeface="+mj-ea"/>
            </a:endParaRPr>
          </a:p>
          <a:p>
            <a:r>
              <a:rPr lang="en-US" altLang="ko-KR" sz="2000" dirty="0">
                <a:latin typeface="+mj-ea"/>
                <a:ea typeface="+mj-ea"/>
              </a:rPr>
              <a:t>2.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r>
              <a:rPr lang="ko-KR" altLang="en-US" sz="2000" b="1" u="sng" dirty="0">
                <a:latin typeface="+mj-ea"/>
                <a:ea typeface="+mj-ea"/>
              </a:rPr>
              <a:t>커뮤니티</a:t>
            </a:r>
            <a:r>
              <a:rPr lang="ko-KR" altLang="en-US" sz="2000" dirty="0">
                <a:latin typeface="+mj-ea"/>
                <a:ea typeface="+mj-ea"/>
              </a:rPr>
              <a:t>클릭</a:t>
            </a:r>
            <a:endParaRPr lang="en-US" altLang="ko-KR" sz="2000" dirty="0">
              <a:latin typeface="+mj-ea"/>
              <a:ea typeface="+mj-ea"/>
            </a:endParaRPr>
          </a:p>
          <a:p>
            <a:endParaRPr lang="en-US" altLang="ko-KR" sz="2000" dirty="0">
              <a:latin typeface="+mj-ea"/>
              <a:ea typeface="+mj-ea"/>
            </a:endParaRPr>
          </a:p>
          <a:p>
            <a:r>
              <a:rPr lang="en-US" altLang="ko-KR" sz="2000" dirty="0">
                <a:latin typeface="+mj-ea"/>
                <a:ea typeface="+mj-ea"/>
              </a:rPr>
              <a:t>3.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r>
              <a:rPr lang="ko-KR" altLang="en-US" sz="2000" b="1" u="sng" dirty="0" err="1">
                <a:latin typeface="+mj-ea"/>
                <a:ea typeface="+mj-ea"/>
              </a:rPr>
              <a:t>학사공지</a:t>
            </a:r>
            <a:r>
              <a:rPr lang="ko-KR" altLang="en-US" sz="2000" dirty="0">
                <a:latin typeface="+mj-ea"/>
                <a:ea typeface="+mj-ea"/>
              </a:rPr>
              <a:t> 및 </a:t>
            </a:r>
            <a:r>
              <a:rPr lang="ko-KR" altLang="en-US" sz="2000" b="1" u="sng" dirty="0" err="1">
                <a:latin typeface="+mj-ea"/>
                <a:ea typeface="+mj-ea"/>
              </a:rPr>
              <a:t>서식자료실</a:t>
            </a:r>
            <a:r>
              <a:rPr lang="ko-KR" altLang="en-US" sz="2000" b="1" dirty="0">
                <a:latin typeface="+mj-ea"/>
                <a:ea typeface="+mj-ea"/>
              </a:rPr>
              <a:t> </a:t>
            </a:r>
            <a:r>
              <a:rPr lang="ko-KR" altLang="en-US" sz="2000" dirty="0">
                <a:latin typeface="+mj-ea"/>
                <a:ea typeface="+mj-ea"/>
              </a:rPr>
              <a:t>클릭</a:t>
            </a:r>
            <a:endParaRPr lang="en-US" altLang="ko-KR" sz="2000" dirty="0">
              <a:latin typeface="+mj-ea"/>
              <a:ea typeface="+mj-ea"/>
            </a:endParaRPr>
          </a:p>
          <a:p>
            <a:endParaRPr lang="en-US" altLang="ko-KR" sz="2000" dirty="0">
              <a:latin typeface="+mj-ea"/>
              <a:ea typeface="+mj-ea"/>
            </a:endParaRPr>
          </a:p>
          <a:p>
            <a:r>
              <a:rPr lang="en-US" altLang="ko-KR" sz="2000" dirty="0">
                <a:latin typeface="+mj-ea"/>
                <a:ea typeface="+mj-ea"/>
              </a:rPr>
              <a:t>4. </a:t>
            </a:r>
            <a:r>
              <a:rPr lang="ko-KR" altLang="en-US" sz="2000" dirty="0">
                <a:latin typeface="+mj-ea"/>
                <a:ea typeface="+mj-ea"/>
              </a:rPr>
              <a:t>대학원 </a:t>
            </a:r>
            <a:r>
              <a:rPr lang="ko-KR" altLang="en-US" sz="2000" b="1" dirty="0">
                <a:latin typeface="+mj-ea"/>
                <a:ea typeface="+mj-ea"/>
              </a:rPr>
              <a:t>공지사항</a:t>
            </a:r>
            <a:r>
              <a:rPr lang="ko-KR" altLang="en-US" sz="2000" dirty="0">
                <a:latin typeface="+mj-ea"/>
                <a:ea typeface="+mj-ea"/>
              </a:rPr>
              <a:t> 및 </a:t>
            </a:r>
            <a:r>
              <a:rPr lang="ko-KR" altLang="en-US" sz="2000" b="1" dirty="0" err="1">
                <a:latin typeface="+mj-ea"/>
                <a:ea typeface="+mj-ea"/>
              </a:rPr>
              <a:t>서류양식</a:t>
            </a:r>
            <a:r>
              <a:rPr lang="ko-KR" altLang="en-US" sz="2000" dirty="0" err="1">
                <a:latin typeface="+mj-ea"/>
                <a:ea typeface="+mj-ea"/>
              </a:rPr>
              <a:t>이</a:t>
            </a:r>
            <a:r>
              <a:rPr lang="ko-KR" altLang="en-US" sz="2000" dirty="0">
                <a:latin typeface="+mj-ea"/>
                <a:ea typeface="+mj-ea"/>
              </a:rPr>
              <a:t> 탑재되어 있습니다</a:t>
            </a:r>
            <a:r>
              <a:rPr lang="en-US" altLang="ko-KR" sz="2000" dirty="0">
                <a:latin typeface="+mj-ea"/>
                <a:ea typeface="+mj-ea"/>
              </a:rPr>
              <a:t>.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976155" y="3128111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6" y="673769"/>
            <a:ext cx="6340053" cy="5230318"/>
          </a:xfrm>
          <a:prstGeom prst="rect">
            <a:avLst/>
          </a:prstGeom>
        </p:spPr>
      </p:pic>
      <p:cxnSp>
        <p:nvCxnSpPr>
          <p:cNvPr id="6" name="직선 화살표 연결선 5"/>
          <p:cNvCxnSpPr/>
          <p:nvPr/>
        </p:nvCxnSpPr>
        <p:spPr>
          <a:xfrm flipH="1" flipV="1">
            <a:off x="6388366" y="1052585"/>
            <a:ext cx="1083245" cy="26639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H="1" flipV="1">
            <a:off x="1804738" y="4403558"/>
            <a:ext cx="5574507" cy="324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 flipH="1">
            <a:off x="1732547" y="4441488"/>
            <a:ext cx="5646698" cy="5558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7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2117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학생증 발급 안내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4248" y="1499792"/>
            <a:ext cx="100104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latin typeface="+mj-ea"/>
                <a:ea typeface="+mj-ea"/>
              </a:rPr>
              <a:t>모바일 학생증 발급</a:t>
            </a:r>
            <a:r>
              <a:rPr lang="en-US" altLang="ko-KR" sz="2000" b="1" dirty="0">
                <a:latin typeface="+mj-ea"/>
                <a:ea typeface="+mj-ea"/>
              </a:rPr>
              <a:t> 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+mj-ea"/>
                <a:ea typeface="+mj-ea"/>
              </a:rPr>
              <a:t>     ▶안드로이드 </a:t>
            </a:r>
            <a:r>
              <a:rPr lang="en-US" altLang="ko-KR" sz="2000" dirty="0">
                <a:latin typeface="+mj-ea"/>
                <a:ea typeface="+mj-ea"/>
              </a:rPr>
              <a:t>: Play store </a:t>
            </a:r>
            <a:r>
              <a:rPr lang="ko-KR" altLang="en-US" sz="2000" dirty="0">
                <a:latin typeface="+mj-ea"/>
                <a:ea typeface="+mj-ea"/>
              </a:rPr>
              <a:t>→ </a:t>
            </a:r>
            <a:r>
              <a:rPr lang="en-US" altLang="ko-KR" sz="2000" dirty="0">
                <a:latin typeface="+mj-ea"/>
                <a:ea typeface="+mj-ea"/>
              </a:rPr>
              <a:t>‘</a:t>
            </a:r>
            <a:r>
              <a:rPr lang="ko-KR" altLang="en-US" sz="2000" dirty="0">
                <a:latin typeface="+mj-ea"/>
                <a:ea typeface="+mj-ea"/>
              </a:rPr>
              <a:t>목원대학교</a:t>
            </a:r>
            <a:r>
              <a:rPr lang="en-US" altLang="ko-KR" sz="2000" dirty="0">
                <a:latin typeface="+mj-ea"/>
                <a:ea typeface="+mj-ea"/>
              </a:rPr>
              <a:t>’</a:t>
            </a:r>
            <a:r>
              <a:rPr lang="ko-KR" altLang="en-US" sz="2000" dirty="0">
                <a:latin typeface="+mj-ea"/>
                <a:ea typeface="+mj-ea"/>
              </a:rPr>
              <a:t> 검색 → </a:t>
            </a:r>
            <a:r>
              <a:rPr lang="en-US" altLang="ko-KR" sz="2000" dirty="0">
                <a:latin typeface="+mj-ea"/>
                <a:ea typeface="+mj-ea"/>
              </a:rPr>
              <a:t>‘</a:t>
            </a:r>
            <a:r>
              <a:rPr lang="ko-KR" altLang="en-US" sz="2000" dirty="0">
                <a:latin typeface="+mj-ea"/>
                <a:ea typeface="+mj-ea"/>
              </a:rPr>
              <a:t>목원대학교통합앱</a:t>
            </a:r>
            <a:r>
              <a:rPr lang="en-US" altLang="ko-KR" sz="2000" dirty="0">
                <a:latin typeface="+mj-ea"/>
                <a:ea typeface="+mj-ea"/>
              </a:rPr>
              <a:t>’ </a:t>
            </a:r>
            <a:r>
              <a:rPr lang="ko-KR" altLang="en-US" sz="2000" dirty="0">
                <a:latin typeface="+mj-ea"/>
                <a:ea typeface="+mj-ea"/>
              </a:rPr>
              <a:t>다운</a:t>
            </a:r>
            <a:r>
              <a:rPr lang="en-US" altLang="ko-KR" sz="2000" dirty="0">
                <a:latin typeface="+mj-ea"/>
                <a:ea typeface="+mj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                       </a:t>
            </a:r>
            <a:r>
              <a:rPr lang="ko-KR" altLang="en-US" sz="2000" dirty="0">
                <a:latin typeface="+mj-ea"/>
                <a:ea typeface="+mj-ea"/>
              </a:rPr>
              <a:t>→ 로그인</a:t>
            </a:r>
            <a:r>
              <a:rPr lang="en-US" altLang="ko-KR" sz="2000" dirty="0">
                <a:latin typeface="+mj-ea"/>
                <a:ea typeface="+mj-ea"/>
              </a:rPr>
              <a:t>(</a:t>
            </a:r>
            <a:r>
              <a:rPr lang="ko-KR" altLang="en-US" sz="2000" dirty="0">
                <a:latin typeface="+mj-ea"/>
                <a:ea typeface="+mj-ea"/>
              </a:rPr>
              <a:t>학번</a:t>
            </a:r>
            <a:r>
              <a:rPr lang="en-US" altLang="ko-KR" sz="2000" dirty="0">
                <a:latin typeface="+mj-ea"/>
                <a:ea typeface="+mj-ea"/>
              </a:rPr>
              <a:t>/</a:t>
            </a:r>
            <a:r>
              <a:rPr lang="ko-KR" altLang="en-US" sz="2000" dirty="0">
                <a:latin typeface="+mj-ea"/>
                <a:ea typeface="+mj-ea"/>
              </a:rPr>
              <a:t>비밀번호</a:t>
            </a:r>
            <a:r>
              <a:rPr lang="en-US" altLang="ko-KR" sz="2000" dirty="0">
                <a:latin typeface="+mj-ea"/>
                <a:ea typeface="+mj-ea"/>
              </a:rPr>
              <a:t>)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+mj-ea"/>
                <a:ea typeface="+mj-ea"/>
              </a:rPr>
              <a:t>     ▶      </a:t>
            </a:r>
            <a:r>
              <a:rPr lang="en-US" altLang="ko-KR" sz="2000" dirty="0">
                <a:latin typeface="+mj-ea"/>
                <a:ea typeface="+mj-ea"/>
              </a:rPr>
              <a:t>IOS     : App store </a:t>
            </a:r>
            <a:r>
              <a:rPr lang="ko-KR" altLang="en-US" sz="2000" dirty="0">
                <a:latin typeface="+mj-ea"/>
                <a:ea typeface="+mj-ea"/>
              </a:rPr>
              <a:t>→ </a:t>
            </a:r>
            <a:r>
              <a:rPr lang="en-US" altLang="ko-KR" sz="2000" dirty="0">
                <a:latin typeface="+mj-ea"/>
                <a:ea typeface="+mj-ea"/>
              </a:rPr>
              <a:t>‘</a:t>
            </a:r>
            <a:r>
              <a:rPr lang="ko-KR" altLang="en-US" sz="2000" dirty="0">
                <a:latin typeface="+mj-ea"/>
                <a:ea typeface="+mj-ea"/>
              </a:rPr>
              <a:t>목원대학교</a:t>
            </a:r>
            <a:r>
              <a:rPr lang="en-US" altLang="ko-KR" sz="2000" dirty="0">
                <a:latin typeface="+mj-ea"/>
                <a:ea typeface="+mj-ea"/>
              </a:rPr>
              <a:t>’</a:t>
            </a:r>
            <a:r>
              <a:rPr lang="ko-KR" altLang="en-US" sz="2000" dirty="0">
                <a:latin typeface="+mj-ea"/>
                <a:ea typeface="+mj-ea"/>
              </a:rPr>
              <a:t> 검색 → </a:t>
            </a:r>
            <a:r>
              <a:rPr lang="en-US" altLang="ko-KR" sz="2000" dirty="0">
                <a:latin typeface="+mj-ea"/>
                <a:ea typeface="+mj-ea"/>
              </a:rPr>
              <a:t>‘</a:t>
            </a:r>
            <a:r>
              <a:rPr lang="ko-KR" altLang="en-US" sz="2000" dirty="0">
                <a:latin typeface="+mj-ea"/>
                <a:ea typeface="+mj-ea"/>
              </a:rPr>
              <a:t>목원대학교통합앱</a:t>
            </a:r>
            <a:r>
              <a:rPr lang="en-US" altLang="ko-KR" sz="2000" dirty="0">
                <a:latin typeface="+mj-ea"/>
                <a:ea typeface="+mj-ea"/>
              </a:rPr>
              <a:t>’ </a:t>
            </a:r>
            <a:r>
              <a:rPr lang="ko-KR" altLang="en-US" sz="2000" dirty="0">
                <a:latin typeface="+mj-ea"/>
                <a:ea typeface="+mj-ea"/>
              </a:rPr>
              <a:t>다운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                       </a:t>
            </a:r>
            <a:r>
              <a:rPr lang="ko-KR" altLang="en-US" sz="2000" dirty="0">
                <a:latin typeface="+mj-ea"/>
                <a:ea typeface="+mj-ea"/>
              </a:rPr>
              <a:t>→ 로그인</a:t>
            </a:r>
            <a:r>
              <a:rPr lang="en-US" altLang="ko-KR" sz="2000" dirty="0">
                <a:latin typeface="+mj-ea"/>
                <a:ea typeface="+mj-ea"/>
              </a:rPr>
              <a:t>(</a:t>
            </a:r>
            <a:r>
              <a:rPr lang="ko-KR" altLang="en-US" sz="2000" dirty="0">
                <a:latin typeface="+mj-ea"/>
                <a:ea typeface="+mj-ea"/>
              </a:rPr>
              <a:t>학번</a:t>
            </a:r>
            <a:r>
              <a:rPr lang="en-US" altLang="ko-KR" sz="2000" dirty="0">
                <a:latin typeface="+mj-ea"/>
                <a:ea typeface="+mj-ea"/>
              </a:rPr>
              <a:t>/</a:t>
            </a:r>
            <a:r>
              <a:rPr lang="ko-KR" altLang="en-US" sz="2000" dirty="0">
                <a:latin typeface="+mj-ea"/>
                <a:ea typeface="+mj-ea"/>
              </a:rPr>
              <a:t>비밀번호</a:t>
            </a:r>
            <a:r>
              <a:rPr lang="en-US" altLang="ko-KR" sz="2000" dirty="0">
                <a:latin typeface="+mj-ea"/>
                <a:ea typeface="+mj-ea"/>
              </a:rPr>
              <a:t>)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latin typeface="+mj-ea"/>
                <a:ea typeface="+mj-ea"/>
              </a:rPr>
              <a:t>학생증 카드 발급</a:t>
            </a:r>
            <a:endParaRPr lang="en-US" altLang="ko-KR" sz="2000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 </a:t>
            </a:r>
            <a:r>
              <a:rPr lang="ko-KR" altLang="en-US" sz="2000" dirty="0">
                <a:latin typeface="+mj-ea"/>
                <a:ea typeface="+mj-ea"/>
              </a:rPr>
              <a:t>▶ 학생회관 </a:t>
            </a:r>
            <a:r>
              <a:rPr lang="en-US" altLang="ko-KR" sz="2000" dirty="0">
                <a:latin typeface="+mj-ea"/>
                <a:ea typeface="+mj-ea"/>
              </a:rPr>
              <a:t>1</a:t>
            </a:r>
            <a:r>
              <a:rPr lang="ko-KR" altLang="en-US" sz="2000" dirty="0">
                <a:latin typeface="+mj-ea"/>
                <a:ea typeface="+mj-ea"/>
              </a:rPr>
              <a:t>층 학사지원과로 직접 방문 후 신청</a:t>
            </a:r>
            <a:endParaRPr lang="en-US" altLang="ko-KR" sz="2000" dirty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6" y="1112781"/>
            <a:ext cx="11002181" cy="5329116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00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기타 안내 사항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4248" y="1341326"/>
            <a:ext cx="9986258" cy="4187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sz="2000" dirty="0">
                <a:latin typeface="+mj-ea"/>
                <a:ea typeface="+mj-ea"/>
              </a:rPr>
              <a:t>주차요금 징수 안내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</a:t>
            </a:r>
            <a:r>
              <a:rPr lang="ko-KR" altLang="en-US" sz="2000" dirty="0">
                <a:latin typeface="+mj-ea"/>
                <a:ea typeface="+mj-ea"/>
              </a:rPr>
              <a:t>▶</a:t>
            </a:r>
            <a:r>
              <a:rPr lang="en-US" altLang="ko-KR" sz="2000" dirty="0">
                <a:latin typeface="+mj-ea"/>
                <a:ea typeface="+mj-ea"/>
              </a:rPr>
              <a:t> </a:t>
            </a:r>
            <a:r>
              <a:rPr lang="ko-KR" altLang="en-US" sz="2000" dirty="0">
                <a:latin typeface="+mj-ea"/>
                <a:ea typeface="+mj-ea"/>
              </a:rPr>
              <a:t>정기 차량 등록 시  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  1)</a:t>
            </a:r>
            <a:r>
              <a:rPr lang="ko-KR" altLang="en-US" sz="2000" dirty="0">
                <a:latin typeface="+mj-ea"/>
                <a:ea typeface="+mj-ea"/>
              </a:rPr>
              <a:t> 금      액 </a:t>
            </a:r>
            <a:r>
              <a:rPr lang="en-US" altLang="ko-KR" sz="2000" dirty="0">
                <a:latin typeface="+mj-ea"/>
                <a:ea typeface="+mj-ea"/>
              </a:rPr>
              <a:t>: </a:t>
            </a:r>
            <a:r>
              <a:rPr lang="ko-KR" altLang="en-US" sz="2000" dirty="0">
                <a:latin typeface="+mj-ea"/>
                <a:ea typeface="+mj-ea"/>
              </a:rPr>
              <a:t>담당부서 문의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  2)</a:t>
            </a:r>
            <a:r>
              <a:rPr lang="ko-KR" altLang="en-US" sz="2000" dirty="0">
                <a:latin typeface="+mj-ea"/>
                <a:ea typeface="+mj-ea"/>
              </a:rPr>
              <a:t> 구비서류 </a:t>
            </a:r>
            <a:r>
              <a:rPr lang="en-US" altLang="ko-KR" sz="2000" dirty="0">
                <a:latin typeface="+mj-ea"/>
                <a:ea typeface="+mj-ea"/>
              </a:rPr>
              <a:t>: </a:t>
            </a:r>
            <a:r>
              <a:rPr lang="ko-KR" altLang="en-US" sz="2000" dirty="0">
                <a:latin typeface="+mj-ea"/>
                <a:ea typeface="+mj-ea"/>
              </a:rPr>
              <a:t>자동차등록증</a:t>
            </a:r>
            <a:r>
              <a:rPr lang="en-US" altLang="ko-KR" sz="2000" dirty="0">
                <a:latin typeface="+mj-ea"/>
                <a:ea typeface="+mj-ea"/>
              </a:rPr>
              <a:t>, </a:t>
            </a:r>
            <a:r>
              <a:rPr lang="ko-KR" altLang="en-US" sz="2000" dirty="0">
                <a:latin typeface="+mj-ea"/>
                <a:ea typeface="+mj-ea"/>
              </a:rPr>
              <a:t>신분증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  3)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r>
              <a:rPr lang="ko-KR" altLang="en-US" sz="2000" dirty="0" err="1">
                <a:latin typeface="+mj-ea"/>
                <a:ea typeface="+mj-ea"/>
              </a:rPr>
              <a:t>신청장소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r>
              <a:rPr lang="en-US" altLang="ko-KR" sz="2000" dirty="0">
                <a:latin typeface="+mj-ea"/>
                <a:ea typeface="+mj-ea"/>
              </a:rPr>
              <a:t>: </a:t>
            </a:r>
            <a:r>
              <a:rPr lang="ko-KR" altLang="en-US" sz="2000" dirty="0">
                <a:latin typeface="+mj-ea"/>
                <a:ea typeface="+mj-ea"/>
              </a:rPr>
              <a:t>관리과</a:t>
            </a:r>
            <a:r>
              <a:rPr lang="en-US" altLang="ko-KR" sz="2000" dirty="0">
                <a:latin typeface="+mj-ea"/>
                <a:ea typeface="+mj-ea"/>
              </a:rPr>
              <a:t>(E121)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                  (042-829-7181~3)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  4) </a:t>
            </a:r>
            <a:r>
              <a:rPr lang="ko-KR" altLang="en-US" sz="2000" dirty="0" err="1">
                <a:latin typeface="+mj-ea"/>
                <a:ea typeface="+mj-ea"/>
              </a:rPr>
              <a:t>주차안내</a:t>
            </a:r>
            <a:r>
              <a:rPr lang="ko-KR" altLang="en-US" sz="2000" dirty="0">
                <a:latin typeface="+mj-ea"/>
                <a:ea typeface="+mj-ea"/>
              </a:rPr>
              <a:t> 페이지 </a:t>
            </a:r>
            <a:r>
              <a:rPr lang="en-US" altLang="ko-KR" sz="2000" dirty="0">
                <a:latin typeface="+mj-ea"/>
                <a:ea typeface="+mj-ea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  <a:hlinkClick r:id="rId2"/>
              </a:rPr>
              <a:t>https://www.mokwon.ac.kr/kr/html/sub05/050604.html</a:t>
            </a:r>
            <a:endParaRPr lang="en-US" altLang="ko-KR" sz="2000" dirty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7" y="1135918"/>
            <a:ext cx="11002181" cy="4550518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59" y="1755343"/>
            <a:ext cx="4710978" cy="3105150"/>
          </a:xfrm>
          <a:prstGeom prst="rect">
            <a:avLst/>
          </a:prstGeom>
        </p:spPr>
      </p:pic>
      <p:sp>
        <p:nvSpPr>
          <p:cNvPr id="4" name="아래쪽 화살표 3"/>
          <p:cNvSpPr/>
          <p:nvPr/>
        </p:nvSpPr>
        <p:spPr>
          <a:xfrm>
            <a:off x="9855276" y="2766860"/>
            <a:ext cx="524785" cy="64431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18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49073" y="2973553"/>
            <a:ext cx="5693853" cy="773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2.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수강신청방법 안내</a:t>
            </a: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11" y="2799686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661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9952" y="964108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7777421" y="1801608"/>
            <a:ext cx="4095503" cy="35240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724" name="Rectangle 4"/>
          <p:cNvSpPr txBox="1">
            <a:spLocks noChangeArrowheads="1"/>
          </p:cNvSpPr>
          <p:nvPr/>
        </p:nvSpPr>
        <p:spPr bwMode="auto">
          <a:xfrm>
            <a:off x="7777421" y="2009327"/>
            <a:ext cx="4290241" cy="3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180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buNone/>
            </a:pP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1. </a:t>
            </a:r>
            <a:r>
              <a:rPr lang="en-US" altLang="ko-KR" sz="1800" dirty="0">
                <a:solidFill>
                  <a:srgbClr val="000000"/>
                </a:solidFill>
                <a:latin typeface="+mj-ea"/>
                <a:ea typeface="+mj-ea"/>
              </a:rPr>
              <a:t>http://www.mokwon.ac.kr</a:t>
            </a: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으로 접속</a:t>
            </a: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     (</a:t>
            </a: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종합정보시스템</a:t>
            </a: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eaLnBrk="1" hangingPunct="1">
              <a:buNone/>
            </a:pP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2. </a:t>
            </a: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대학원</a:t>
            </a:r>
            <a:r>
              <a:rPr lang="en-US" altLang="ko-KR" sz="2000" u="sng" dirty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수강신청</a:t>
            </a:r>
            <a:r>
              <a:rPr lang="en-US" altLang="ko-KR" sz="2000" u="sng" dirty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eaLnBrk="1" hangingPunct="1">
              <a:buNone/>
            </a:pP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   </a:t>
            </a: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종합정보시스템</a:t>
            </a: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클릭</a:t>
            </a:r>
            <a:endParaRPr lang="en-US" altLang="ko-KR" sz="20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9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9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dirty="0">
                <a:solidFill>
                  <a:srgbClr val="000000"/>
                </a:solidFill>
                <a:latin typeface="+mj-ea"/>
                <a:ea typeface="+mj-ea"/>
              </a:rPr>
              <a:t>★ 수강신청 기간</a:t>
            </a:r>
            <a:r>
              <a:rPr lang="en-US" altLang="ko-KR" sz="24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2400" dirty="0">
                <a:solidFill>
                  <a:srgbClr val="000000"/>
                </a:solidFill>
                <a:latin typeface="+mj-ea"/>
                <a:ea typeface="+mj-ea"/>
              </a:rPr>
              <a:t>★</a:t>
            </a:r>
            <a:endParaRPr lang="en-US" altLang="ko-KR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buFontTx/>
              <a:buNone/>
            </a:pP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  3</a:t>
            </a:r>
            <a:r>
              <a:rPr lang="ko-KR" altLang="en-US" sz="2400" dirty="0">
                <a:solidFill>
                  <a:srgbClr val="FF0000"/>
                </a:solidFill>
                <a:latin typeface="+mj-ea"/>
                <a:ea typeface="+mj-ea"/>
              </a:rPr>
              <a:t>월 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3</a:t>
            </a:r>
            <a:r>
              <a:rPr lang="ko-KR" altLang="en-US" sz="2400" dirty="0">
                <a:solidFill>
                  <a:srgbClr val="FF0000"/>
                </a:solidFill>
                <a:latin typeface="+mj-ea"/>
                <a:ea typeface="+mj-ea"/>
              </a:rPr>
              <a:t>일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2400" dirty="0">
                <a:solidFill>
                  <a:srgbClr val="FF0000"/>
                </a:solidFill>
                <a:latin typeface="+mj-ea"/>
                <a:ea typeface="+mj-ea"/>
              </a:rPr>
              <a:t>화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) ~ 3</a:t>
            </a:r>
            <a:r>
              <a:rPr lang="ko-KR" altLang="en-US" sz="2400" dirty="0">
                <a:solidFill>
                  <a:srgbClr val="FF0000"/>
                </a:solidFill>
                <a:latin typeface="+mj-ea"/>
                <a:ea typeface="+mj-ea"/>
              </a:rPr>
              <a:t>월 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9</a:t>
            </a:r>
            <a:r>
              <a:rPr lang="ko-KR" altLang="en-US" sz="2400" dirty="0">
                <a:solidFill>
                  <a:srgbClr val="FF0000"/>
                </a:solidFill>
                <a:latin typeface="+mj-ea"/>
                <a:ea typeface="+mj-ea"/>
              </a:rPr>
              <a:t>일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2400" dirty="0">
                <a:solidFill>
                  <a:srgbClr val="FF0000"/>
                </a:solidFill>
                <a:latin typeface="+mj-ea"/>
                <a:ea typeface="+mj-ea"/>
              </a:rPr>
              <a:t>월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)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4" y="0"/>
            <a:ext cx="6436894" cy="200932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80" y="2228435"/>
            <a:ext cx="5430008" cy="4477375"/>
          </a:xfrm>
          <a:prstGeom prst="rect">
            <a:avLst/>
          </a:prstGeom>
        </p:spPr>
      </p:pic>
      <p:cxnSp>
        <p:nvCxnSpPr>
          <p:cNvPr id="9" name="직선 화살표 연결선 8"/>
          <p:cNvCxnSpPr/>
          <p:nvPr/>
        </p:nvCxnSpPr>
        <p:spPr>
          <a:xfrm flipH="1" flipV="1">
            <a:off x="6498943" y="601579"/>
            <a:ext cx="1798999" cy="18185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H="1">
            <a:off x="2236124" y="1916444"/>
            <a:ext cx="5541297" cy="29631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8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-96252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60" y="641642"/>
            <a:ext cx="6336031" cy="51495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50715" y="1194673"/>
            <a:ext cx="4640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학번 조회 </a:t>
            </a:r>
            <a:r>
              <a:rPr lang="en-US" altLang="ko-KR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2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 당일</a:t>
            </a:r>
          </a:p>
        </p:txBody>
      </p:sp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4425647" y="1285003"/>
            <a:ext cx="1199880" cy="370901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 flipV="1">
            <a:off x="5625527" y="1655904"/>
            <a:ext cx="1076508" cy="128500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6900092" y="2071789"/>
            <a:ext cx="4525789" cy="271442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246904" y="2368257"/>
            <a:ext cx="3552104" cy="212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>
                <a:solidFill>
                  <a:srgbClr val="000000"/>
                </a:solidFill>
              </a:rPr>
              <a:t>학번</a:t>
            </a:r>
            <a:r>
              <a:rPr lang="en-US" altLang="ko-KR" sz="2000" b="1" u="sng" dirty="0">
                <a:solidFill>
                  <a:srgbClr val="000000"/>
                </a:solidFill>
              </a:rPr>
              <a:t>/</a:t>
            </a:r>
            <a:r>
              <a:rPr lang="ko-KR" altLang="en-US" sz="2000" b="1" u="sng" dirty="0" err="1">
                <a:solidFill>
                  <a:srgbClr val="000000"/>
                </a:solidFill>
              </a:rPr>
              <a:t>사번</a:t>
            </a:r>
            <a:r>
              <a:rPr lang="ko-KR" altLang="en-US" sz="2000" b="1" u="sng" dirty="0">
                <a:solidFill>
                  <a:srgbClr val="000000"/>
                </a:solidFill>
              </a:rPr>
              <a:t> 찾기</a:t>
            </a:r>
            <a:r>
              <a:rPr lang="ko-KR" altLang="en-US" sz="2000" b="1" dirty="0">
                <a:solidFill>
                  <a:srgbClr val="000000"/>
                </a:solidFill>
              </a:rPr>
              <a:t> </a:t>
            </a:r>
            <a:r>
              <a:rPr lang="ko-KR" altLang="en-US" sz="2000" dirty="0">
                <a:solidFill>
                  <a:srgbClr val="000000"/>
                </a:solidFill>
              </a:rPr>
              <a:t>클릭</a:t>
            </a:r>
            <a:endParaRPr lang="en-US" altLang="ko-KR" sz="2000" dirty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2. </a:t>
            </a:r>
            <a:r>
              <a:rPr lang="ko-KR" altLang="en-US" sz="2000" b="1" u="sng" dirty="0"/>
              <a:t>성명</a:t>
            </a:r>
            <a:r>
              <a:rPr lang="ko-KR" altLang="en-US" sz="2000" dirty="0"/>
              <a:t>입력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3. </a:t>
            </a:r>
            <a:r>
              <a:rPr lang="ko-KR" altLang="en-US" sz="2000" b="1" u="sng" dirty="0"/>
              <a:t>주민번호</a:t>
            </a:r>
            <a:r>
              <a:rPr lang="ko-KR" altLang="en-US" sz="2000" dirty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4. </a:t>
            </a:r>
            <a:r>
              <a:rPr lang="ko-KR" altLang="en-US" sz="2000" b="1" u="sng" dirty="0"/>
              <a:t>확인</a:t>
            </a:r>
            <a:r>
              <a:rPr lang="ko-KR" altLang="en-US" sz="2000" dirty="0"/>
              <a:t> 클릭</a:t>
            </a:r>
          </a:p>
        </p:txBody>
      </p:sp>
    </p:spTree>
    <p:extLst>
      <p:ext uri="{BB962C8B-B14F-4D97-AF65-F5344CB8AC3E}">
        <p14:creationId xmlns:p14="http://schemas.microsoft.com/office/powerpoint/2010/main" val="27566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pptkorea_0Ae18537">
  <a:themeElements>
    <a:clrScheme name="ma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in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패싯">
  <a:themeElements>
    <a:clrScheme name="패싯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패싯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패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339</Words>
  <Application>Microsoft Office PowerPoint</Application>
  <PresentationFormat>와이드스크린</PresentationFormat>
  <Paragraphs>86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13</vt:i4>
      </vt:variant>
    </vt:vector>
  </HeadingPairs>
  <TitlesOfParts>
    <vt:vector size="23" baseType="lpstr">
      <vt:lpstr>Arial Unicode MS</vt:lpstr>
      <vt:lpstr>HY그래픽M</vt:lpstr>
      <vt:lpstr>HY울릉도M</vt:lpstr>
      <vt:lpstr>굴림</vt:lpstr>
      <vt:lpstr>맑은 고딕</vt:lpstr>
      <vt:lpstr>Arial</vt:lpstr>
      <vt:lpstr>Trebuchet MS</vt:lpstr>
      <vt:lpstr>Wingdings 3</vt:lpstr>
      <vt:lpstr>1_pptkorea_0Ae18537</vt:lpstr>
      <vt:lpstr>패싯</vt:lpstr>
      <vt:lpstr>신(편)입생 오리엔테이션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감사합니다.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대학원 교학과</dc:creator>
  <cp:lastModifiedBy>하염</cp:lastModifiedBy>
  <cp:revision>131</cp:revision>
  <cp:lastPrinted>2019-03-03T23:57:34Z</cp:lastPrinted>
  <dcterms:created xsi:type="dcterms:W3CDTF">2016-02-25T06:45:21Z</dcterms:created>
  <dcterms:modified xsi:type="dcterms:W3CDTF">2026-02-26T01:42:30Z</dcterms:modified>
</cp:coreProperties>
</file>