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79" r:id="rId2"/>
  </p:sldMasterIdLst>
  <p:notesMasterIdLst>
    <p:notesMasterId r:id="rId18"/>
  </p:notesMasterIdLst>
  <p:handoutMasterIdLst>
    <p:handoutMasterId r:id="rId19"/>
  </p:handoutMasterIdLst>
  <p:sldIdLst>
    <p:sldId id="271" r:id="rId3"/>
    <p:sldId id="264" r:id="rId4"/>
    <p:sldId id="257" r:id="rId5"/>
    <p:sldId id="268" r:id="rId6"/>
    <p:sldId id="266" r:id="rId7"/>
    <p:sldId id="281" r:id="rId8"/>
    <p:sldId id="278" r:id="rId9"/>
    <p:sldId id="265" r:id="rId10"/>
    <p:sldId id="258" r:id="rId11"/>
    <p:sldId id="283" r:id="rId12"/>
    <p:sldId id="259" r:id="rId13"/>
    <p:sldId id="282" r:id="rId14"/>
    <p:sldId id="273" r:id="rId15"/>
    <p:sldId id="280" r:id="rId16"/>
    <p:sldId id="270" r:id="rId17"/>
  </p:sldIdLst>
  <p:sldSz cx="12192000" cy="6858000"/>
  <p:notesSz cx="9939338" cy="6807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9278" y="0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D9A8D-797C-4D2C-B39B-53D28F068321}" type="datetimeFigureOut">
              <a:rPr lang="ko-KR" altLang="en-US" smtClean="0"/>
              <a:t>2019-09-02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6465808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9278" y="6465808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9FF39-0FCA-450E-B96F-56B0A62C30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605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993" y="0"/>
            <a:ext cx="4307047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3E986-BFE9-43DC-BC04-B892FB8E6886}" type="datetimeFigureOut">
              <a:rPr lang="ko-KR" altLang="en-US" smtClean="0"/>
              <a:t>2019-09-02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5" y="3275966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993" y="6465659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AB68A-2B21-4B58-8A9C-64FDB4A10A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58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433" y="1700214"/>
            <a:ext cx="12192000" cy="815975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75000"/>
              </a:lnSpc>
              <a:defRPr sz="5500">
                <a:solidFill>
                  <a:srgbClr val="000066"/>
                </a:solidFill>
                <a:ea typeface="Arial Unicode MS" pitchFamily="50" charset="-127"/>
                <a:cs typeface="Arial Unicode MS" pitchFamily="50" charset="-127"/>
              </a:defRPr>
            </a:lvl1pPr>
          </a:lstStyle>
          <a:p>
            <a:pPr lvl="0"/>
            <a:r>
              <a:rPr lang="ko-KR" altLang="en-US" noProof="0" smtClean="0"/>
              <a:t>마스터 제목 스타일 편집</a:t>
            </a:r>
            <a:endParaRPr lang="en-US" altLang="ko-KR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4067" y="2565400"/>
            <a:ext cx="12192000" cy="649288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kumimoji="0" sz="2200">
                <a:solidFill>
                  <a:srgbClr val="FF9933"/>
                </a:solidFill>
                <a:latin typeface="Arial" charset="0"/>
              </a:defRPr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  <a:endParaRPr lang="en-US" altLang="ko-K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087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087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1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1006A-2F15-4D02-90B1-FB9538B9318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45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BEFD8-8AC6-433F-9652-0568B27D76C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2284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47667" y="44451"/>
            <a:ext cx="2749551" cy="608171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94784" y="44451"/>
            <a:ext cx="8049683" cy="608171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BE119-EB2C-468D-A909-9D616B804F0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3034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006A-2F15-4D02-90B1-FB9538B93189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259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9411-F96D-4D6C-A24D-19635A12591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38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8D6-1727-4220-9E44-0A56141B46F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08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CEC6-C303-48A0-84E5-E00D6675B625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87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B606-1B2C-41FE-ABE9-2E96006E7DAC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43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33AB-B064-43D0-9D66-4825AED0DA1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61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708B-1464-4FCC-BC07-AA9E8C279669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77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C940-23E1-4F62-B269-A36AC20A48F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1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9411-F96D-4D6C-A24D-19635A1259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1602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EA88-398E-4AE2-8FD1-767494ED3051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08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94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005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39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9734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55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EFD8-8AC6-433F-9652-0568B27D76CC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62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E119-EB2C-468D-A909-9D616B804F05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048D6-1727-4220-9E44-0A56141B46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6732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4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12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8CEC6-C303-48A0-84E5-E00D6675B62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1768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DB606-1B2C-41FE-ABE9-2E96006E7DA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726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533AB-B064-43D0-9D66-4825AED0DA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2935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A708B-1464-4FCC-BC07-AA9E8C27966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6200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DC940-23E1-4F62-B269-A36AC20A48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2722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AEA88-398E-4AE2-8FD1-767494ED3051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307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125538"/>
            <a:ext cx="109728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" name="Rectangle 122"/>
          <p:cNvSpPr>
            <a:spLocks noGrp="1" noChangeArrowheads="1"/>
          </p:cNvSpPr>
          <p:nvPr>
            <p:ph type="title"/>
          </p:nvPr>
        </p:nvSpPr>
        <p:spPr bwMode="auto">
          <a:xfrm>
            <a:off x="594784" y="44450"/>
            <a:ext cx="1097280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Title Style</a:t>
            </a:r>
          </a:p>
        </p:txBody>
      </p:sp>
      <p:pic>
        <p:nvPicPr>
          <p:cNvPr id="1031" name="그림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07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pic>
        <p:nvPicPr>
          <p:cNvPr id="18" name="그림 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89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8"/>
          <p:cNvSpPr>
            <a:spLocks noGrp="1" noChangeArrowheads="1"/>
          </p:cNvSpPr>
          <p:nvPr>
            <p:ph type="ctrTitle"/>
          </p:nvPr>
        </p:nvSpPr>
        <p:spPr>
          <a:xfrm>
            <a:off x="110581" y="2221730"/>
            <a:ext cx="8397875" cy="1863476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ko-KR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2019</a:t>
            </a: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학년도 후기 </a:t>
            </a:r>
            <a:r>
              <a:rPr lang="en-US" altLang="ko-KR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600" spc="100" dirty="0" err="1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오리엔테이션</a:t>
            </a:r>
            <a:endParaRPr lang="en-US" altLang="ko-KR" sz="4600" spc="100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47" name="Rectangle 102"/>
          <p:cNvSpPr>
            <a:spLocks noGrp="1" noChangeArrowheads="1"/>
          </p:cNvSpPr>
          <p:nvPr>
            <p:ph type="subTitle" idx="1"/>
          </p:nvPr>
        </p:nvSpPr>
        <p:spPr>
          <a:xfrm>
            <a:off x="155031" y="3928065"/>
            <a:ext cx="8353425" cy="649288"/>
          </a:xfrm>
        </p:spPr>
        <p:txBody>
          <a:bodyPr/>
          <a:lstStyle/>
          <a:p>
            <a:pPr eaLnBrk="1" hangingPunct="1"/>
            <a:r>
              <a:rPr lang="ko-KR" altLang="en-US" b="1" dirty="0" smtClean="0">
                <a:solidFill>
                  <a:schemeClr val="accent1">
                    <a:lumMod val="2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목원대학교 일반대학원</a:t>
            </a:r>
            <a:endParaRPr lang="en-US" altLang="ko-KR" b="1" dirty="0" smtClean="0">
              <a:solidFill>
                <a:schemeClr val="accent1">
                  <a:lumMod val="25000"/>
                </a:schemeClr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865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0715" y="1194673"/>
            <a:ext cx="24624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학번 조회</a:t>
            </a:r>
            <a:endParaRPr lang="ko-KR" altLang="en-US" sz="4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81" y="732599"/>
            <a:ext cx="6527811" cy="5066555"/>
          </a:xfrm>
          <a:prstGeom prst="rect">
            <a:avLst/>
          </a:prstGeom>
        </p:spPr>
      </p:pic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622904" y="3707026"/>
            <a:ext cx="1199880" cy="370901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>
            <a:off x="1898623" y="2940907"/>
            <a:ext cx="4803412" cy="88745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6900092" y="2071789"/>
            <a:ext cx="4525789" cy="271442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246904" y="2368257"/>
            <a:ext cx="3552104" cy="212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 smtClean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학번</a:t>
            </a:r>
            <a:r>
              <a:rPr lang="en-US" altLang="ko-KR" sz="2000" b="1" u="sng" dirty="0" smtClean="0">
                <a:solidFill>
                  <a:srgbClr val="000000"/>
                </a:solidFill>
              </a:rPr>
              <a:t>/</a:t>
            </a:r>
            <a:r>
              <a:rPr lang="ko-KR" altLang="en-US" sz="2000" b="1" u="sng" dirty="0" err="1" smtClean="0">
                <a:solidFill>
                  <a:srgbClr val="000000"/>
                </a:solidFill>
              </a:rPr>
              <a:t>사번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 찾기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 </a:t>
            </a:r>
            <a:r>
              <a:rPr lang="ko-KR" altLang="en-US" sz="2000" dirty="0" smtClean="0">
                <a:solidFill>
                  <a:srgbClr val="000000"/>
                </a:solidFill>
              </a:rPr>
              <a:t>클릭</a:t>
            </a:r>
            <a:endParaRPr lang="en-US" altLang="ko-KR" sz="2000" dirty="0" smtClean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/>
              <a:t>2. </a:t>
            </a:r>
            <a:r>
              <a:rPr lang="ko-KR" altLang="en-US" sz="2000" b="1" u="sng" dirty="0" smtClean="0"/>
              <a:t>성명</a:t>
            </a:r>
            <a:r>
              <a:rPr lang="ko-KR" altLang="en-US" sz="2000" dirty="0" smtClean="0"/>
              <a:t>입력 </a:t>
            </a:r>
            <a:endParaRPr lang="ko-KR" altLang="en-US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주민번호</a:t>
            </a:r>
            <a:r>
              <a:rPr lang="ko-KR" altLang="en-US" sz="2000" dirty="0" smtClean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클릭</a:t>
            </a:r>
          </a:p>
        </p:txBody>
      </p:sp>
    </p:spTree>
    <p:extLst>
      <p:ext uri="{BB962C8B-B14F-4D97-AF65-F5344CB8AC3E}">
        <p14:creationId xmlns:p14="http://schemas.microsoft.com/office/powerpoint/2010/main" val="91128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43" y="707886"/>
            <a:ext cx="6527811" cy="5066555"/>
          </a:xfrm>
          <a:prstGeom prst="rect">
            <a:avLst/>
          </a:prstGeom>
        </p:spPr>
      </p:pic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3539097" y="3688175"/>
            <a:ext cx="1199880" cy="43312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>
            <a:off x="4733179" y="2433100"/>
            <a:ext cx="3073075" cy="13376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7633046" y="1935405"/>
            <a:ext cx="3519064" cy="34188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708886" y="2143920"/>
            <a:ext cx="3552104" cy="28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 smtClean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비밀번호 </a:t>
            </a:r>
            <a:r>
              <a:rPr lang="ko-KR" altLang="en-US" sz="2000" b="1" u="sng" dirty="0">
                <a:solidFill>
                  <a:srgbClr val="000000"/>
                </a:solidFill>
              </a:rPr>
              <a:t>신규등록</a:t>
            </a:r>
            <a:r>
              <a:rPr lang="ko-KR" altLang="en-US" sz="2000" b="1" dirty="0">
                <a:solidFill>
                  <a:srgbClr val="000000"/>
                </a:solidFill>
              </a:rPr>
              <a:t> 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클릭</a:t>
            </a:r>
            <a:endParaRPr lang="en-US" altLang="ko-KR" sz="2000" b="1" dirty="0" smtClean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/>
              <a:t>2. </a:t>
            </a:r>
            <a:r>
              <a:rPr lang="ko-KR" altLang="en-US" sz="2000" b="1" u="sng" dirty="0" smtClean="0"/>
              <a:t>학번</a:t>
            </a:r>
            <a:r>
              <a:rPr lang="ko-KR" altLang="en-US" sz="2000" dirty="0" smtClean="0"/>
              <a:t>입력 </a:t>
            </a:r>
            <a:endParaRPr lang="ko-KR" altLang="en-US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생년월일</a:t>
            </a:r>
            <a:r>
              <a:rPr lang="ko-KR" altLang="en-US" sz="2000" dirty="0" smtClean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비밀번호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Tx/>
              <a:buNone/>
            </a:pPr>
            <a:r>
              <a:rPr lang="en-US" altLang="ko-KR" sz="2000" dirty="0"/>
              <a:t>5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비밀번호확인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6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클릭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33046" y="1082929"/>
            <a:ext cx="3460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비밀번호 등록</a:t>
            </a:r>
            <a:endParaRPr lang="en-US" altLang="ko-KR" sz="4000" b="1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945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양쪽 모서리가 둥근 사각형 1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양쪽 모서리가 둥근 사각형 5"/>
          <p:cNvSpPr/>
          <p:nvPr/>
        </p:nvSpPr>
        <p:spPr>
          <a:xfrm>
            <a:off x="0" y="0"/>
            <a:ext cx="9666514" cy="5707464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8" y="886393"/>
            <a:ext cx="9797314" cy="5203793"/>
          </a:xfrm>
          <a:prstGeom prst="rect">
            <a:avLst/>
          </a:prstGeom>
        </p:spPr>
      </p:pic>
      <p:sp>
        <p:nvSpPr>
          <p:cNvPr id="32775" name="Rectangle 4"/>
          <p:cNvSpPr txBox="1">
            <a:spLocks noChangeArrowheads="1"/>
          </p:cNvSpPr>
          <p:nvPr/>
        </p:nvSpPr>
        <p:spPr bwMode="auto">
          <a:xfrm>
            <a:off x="7179245" y="2173485"/>
            <a:ext cx="33131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수강신청 클릭</a:t>
            </a:r>
            <a:r>
              <a:rPr lang="en-US" altLang="ko-KR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!</a:t>
            </a:r>
            <a:endParaRPr lang="ko-KR" altLang="en-US" sz="28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en-US" altLang="ko-KR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ko-KR" altLang="en-US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898814" y="1858353"/>
            <a:ext cx="604298" cy="12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1095143" y="3585246"/>
            <a:ext cx="892684" cy="24317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1095143" y="3195529"/>
            <a:ext cx="616036" cy="20022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3" name="Oval 10"/>
          <p:cNvSpPr>
            <a:spLocks noChangeArrowheads="1"/>
          </p:cNvSpPr>
          <p:nvPr/>
        </p:nvSpPr>
        <p:spPr bwMode="auto">
          <a:xfrm>
            <a:off x="8708412" y="4715261"/>
            <a:ext cx="1730878" cy="127118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4" name="Line 11"/>
          <p:cNvSpPr>
            <a:spLocks noChangeShapeType="1"/>
          </p:cNvSpPr>
          <p:nvPr/>
        </p:nvSpPr>
        <p:spPr bwMode="auto">
          <a:xfrm>
            <a:off x="9128097" y="2827305"/>
            <a:ext cx="206822" cy="184124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7472795" y="2114250"/>
            <a:ext cx="2652584" cy="7130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수강신청 클릭</a:t>
            </a:r>
            <a:endParaRPr lang="ko-KR" altLang="en-US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742898" y="1067254"/>
            <a:ext cx="690173" cy="4832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59537" y="131798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278974" y="1960886"/>
            <a:ext cx="246924" cy="103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1742178" y="2066731"/>
            <a:ext cx="604298" cy="12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43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양쪽 모서리가 둥근 사각형 10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8" y="690064"/>
            <a:ext cx="9012189" cy="60705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3257" y="219027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3" name="모서리가 둥근 직사각형 2"/>
          <p:cNvSpPr/>
          <p:nvPr/>
        </p:nvSpPr>
        <p:spPr>
          <a:xfrm>
            <a:off x="8273138" y="4474649"/>
            <a:ext cx="3700519" cy="20363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801" name="Rectangle 3"/>
          <p:cNvSpPr txBox="1">
            <a:spLocks noChangeArrowheads="1"/>
          </p:cNvSpPr>
          <p:nvPr/>
        </p:nvSpPr>
        <p:spPr bwMode="auto">
          <a:xfrm>
            <a:off x="8159521" y="4441385"/>
            <a:ext cx="3927755" cy="210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u="sng" dirty="0" smtClean="0">
                <a:solidFill>
                  <a:srgbClr val="000000"/>
                </a:solidFill>
                <a:latin typeface="+mj-ea"/>
                <a:ea typeface="+mj-ea"/>
              </a:rPr>
              <a:t>수강신청안내 클릭</a:t>
            </a:r>
            <a:endParaRPr lang="en-US" altLang="ko-KR" sz="2400" u="sng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4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b="1" u="sng" dirty="0" smtClean="0">
                <a:solidFill>
                  <a:srgbClr val="000000"/>
                </a:solidFill>
                <a:latin typeface="+mj-ea"/>
                <a:ea typeface="+mj-ea"/>
              </a:rPr>
              <a:t>공지사항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2000" u="sng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및</a:t>
            </a:r>
            <a:r>
              <a:rPr lang="en-US" altLang="ko-KR" sz="2000" u="sng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solidFill>
                  <a:srgbClr val="000000"/>
                </a:solidFill>
                <a:latin typeface="+mj-ea"/>
                <a:ea typeface="+mj-ea"/>
              </a:rPr>
              <a:t>유의사항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 확인</a:t>
            </a:r>
            <a:endParaRPr lang="en-US" altLang="ko-KR" sz="2000" u="sng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8093644" y="1975459"/>
            <a:ext cx="1041303" cy="37235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 flipV="1">
            <a:off x="8890502" y="2381077"/>
            <a:ext cx="1412341" cy="1962874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354166" y="2069109"/>
            <a:ext cx="1221072" cy="946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1041149" y="1782017"/>
            <a:ext cx="534089" cy="92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507060" y="1922593"/>
            <a:ext cx="534089" cy="92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785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54" y="653947"/>
            <a:ext cx="9924740" cy="5845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3257" y="219027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  <a:endParaRPr lang="ko-KR" altLang="en-US" sz="4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035352" y="1812283"/>
            <a:ext cx="1270525" cy="111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3922577" y="4675366"/>
            <a:ext cx="4149349" cy="118173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1091012" y="3498574"/>
            <a:ext cx="1330501" cy="338907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2943518" y="2853951"/>
            <a:ext cx="580942" cy="44193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 flipV="1">
            <a:off x="3555890" y="3140764"/>
            <a:ext cx="4533666" cy="125057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8089557" y="4183057"/>
            <a:ext cx="2449256" cy="12374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8089557" y="5569235"/>
            <a:ext cx="2446228" cy="6003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885241" y="1301450"/>
            <a:ext cx="2825750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이번 학기 수강과목</a:t>
            </a:r>
          </a:p>
          <a:p>
            <a:pPr algn="ctr" eaLnBrk="1" hangingPunct="1">
              <a:buFontTx/>
              <a:buNone/>
            </a:pP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  </a:t>
            </a: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확인 후 신청버튼 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클릭</a:t>
            </a: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endParaRPr lang="en-US" altLang="ko-KR" sz="20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수강신청내역 확인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lang="ko-KR" altLang="en-US" sz="2000" u="sng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2930576" y="4439743"/>
            <a:ext cx="960572" cy="36036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1829591" y="1653871"/>
            <a:ext cx="476286" cy="95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52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-440675" y="3065961"/>
            <a:ext cx="8353425" cy="815975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</a:pPr>
            <a:r>
              <a:rPr lang="ko-KR" altLang="en-US" sz="60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r>
              <a:rPr lang="en-US" altLang="ko-KR" sz="60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044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4300" y="1577197"/>
            <a:ext cx="112010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2019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학년도 후기 신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400" b="1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오리엔테이션</a:t>
            </a:r>
          </a:p>
        </p:txBody>
      </p:sp>
      <p:pic>
        <p:nvPicPr>
          <p:cNvPr id="16388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6" y="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687" y="2678354"/>
            <a:ext cx="820076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altLang="ko-KR" sz="1600" b="1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대학원 소개</a:t>
            </a:r>
            <a:endParaRPr lang="en-US" altLang="ko-KR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endParaRPr lang="en-US" altLang="ko-KR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신입생 </a:t>
            </a:r>
            <a:r>
              <a:rPr lang="ko-KR" alt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공지사항</a:t>
            </a:r>
            <a:endParaRPr lang="en-US" altLang="ko-KR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endParaRPr lang="en-US" altLang="ko-KR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 방법 안내</a:t>
            </a:r>
          </a:p>
        </p:txBody>
      </p:sp>
    </p:spTree>
    <p:extLst>
      <p:ext uri="{BB962C8B-B14F-4D97-AF65-F5344CB8AC3E}">
        <p14:creationId xmlns:p14="http://schemas.microsoft.com/office/powerpoint/2010/main" val="2990207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43145" y="2868261"/>
            <a:ext cx="43512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대학원 소개</a:t>
            </a:r>
            <a:endParaRPr lang="ko-KR" altLang="en-US" sz="440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595" y="2692593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733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19269" y="2906361"/>
            <a:ext cx="50341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신입생 공지사항</a:t>
            </a:r>
            <a:endParaRPr lang="ko-KR" altLang="en-US" sz="440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98" y="2730693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436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2206" y="165804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일반대학원 홈페이지 안내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56685" y="3058391"/>
            <a:ext cx="45307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+mj-ea"/>
                <a:ea typeface="+mj-ea"/>
              </a:rPr>
              <a:t>1.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일반대학원 홈페이지</a:t>
            </a:r>
            <a:r>
              <a:rPr lang="ko-KR" altLang="en-US" sz="2000" b="1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접속</a:t>
            </a:r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   (http://gs.mokwon.ac.kr/)</a:t>
            </a:r>
          </a:p>
          <a:p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2.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커뮤니티</a:t>
            </a:r>
            <a:r>
              <a:rPr lang="ko-KR" altLang="en-US" sz="2000" dirty="0" smtClean="0">
                <a:latin typeface="+mj-ea"/>
                <a:ea typeface="+mj-ea"/>
              </a:rPr>
              <a:t>클릭</a:t>
            </a:r>
            <a:endParaRPr lang="en-US" altLang="ko-KR" sz="2000" dirty="0" smtClean="0">
              <a:latin typeface="+mj-ea"/>
              <a:ea typeface="+mj-ea"/>
            </a:endParaRPr>
          </a:p>
          <a:p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3.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공지사항</a:t>
            </a:r>
            <a:r>
              <a:rPr lang="ko-KR" altLang="en-US" sz="2000" dirty="0" smtClean="0">
                <a:latin typeface="+mj-ea"/>
                <a:ea typeface="+mj-ea"/>
              </a:rPr>
              <a:t> 및 </a:t>
            </a:r>
            <a:r>
              <a:rPr lang="ko-KR" altLang="en-US" sz="2000" b="1" u="sng" dirty="0" smtClean="0">
                <a:latin typeface="+mj-ea"/>
                <a:ea typeface="+mj-ea"/>
              </a:rPr>
              <a:t>자료실</a:t>
            </a:r>
            <a:r>
              <a:rPr lang="ko-KR" altLang="en-US" sz="2000" b="1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클릭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" r="-1"/>
          <a:stretch/>
        </p:blipFill>
        <p:spPr>
          <a:xfrm>
            <a:off x="303101" y="534313"/>
            <a:ext cx="6850483" cy="6086834"/>
          </a:xfrm>
          <a:prstGeom prst="rect">
            <a:avLst/>
          </a:prstGeom>
        </p:spPr>
      </p:pic>
      <p:sp>
        <p:nvSpPr>
          <p:cNvPr id="25" name="Line 12"/>
          <p:cNvSpPr>
            <a:spLocks noChangeShapeType="1"/>
          </p:cNvSpPr>
          <p:nvPr/>
        </p:nvSpPr>
        <p:spPr bwMode="auto">
          <a:xfrm flipH="1" flipV="1">
            <a:off x="6492843" y="1210271"/>
            <a:ext cx="749363" cy="1241616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H="1" flipV="1">
            <a:off x="1318068" y="3335133"/>
            <a:ext cx="5710745" cy="1453176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6095365" y="671131"/>
            <a:ext cx="829919" cy="38544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/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03101" y="3148519"/>
            <a:ext cx="489918" cy="27323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/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303101" y="3754653"/>
            <a:ext cx="451105" cy="27323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/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갈매기형 수장 8"/>
          <p:cNvSpPr/>
          <p:nvPr/>
        </p:nvSpPr>
        <p:spPr>
          <a:xfrm>
            <a:off x="976155" y="3128111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7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2117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학생증 발급 안내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248" y="1499792"/>
            <a:ext cx="100104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ea"/>
                <a:ea typeface="+mj-ea"/>
              </a:rPr>
              <a:t>모바일 학생증 발급</a:t>
            </a:r>
            <a:r>
              <a:rPr lang="en-US" altLang="ko-KR" sz="2000" b="1" dirty="0" smtClean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     ▶안드로이드 </a:t>
            </a:r>
            <a:r>
              <a:rPr lang="en-US" altLang="ko-KR" sz="2000" dirty="0" smtClean="0">
                <a:latin typeface="+mj-ea"/>
                <a:ea typeface="+mj-ea"/>
              </a:rPr>
              <a:t>: Play store </a:t>
            </a:r>
            <a:r>
              <a:rPr lang="ko-KR" altLang="en-US" sz="2000" dirty="0" smtClean="0">
                <a:latin typeface="+mj-ea"/>
                <a:ea typeface="+mj-ea"/>
              </a:rPr>
              <a:t>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</a:t>
            </a:r>
            <a:r>
              <a:rPr lang="en-US" altLang="ko-KR" sz="2000" dirty="0" smtClean="0">
                <a:latin typeface="+mj-ea"/>
                <a:ea typeface="+mj-ea"/>
              </a:rPr>
              <a:t>’</a:t>
            </a:r>
            <a:r>
              <a:rPr lang="ko-KR" altLang="en-US" sz="2000" dirty="0" smtClean="0">
                <a:latin typeface="+mj-ea"/>
                <a:ea typeface="+mj-ea"/>
              </a:rPr>
              <a:t> 검색 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목원대학교통합앱</a:t>
            </a:r>
            <a:r>
              <a:rPr lang="en-US" altLang="ko-KR" sz="2000" dirty="0" smtClean="0">
                <a:latin typeface="+mj-ea"/>
                <a:ea typeface="+mj-ea"/>
              </a:rPr>
              <a:t>’ </a:t>
            </a:r>
            <a:r>
              <a:rPr lang="ko-KR" altLang="en-US" sz="2000" dirty="0" smtClean="0">
                <a:latin typeface="+mj-ea"/>
                <a:ea typeface="+mj-ea"/>
              </a:rPr>
              <a:t>다운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                     </a:t>
            </a:r>
            <a:r>
              <a:rPr lang="ko-KR" altLang="en-US" sz="2000" dirty="0" smtClean="0">
                <a:latin typeface="+mj-ea"/>
                <a:ea typeface="+mj-ea"/>
              </a:rPr>
              <a:t>→ 로그인</a:t>
            </a:r>
            <a:r>
              <a:rPr lang="en-US" altLang="ko-KR" sz="2000" dirty="0">
                <a:latin typeface="+mj-ea"/>
                <a:ea typeface="+mj-ea"/>
              </a:rPr>
              <a:t>(</a:t>
            </a:r>
            <a:r>
              <a:rPr lang="ko-KR" altLang="en-US" sz="2000" dirty="0">
                <a:latin typeface="+mj-ea"/>
                <a:ea typeface="+mj-ea"/>
              </a:rPr>
              <a:t>학번</a:t>
            </a:r>
            <a:r>
              <a:rPr lang="en-US" altLang="ko-KR" sz="2000" dirty="0">
                <a:latin typeface="+mj-ea"/>
                <a:ea typeface="+mj-ea"/>
              </a:rPr>
              <a:t>/</a:t>
            </a:r>
            <a:r>
              <a:rPr lang="ko-KR" altLang="en-US" sz="2000" dirty="0">
                <a:latin typeface="+mj-ea"/>
                <a:ea typeface="+mj-ea"/>
              </a:rPr>
              <a:t>비밀번호</a:t>
            </a:r>
            <a:r>
              <a:rPr lang="en-US" altLang="ko-KR" sz="2000" dirty="0">
                <a:latin typeface="+mj-ea"/>
                <a:ea typeface="+mj-ea"/>
              </a:rPr>
              <a:t>)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     ▶      </a:t>
            </a:r>
            <a:r>
              <a:rPr lang="en-US" altLang="ko-KR" sz="2000" dirty="0" smtClean="0">
                <a:latin typeface="+mj-ea"/>
                <a:ea typeface="+mj-ea"/>
              </a:rPr>
              <a:t>IOS     : App store </a:t>
            </a:r>
            <a:r>
              <a:rPr lang="ko-KR" altLang="en-US" sz="2000" dirty="0" smtClean="0">
                <a:latin typeface="+mj-ea"/>
                <a:ea typeface="+mj-ea"/>
              </a:rPr>
              <a:t>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</a:t>
            </a:r>
            <a:r>
              <a:rPr lang="en-US" altLang="ko-KR" sz="2000" dirty="0" smtClean="0">
                <a:latin typeface="+mj-ea"/>
                <a:ea typeface="+mj-ea"/>
              </a:rPr>
              <a:t>’</a:t>
            </a:r>
            <a:r>
              <a:rPr lang="ko-KR" altLang="en-US" sz="2000" dirty="0" smtClean="0">
                <a:latin typeface="+mj-ea"/>
                <a:ea typeface="+mj-ea"/>
              </a:rPr>
              <a:t> 검색 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목원대학교통합앱</a:t>
            </a:r>
            <a:r>
              <a:rPr lang="en-US" altLang="ko-KR" sz="2000" dirty="0" smtClean="0">
                <a:latin typeface="+mj-ea"/>
                <a:ea typeface="+mj-ea"/>
              </a:rPr>
              <a:t>’ </a:t>
            </a:r>
            <a:r>
              <a:rPr lang="ko-KR" altLang="en-US" sz="2000" dirty="0" smtClean="0">
                <a:latin typeface="+mj-ea"/>
                <a:ea typeface="+mj-ea"/>
              </a:rPr>
              <a:t>다운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</a:t>
            </a:r>
            <a:r>
              <a:rPr lang="en-US" altLang="ko-KR" sz="2000" dirty="0" smtClean="0">
                <a:latin typeface="+mj-ea"/>
                <a:ea typeface="+mj-ea"/>
              </a:rPr>
              <a:t>                          </a:t>
            </a:r>
            <a:r>
              <a:rPr lang="ko-KR" altLang="en-US" sz="2000" dirty="0" smtClean="0">
                <a:latin typeface="+mj-ea"/>
                <a:ea typeface="+mj-ea"/>
              </a:rPr>
              <a:t>→ 로그인</a:t>
            </a:r>
            <a:r>
              <a:rPr lang="en-US" altLang="ko-KR" sz="2000" dirty="0" smtClean="0">
                <a:latin typeface="+mj-ea"/>
                <a:ea typeface="+mj-ea"/>
              </a:rPr>
              <a:t>(</a:t>
            </a:r>
            <a:r>
              <a:rPr lang="ko-KR" altLang="en-US" sz="2000" dirty="0" smtClean="0">
                <a:latin typeface="+mj-ea"/>
                <a:ea typeface="+mj-ea"/>
              </a:rPr>
              <a:t>학번</a:t>
            </a:r>
            <a:r>
              <a:rPr lang="en-US" altLang="ko-KR" sz="2000" dirty="0" smtClean="0">
                <a:latin typeface="+mj-ea"/>
                <a:ea typeface="+mj-ea"/>
              </a:rPr>
              <a:t>/</a:t>
            </a:r>
            <a:r>
              <a:rPr lang="ko-KR" altLang="en-US" sz="2000" dirty="0" smtClean="0">
                <a:latin typeface="+mj-ea"/>
                <a:ea typeface="+mj-ea"/>
              </a:rPr>
              <a:t>비밀번호</a:t>
            </a:r>
            <a:r>
              <a:rPr lang="en-US" altLang="ko-KR" sz="2000" dirty="0" smtClean="0">
                <a:latin typeface="+mj-ea"/>
                <a:ea typeface="+mj-ea"/>
              </a:rPr>
              <a:t>)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ea"/>
                <a:ea typeface="+mj-ea"/>
              </a:rPr>
              <a:t>학생증 카드 발급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</a:t>
            </a:r>
            <a:r>
              <a:rPr lang="en-US" altLang="ko-KR" sz="2000" dirty="0" smtClean="0">
                <a:latin typeface="+mj-ea"/>
                <a:ea typeface="+mj-ea"/>
              </a:rPr>
              <a:t>   </a:t>
            </a:r>
            <a:r>
              <a:rPr lang="ko-KR" altLang="en-US" sz="2000" dirty="0" smtClean="0">
                <a:latin typeface="+mj-ea"/>
                <a:ea typeface="+mj-ea"/>
              </a:rPr>
              <a:t>▶ 학생회관 </a:t>
            </a:r>
            <a:r>
              <a:rPr lang="en-US" altLang="ko-KR" sz="2000" dirty="0" smtClean="0">
                <a:latin typeface="+mj-ea"/>
                <a:ea typeface="+mj-ea"/>
              </a:rPr>
              <a:t>1</a:t>
            </a:r>
            <a:r>
              <a:rPr lang="ko-KR" altLang="en-US" sz="2000" dirty="0" smtClean="0">
                <a:latin typeface="+mj-ea"/>
                <a:ea typeface="+mj-ea"/>
              </a:rPr>
              <a:t>층 학사지원과로 직접 방문 후 신청</a:t>
            </a:r>
            <a:endParaRPr lang="en-US" altLang="ko-KR" sz="2000" dirty="0" smtClean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6" y="1112781"/>
            <a:ext cx="11002181" cy="5329116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00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기타 안내 사항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248" y="1341326"/>
            <a:ext cx="998625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sz="2000" dirty="0" smtClean="0">
                <a:latin typeface="+mj-ea"/>
                <a:ea typeface="+mj-ea"/>
              </a:rPr>
              <a:t>주차요금 징수 안내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</a:t>
            </a:r>
            <a:r>
              <a:rPr lang="ko-KR" altLang="en-US" sz="2000" dirty="0" smtClean="0">
                <a:latin typeface="+mj-ea"/>
                <a:ea typeface="+mj-ea"/>
              </a:rPr>
              <a:t>▶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정기 차량 등록 시 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1)</a:t>
            </a:r>
            <a:r>
              <a:rPr lang="ko-KR" altLang="en-US" sz="2000" dirty="0" smtClean="0">
                <a:latin typeface="+mj-ea"/>
                <a:ea typeface="+mj-ea"/>
              </a:rPr>
              <a:t> 금      액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월 </a:t>
            </a:r>
            <a:r>
              <a:rPr lang="en-US" altLang="ko-KR" sz="2000" dirty="0" smtClean="0">
                <a:latin typeface="+mj-ea"/>
                <a:ea typeface="+mj-ea"/>
              </a:rPr>
              <a:t>5,000</a:t>
            </a:r>
            <a:r>
              <a:rPr lang="ko-KR" altLang="en-US" sz="2000" dirty="0" smtClean="0">
                <a:latin typeface="+mj-ea"/>
                <a:ea typeface="+mj-ea"/>
              </a:rPr>
              <a:t>원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2)</a:t>
            </a:r>
            <a:r>
              <a:rPr lang="ko-KR" altLang="en-US" sz="2000" dirty="0" smtClean="0">
                <a:latin typeface="+mj-ea"/>
                <a:ea typeface="+mj-ea"/>
              </a:rPr>
              <a:t> 구비서류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자동차등록증</a:t>
            </a:r>
            <a:r>
              <a:rPr lang="en-US" altLang="ko-KR" sz="2000" dirty="0" smtClean="0">
                <a:latin typeface="+mj-ea"/>
                <a:ea typeface="+mj-ea"/>
              </a:rPr>
              <a:t>, </a:t>
            </a:r>
            <a:r>
              <a:rPr lang="ko-KR" altLang="en-US" sz="2000" dirty="0" smtClean="0">
                <a:latin typeface="+mj-ea"/>
                <a:ea typeface="+mj-ea"/>
              </a:rPr>
              <a:t>신분증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3)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dirty="0" err="1" smtClean="0">
                <a:latin typeface="+mj-ea"/>
                <a:ea typeface="+mj-ea"/>
              </a:rPr>
              <a:t>신청장소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정문 </a:t>
            </a:r>
            <a:r>
              <a:rPr lang="ko-KR" altLang="en-US" sz="2000" dirty="0" err="1" smtClean="0">
                <a:latin typeface="+mj-ea"/>
                <a:ea typeface="+mj-ea"/>
              </a:rPr>
              <a:t>주차관리실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                   (</a:t>
            </a:r>
            <a:r>
              <a:rPr lang="ko-KR" altLang="en-US" sz="2000" dirty="0" smtClean="0">
                <a:latin typeface="+mj-ea"/>
                <a:ea typeface="+mj-ea"/>
              </a:rPr>
              <a:t>☎ </a:t>
            </a:r>
            <a:r>
              <a:rPr lang="en-US" altLang="ko-KR" sz="2000" dirty="0" smtClean="0">
                <a:latin typeface="+mj-ea"/>
                <a:ea typeface="+mj-ea"/>
              </a:rPr>
              <a:t>042-829-7316)</a:t>
            </a:r>
          </a:p>
          <a:p>
            <a:endParaRPr lang="en-US" altLang="ko-KR" sz="2000" dirty="0" smtClean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7" y="1135918"/>
            <a:ext cx="11002181" cy="4550518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59" y="1755343"/>
            <a:ext cx="4710978" cy="3105150"/>
          </a:xfrm>
          <a:prstGeom prst="rect">
            <a:avLst/>
          </a:prstGeom>
        </p:spPr>
      </p:pic>
      <p:sp>
        <p:nvSpPr>
          <p:cNvPr id="4" name="아래쪽 화살표 3"/>
          <p:cNvSpPr/>
          <p:nvPr/>
        </p:nvSpPr>
        <p:spPr>
          <a:xfrm>
            <a:off x="9855276" y="2766860"/>
            <a:ext cx="524785" cy="64431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18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49073" y="2973553"/>
            <a:ext cx="5693853" cy="773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3. 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수강신청방법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안내</a:t>
            </a: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11" y="2799686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661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89" y="987495"/>
            <a:ext cx="7367954" cy="48225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39952" y="964108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7777421" y="1801608"/>
            <a:ext cx="4095503" cy="35240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724" name="Rectangle 4"/>
          <p:cNvSpPr txBox="1">
            <a:spLocks noChangeArrowheads="1"/>
          </p:cNvSpPr>
          <p:nvPr/>
        </p:nvSpPr>
        <p:spPr bwMode="auto">
          <a:xfrm>
            <a:off x="7777421" y="2009327"/>
            <a:ext cx="4290241" cy="3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180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1. </a:t>
            </a:r>
            <a:r>
              <a:rPr lang="en-US" altLang="ko-KR" sz="1600" dirty="0" smtClean="0">
                <a:solidFill>
                  <a:srgbClr val="000000"/>
                </a:solidFill>
                <a:latin typeface="+mj-ea"/>
                <a:ea typeface="+mj-ea"/>
              </a:rPr>
              <a:t>http</a:t>
            </a:r>
            <a:r>
              <a:rPr lang="en-US" altLang="ko-KR" sz="1600" dirty="0">
                <a:solidFill>
                  <a:srgbClr val="000000"/>
                </a:solidFill>
                <a:latin typeface="+mj-ea"/>
                <a:ea typeface="+mj-ea"/>
              </a:rPr>
              <a:t>://www.mokwon.ac.kr 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으로 접속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    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20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2. 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대학원</a:t>
            </a:r>
            <a:r>
              <a:rPr lang="en-US" altLang="ko-KR" sz="2000" u="sng" dirty="0" smtClean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수강신청</a:t>
            </a:r>
            <a:r>
              <a:rPr lang="en-US" altLang="ko-KR" sz="2000" u="sng" dirty="0" smtClean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eaLnBrk="1" hangingPunct="1">
              <a:buNone/>
            </a:pP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종합정보시스템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 클릭</a:t>
            </a:r>
            <a:endParaRPr lang="en-US" altLang="ko-KR" sz="20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9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9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★ 수강신청 기간</a:t>
            </a:r>
            <a:r>
              <a:rPr lang="en-US" altLang="ko-KR" sz="24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★</a:t>
            </a:r>
            <a:endParaRPr lang="en-US" altLang="ko-KR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buFontTx/>
              <a:buNone/>
            </a:pP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  9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월 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2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일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월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) 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~ 9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월 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6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일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2400" dirty="0">
                <a:solidFill>
                  <a:srgbClr val="FF0000"/>
                </a:solidFill>
                <a:latin typeface="+mj-ea"/>
                <a:ea typeface="+mj-ea"/>
              </a:rPr>
              <a:t>금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endParaRPr lang="en-US" altLang="ko-KR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350937" y="1115367"/>
            <a:ext cx="914400" cy="3014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 flipV="1">
            <a:off x="5044272" y="1416817"/>
            <a:ext cx="2846701" cy="225990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08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korea_0Ae18537">
  <a:themeElements>
    <a:clrScheme name="ma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in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패싯">
  <a:themeElements>
    <a:clrScheme name="패싯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패싯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패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276</Words>
  <Application>Microsoft Office PowerPoint</Application>
  <PresentationFormat>와이드스크린</PresentationFormat>
  <Paragraphs>88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15</vt:i4>
      </vt:variant>
    </vt:vector>
  </HeadingPairs>
  <TitlesOfParts>
    <vt:vector size="25" baseType="lpstr">
      <vt:lpstr>Arial Unicode MS</vt:lpstr>
      <vt:lpstr>HY그래픽M</vt:lpstr>
      <vt:lpstr>HY울릉도M</vt:lpstr>
      <vt:lpstr>굴림</vt:lpstr>
      <vt:lpstr>맑은 고딕</vt:lpstr>
      <vt:lpstr>Arial</vt:lpstr>
      <vt:lpstr>Trebuchet MS</vt:lpstr>
      <vt:lpstr>Wingdings 3</vt:lpstr>
      <vt:lpstr>1_pptkorea_0Ae18537</vt:lpstr>
      <vt:lpstr>패싯</vt:lpstr>
      <vt:lpstr>2019학년도 후기  신(편)입생 오리엔테이션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감사합니다.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대학원 교학과</dc:creator>
  <cp:lastModifiedBy>USER</cp:lastModifiedBy>
  <cp:revision>93</cp:revision>
  <cp:lastPrinted>2019-03-03T23:57:34Z</cp:lastPrinted>
  <dcterms:created xsi:type="dcterms:W3CDTF">2016-02-25T06:45:21Z</dcterms:created>
  <dcterms:modified xsi:type="dcterms:W3CDTF">2019-09-02T00:28:32Z</dcterms:modified>
</cp:coreProperties>
</file>