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779" r:id="rId2"/>
  </p:sldMasterIdLst>
  <p:notesMasterIdLst>
    <p:notesMasterId r:id="rId16"/>
  </p:notesMasterIdLst>
  <p:handoutMasterIdLst>
    <p:handoutMasterId r:id="rId17"/>
  </p:handoutMasterIdLst>
  <p:sldIdLst>
    <p:sldId id="271" r:id="rId3"/>
    <p:sldId id="264" r:id="rId4"/>
    <p:sldId id="268" r:id="rId5"/>
    <p:sldId id="266" r:id="rId6"/>
    <p:sldId id="281" r:id="rId7"/>
    <p:sldId id="278" r:id="rId8"/>
    <p:sldId id="265" r:id="rId9"/>
    <p:sldId id="258" r:id="rId10"/>
    <p:sldId id="283" r:id="rId11"/>
    <p:sldId id="259" r:id="rId12"/>
    <p:sldId id="282" r:id="rId13"/>
    <p:sldId id="280" r:id="rId14"/>
    <p:sldId id="270" r:id="rId15"/>
  </p:sldIdLst>
  <p:sldSz cx="12192000" cy="6858000"/>
  <p:notesSz cx="9939338" cy="68072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4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7742" cy="3413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5629278" y="0"/>
            <a:ext cx="4307742" cy="3413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5D9A8D-797C-4D2C-B39B-53D28F068321}" type="datetimeFigureOut">
              <a:rPr lang="ko-KR" altLang="en-US" smtClean="0"/>
              <a:t>2024-02-29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1" y="6465808"/>
            <a:ext cx="4307742" cy="3413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5629278" y="6465808"/>
            <a:ext cx="4307742" cy="3413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E9FF39-0FCA-450E-B96F-56B0A62C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36052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7047" cy="3415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629993" y="0"/>
            <a:ext cx="4307047" cy="3415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23E986-BFE9-43DC-BC04-B892FB8E6886}" type="datetimeFigureOut">
              <a:rPr lang="ko-KR" altLang="en-US" smtClean="0"/>
              <a:t>2024-02-29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927350" y="850900"/>
            <a:ext cx="408463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993935" y="3275966"/>
            <a:ext cx="7951470" cy="268033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6465659"/>
            <a:ext cx="4307047" cy="3415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629993" y="6465659"/>
            <a:ext cx="4307047" cy="3415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CAB68A-2B21-4B58-8A9C-64FDB4A10A3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835860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1" y="6259513"/>
            <a:ext cx="192193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34433" y="1700214"/>
            <a:ext cx="12192000" cy="815975"/>
          </a:xfrm>
          <a:extLst>
            <a:ext uri="{AF507438-7753-43E0-B8FC-AC1667EBCBE1}">
              <a14:hiddenEffects xmlns:a14="http://schemas.microsoft.com/office/drawing/2010/main">
                <a:effectLst>
                  <a:outerShdw dist="45791" dir="2021404" algn="ctr" rotWithShape="0">
                    <a:schemeClr val="tx1"/>
                  </a:outerShdw>
                </a:effectLst>
              </a14:hiddenEffects>
            </a:ext>
          </a:extLst>
        </p:spPr>
        <p:txBody>
          <a:bodyPr/>
          <a:lstStyle>
            <a:lvl1pPr algn="l">
              <a:lnSpc>
                <a:spcPct val="75000"/>
              </a:lnSpc>
              <a:defRPr sz="5500">
                <a:solidFill>
                  <a:srgbClr val="000066"/>
                </a:solidFill>
                <a:ea typeface="Arial Unicode MS" pitchFamily="50" charset="-127"/>
                <a:cs typeface="Arial Unicode MS" pitchFamily="50" charset="-127"/>
              </a:defRPr>
            </a:lvl1pPr>
          </a:lstStyle>
          <a:p>
            <a:pPr lvl="0"/>
            <a:r>
              <a:rPr lang="ko-KR" altLang="en-US" noProof="0" smtClean="0"/>
              <a:t>마스터 제목 스타일 편집</a:t>
            </a:r>
            <a:endParaRPr lang="en-US" altLang="ko-KR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64067" y="2565400"/>
            <a:ext cx="12192000" cy="649288"/>
          </a:xfrm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/>
          <a:lstStyle>
            <a:lvl1pPr marL="0" indent="0">
              <a:buFontTx/>
              <a:buNone/>
              <a:defRPr kumimoji="0" sz="2200">
                <a:solidFill>
                  <a:srgbClr val="FF9933"/>
                </a:solidFill>
                <a:latin typeface="Arial" charset="0"/>
              </a:defRPr>
            </a:lvl1pPr>
          </a:lstStyle>
          <a:p>
            <a:pPr lvl="0"/>
            <a:r>
              <a:rPr lang="ko-KR" altLang="en-US" noProof="0" smtClean="0"/>
              <a:t>마스터 부제목 스타일 편집</a:t>
            </a:r>
            <a:endParaRPr lang="en-US" altLang="ko-KR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3087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3087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1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41006A-2F15-4D02-90B1-FB9538B93189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74578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16BEFD8-8AC6-433F-9652-0568B27D76CC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5122840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47667" y="44451"/>
            <a:ext cx="2749551" cy="6081713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94784" y="44451"/>
            <a:ext cx="8049683" cy="6081713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1BE119-EB2C-468D-A909-9D616B804F05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4930347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1006A-2F15-4D02-90B1-FB9538B93189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  <p:pic>
        <p:nvPicPr>
          <p:cNvPr id="18" name="그림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1" y="6259513"/>
            <a:ext cx="192193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825956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B9411-F96D-4D6C-A24D-19635A125918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33858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048D6-1727-4220-9E44-0A56141B46F8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45082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8CEC6-C303-48A0-84E5-E00D6675B625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078769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DB606-1B2C-41FE-ABE9-2E96006E7DAC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214302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533AB-B064-43D0-9D66-4825AED0DA18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32610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A708B-1464-4FCC-BC07-AA9E8C279669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847749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DC940-23E1-4F62-B269-A36AC20A48F8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5163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8B9411-F96D-4D6C-A24D-19635A12591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616025"/>
      </p:ext>
    </p:extLst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AEA88-398E-4AE2-8FD1-767494ED3051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40837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제목 및 캡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32943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캡션 있는 인용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340052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3398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인용문 있는 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197340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참 또는 거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50558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BEFD8-8AC6-433F-9652-0568B27D76CC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806236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BE119-EB2C-468D-A909-9D616B804F05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4100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C048D6-1727-4220-9E44-0A56141B46F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767325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24417" y="1125538"/>
            <a:ext cx="5384800" cy="5000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212417" y="1125538"/>
            <a:ext cx="5384800" cy="5000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58CEC6-C303-48A0-84E5-E00D6675B625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1617685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9DB606-1B2C-41FE-ABE9-2E96006E7DAC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372643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9533AB-B064-43D0-9D66-4825AED0DA1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3829354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EA708B-1464-4FCC-BC07-AA9E8C279669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6162009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1DC940-23E1-4F62-B269-A36AC20A48F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0127220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ko-KR" altLang="en-US" noProof="0" smtClean="0"/>
              <a:t>그림을 추가하려면 아이콘을 클릭하십시오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A3AEA88-398E-4AE2-8FD1-767494ED3051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9030711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24417" y="1125538"/>
            <a:ext cx="10972800" cy="500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bg1"/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bg1"/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  <p:sp>
        <p:nvSpPr>
          <p:cNvPr id="2" name="Rectangle 122"/>
          <p:cNvSpPr>
            <a:spLocks noGrp="1" noChangeArrowheads="1"/>
          </p:cNvSpPr>
          <p:nvPr>
            <p:ph type="title"/>
          </p:nvPr>
        </p:nvSpPr>
        <p:spPr bwMode="auto">
          <a:xfrm>
            <a:off x="594784" y="44450"/>
            <a:ext cx="10972800" cy="782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Click To Edit Title Style</a:t>
            </a:r>
          </a:p>
        </p:txBody>
      </p:sp>
      <p:pic>
        <p:nvPicPr>
          <p:cNvPr id="1031" name="그림 9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0667" y="6259513"/>
            <a:ext cx="192193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3075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5pPr>
      <a:lvl6pPr marL="4572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6pPr>
      <a:lvl7pPr marL="9144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7pPr>
      <a:lvl8pPr marL="13716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8pPr>
      <a:lvl9pPr marL="18288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16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  <p:pic>
        <p:nvPicPr>
          <p:cNvPr id="18" name="그림 9"/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0667" y="6259513"/>
            <a:ext cx="192193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3895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  <p:sldLayoutId id="2147483791" r:id="rId12"/>
    <p:sldLayoutId id="2147483792" r:id="rId13"/>
    <p:sldLayoutId id="2147483793" r:id="rId14"/>
    <p:sldLayoutId id="2147483794" r:id="rId15"/>
    <p:sldLayoutId id="2147483795" r:id="rId16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  <p:txStyles>
    <p:titleStyle>
      <a:lvl1pPr algn="l" defTabSz="457200" rtl="0" eaLnBrk="1" latinLnBrk="1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98"/>
          <p:cNvSpPr>
            <a:spLocks noGrp="1" noChangeArrowheads="1"/>
          </p:cNvSpPr>
          <p:nvPr>
            <p:ph type="ctrTitle"/>
          </p:nvPr>
        </p:nvSpPr>
        <p:spPr>
          <a:xfrm>
            <a:off x="110581" y="2221730"/>
            <a:ext cx="8397875" cy="1863476"/>
          </a:xfrm>
        </p:spPr>
        <p:txBody>
          <a:bodyPr/>
          <a:lstStyle/>
          <a:p>
            <a:pPr eaLnBrk="1" hangingPunct="1">
              <a:lnSpc>
                <a:spcPct val="100000"/>
              </a:lnSpc>
            </a:pPr>
            <a:r>
              <a:rPr lang="ko-KR" altLang="en-US" sz="4600" spc="1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신</a:t>
            </a:r>
            <a:r>
              <a:rPr lang="en-US" altLang="ko-KR" sz="4600" spc="1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4600" spc="1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편</a:t>
            </a:r>
            <a:r>
              <a:rPr lang="en-US" altLang="ko-KR" sz="4600" spc="1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4600" spc="100" dirty="0" err="1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입생</a:t>
            </a:r>
            <a:r>
              <a:rPr lang="ko-KR" altLang="en-US" sz="4600" spc="1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오리엔테이션</a:t>
            </a:r>
            <a:endParaRPr lang="en-US" altLang="ko-KR" sz="4600" spc="100" dirty="0"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147" name="Rectangle 102"/>
          <p:cNvSpPr>
            <a:spLocks noGrp="1" noChangeArrowheads="1"/>
          </p:cNvSpPr>
          <p:nvPr>
            <p:ph type="subTitle" idx="1"/>
          </p:nvPr>
        </p:nvSpPr>
        <p:spPr>
          <a:xfrm>
            <a:off x="155031" y="3928065"/>
            <a:ext cx="8353425" cy="649288"/>
          </a:xfrm>
        </p:spPr>
        <p:txBody>
          <a:bodyPr/>
          <a:lstStyle/>
          <a:p>
            <a:pPr eaLnBrk="1" hangingPunct="1"/>
            <a:r>
              <a:rPr lang="ko-KR" altLang="en-US" b="1" dirty="0" smtClean="0">
                <a:solidFill>
                  <a:schemeClr val="accent1">
                    <a:lumMod val="25000"/>
                  </a:schemeClr>
                </a:solidFill>
                <a:latin typeface="HY그래픽M" panose="02030600000101010101" pitchFamily="18" charset="-127"/>
                <a:ea typeface="HY그래픽M" panose="02030600000101010101" pitchFamily="18" charset="-127"/>
              </a:rPr>
              <a:t>목원대학교 일반대학원</a:t>
            </a:r>
            <a:endParaRPr lang="en-US" altLang="ko-KR" b="1" dirty="0" smtClean="0">
              <a:solidFill>
                <a:schemeClr val="accent1">
                  <a:lumMod val="25000"/>
                </a:schemeClr>
              </a:solidFill>
              <a:latin typeface="HY그래픽M" panose="02030600000101010101" pitchFamily="18" charset="-127"/>
              <a:ea typeface="HY그래픽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08654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65" y="668422"/>
            <a:ext cx="7153085" cy="5813611"/>
          </a:xfrm>
          <a:prstGeom prst="rect">
            <a:avLst/>
          </a:prstGeom>
        </p:spPr>
      </p:pic>
      <p:sp>
        <p:nvSpPr>
          <p:cNvPr id="31750" name="Oval 14"/>
          <p:cNvSpPr>
            <a:spLocks noChangeArrowheads="1"/>
          </p:cNvSpPr>
          <p:nvPr/>
        </p:nvSpPr>
        <p:spPr bwMode="auto">
          <a:xfrm>
            <a:off x="4845383" y="1819843"/>
            <a:ext cx="1119988" cy="393438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1751" name="Line 12"/>
          <p:cNvSpPr>
            <a:spLocks noChangeShapeType="1"/>
          </p:cNvSpPr>
          <p:nvPr/>
        </p:nvSpPr>
        <p:spPr bwMode="auto">
          <a:xfrm flipH="1" flipV="1">
            <a:off x="6041210" y="2143920"/>
            <a:ext cx="1765043" cy="289180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0" name="모서리가 둥근 직사각형 9"/>
          <p:cNvSpPr/>
          <p:nvPr/>
        </p:nvSpPr>
        <p:spPr>
          <a:xfrm>
            <a:off x="7633046" y="1935405"/>
            <a:ext cx="3519064" cy="341880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753" name="Rectangle 3"/>
          <p:cNvSpPr txBox="1">
            <a:spLocks noChangeArrowheads="1"/>
          </p:cNvSpPr>
          <p:nvPr/>
        </p:nvSpPr>
        <p:spPr bwMode="auto">
          <a:xfrm>
            <a:off x="7708886" y="2143920"/>
            <a:ext cx="3552104" cy="285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buNone/>
            </a:pPr>
            <a:r>
              <a:rPr lang="en-US" altLang="ko-KR" sz="2000" dirty="0" smtClean="0">
                <a:solidFill>
                  <a:srgbClr val="000000"/>
                </a:solidFill>
              </a:rPr>
              <a:t>1. </a:t>
            </a:r>
            <a:r>
              <a:rPr lang="ko-KR" altLang="en-US" sz="2000" b="1" u="sng" dirty="0" smtClean="0">
                <a:solidFill>
                  <a:srgbClr val="000000"/>
                </a:solidFill>
              </a:rPr>
              <a:t>비밀번호 </a:t>
            </a:r>
            <a:r>
              <a:rPr lang="ko-KR" altLang="en-US" sz="2000" b="1" u="sng" dirty="0">
                <a:solidFill>
                  <a:srgbClr val="000000"/>
                </a:solidFill>
              </a:rPr>
              <a:t>신규등록</a:t>
            </a:r>
            <a:r>
              <a:rPr lang="ko-KR" altLang="en-US" sz="2000" b="1" dirty="0">
                <a:solidFill>
                  <a:srgbClr val="000000"/>
                </a:solidFill>
              </a:rPr>
              <a:t> </a:t>
            </a:r>
            <a:r>
              <a:rPr lang="ko-KR" altLang="en-US" sz="2000" b="1" dirty="0" smtClean="0">
                <a:solidFill>
                  <a:srgbClr val="000000"/>
                </a:solidFill>
              </a:rPr>
              <a:t>클릭</a:t>
            </a:r>
            <a:endParaRPr lang="en-US" altLang="ko-KR" sz="2000" b="1" dirty="0" smtClean="0">
              <a:solidFill>
                <a:srgbClr val="000000"/>
              </a:solidFill>
            </a:endParaRPr>
          </a:p>
          <a:p>
            <a:pPr marL="457200" indent="-457200">
              <a:buAutoNum type="arabicPeriod"/>
            </a:pPr>
            <a:endParaRPr lang="en-US" altLang="ko-KR" sz="800" dirty="0" smtClean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 smtClean="0"/>
              <a:t>2. </a:t>
            </a:r>
            <a:r>
              <a:rPr lang="ko-KR" altLang="en-US" sz="2000" b="1" u="sng" dirty="0" smtClean="0"/>
              <a:t>학번</a:t>
            </a:r>
            <a:r>
              <a:rPr lang="ko-KR" altLang="en-US" sz="2000" dirty="0" smtClean="0"/>
              <a:t>입력 </a:t>
            </a:r>
            <a:endParaRPr lang="ko-KR" altLang="en-US" sz="2000" dirty="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3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생년월일</a:t>
            </a:r>
            <a:r>
              <a:rPr lang="ko-KR" altLang="en-US" sz="2000" dirty="0" smtClean="0"/>
              <a:t>입력</a:t>
            </a:r>
            <a:endParaRPr lang="en-US" altLang="ko-KR" sz="2000" dirty="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4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비밀번호</a:t>
            </a:r>
            <a:r>
              <a:rPr lang="ko-KR" altLang="en-US" sz="2000" dirty="0" smtClean="0"/>
              <a:t> </a:t>
            </a:r>
            <a:r>
              <a:rPr lang="ko-KR" altLang="en-US" sz="2000" dirty="0"/>
              <a:t>입력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Tx/>
              <a:buNone/>
            </a:pPr>
            <a:r>
              <a:rPr lang="en-US" altLang="ko-KR" sz="2000" dirty="0"/>
              <a:t>5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비밀번호확인</a:t>
            </a:r>
            <a:r>
              <a:rPr lang="ko-KR" altLang="en-US" sz="2000" dirty="0" smtClean="0"/>
              <a:t> </a:t>
            </a:r>
            <a:r>
              <a:rPr lang="ko-KR" altLang="en-US" sz="2000" dirty="0"/>
              <a:t>입력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6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확인</a:t>
            </a:r>
            <a:r>
              <a:rPr lang="ko-KR" altLang="en-US" sz="2000" dirty="0" smtClean="0"/>
              <a:t> </a:t>
            </a:r>
            <a:r>
              <a:rPr lang="ko-KR" altLang="en-US" sz="2000" dirty="0"/>
              <a:t>클릭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33046" y="1082929"/>
            <a:ext cx="34602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비밀번호 등록</a:t>
            </a:r>
            <a:endParaRPr lang="en-US" altLang="ko-KR" sz="4000" b="1" dirty="0" smtClean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094539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양쪽 모서리가 둥근 사각형 15"/>
          <p:cNvSpPr/>
          <p:nvPr/>
        </p:nvSpPr>
        <p:spPr>
          <a:xfrm>
            <a:off x="0" y="-13336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양쪽 모서리가 둥근 사각형 5"/>
          <p:cNvSpPr/>
          <p:nvPr/>
        </p:nvSpPr>
        <p:spPr>
          <a:xfrm>
            <a:off x="0" y="0"/>
            <a:ext cx="9666514" cy="5707464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4749" y="851444"/>
            <a:ext cx="9695542" cy="5835306"/>
          </a:xfrm>
          <a:prstGeom prst="rect">
            <a:avLst/>
          </a:prstGeom>
        </p:spPr>
      </p:pic>
      <p:sp>
        <p:nvSpPr>
          <p:cNvPr id="32775" name="Rectangle 4"/>
          <p:cNvSpPr txBox="1">
            <a:spLocks noChangeArrowheads="1"/>
          </p:cNvSpPr>
          <p:nvPr/>
        </p:nvSpPr>
        <p:spPr bwMode="auto">
          <a:xfrm>
            <a:off x="7179245" y="2173485"/>
            <a:ext cx="3313112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800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수강신청 클릭</a:t>
            </a:r>
            <a:r>
              <a:rPr lang="en-US" altLang="ko-KR" sz="2800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!</a:t>
            </a:r>
            <a:endParaRPr lang="ko-KR" altLang="en-US" sz="2800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Tx/>
              <a:buNone/>
            </a:pPr>
            <a:endParaRPr lang="en-US" altLang="ko-KR" sz="2800" dirty="0">
              <a:solidFill>
                <a:srgbClr val="FFFFFF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Tx/>
              <a:buNone/>
            </a:pPr>
            <a:endParaRPr lang="ko-KR" altLang="en-US" sz="2800" dirty="0">
              <a:solidFill>
                <a:srgbClr val="FFFFFF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3" name="모서리가 둥근 직사각형 2"/>
          <p:cNvSpPr/>
          <p:nvPr/>
        </p:nvSpPr>
        <p:spPr>
          <a:xfrm>
            <a:off x="1898814" y="1858353"/>
            <a:ext cx="604298" cy="1264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Oval 10"/>
          <p:cNvSpPr>
            <a:spLocks noChangeArrowheads="1"/>
          </p:cNvSpPr>
          <p:nvPr/>
        </p:nvSpPr>
        <p:spPr bwMode="auto">
          <a:xfrm>
            <a:off x="1278974" y="2766850"/>
            <a:ext cx="892684" cy="243176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2" name="Oval 10"/>
          <p:cNvSpPr>
            <a:spLocks noChangeArrowheads="1"/>
          </p:cNvSpPr>
          <p:nvPr/>
        </p:nvSpPr>
        <p:spPr bwMode="auto">
          <a:xfrm>
            <a:off x="1184749" y="2201922"/>
            <a:ext cx="616036" cy="200222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2773" name="Oval 10"/>
          <p:cNvSpPr>
            <a:spLocks noChangeArrowheads="1"/>
          </p:cNvSpPr>
          <p:nvPr/>
        </p:nvSpPr>
        <p:spPr bwMode="auto">
          <a:xfrm>
            <a:off x="7933648" y="5017765"/>
            <a:ext cx="1730878" cy="1271182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2774" name="Line 11"/>
          <p:cNvSpPr>
            <a:spLocks noChangeShapeType="1"/>
          </p:cNvSpPr>
          <p:nvPr/>
        </p:nvSpPr>
        <p:spPr bwMode="auto">
          <a:xfrm flipH="1">
            <a:off x="8840512" y="2827305"/>
            <a:ext cx="287585" cy="2108084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9" name="모서리가 둥근 직사각형 8"/>
          <p:cNvSpPr/>
          <p:nvPr/>
        </p:nvSpPr>
        <p:spPr>
          <a:xfrm>
            <a:off x="7472795" y="2114250"/>
            <a:ext cx="2652584" cy="71305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수강신청 클릭</a:t>
            </a:r>
            <a:endParaRPr lang="ko-KR" altLang="en-US" dirty="0"/>
          </a:p>
        </p:txBody>
      </p:sp>
      <p:sp>
        <p:nvSpPr>
          <p:cNvPr id="11" name="Oval 10"/>
          <p:cNvSpPr>
            <a:spLocks noChangeArrowheads="1"/>
          </p:cNvSpPr>
          <p:nvPr/>
        </p:nvSpPr>
        <p:spPr bwMode="auto">
          <a:xfrm>
            <a:off x="5557183" y="751953"/>
            <a:ext cx="690173" cy="48325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087984" y="-24192"/>
            <a:ext cx="4752528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수강신청방법 안내</a:t>
            </a:r>
          </a:p>
        </p:txBody>
      </p:sp>
      <p:sp>
        <p:nvSpPr>
          <p:cNvPr id="14" name="모서리가 둥근 직사각형 13"/>
          <p:cNvSpPr/>
          <p:nvPr/>
        </p:nvSpPr>
        <p:spPr>
          <a:xfrm>
            <a:off x="1278974" y="1960886"/>
            <a:ext cx="246924" cy="10349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모서리가 둥근 직사각형 16"/>
          <p:cNvSpPr/>
          <p:nvPr/>
        </p:nvSpPr>
        <p:spPr>
          <a:xfrm>
            <a:off x="1742178" y="2066731"/>
            <a:ext cx="604298" cy="1264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4430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254" y="653947"/>
            <a:ext cx="9924740" cy="584581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83257" y="219027"/>
            <a:ext cx="4752528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4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수강신청방법 안내</a:t>
            </a:r>
            <a:endParaRPr lang="ko-KR" altLang="en-US" sz="40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  <p:sp>
        <p:nvSpPr>
          <p:cNvPr id="7" name="모서리가 둥근 직사각형 6"/>
          <p:cNvSpPr/>
          <p:nvPr/>
        </p:nvSpPr>
        <p:spPr>
          <a:xfrm>
            <a:off x="1035352" y="1812283"/>
            <a:ext cx="1270525" cy="1119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Line 9"/>
          <p:cNvSpPr>
            <a:spLocks noChangeShapeType="1"/>
          </p:cNvSpPr>
          <p:nvPr/>
        </p:nvSpPr>
        <p:spPr bwMode="auto">
          <a:xfrm flipH="1" flipV="1">
            <a:off x="3922577" y="4675366"/>
            <a:ext cx="4149349" cy="1181735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2" name="Oval 7"/>
          <p:cNvSpPr>
            <a:spLocks noChangeArrowheads="1"/>
          </p:cNvSpPr>
          <p:nvPr/>
        </p:nvSpPr>
        <p:spPr bwMode="auto">
          <a:xfrm>
            <a:off x="2943518" y="2853951"/>
            <a:ext cx="580942" cy="441936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3" name="Line 9"/>
          <p:cNvSpPr>
            <a:spLocks noChangeShapeType="1"/>
          </p:cNvSpPr>
          <p:nvPr/>
        </p:nvSpPr>
        <p:spPr bwMode="auto">
          <a:xfrm flipH="1" flipV="1">
            <a:off x="3555890" y="3140764"/>
            <a:ext cx="4533666" cy="1250573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7" name="모서리가 둥근 직사각형 16"/>
          <p:cNvSpPr/>
          <p:nvPr/>
        </p:nvSpPr>
        <p:spPr>
          <a:xfrm>
            <a:off x="8089557" y="4183057"/>
            <a:ext cx="2449256" cy="123744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모서리가 둥근 직사각형 17"/>
          <p:cNvSpPr/>
          <p:nvPr/>
        </p:nvSpPr>
        <p:spPr>
          <a:xfrm>
            <a:off x="8089557" y="5569235"/>
            <a:ext cx="2446228" cy="60033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Rectangle 3"/>
          <p:cNvSpPr txBox="1">
            <a:spLocks noChangeArrowheads="1"/>
          </p:cNvSpPr>
          <p:nvPr/>
        </p:nvSpPr>
        <p:spPr bwMode="auto">
          <a:xfrm>
            <a:off x="7885241" y="1301450"/>
            <a:ext cx="2825750" cy="507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이번 학기 수강과목</a:t>
            </a:r>
          </a:p>
          <a:p>
            <a:pPr algn="ctr" eaLnBrk="1" hangingPunct="1">
              <a:buFontTx/>
              <a:buNone/>
            </a:pPr>
            <a:r>
              <a:rPr lang="ko-KR" altLang="en-US" sz="2000" dirty="0">
                <a:solidFill>
                  <a:srgbClr val="000000"/>
                </a:solidFill>
                <a:latin typeface="+mj-ea"/>
                <a:ea typeface="+mj-ea"/>
              </a:rPr>
              <a:t>   </a:t>
            </a: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확인 후 신청버튼 </a:t>
            </a: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Tx/>
              <a:buNone/>
            </a:pP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클릭</a:t>
            </a:r>
            <a:r>
              <a:rPr lang="ko-KR" altLang="en-US" sz="2000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endParaRPr lang="en-US" altLang="ko-KR" sz="2000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Tx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수강신청내역 확인</a:t>
            </a: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Tx/>
              <a:buNone/>
            </a:pPr>
            <a:endParaRPr lang="ko-KR" altLang="en-US" sz="2000" u="sng" dirty="0">
              <a:solidFill>
                <a:srgbClr val="000000"/>
              </a:solidFill>
              <a:latin typeface="+mj-ea"/>
              <a:ea typeface="+mj-ea"/>
            </a:endParaRPr>
          </a:p>
        </p:txBody>
      </p:sp>
      <p:sp>
        <p:nvSpPr>
          <p:cNvPr id="16" name="Oval 6"/>
          <p:cNvSpPr>
            <a:spLocks noChangeArrowheads="1"/>
          </p:cNvSpPr>
          <p:nvPr/>
        </p:nvSpPr>
        <p:spPr bwMode="auto">
          <a:xfrm>
            <a:off x="2930576" y="4439743"/>
            <a:ext cx="960572" cy="360362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9" name="모서리가 둥근 직사각형 18"/>
          <p:cNvSpPr/>
          <p:nvPr/>
        </p:nvSpPr>
        <p:spPr>
          <a:xfrm>
            <a:off x="1829591" y="1653871"/>
            <a:ext cx="476286" cy="9541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1527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18"/>
          <p:cNvSpPr>
            <a:spLocks noGrp="1" noChangeArrowheads="1"/>
          </p:cNvSpPr>
          <p:nvPr>
            <p:ph type="ctrTitle" idx="4294967295"/>
          </p:nvPr>
        </p:nvSpPr>
        <p:spPr>
          <a:xfrm>
            <a:off x="-440675" y="3065961"/>
            <a:ext cx="8353425" cy="815975"/>
          </a:xfrm>
          <a:noFill/>
        </p:spPr>
        <p:txBody>
          <a:bodyPr>
            <a:noAutofit/>
          </a:bodyPr>
          <a:lstStyle/>
          <a:p>
            <a:pPr eaLnBrk="1" hangingPunct="1">
              <a:lnSpc>
                <a:spcPct val="85000"/>
              </a:lnSpc>
            </a:pPr>
            <a:r>
              <a:rPr lang="ko-KR" altLang="en-US" sz="60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감사합니다</a:t>
            </a:r>
            <a:r>
              <a:rPr lang="en-US" altLang="ko-KR" sz="60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70440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04300" y="1577197"/>
            <a:ext cx="1120106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o-KR" altLang="en-US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신</a:t>
            </a:r>
            <a:r>
              <a:rPr lang="en-US" altLang="ko-KR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편</a:t>
            </a:r>
            <a:r>
              <a:rPr lang="en-US" altLang="ko-KR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4400" b="1" dirty="0" err="1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입생</a:t>
            </a:r>
            <a:r>
              <a:rPr lang="en-US" altLang="ko-KR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44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오리엔테이션</a:t>
            </a:r>
          </a:p>
        </p:txBody>
      </p:sp>
      <p:pic>
        <p:nvPicPr>
          <p:cNvPr id="16388" name="그림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066" y="0"/>
            <a:ext cx="1625600" cy="162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04300" y="2678354"/>
            <a:ext cx="10536942" cy="1800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>
              <a:buAutoNum type="arabicPeriod"/>
              <a:defRPr/>
            </a:pPr>
            <a:endParaRPr lang="en-US" altLang="ko-KR" sz="11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914400" indent="-914400">
              <a:buAutoNum type="arabicPeriod"/>
              <a:defRPr/>
            </a:pPr>
            <a:r>
              <a:rPr lang="ko-KR" alt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신입생 </a:t>
            </a:r>
            <a:r>
              <a:rPr lang="ko-KR" altLang="en-US" sz="4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공지사항</a:t>
            </a:r>
            <a:r>
              <a:rPr lang="en-US" altLang="ko-KR" sz="4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4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홈페이지 파일 참고</a:t>
            </a:r>
            <a:r>
              <a:rPr lang="en-US" altLang="ko-KR" sz="4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L="914400" indent="-914400">
              <a:buAutoNum type="arabicPeriod"/>
              <a:defRPr/>
            </a:pPr>
            <a:endParaRPr lang="en-US" altLang="ko-KR" sz="12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914400" indent="-914400">
              <a:buAutoNum type="arabicPeriod"/>
              <a:defRPr/>
            </a:pPr>
            <a:r>
              <a:rPr lang="ko-KR" altLang="en-US" sz="4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수강신청 </a:t>
            </a:r>
            <a:r>
              <a:rPr lang="ko-KR" alt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방법 안내</a:t>
            </a:r>
          </a:p>
        </p:txBody>
      </p:sp>
    </p:spTree>
    <p:extLst>
      <p:ext uri="{BB962C8B-B14F-4D97-AF65-F5344CB8AC3E}">
        <p14:creationId xmlns:p14="http://schemas.microsoft.com/office/powerpoint/2010/main" val="29902077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5000">
        <p15:prstTrans prst="curtains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596854" y="894681"/>
            <a:ext cx="503418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44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1. </a:t>
            </a:r>
            <a:r>
              <a:rPr lang="ko-KR" altLang="en-US" sz="44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신입생 공지사항</a:t>
            </a:r>
            <a:endParaRPr lang="ko-KR" altLang="en-US" sz="4400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9700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700" y="777202"/>
            <a:ext cx="1122362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433072" y="2185926"/>
            <a:ext cx="710162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대학원 홈페이지 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&gt; 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커뮤니티 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&gt; 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공지사항 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&gt; “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2024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학년도 </a:t>
            </a:r>
            <a:r>
              <a:rPr lang="ko-KR" altLang="en-US" sz="28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전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기 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신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편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2800" dirty="0" err="1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입생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및 </a:t>
            </a:r>
            <a:r>
              <a:rPr lang="ko-KR" altLang="en-US" sz="2800" dirty="0" err="1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재입학생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오리엔테이션 자료 안내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”</a:t>
            </a:r>
            <a:endParaRPr lang="ko-KR" altLang="en-US" sz="2800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144368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양쪽 모서리가 둥근 사각형 9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242206" y="1658041"/>
            <a:ext cx="51631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일반대학원 홈페이지 안내</a:t>
            </a:r>
            <a:endParaRPr lang="ko-KR" altLang="en-US" sz="32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379245" y="2678744"/>
            <a:ext cx="453077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smtClean="0">
                <a:latin typeface="+mj-ea"/>
                <a:ea typeface="+mj-ea"/>
              </a:rPr>
              <a:t>1.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ko-KR" altLang="en-US" sz="2000" b="1" u="sng" dirty="0" smtClean="0">
                <a:latin typeface="+mj-ea"/>
                <a:ea typeface="+mj-ea"/>
              </a:rPr>
              <a:t>일반대학원 홈페이지</a:t>
            </a:r>
            <a:r>
              <a:rPr lang="ko-KR" altLang="en-US" sz="2000" b="1" dirty="0" smtClean="0">
                <a:latin typeface="+mj-ea"/>
                <a:ea typeface="+mj-ea"/>
              </a:rPr>
              <a:t> </a:t>
            </a:r>
            <a:r>
              <a:rPr lang="ko-KR" altLang="en-US" sz="2000" dirty="0" smtClean="0">
                <a:latin typeface="+mj-ea"/>
                <a:ea typeface="+mj-ea"/>
              </a:rPr>
              <a:t>접속</a:t>
            </a:r>
            <a:endParaRPr lang="en-US" altLang="ko-KR" sz="2000" dirty="0" smtClean="0">
              <a:latin typeface="+mj-ea"/>
              <a:ea typeface="+mj-ea"/>
            </a:endParaRPr>
          </a:p>
          <a:p>
            <a:r>
              <a:rPr lang="en-US" altLang="ko-KR" sz="2000" dirty="0" smtClean="0">
                <a:latin typeface="+mj-ea"/>
                <a:ea typeface="+mj-ea"/>
              </a:rPr>
              <a:t>   (http://www.mokwon.ac.kr/gs/)</a:t>
            </a:r>
          </a:p>
          <a:p>
            <a:endParaRPr lang="en-US" altLang="ko-KR" sz="2000" dirty="0" smtClean="0">
              <a:latin typeface="+mj-ea"/>
              <a:ea typeface="+mj-ea"/>
            </a:endParaRPr>
          </a:p>
          <a:p>
            <a:r>
              <a:rPr lang="en-US" altLang="ko-KR" sz="2000" dirty="0" smtClean="0">
                <a:latin typeface="+mj-ea"/>
                <a:ea typeface="+mj-ea"/>
              </a:rPr>
              <a:t>2.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ko-KR" altLang="en-US" sz="2000" b="1" u="sng" dirty="0" smtClean="0">
                <a:latin typeface="+mj-ea"/>
                <a:ea typeface="+mj-ea"/>
              </a:rPr>
              <a:t>커뮤니티</a:t>
            </a:r>
            <a:r>
              <a:rPr lang="ko-KR" altLang="en-US" sz="2000" dirty="0" smtClean="0">
                <a:latin typeface="+mj-ea"/>
                <a:ea typeface="+mj-ea"/>
              </a:rPr>
              <a:t>클릭</a:t>
            </a:r>
            <a:endParaRPr lang="en-US" altLang="ko-KR" sz="2000" dirty="0" smtClean="0">
              <a:latin typeface="+mj-ea"/>
              <a:ea typeface="+mj-ea"/>
            </a:endParaRPr>
          </a:p>
          <a:p>
            <a:endParaRPr lang="en-US" altLang="ko-KR" sz="2000" dirty="0" smtClean="0">
              <a:latin typeface="+mj-ea"/>
              <a:ea typeface="+mj-ea"/>
            </a:endParaRPr>
          </a:p>
          <a:p>
            <a:r>
              <a:rPr lang="en-US" altLang="ko-KR" sz="2000" dirty="0" smtClean="0">
                <a:latin typeface="+mj-ea"/>
                <a:ea typeface="+mj-ea"/>
              </a:rPr>
              <a:t>3.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ko-KR" altLang="en-US" sz="2000" b="1" u="sng" dirty="0" smtClean="0">
                <a:latin typeface="+mj-ea"/>
                <a:ea typeface="+mj-ea"/>
              </a:rPr>
              <a:t>공지사항</a:t>
            </a:r>
            <a:r>
              <a:rPr lang="ko-KR" altLang="en-US" sz="2000" dirty="0" smtClean="0">
                <a:latin typeface="+mj-ea"/>
                <a:ea typeface="+mj-ea"/>
              </a:rPr>
              <a:t> 및 </a:t>
            </a:r>
            <a:r>
              <a:rPr lang="ko-KR" altLang="en-US" sz="2000" b="1" u="sng" dirty="0" err="1" smtClean="0">
                <a:latin typeface="+mj-ea"/>
                <a:ea typeface="+mj-ea"/>
              </a:rPr>
              <a:t>서식자료실</a:t>
            </a:r>
            <a:r>
              <a:rPr lang="ko-KR" altLang="en-US" sz="2000" b="1" dirty="0" smtClean="0">
                <a:latin typeface="+mj-ea"/>
                <a:ea typeface="+mj-ea"/>
              </a:rPr>
              <a:t> </a:t>
            </a:r>
            <a:r>
              <a:rPr lang="ko-KR" altLang="en-US" sz="2000" dirty="0" smtClean="0">
                <a:latin typeface="+mj-ea"/>
                <a:ea typeface="+mj-ea"/>
              </a:rPr>
              <a:t>클릭</a:t>
            </a:r>
            <a:endParaRPr lang="en-US" altLang="ko-KR" sz="2000" dirty="0" smtClean="0">
              <a:latin typeface="+mj-ea"/>
              <a:ea typeface="+mj-ea"/>
            </a:endParaRPr>
          </a:p>
          <a:p>
            <a:endParaRPr lang="en-US" altLang="ko-KR" sz="2000" dirty="0">
              <a:latin typeface="+mj-ea"/>
              <a:ea typeface="+mj-ea"/>
            </a:endParaRPr>
          </a:p>
          <a:p>
            <a:r>
              <a:rPr lang="en-US" altLang="ko-KR" sz="2000" dirty="0" smtClean="0">
                <a:latin typeface="+mj-ea"/>
                <a:ea typeface="+mj-ea"/>
              </a:rPr>
              <a:t>4. </a:t>
            </a:r>
            <a:r>
              <a:rPr lang="ko-KR" altLang="en-US" sz="2000" dirty="0" smtClean="0">
                <a:latin typeface="+mj-ea"/>
                <a:ea typeface="+mj-ea"/>
              </a:rPr>
              <a:t>대학원 </a:t>
            </a:r>
            <a:r>
              <a:rPr lang="ko-KR" altLang="en-US" sz="2000" b="1" dirty="0" smtClean="0">
                <a:latin typeface="+mj-ea"/>
                <a:ea typeface="+mj-ea"/>
              </a:rPr>
              <a:t>공지사항</a:t>
            </a:r>
            <a:r>
              <a:rPr lang="ko-KR" altLang="en-US" sz="2000" dirty="0" smtClean="0">
                <a:latin typeface="+mj-ea"/>
                <a:ea typeface="+mj-ea"/>
              </a:rPr>
              <a:t> 및 </a:t>
            </a:r>
            <a:r>
              <a:rPr lang="ko-KR" altLang="en-US" sz="2000" b="1" dirty="0" err="1" smtClean="0">
                <a:latin typeface="+mj-ea"/>
                <a:ea typeface="+mj-ea"/>
              </a:rPr>
              <a:t>서류양식</a:t>
            </a:r>
            <a:r>
              <a:rPr lang="ko-KR" altLang="en-US" sz="2000" dirty="0" err="1" smtClean="0">
                <a:latin typeface="+mj-ea"/>
                <a:ea typeface="+mj-ea"/>
              </a:rPr>
              <a:t>이</a:t>
            </a:r>
            <a:r>
              <a:rPr lang="ko-KR" altLang="en-US" sz="2000" dirty="0" smtClean="0">
                <a:latin typeface="+mj-ea"/>
                <a:ea typeface="+mj-ea"/>
              </a:rPr>
              <a:t> 탑재되어 있습니다</a:t>
            </a:r>
            <a:r>
              <a:rPr lang="en-US" altLang="ko-KR" sz="2000" dirty="0" smtClean="0">
                <a:latin typeface="+mj-ea"/>
                <a:ea typeface="+mj-ea"/>
              </a:rPr>
              <a:t>.</a:t>
            </a:r>
            <a:endParaRPr lang="ko-KR" altLang="en-US" sz="2000" dirty="0">
              <a:latin typeface="+mj-ea"/>
              <a:ea typeface="+mj-ea"/>
            </a:endParaRPr>
          </a:p>
        </p:txBody>
      </p:sp>
      <p:sp>
        <p:nvSpPr>
          <p:cNvPr id="16" name="모서리가 둥근 직사각형 15"/>
          <p:cNvSpPr/>
          <p:nvPr/>
        </p:nvSpPr>
        <p:spPr>
          <a:xfrm>
            <a:off x="7242206" y="2512890"/>
            <a:ext cx="4796768" cy="3076575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갈매기형 수장 8"/>
          <p:cNvSpPr/>
          <p:nvPr/>
        </p:nvSpPr>
        <p:spPr>
          <a:xfrm>
            <a:off x="976155" y="3128111"/>
            <a:ext cx="119965" cy="914404"/>
          </a:xfrm>
          <a:prstGeom prst="chevron">
            <a:avLst/>
          </a:prstGeom>
          <a:solidFill>
            <a:srgbClr val="FF0000"/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536" y="673769"/>
            <a:ext cx="6340053" cy="5230318"/>
          </a:xfrm>
          <a:prstGeom prst="rect">
            <a:avLst/>
          </a:prstGeom>
        </p:spPr>
      </p:pic>
      <p:cxnSp>
        <p:nvCxnSpPr>
          <p:cNvPr id="6" name="직선 화살표 연결선 5"/>
          <p:cNvCxnSpPr/>
          <p:nvPr/>
        </p:nvCxnSpPr>
        <p:spPr>
          <a:xfrm flipH="1" flipV="1">
            <a:off x="6388366" y="1052585"/>
            <a:ext cx="1083245" cy="266391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화살표 연결선 16"/>
          <p:cNvCxnSpPr/>
          <p:nvPr/>
        </p:nvCxnSpPr>
        <p:spPr>
          <a:xfrm flipH="1" flipV="1">
            <a:off x="1804738" y="4403558"/>
            <a:ext cx="5574507" cy="3243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화살표 연결선 18"/>
          <p:cNvCxnSpPr/>
          <p:nvPr/>
        </p:nvCxnSpPr>
        <p:spPr>
          <a:xfrm flipH="1">
            <a:off x="1732547" y="4441488"/>
            <a:ext cx="5646698" cy="55589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5723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모서리가 둥근 직사각형 15"/>
          <p:cNvSpPr/>
          <p:nvPr/>
        </p:nvSpPr>
        <p:spPr>
          <a:xfrm>
            <a:off x="7242206" y="2512890"/>
            <a:ext cx="4796768" cy="3076575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갈매기형 수장 8"/>
          <p:cNvSpPr/>
          <p:nvPr/>
        </p:nvSpPr>
        <p:spPr>
          <a:xfrm>
            <a:off x="1803318" y="2850716"/>
            <a:ext cx="119965" cy="914404"/>
          </a:xfrm>
          <a:prstGeom prst="chevron">
            <a:avLst/>
          </a:prstGeom>
          <a:solidFill>
            <a:srgbClr val="FF0000"/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10" name="양쪽 모서리가 둥근 사각형 9"/>
          <p:cNvSpPr/>
          <p:nvPr/>
        </p:nvSpPr>
        <p:spPr>
          <a:xfrm>
            <a:off x="2117" y="0"/>
            <a:ext cx="12192000" cy="6858000"/>
          </a:xfrm>
          <a:prstGeom prst="round2Same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34248" y="422571"/>
            <a:ext cx="51631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학생증 발급 안내</a:t>
            </a:r>
            <a:endParaRPr lang="ko-KR" altLang="en-US" sz="32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34248" y="1499792"/>
            <a:ext cx="1001047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 smtClean="0">
                <a:latin typeface="+mj-ea"/>
                <a:ea typeface="+mj-ea"/>
              </a:rPr>
              <a:t>모바일 학생증 발급</a:t>
            </a:r>
            <a:r>
              <a:rPr lang="en-US" altLang="ko-KR" sz="2000" b="1" dirty="0" smtClean="0">
                <a:latin typeface="+mj-ea"/>
                <a:ea typeface="+mj-ea"/>
              </a:rPr>
              <a:t> 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 smtClean="0">
                <a:latin typeface="+mj-ea"/>
                <a:ea typeface="+mj-ea"/>
              </a:rPr>
              <a:t>     ▶안드로이드 </a:t>
            </a:r>
            <a:r>
              <a:rPr lang="en-US" altLang="ko-KR" sz="2000" dirty="0" smtClean="0">
                <a:latin typeface="+mj-ea"/>
                <a:ea typeface="+mj-ea"/>
              </a:rPr>
              <a:t>: Play store </a:t>
            </a:r>
            <a:r>
              <a:rPr lang="ko-KR" altLang="en-US" sz="2000" dirty="0" smtClean="0">
                <a:latin typeface="+mj-ea"/>
                <a:ea typeface="+mj-ea"/>
              </a:rPr>
              <a:t>→ </a:t>
            </a:r>
            <a:r>
              <a:rPr lang="en-US" altLang="ko-KR" sz="2000" dirty="0" smtClean="0">
                <a:latin typeface="+mj-ea"/>
                <a:ea typeface="+mj-ea"/>
              </a:rPr>
              <a:t>‘</a:t>
            </a:r>
            <a:r>
              <a:rPr lang="ko-KR" altLang="en-US" sz="2000" dirty="0" smtClean="0">
                <a:latin typeface="+mj-ea"/>
                <a:ea typeface="+mj-ea"/>
              </a:rPr>
              <a:t>목원대학교</a:t>
            </a:r>
            <a:r>
              <a:rPr lang="en-US" altLang="ko-KR" sz="2000" dirty="0" smtClean="0">
                <a:latin typeface="+mj-ea"/>
                <a:ea typeface="+mj-ea"/>
              </a:rPr>
              <a:t>’</a:t>
            </a:r>
            <a:r>
              <a:rPr lang="ko-KR" altLang="en-US" sz="2000" dirty="0" smtClean="0">
                <a:latin typeface="+mj-ea"/>
                <a:ea typeface="+mj-ea"/>
              </a:rPr>
              <a:t> 검색 → </a:t>
            </a:r>
            <a:r>
              <a:rPr lang="en-US" altLang="ko-KR" sz="2000" dirty="0" smtClean="0">
                <a:latin typeface="+mj-ea"/>
                <a:ea typeface="+mj-ea"/>
              </a:rPr>
              <a:t>‘</a:t>
            </a:r>
            <a:r>
              <a:rPr lang="ko-KR" altLang="en-US" sz="2000" dirty="0" smtClean="0">
                <a:latin typeface="+mj-ea"/>
                <a:ea typeface="+mj-ea"/>
              </a:rPr>
              <a:t>목원대학교통합앱</a:t>
            </a:r>
            <a:r>
              <a:rPr lang="en-US" altLang="ko-KR" sz="2000" dirty="0" smtClean="0">
                <a:latin typeface="+mj-ea"/>
                <a:ea typeface="+mj-ea"/>
              </a:rPr>
              <a:t>’ </a:t>
            </a:r>
            <a:r>
              <a:rPr lang="ko-KR" altLang="en-US" sz="2000" dirty="0" smtClean="0">
                <a:latin typeface="+mj-ea"/>
                <a:ea typeface="+mj-ea"/>
              </a:rPr>
              <a:t>다운</a:t>
            </a:r>
            <a:r>
              <a:rPr lang="en-US" altLang="ko-KR" sz="2000" dirty="0" smtClean="0">
                <a:latin typeface="+mj-ea"/>
                <a:ea typeface="+mj-ea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                         </a:t>
            </a:r>
            <a:r>
              <a:rPr lang="ko-KR" altLang="en-US" sz="2000" dirty="0" smtClean="0">
                <a:latin typeface="+mj-ea"/>
                <a:ea typeface="+mj-ea"/>
              </a:rPr>
              <a:t>→ 로그인</a:t>
            </a:r>
            <a:r>
              <a:rPr lang="en-US" altLang="ko-KR" sz="2000" dirty="0">
                <a:latin typeface="+mj-ea"/>
                <a:ea typeface="+mj-ea"/>
              </a:rPr>
              <a:t>(</a:t>
            </a:r>
            <a:r>
              <a:rPr lang="ko-KR" altLang="en-US" sz="2000" dirty="0">
                <a:latin typeface="+mj-ea"/>
                <a:ea typeface="+mj-ea"/>
              </a:rPr>
              <a:t>학번</a:t>
            </a:r>
            <a:r>
              <a:rPr lang="en-US" altLang="ko-KR" sz="2000" dirty="0">
                <a:latin typeface="+mj-ea"/>
                <a:ea typeface="+mj-ea"/>
              </a:rPr>
              <a:t>/</a:t>
            </a:r>
            <a:r>
              <a:rPr lang="ko-KR" altLang="en-US" sz="2000" dirty="0">
                <a:latin typeface="+mj-ea"/>
                <a:ea typeface="+mj-ea"/>
              </a:rPr>
              <a:t>비밀번호</a:t>
            </a:r>
            <a:r>
              <a:rPr lang="en-US" altLang="ko-KR" sz="2000" dirty="0">
                <a:latin typeface="+mj-ea"/>
                <a:ea typeface="+mj-ea"/>
              </a:rPr>
              <a:t>)</a:t>
            </a:r>
            <a:r>
              <a:rPr lang="ko-KR" altLang="en-US" sz="2000" dirty="0">
                <a:latin typeface="+mj-ea"/>
                <a:ea typeface="+mj-ea"/>
              </a:rPr>
              <a:t> 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 smtClean="0">
                <a:latin typeface="+mj-ea"/>
                <a:ea typeface="+mj-ea"/>
              </a:rPr>
              <a:t>     ▶      </a:t>
            </a:r>
            <a:r>
              <a:rPr lang="en-US" altLang="ko-KR" sz="2000" dirty="0" smtClean="0">
                <a:latin typeface="+mj-ea"/>
                <a:ea typeface="+mj-ea"/>
              </a:rPr>
              <a:t>IOS     : App store </a:t>
            </a:r>
            <a:r>
              <a:rPr lang="ko-KR" altLang="en-US" sz="2000" dirty="0" smtClean="0">
                <a:latin typeface="+mj-ea"/>
                <a:ea typeface="+mj-ea"/>
              </a:rPr>
              <a:t>→ </a:t>
            </a:r>
            <a:r>
              <a:rPr lang="en-US" altLang="ko-KR" sz="2000" dirty="0" smtClean="0">
                <a:latin typeface="+mj-ea"/>
                <a:ea typeface="+mj-ea"/>
              </a:rPr>
              <a:t>‘</a:t>
            </a:r>
            <a:r>
              <a:rPr lang="ko-KR" altLang="en-US" sz="2000" dirty="0" smtClean="0">
                <a:latin typeface="+mj-ea"/>
                <a:ea typeface="+mj-ea"/>
              </a:rPr>
              <a:t>목원대학교</a:t>
            </a:r>
            <a:r>
              <a:rPr lang="en-US" altLang="ko-KR" sz="2000" dirty="0" smtClean="0">
                <a:latin typeface="+mj-ea"/>
                <a:ea typeface="+mj-ea"/>
              </a:rPr>
              <a:t>’</a:t>
            </a:r>
            <a:r>
              <a:rPr lang="ko-KR" altLang="en-US" sz="2000" dirty="0" smtClean="0">
                <a:latin typeface="+mj-ea"/>
                <a:ea typeface="+mj-ea"/>
              </a:rPr>
              <a:t> 검색 → </a:t>
            </a:r>
            <a:r>
              <a:rPr lang="en-US" altLang="ko-KR" sz="2000" dirty="0" smtClean="0">
                <a:latin typeface="+mj-ea"/>
                <a:ea typeface="+mj-ea"/>
              </a:rPr>
              <a:t>‘</a:t>
            </a:r>
            <a:r>
              <a:rPr lang="ko-KR" altLang="en-US" sz="2000" dirty="0" smtClean="0">
                <a:latin typeface="+mj-ea"/>
                <a:ea typeface="+mj-ea"/>
              </a:rPr>
              <a:t>목원대학교통합앱</a:t>
            </a:r>
            <a:r>
              <a:rPr lang="en-US" altLang="ko-KR" sz="2000" dirty="0" smtClean="0">
                <a:latin typeface="+mj-ea"/>
                <a:ea typeface="+mj-ea"/>
              </a:rPr>
              <a:t>’ </a:t>
            </a:r>
            <a:r>
              <a:rPr lang="ko-KR" altLang="en-US" sz="2000" dirty="0" smtClean="0">
                <a:latin typeface="+mj-ea"/>
                <a:ea typeface="+mj-ea"/>
              </a:rPr>
              <a:t>다운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</a:t>
            </a:r>
            <a:r>
              <a:rPr lang="en-US" altLang="ko-KR" sz="2000" dirty="0" smtClean="0">
                <a:latin typeface="+mj-ea"/>
                <a:ea typeface="+mj-ea"/>
              </a:rPr>
              <a:t>                          </a:t>
            </a:r>
            <a:r>
              <a:rPr lang="ko-KR" altLang="en-US" sz="2000" dirty="0" smtClean="0">
                <a:latin typeface="+mj-ea"/>
                <a:ea typeface="+mj-ea"/>
              </a:rPr>
              <a:t>→ 로그인</a:t>
            </a:r>
            <a:r>
              <a:rPr lang="en-US" altLang="ko-KR" sz="2000" dirty="0" smtClean="0">
                <a:latin typeface="+mj-ea"/>
                <a:ea typeface="+mj-ea"/>
              </a:rPr>
              <a:t>(</a:t>
            </a:r>
            <a:r>
              <a:rPr lang="ko-KR" altLang="en-US" sz="2000" dirty="0" smtClean="0">
                <a:latin typeface="+mj-ea"/>
                <a:ea typeface="+mj-ea"/>
              </a:rPr>
              <a:t>학번</a:t>
            </a:r>
            <a:r>
              <a:rPr lang="en-US" altLang="ko-KR" sz="2000" dirty="0" smtClean="0">
                <a:latin typeface="+mj-ea"/>
                <a:ea typeface="+mj-ea"/>
              </a:rPr>
              <a:t>/</a:t>
            </a:r>
            <a:r>
              <a:rPr lang="ko-KR" altLang="en-US" sz="2000" dirty="0" smtClean="0">
                <a:latin typeface="+mj-ea"/>
                <a:ea typeface="+mj-ea"/>
              </a:rPr>
              <a:t>비밀번호</a:t>
            </a:r>
            <a:r>
              <a:rPr lang="en-US" altLang="ko-KR" sz="2000" dirty="0" smtClean="0">
                <a:latin typeface="+mj-ea"/>
                <a:ea typeface="+mj-ea"/>
              </a:rPr>
              <a:t>)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sz="2000" b="1" dirty="0" smtClean="0">
                <a:latin typeface="+mj-ea"/>
                <a:ea typeface="+mj-ea"/>
              </a:rPr>
              <a:t>학생증 카드 발급</a:t>
            </a:r>
            <a:endParaRPr lang="en-US" altLang="ko-KR" sz="2000" b="1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</a:t>
            </a:r>
            <a:r>
              <a:rPr lang="en-US" altLang="ko-KR" sz="2000" dirty="0" smtClean="0">
                <a:latin typeface="+mj-ea"/>
                <a:ea typeface="+mj-ea"/>
              </a:rPr>
              <a:t>   </a:t>
            </a:r>
            <a:r>
              <a:rPr lang="ko-KR" altLang="en-US" sz="2000" dirty="0" smtClean="0">
                <a:latin typeface="+mj-ea"/>
                <a:ea typeface="+mj-ea"/>
              </a:rPr>
              <a:t>▶ 학생회관 </a:t>
            </a:r>
            <a:r>
              <a:rPr lang="en-US" altLang="ko-KR" sz="2000" dirty="0" smtClean="0">
                <a:latin typeface="+mj-ea"/>
                <a:ea typeface="+mj-ea"/>
              </a:rPr>
              <a:t>1</a:t>
            </a:r>
            <a:r>
              <a:rPr lang="ko-KR" altLang="en-US" sz="2000" dirty="0" smtClean="0">
                <a:latin typeface="+mj-ea"/>
                <a:ea typeface="+mj-ea"/>
              </a:rPr>
              <a:t>층 학사지원과로 직접 방문 후 신청</a:t>
            </a:r>
            <a:endParaRPr lang="en-US" altLang="ko-KR" sz="2000" dirty="0" smtClean="0">
              <a:latin typeface="+mj-ea"/>
              <a:ea typeface="+mj-ea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526286" y="1112781"/>
            <a:ext cx="11002181" cy="5329116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30035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모서리가 둥근 직사각형 15"/>
          <p:cNvSpPr/>
          <p:nvPr/>
        </p:nvSpPr>
        <p:spPr>
          <a:xfrm>
            <a:off x="7242206" y="2512890"/>
            <a:ext cx="4796768" cy="3076575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갈매기형 수장 8"/>
          <p:cNvSpPr/>
          <p:nvPr/>
        </p:nvSpPr>
        <p:spPr>
          <a:xfrm>
            <a:off x="1803318" y="2850716"/>
            <a:ext cx="119965" cy="914404"/>
          </a:xfrm>
          <a:prstGeom prst="chevron">
            <a:avLst/>
          </a:prstGeom>
          <a:solidFill>
            <a:srgbClr val="FF0000"/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10" name="양쪽 모서리가 둥근 사각형 9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34248" y="422571"/>
            <a:ext cx="51631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기타 안내 사항</a:t>
            </a:r>
            <a:endParaRPr lang="ko-KR" altLang="en-US" sz="32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34248" y="1341326"/>
            <a:ext cx="998625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AutoNum type="arabicPeriod"/>
            </a:pPr>
            <a:r>
              <a:rPr lang="ko-KR" altLang="en-US" sz="2000" dirty="0" smtClean="0">
                <a:latin typeface="+mj-ea"/>
                <a:ea typeface="+mj-ea"/>
              </a:rPr>
              <a:t>주차요금 징수 안내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</a:t>
            </a: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</a:t>
            </a:r>
            <a:r>
              <a:rPr lang="ko-KR" altLang="en-US" sz="2000" dirty="0" smtClean="0">
                <a:latin typeface="+mj-ea"/>
                <a:ea typeface="+mj-ea"/>
              </a:rPr>
              <a:t>▶</a:t>
            </a:r>
            <a:r>
              <a:rPr lang="en-US" altLang="ko-KR" sz="2000" dirty="0" smtClean="0">
                <a:latin typeface="+mj-ea"/>
                <a:ea typeface="+mj-ea"/>
              </a:rPr>
              <a:t> </a:t>
            </a:r>
            <a:r>
              <a:rPr lang="ko-KR" altLang="en-US" sz="2000" dirty="0" smtClean="0">
                <a:latin typeface="+mj-ea"/>
                <a:ea typeface="+mj-ea"/>
              </a:rPr>
              <a:t>정기 차량 등록 시  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    1)</a:t>
            </a:r>
            <a:r>
              <a:rPr lang="ko-KR" altLang="en-US" sz="2000" dirty="0" smtClean="0">
                <a:latin typeface="+mj-ea"/>
                <a:ea typeface="+mj-ea"/>
              </a:rPr>
              <a:t> 금      액 </a:t>
            </a:r>
            <a:r>
              <a:rPr lang="en-US" altLang="ko-KR" sz="2000" dirty="0" smtClean="0">
                <a:latin typeface="+mj-ea"/>
                <a:ea typeface="+mj-ea"/>
              </a:rPr>
              <a:t>: </a:t>
            </a:r>
            <a:r>
              <a:rPr lang="ko-KR" altLang="en-US" sz="2000" dirty="0" smtClean="0">
                <a:latin typeface="+mj-ea"/>
                <a:ea typeface="+mj-ea"/>
              </a:rPr>
              <a:t>월 </a:t>
            </a:r>
            <a:r>
              <a:rPr lang="en-US" altLang="ko-KR" sz="2000" dirty="0">
                <a:latin typeface="+mj-ea"/>
                <a:ea typeface="+mj-ea"/>
              </a:rPr>
              <a:t>7</a:t>
            </a:r>
            <a:r>
              <a:rPr lang="en-US" altLang="ko-KR" sz="2000" dirty="0" smtClean="0">
                <a:latin typeface="+mj-ea"/>
                <a:ea typeface="+mj-ea"/>
              </a:rPr>
              <a:t>,000</a:t>
            </a:r>
            <a:r>
              <a:rPr lang="ko-KR" altLang="en-US" sz="2000" dirty="0" smtClean="0">
                <a:latin typeface="+mj-ea"/>
                <a:ea typeface="+mj-ea"/>
              </a:rPr>
              <a:t>원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    2)</a:t>
            </a:r>
            <a:r>
              <a:rPr lang="ko-KR" altLang="en-US" sz="2000" dirty="0" smtClean="0">
                <a:latin typeface="+mj-ea"/>
                <a:ea typeface="+mj-ea"/>
              </a:rPr>
              <a:t> 구비서류 </a:t>
            </a:r>
            <a:r>
              <a:rPr lang="en-US" altLang="ko-KR" sz="2000" dirty="0" smtClean="0">
                <a:latin typeface="+mj-ea"/>
                <a:ea typeface="+mj-ea"/>
              </a:rPr>
              <a:t>: </a:t>
            </a:r>
            <a:r>
              <a:rPr lang="ko-KR" altLang="en-US" sz="2000" dirty="0" smtClean="0">
                <a:latin typeface="+mj-ea"/>
                <a:ea typeface="+mj-ea"/>
              </a:rPr>
              <a:t>자동차등록증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신분증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    3)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ko-KR" altLang="en-US" sz="2000" dirty="0" err="1" smtClean="0">
                <a:latin typeface="+mj-ea"/>
                <a:ea typeface="+mj-ea"/>
              </a:rPr>
              <a:t>신청장소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en-US" altLang="ko-KR" sz="2000" dirty="0" smtClean="0">
                <a:latin typeface="+mj-ea"/>
                <a:ea typeface="+mj-ea"/>
              </a:rPr>
              <a:t>: </a:t>
            </a:r>
            <a:r>
              <a:rPr lang="ko-KR" altLang="en-US" sz="2000" dirty="0" smtClean="0">
                <a:latin typeface="+mj-ea"/>
                <a:ea typeface="+mj-ea"/>
              </a:rPr>
              <a:t>정문 </a:t>
            </a:r>
            <a:r>
              <a:rPr lang="ko-KR" altLang="en-US" sz="2000" dirty="0" err="1" smtClean="0">
                <a:latin typeface="+mj-ea"/>
                <a:ea typeface="+mj-ea"/>
              </a:rPr>
              <a:t>주차관리실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                       (</a:t>
            </a:r>
            <a:r>
              <a:rPr lang="ko-KR" altLang="en-US" sz="2000" dirty="0" smtClean="0">
                <a:latin typeface="+mj-ea"/>
                <a:ea typeface="+mj-ea"/>
              </a:rPr>
              <a:t>☎ </a:t>
            </a:r>
            <a:r>
              <a:rPr lang="en-US" altLang="ko-KR" sz="2000" dirty="0" smtClean="0">
                <a:latin typeface="+mj-ea"/>
                <a:ea typeface="+mj-ea"/>
              </a:rPr>
              <a:t>042-829-7181~3)</a:t>
            </a:r>
          </a:p>
          <a:p>
            <a:endParaRPr lang="en-US" altLang="ko-KR" sz="2000" dirty="0" smtClean="0">
              <a:latin typeface="+mj-ea"/>
              <a:ea typeface="+mj-ea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526287" y="1135918"/>
            <a:ext cx="11002181" cy="4550518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459" y="1755343"/>
            <a:ext cx="4710978" cy="3105150"/>
          </a:xfrm>
          <a:prstGeom prst="rect">
            <a:avLst/>
          </a:prstGeom>
        </p:spPr>
      </p:pic>
      <p:sp>
        <p:nvSpPr>
          <p:cNvPr id="4" name="아래쪽 화살표 3"/>
          <p:cNvSpPr/>
          <p:nvPr/>
        </p:nvSpPr>
        <p:spPr>
          <a:xfrm>
            <a:off x="9855276" y="2766860"/>
            <a:ext cx="524785" cy="644317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4180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249073" y="2973553"/>
            <a:ext cx="5693853" cy="7730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2. </a:t>
            </a:r>
            <a:r>
              <a:rPr lang="ko-KR" altLang="en-US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수강신청방법 </a:t>
            </a:r>
            <a:r>
              <a:rPr lang="ko-KR" altLang="en-US" sz="44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안내</a:t>
            </a:r>
          </a:p>
        </p:txBody>
      </p:sp>
      <p:pic>
        <p:nvPicPr>
          <p:cNvPr id="29700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6711" y="2799686"/>
            <a:ext cx="1122362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56615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39952" y="964108"/>
            <a:ext cx="4752528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수강신청방법 안내</a:t>
            </a:r>
          </a:p>
        </p:txBody>
      </p:sp>
      <p:sp>
        <p:nvSpPr>
          <p:cNvPr id="8" name="모서리가 둥근 직사각형 7"/>
          <p:cNvSpPr/>
          <p:nvPr/>
        </p:nvSpPr>
        <p:spPr>
          <a:xfrm>
            <a:off x="7777421" y="1801608"/>
            <a:ext cx="4095503" cy="352401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724" name="Rectangle 4"/>
          <p:cNvSpPr txBox="1">
            <a:spLocks noChangeArrowheads="1"/>
          </p:cNvSpPr>
          <p:nvPr/>
        </p:nvSpPr>
        <p:spPr bwMode="auto">
          <a:xfrm>
            <a:off x="7777421" y="2009327"/>
            <a:ext cx="4290241" cy="33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1800" dirty="0">
              <a:solidFill>
                <a:srgbClr val="000000"/>
              </a:solidFill>
              <a:latin typeface="+mj-ea"/>
              <a:ea typeface="+mj-ea"/>
            </a:endParaRPr>
          </a:p>
          <a:p>
            <a:pPr eaLnBrk="1" hangingPunct="1">
              <a:buNone/>
            </a:pPr>
            <a:r>
              <a:rPr lang="en-US" altLang="ko-KR" sz="2000" dirty="0" smtClean="0">
                <a:solidFill>
                  <a:srgbClr val="000000"/>
                </a:solidFill>
                <a:latin typeface="+mj-ea"/>
                <a:ea typeface="+mj-ea"/>
              </a:rPr>
              <a:t>1. </a:t>
            </a:r>
            <a:r>
              <a:rPr lang="en-US" altLang="ko-KR" sz="1600" dirty="0" smtClean="0">
                <a:solidFill>
                  <a:srgbClr val="000000"/>
                </a:solidFill>
                <a:latin typeface="+mj-ea"/>
                <a:ea typeface="+mj-ea"/>
              </a:rPr>
              <a:t>http</a:t>
            </a:r>
            <a:r>
              <a:rPr lang="en-US" altLang="ko-KR" sz="1600" dirty="0">
                <a:solidFill>
                  <a:srgbClr val="000000"/>
                </a:solidFill>
                <a:latin typeface="+mj-ea"/>
                <a:ea typeface="+mj-ea"/>
              </a:rPr>
              <a:t>://www.mokwon.ac.kr </a:t>
            </a:r>
            <a:r>
              <a:rPr lang="ko-KR" altLang="en-US" sz="2000" dirty="0" smtClean="0">
                <a:solidFill>
                  <a:srgbClr val="000000"/>
                </a:solidFill>
                <a:latin typeface="+mj-ea"/>
                <a:ea typeface="+mj-ea"/>
              </a:rPr>
              <a:t>으로 접속</a:t>
            </a:r>
            <a:r>
              <a:rPr lang="en-US" altLang="ko-KR" sz="2000" dirty="0" smtClean="0">
                <a:solidFill>
                  <a:srgbClr val="000000"/>
                </a:solidFill>
                <a:latin typeface="+mj-ea"/>
                <a:ea typeface="+mj-ea"/>
              </a:rPr>
              <a:t>       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 smtClean="0">
                <a:solidFill>
                  <a:srgbClr val="000000"/>
                </a:solidFill>
                <a:latin typeface="+mj-ea"/>
                <a:ea typeface="+mj-ea"/>
              </a:rPr>
              <a:t>     (</a:t>
            </a:r>
            <a:r>
              <a:rPr lang="ko-KR" altLang="en-US" sz="2000" dirty="0" smtClean="0">
                <a:solidFill>
                  <a:srgbClr val="000000"/>
                </a:solidFill>
                <a:latin typeface="+mj-ea"/>
                <a:ea typeface="+mj-ea"/>
              </a:rPr>
              <a:t>종합정보시스템</a:t>
            </a:r>
            <a:r>
              <a:rPr lang="en-US" altLang="ko-KR" sz="2000" dirty="0" smtClean="0">
                <a:solidFill>
                  <a:srgbClr val="000000"/>
                </a:solidFill>
                <a:latin typeface="+mj-ea"/>
                <a:ea typeface="+mj-ea"/>
              </a:rPr>
              <a:t>)</a:t>
            </a:r>
          </a:p>
          <a:p>
            <a:pPr eaLnBrk="1" hangingPunct="1">
              <a:buNone/>
            </a:pPr>
            <a:r>
              <a:rPr lang="en-US" altLang="ko-KR" sz="2000" dirty="0" smtClean="0">
                <a:solidFill>
                  <a:srgbClr val="000000"/>
                </a:solidFill>
                <a:latin typeface="+mj-ea"/>
                <a:ea typeface="+mj-ea"/>
              </a:rPr>
              <a:t>2. </a:t>
            </a:r>
            <a:r>
              <a:rPr lang="ko-KR" altLang="en-US" sz="2000" u="sng" dirty="0" smtClean="0">
                <a:solidFill>
                  <a:srgbClr val="000000"/>
                </a:solidFill>
                <a:latin typeface="+mj-ea"/>
                <a:ea typeface="+mj-ea"/>
              </a:rPr>
              <a:t>대학원</a:t>
            </a:r>
            <a:r>
              <a:rPr lang="en-US" altLang="ko-KR" sz="2000" u="sng" dirty="0" smtClean="0">
                <a:solidFill>
                  <a:srgbClr val="000000"/>
                </a:solidFill>
                <a:latin typeface="+mj-ea"/>
                <a:ea typeface="+mj-ea"/>
              </a:rPr>
              <a:t>(</a:t>
            </a:r>
            <a:r>
              <a:rPr lang="ko-KR" altLang="en-US" sz="2000" u="sng" dirty="0" smtClean="0">
                <a:solidFill>
                  <a:srgbClr val="000000"/>
                </a:solidFill>
                <a:latin typeface="+mj-ea"/>
                <a:ea typeface="+mj-ea"/>
              </a:rPr>
              <a:t>수강신청</a:t>
            </a:r>
            <a:r>
              <a:rPr lang="en-US" altLang="ko-KR" sz="2000" u="sng" dirty="0" smtClean="0">
                <a:solidFill>
                  <a:srgbClr val="000000"/>
                </a:solidFill>
                <a:latin typeface="+mj-ea"/>
                <a:ea typeface="+mj-ea"/>
              </a:rPr>
              <a:t>)</a:t>
            </a:r>
          </a:p>
          <a:p>
            <a:pPr eaLnBrk="1" hangingPunct="1">
              <a:buNone/>
            </a:pPr>
            <a:r>
              <a:rPr lang="en-US" altLang="ko-KR" sz="2000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en-US" altLang="ko-KR" sz="2000" dirty="0" smtClean="0">
                <a:solidFill>
                  <a:srgbClr val="000000"/>
                </a:solidFill>
                <a:latin typeface="+mj-ea"/>
                <a:ea typeface="+mj-ea"/>
              </a:rPr>
              <a:t>  </a:t>
            </a:r>
            <a:r>
              <a:rPr lang="ko-KR" altLang="en-US" sz="2000" u="sng" dirty="0" smtClean="0">
                <a:solidFill>
                  <a:srgbClr val="000000"/>
                </a:solidFill>
                <a:latin typeface="+mj-ea"/>
                <a:ea typeface="+mj-ea"/>
              </a:rPr>
              <a:t>종합정보시스템</a:t>
            </a:r>
            <a:r>
              <a:rPr lang="ko-KR" altLang="en-US" sz="2000" dirty="0" smtClean="0">
                <a:solidFill>
                  <a:srgbClr val="000000"/>
                </a:solidFill>
                <a:latin typeface="+mj-ea"/>
                <a:ea typeface="+mj-ea"/>
              </a:rPr>
              <a:t> 클릭</a:t>
            </a:r>
            <a:endParaRPr lang="en-US" altLang="ko-KR" sz="2000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900" dirty="0" smtClean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900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400" dirty="0" smtClean="0">
                <a:solidFill>
                  <a:srgbClr val="000000"/>
                </a:solidFill>
                <a:latin typeface="+mj-ea"/>
                <a:ea typeface="+mj-ea"/>
              </a:rPr>
              <a:t>★ 수강신청 기간</a:t>
            </a:r>
            <a:r>
              <a:rPr lang="en-US" altLang="ko-KR" sz="2400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altLang="en-US" sz="2400" dirty="0" smtClean="0">
                <a:solidFill>
                  <a:srgbClr val="000000"/>
                </a:solidFill>
                <a:latin typeface="+mj-ea"/>
                <a:ea typeface="+mj-ea"/>
              </a:rPr>
              <a:t>★</a:t>
            </a:r>
            <a:endParaRPr lang="en-US" altLang="ko-KR" sz="2400" dirty="0">
              <a:solidFill>
                <a:srgbClr val="000000"/>
              </a:solidFill>
              <a:latin typeface="+mj-ea"/>
              <a:ea typeface="+mj-ea"/>
            </a:endParaRPr>
          </a:p>
          <a:p>
            <a:pPr eaLnBrk="1" hangingPunct="1">
              <a:buFontTx/>
              <a:buNone/>
            </a:pP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  </a:t>
            </a:r>
            <a:r>
              <a:rPr lang="en-US" altLang="ko-KR" sz="2400" dirty="0">
                <a:solidFill>
                  <a:srgbClr val="FF0000"/>
                </a:solidFill>
                <a:latin typeface="+mj-ea"/>
                <a:ea typeface="+mj-ea"/>
              </a:rPr>
              <a:t>3</a:t>
            </a:r>
            <a:r>
              <a:rPr lang="ko-KR" altLang="en-US" sz="2400" dirty="0" smtClean="0">
                <a:solidFill>
                  <a:srgbClr val="FF0000"/>
                </a:solidFill>
                <a:latin typeface="+mj-ea"/>
                <a:ea typeface="+mj-ea"/>
              </a:rPr>
              <a:t>월 </a:t>
            </a:r>
            <a:r>
              <a:rPr lang="en-US" altLang="ko-KR" sz="2400" dirty="0">
                <a:solidFill>
                  <a:srgbClr val="FF0000"/>
                </a:solidFill>
                <a:latin typeface="+mj-ea"/>
                <a:ea typeface="+mj-ea"/>
              </a:rPr>
              <a:t>4</a:t>
            </a:r>
            <a:r>
              <a:rPr lang="ko-KR" altLang="en-US" sz="2400" dirty="0" smtClean="0">
                <a:solidFill>
                  <a:srgbClr val="FF0000"/>
                </a:solidFill>
                <a:latin typeface="+mj-ea"/>
                <a:ea typeface="+mj-ea"/>
              </a:rPr>
              <a:t>일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(</a:t>
            </a:r>
            <a:r>
              <a:rPr lang="ko-KR" altLang="en-US" sz="2400" dirty="0">
                <a:solidFill>
                  <a:srgbClr val="FF0000"/>
                </a:solidFill>
                <a:latin typeface="+mj-ea"/>
                <a:ea typeface="+mj-ea"/>
              </a:rPr>
              <a:t>월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) </a:t>
            </a:r>
            <a:r>
              <a:rPr lang="en-US" altLang="ko-KR" sz="2400" dirty="0">
                <a:solidFill>
                  <a:srgbClr val="FF0000"/>
                </a:solidFill>
                <a:latin typeface="+mj-ea"/>
                <a:ea typeface="+mj-ea"/>
              </a:rPr>
              <a:t>~ </a:t>
            </a:r>
            <a:r>
              <a:rPr lang="en-US" altLang="ko-KR" sz="2400" dirty="0">
                <a:solidFill>
                  <a:srgbClr val="FF0000"/>
                </a:solidFill>
                <a:latin typeface="+mj-ea"/>
                <a:ea typeface="+mj-ea"/>
              </a:rPr>
              <a:t>3</a:t>
            </a:r>
            <a:r>
              <a:rPr lang="ko-KR" altLang="en-US" sz="2400" dirty="0" smtClean="0">
                <a:solidFill>
                  <a:srgbClr val="FF0000"/>
                </a:solidFill>
                <a:latin typeface="+mj-ea"/>
                <a:ea typeface="+mj-ea"/>
              </a:rPr>
              <a:t>월 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8</a:t>
            </a:r>
            <a:r>
              <a:rPr lang="ko-KR" altLang="en-US" sz="2400" dirty="0" smtClean="0">
                <a:solidFill>
                  <a:srgbClr val="FF0000"/>
                </a:solidFill>
                <a:latin typeface="+mj-ea"/>
                <a:ea typeface="+mj-ea"/>
              </a:rPr>
              <a:t>일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(</a:t>
            </a:r>
            <a:r>
              <a:rPr lang="ko-KR" altLang="en-US" sz="2400" dirty="0">
                <a:solidFill>
                  <a:srgbClr val="FF0000"/>
                </a:solidFill>
                <a:latin typeface="+mj-ea"/>
                <a:ea typeface="+mj-ea"/>
              </a:rPr>
              <a:t>금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)</a:t>
            </a:r>
            <a:endParaRPr lang="en-US" altLang="ko-KR" sz="2400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074" y="0"/>
            <a:ext cx="6436894" cy="2009327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480" y="2228435"/>
            <a:ext cx="5430008" cy="4477375"/>
          </a:xfrm>
          <a:prstGeom prst="rect">
            <a:avLst/>
          </a:prstGeom>
        </p:spPr>
      </p:pic>
      <p:cxnSp>
        <p:nvCxnSpPr>
          <p:cNvPr id="9" name="직선 화살표 연결선 8"/>
          <p:cNvCxnSpPr/>
          <p:nvPr/>
        </p:nvCxnSpPr>
        <p:spPr>
          <a:xfrm flipH="1" flipV="1">
            <a:off x="6498943" y="601579"/>
            <a:ext cx="1798999" cy="181857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화살표 연결선 12"/>
          <p:cNvCxnSpPr/>
          <p:nvPr/>
        </p:nvCxnSpPr>
        <p:spPr>
          <a:xfrm flipH="1">
            <a:off x="2236124" y="1916444"/>
            <a:ext cx="5541297" cy="2963127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0827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-96252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260" y="641642"/>
            <a:ext cx="6336031" cy="514955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150715" y="1194673"/>
            <a:ext cx="464023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학번 조회 </a:t>
            </a:r>
            <a:r>
              <a:rPr lang="en-US" altLang="ko-KR" sz="4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– </a:t>
            </a:r>
            <a:r>
              <a:rPr lang="ko-KR" altLang="en-US" sz="2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수강신청 당일</a:t>
            </a:r>
            <a:endParaRPr lang="ko-KR" altLang="en-US" sz="20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1750" name="Oval 14"/>
          <p:cNvSpPr>
            <a:spLocks noChangeArrowheads="1"/>
          </p:cNvSpPr>
          <p:nvPr/>
        </p:nvSpPr>
        <p:spPr bwMode="auto">
          <a:xfrm>
            <a:off x="4425647" y="1285003"/>
            <a:ext cx="1199880" cy="370901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1751" name="Line 12"/>
          <p:cNvSpPr>
            <a:spLocks noChangeShapeType="1"/>
          </p:cNvSpPr>
          <p:nvPr/>
        </p:nvSpPr>
        <p:spPr bwMode="auto">
          <a:xfrm flipH="1" flipV="1">
            <a:off x="5625527" y="1655904"/>
            <a:ext cx="1076508" cy="1285003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0" name="모서리가 둥근 직사각형 9"/>
          <p:cNvSpPr/>
          <p:nvPr/>
        </p:nvSpPr>
        <p:spPr>
          <a:xfrm>
            <a:off x="6900092" y="2071789"/>
            <a:ext cx="4525789" cy="2714421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753" name="Rectangle 3"/>
          <p:cNvSpPr txBox="1">
            <a:spLocks noChangeArrowheads="1"/>
          </p:cNvSpPr>
          <p:nvPr/>
        </p:nvSpPr>
        <p:spPr bwMode="auto">
          <a:xfrm>
            <a:off x="7246904" y="2368257"/>
            <a:ext cx="3552104" cy="2121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buNone/>
            </a:pPr>
            <a:r>
              <a:rPr lang="en-US" altLang="ko-KR" sz="2000" dirty="0" smtClean="0">
                <a:solidFill>
                  <a:srgbClr val="000000"/>
                </a:solidFill>
              </a:rPr>
              <a:t>1. </a:t>
            </a:r>
            <a:r>
              <a:rPr lang="ko-KR" altLang="en-US" sz="2000" b="1" u="sng" dirty="0" smtClean="0">
                <a:solidFill>
                  <a:srgbClr val="000000"/>
                </a:solidFill>
              </a:rPr>
              <a:t>학번</a:t>
            </a:r>
            <a:r>
              <a:rPr lang="en-US" altLang="ko-KR" sz="2000" b="1" u="sng" dirty="0" smtClean="0">
                <a:solidFill>
                  <a:srgbClr val="000000"/>
                </a:solidFill>
              </a:rPr>
              <a:t>/</a:t>
            </a:r>
            <a:r>
              <a:rPr lang="ko-KR" altLang="en-US" sz="2000" b="1" u="sng" dirty="0" err="1" smtClean="0">
                <a:solidFill>
                  <a:srgbClr val="000000"/>
                </a:solidFill>
              </a:rPr>
              <a:t>사번</a:t>
            </a:r>
            <a:r>
              <a:rPr lang="ko-KR" altLang="en-US" sz="2000" b="1" u="sng" dirty="0" smtClean="0">
                <a:solidFill>
                  <a:srgbClr val="000000"/>
                </a:solidFill>
              </a:rPr>
              <a:t> 찾기</a:t>
            </a:r>
            <a:r>
              <a:rPr lang="ko-KR" altLang="en-US" sz="2000" b="1" dirty="0" smtClean="0">
                <a:solidFill>
                  <a:srgbClr val="000000"/>
                </a:solidFill>
              </a:rPr>
              <a:t> </a:t>
            </a:r>
            <a:r>
              <a:rPr lang="ko-KR" altLang="en-US" sz="2000" dirty="0" smtClean="0">
                <a:solidFill>
                  <a:srgbClr val="000000"/>
                </a:solidFill>
              </a:rPr>
              <a:t>클릭</a:t>
            </a:r>
            <a:endParaRPr lang="en-US" altLang="ko-KR" sz="2000" dirty="0" smtClean="0">
              <a:solidFill>
                <a:srgbClr val="000000"/>
              </a:solidFill>
            </a:endParaRPr>
          </a:p>
          <a:p>
            <a:pPr marL="457200" indent="-457200">
              <a:buAutoNum type="arabicPeriod"/>
            </a:pPr>
            <a:endParaRPr lang="en-US" altLang="ko-KR" sz="800" dirty="0" smtClean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 smtClean="0"/>
              <a:t>2. </a:t>
            </a:r>
            <a:r>
              <a:rPr lang="ko-KR" altLang="en-US" sz="2000" b="1" u="sng" dirty="0" smtClean="0"/>
              <a:t>성명</a:t>
            </a:r>
            <a:r>
              <a:rPr lang="ko-KR" altLang="en-US" sz="2000" dirty="0" smtClean="0"/>
              <a:t>입력 </a:t>
            </a:r>
            <a:endParaRPr lang="ko-KR" altLang="en-US" sz="2000" dirty="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3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주민번호</a:t>
            </a:r>
            <a:r>
              <a:rPr lang="ko-KR" altLang="en-US" sz="2000" dirty="0" smtClean="0"/>
              <a:t>입력</a:t>
            </a:r>
            <a:endParaRPr lang="en-US" altLang="ko-KR" sz="2000" dirty="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4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확인</a:t>
            </a:r>
            <a:r>
              <a:rPr lang="ko-KR" altLang="en-US" sz="2000" dirty="0" smtClean="0"/>
              <a:t> </a:t>
            </a:r>
            <a:r>
              <a:rPr lang="ko-KR" altLang="en-US" sz="2000" dirty="0"/>
              <a:t>클릭</a:t>
            </a:r>
          </a:p>
        </p:txBody>
      </p:sp>
    </p:spTree>
    <p:extLst>
      <p:ext uri="{BB962C8B-B14F-4D97-AF65-F5344CB8AC3E}">
        <p14:creationId xmlns:p14="http://schemas.microsoft.com/office/powerpoint/2010/main" val="911285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pptkorea_0Ae18537">
  <a:themeElements>
    <a:clrScheme name="mai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ain">
      <a:majorFont>
        <a:latin typeface="Arial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ai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패싯">
  <a:themeElements>
    <a:clrScheme name="패싯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패싯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패싯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657</TotalTime>
  <Words>305</Words>
  <Application>Microsoft Office PowerPoint</Application>
  <PresentationFormat>와이드스크린</PresentationFormat>
  <Paragraphs>83</Paragraphs>
  <Slides>13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13</vt:i4>
      </vt:variant>
    </vt:vector>
  </HeadingPairs>
  <TitlesOfParts>
    <vt:vector size="23" baseType="lpstr">
      <vt:lpstr>Arial Unicode MS</vt:lpstr>
      <vt:lpstr>HY그래픽M</vt:lpstr>
      <vt:lpstr>HY울릉도M</vt:lpstr>
      <vt:lpstr>굴림</vt:lpstr>
      <vt:lpstr>맑은 고딕</vt:lpstr>
      <vt:lpstr>Arial</vt:lpstr>
      <vt:lpstr>Trebuchet MS</vt:lpstr>
      <vt:lpstr>Wingdings 3</vt:lpstr>
      <vt:lpstr>1_pptkorea_0Ae18537</vt:lpstr>
      <vt:lpstr>패싯</vt:lpstr>
      <vt:lpstr>신(편)입생 오리엔테이션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감사합니다.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대학원 교학과</dc:creator>
  <cp:lastModifiedBy>PC</cp:lastModifiedBy>
  <cp:revision>121</cp:revision>
  <cp:lastPrinted>2019-03-03T23:57:34Z</cp:lastPrinted>
  <dcterms:created xsi:type="dcterms:W3CDTF">2016-02-25T06:45:21Z</dcterms:created>
  <dcterms:modified xsi:type="dcterms:W3CDTF">2024-02-29T08:47:11Z</dcterms:modified>
</cp:coreProperties>
</file>