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256" r:id="rId5"/>
    <p:sldId id="257" r:id="rId6"/>
    <p:sldId id="272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73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4" r:id="rId23"/>
    <p:sldId id="275" r:id="rId2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2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213A02-216E-2394-B7D8-500202B33950}" v="2" dt="2024-05-15T15:16:13.418"/>
    <p1510:client id="{963B6E49-2B43-4814-B836-0A3998BF7FBD}" v="286" dt="2024-05-14T16:41:43.4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03C3B8-BAEC-491A-84BE-02396322E1E2}" type="datetimeFigureOut">
              <a:rPr lang="ko-KR" altLang="en-US" smtClean="0"/>
              <a:t>2024-06-19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238C3E-BEEE-47DC-A2F2-11283AE50B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1904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238C3E-BEEE-47DC-A2F2-11283AE50B4B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22110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238C3E-BEEE-47DC-A2F2-11283AE50B4B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1750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03BBC0E-6D8A-C55A-0926-9806862D22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EC4E678-E8C3-D92D-8D98-FA38A6E981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D5DDA05-B36F-E75A-F676-6FFF38AD5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98E7-320A-4EF1-ABC3-B40C6FA71B11}" type="datetimeFigureOut">
              <a:rPr lang="ko-KR" altLang="en-US" smtClean="0"/>
              <a:t>2024-06-19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EF2A47A-E4F5-D260-5549-40C422F25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DFBD49E-6B60-1617-1C37-3606B617A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0E772-7267-437D-96AC-7C3D48A712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3294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18745FE-961E-63A9-5787-A877D37D6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F611AA8-5D03-742D-C1BF-7953283D12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AF7B27E-3E34-A31F-8562-3041D009B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98E7-320A-4EF1-ABC3-B40C6FA71B11}" type="datetimeFigureOut">
              <a:rPr lang="ko-KR" altLang="en-US" smtClean="0"/>
              <a:t>2024-06-19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94F6A4D-603C-6514-D9BD-8EEED8C09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6B21D72-5D8C-A03F-CDEE-54082041A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0E772-7267-437D-96AC-7C3D48A712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1086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90AF2FD6-BF14-EAEF-18D6-A8C1A48C9D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70C546A-87D9-3A63-5A4F-B400BC42F1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467872F-3100-2B21-1D5C-95FD2EF1D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98E7-320A-4EF1-ABC3-B40C6FA71B11}" type="datetimeFigureOut">
              <a:rPr lang="ko-KR" altLang="en-US" smtClean="0"/>
              <a:t>2024-06-19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9FF1A34-1764-E05E-C156-E0D512012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DD7B57C-1DB9-BA49-BBF5-5EE5C3239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0E772-7267-437D-96AC-7C3D48A712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6624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C68DC5-DFCE-26D0-35B7-A992192C2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FD2C1B3-7BFC-1750-1D61-37E01C3124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BA4DE63-07CC-9A40-590C-576292640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98E7-320A-4EF1-ABC3-B40C6FA71B11}" type="datetimeFigureOut">
              <a:rPr lang="ko-KR" altLang="en-US" smtClean="0"/>
              <a:t>2024-06-19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8D5C964-BB52-6177-0AF6-44BD03771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52E8EE3-9311-B10B-DAD8-A3983B0F2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0E772-7267-437D-96AC-7C3D48A712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4925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5191B5F-3C77-F3C1-A8F8-3D98FD98F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3F323BF-2C08-88F3-8575-01BC1DD9D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1AC4EE9-EC46-26E4-E5E5-336356F1A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98E7-320A-4EF1-ABC3-B40C6FA71B11}" type="datetimeFigureOut">
              <a:rPr lang="ko-KR" altLang="en-US" smtClean="0"/>
              <a:t>2024-06-19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9E9DACA-8D15-B7A0-CDC4-9CB26F924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B6BBF61-A697-9D98-5E79-0D9B55E1A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0E772-7267-437D-96AC-7C3D48A712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7992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3344D78-1D3C-F327-49D2-EB1880A0F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001C71B-41E2-8E24-3BEB-67AB6F9614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E171C3F-31D1-2730-9599-6DE73BD11D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2BA9DCA-9DA9-0BEC-1189-4F4B65E8F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98E7-320A-4EF1-ABC3-B40C6FA71B11}" type="datetimeFigureOut">
              <a:rPr lang="ko-KR" altLang="en-US" smtClean="0"/>
              <a:t>2024-06-19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6A9975E-BA52-FE8D-6816-60D119D33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F09AA1E-66B9-E833-AFE2-218FD76C1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0E772-7267-437D-96AC-7C3D48A712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5784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414339B-D367-2FE9-9E52-256893FC4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728B9F0-8481-91F1-8654-5CC99646FB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CC84C91-FFF5-0E2A-A5A8-1B57BD7D89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006EF4EB-2174-D259-AFF5-3C67347388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8BF93A0-AA6D-C454-8353-65F7979B30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D56D7486-2F60-F3E0-1BAA-5EF7976D2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98E7-320A-4EF1-ABC3-B40C6FA71B11}" type="datetimeFigureOut">
              <a:rPr lang="ko-KR" altLang="en-US" smtClean="0"/>
              <a:t>2024-06-19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5294D6FC-B49F-BAFC-2E8B-8109A7C50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AE503CBD-DFDC-42B5-6949-5E88B162D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0E772-7267-437D-96AC-7C3D48A712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9342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1527DA2-D6BA-7C7F-8DDC-6C5A47CA0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7CE20DF9-343A-B12B-0398-07EDE72B4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98E7-320A-4EF1-ABC3-B40C6FA71B11}" type="datetimeFigureOut">
              <a:rPr lang="ko-KR" altLang="en-US" smtClean="0"/>
              <a:t>2024-06-19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50B44055-D3F2-1910-3108-1CC5139F9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E67DDE6-0742-691F-4A10-219CC721C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0E772-7267-437D-96AC-7C3D48A712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7430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53B7FA9-A5AC-7161-9442-07038A652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98E7-320A-4EF1-ABC3-B40C6FA71B11}" type="datetimeFigureOut">
              <a:rPr lang="ko-KR" altLang="en-US" smtClean="0"/>
              <a:t>2024-06-19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831CFDFB-4556-5BC0-BFCC-41216F852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1F7A2E0-71B5-0461-B7BB-919CAA42D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0E772-7267-437D-96AC-7C3D48A712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1594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EDD4C1-2E2B-C3E1-9FF8-EFBE74D21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6E35699-331B-81D3-6EDC-9699E857A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6CD8BDB-D19E-24BC-01A9-ED68484680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5BC3165-910F-2D6C-8048-23447115A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98E7-320A-4EF1-ABC3-B40C6FA71B11}" type="datetimeFigureOut">
              <a:rPr lang="ko-KR" altLang="en-US" smtClean="0"/>
              <a:t>2024-06-19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B49624F-FE97-CFC0-A789-F7A1660CD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FDBB472-8329-11B4-BC2E-B7B2E76B5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0E772-7267-437D-96AC-7C3D48A712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8630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99A3818-D6C4-AAE9-4C1A-5CDA327E6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280BDD4-8479-13DB-C6A1-5BDE005236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3BD51F6-915B-8F2D-76EC-46E6F8C51E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8B05B38-58D4-B80D-982F-3D9438AA6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998E7-320A-4EF1-ABC3-B40C6FA71B11}" type="datetimeFigureOut">
              <a:rPr lang="ko-KR" altLang="en-US" smtClean="0"/>
              <a:t>2024-06-19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2EC5423-B669-5519-5D88-C7A63BC7B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1A9F50F-D851-0DB8-17CE-772B21CC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0E772-7267-437D-96AC-7C3D48A712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316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5F8D9DED-FACB-EE8A-B64C-CB6705F2F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7E496C8-9E9B-3309-59E8-80DF24D98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6C44A2E-BF01-F948-7269-C3F6DB0D51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D998E7-320A-4EF1-ABC3-B40C6FA71B11}" type="datetimeFigureOut">
              <a:rPr lang="ko-KR" altLang="en-US" smtClean="0"/>
              <a:t>2024-06-19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07F6D86-13E5-DC8E-5002-E560132DF5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9679841-6A9A-BABA-BFD6-DCF4469A73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80E772-7267-437D-96AC-7C3D48A712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8550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DE7E5A1-6A39-0C99-2A41-B64CD1226249}"/>
              </a:ext>
            </a:extLst>
          </p:cNvPr>
          <p:cNvSpPr txBox="1"/>
          <p:nvPr/>
        </p:nvSpPr>
        <p:spPr>
          <a:xfrm>
            <a:off x="3253817" y="1963753"/>
            <a:ext cx="56843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200" b="1">
                <a:solidFill>
                  <a:srgbClr val="00206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병원경영사례</a:t>
            </a:r>
            <a:endParaRPr lang="en-US" altLang="ko-KR" sz="7200" b="1">
              <a:solidFill>
                <a:srgbClr val="00206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r>
              <a:rPr lang="en-US" altLang="ko-KR" sz="7200" b="1">
                <a:solidFill>
                  <a:srgbClr val="00206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</a:t>
            </a:r>
            <a:r>
              <a:rPr lang="ko-KR" altLang="en-US" sz="7200" b="1">
                <a:solidFill>
                  <a:srgbClr val="00206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보고서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158B04-D955-2238-0F6B-A588B6FD919D}"/>
              </a:ext>
            </a:extLst>
          </p:cNvPr>
          <p:cNvSpPr txBox="1"/>
          <p:nvPr/>
        </p:nvSpPr>
        <p:spPr>
          <a:xfrm>
            <a:off x="4310405" y="5778631"/>
            <a:ext cx="35711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/>
              <a:t>6</a:t>
            </a:r>
            <a:r>
              <a:rPr lang="ko-KR" altLang="en-US" sz="2000" b="1"/>
              <a:t>조 </a:t>
            </a:r>
            <a:r>
              <a:rPr lang="en-US" altLang="ko-KR" sz="2000" b="1"/>
              <a:t>– </a:t>
            </a:r>
            <a:r>
              <a:rPr lang="ko-KR" altLang="en-US" sz="2000" b="1"/>
              <a:t>천우진</a:t>
            </a:r>
            <a:r>
              <a:rPr lang="en-US" altLang="ko-KR" sz="2000" b="1"/>
              <a:t>, </a:t>
            </a:r>
            <a:r>
              <a:rPr lang="ko-KR" altLang="en-US" sz="2000" b="1" err="1"/>
              <a:t>김은채</a:t>
            </a:r>
            <a:r>
              <a:rPr lang="en-US" altLang="ko-KR" sz="2000" b="1"/>
              <a:t>, </a:t>
            </a:r>
            <a:r>
              <a:rPr lang="ko-KR" altLang="en-US" sz="2000" b="1"/>
              <a:t>최수아</a:t>
            </a:r>
          </a:p>
        </p:txBody>
      </p:sp>
    </p:spTree>
    <p:extLst>
      <p:ext uri="{BB962C8B-B14F-4D97-AF65-F5344CB8AC3E}">
        <p14:creationId xmlns:p14="http://schemas.microsoft.com/office/powerpoint/2010/main" val="168151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CDB3029-7719-7B49-9443-B9B7A6C6255A}"/>
              </a:ext>
            </a:extLst>
          </p:cNvPr>
          <p:cNvSpPr txBox="1"/>
          <p:nvPr/>
        </p:nvSpPr>
        <p:spPr>
          <a:xfrm>
            <a:off x="263951" y="150829"/>
            <a:ext cx="6061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>
                <a:solidFill>
                  <a:srgbClr val="002060"/>
                </a:solidFill>
              </a:rPr>
              <a:t>6</a:t>
            </a:r>
            <a:r>
              <a:rPr lang="ko-KR" altLang="en-US" sz="3200" b="1">
                <a:solidFill>
                  <a:srgbClr val="002060"/>
                </a:solidFill>
              </a:rPr>
              <a:t>시그마 경영 분석 사례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2DCF47-472A-EDFC-0106-4EF6B1E312FC}"/>
              </a:ext>
            </a:extLst>
          </p:cNvPr>
          <p:cNvSpPr txBox="1"/>
          <p:nvPr/>
        </p:nvSpPr>
        <p:spPr>
          <a:xfrm>
            <a:off x="518308" y="1158817"/>
            <a:ext cx="653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>
                <a:latin typeface="HY헤드라인M" panose="02030600000101010101" pitchFamily="18" charset="-127"/>
                <a:ea typeface="HY헤드라인M" panose="02030600000101010101" pitchFamily="18" charset="-127"/>
              </a:rPr>
              <a:t>우리는 어떻게 변해야 하는가</a:t>
            </a:r>
            <a:endParaRPr lang="en-US" altLang="ko-KR" sz="360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3B45AE-CBFC-F25B-B68B-0CAB53FFEBB7}"/>
              </a:ext>
            </a:extLst>
          </p:cNvPr>
          <p:cNvSpPr txBox="1"/>
          <p:nvPr/>
        </p:nvSpPr>
        <p:spPr>
          <a:xfrm>
            <a:off x="820132" y="2100022"/>
            <a:ext cx="568436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ko-KR" altLang="en-US" sz="2400">
                <a:latin typeface="HY중고딕" panose="02030600000101010101" pitchFamily="18" charset="-127"/>
                <a:ea typeface="HY중고딕" panose="02030600000101010101" pitchFamily="18" charset="-127"/>
              </a:rPr>
              <a:t>시스템적 변화</a:t>
            </a:r>
            <a:endParaRPr lang="en-US" altLang="ko-KR" sz="240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endParaRPr lang="en-US" altLang="ko-KR" sz="240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r>
              <a:rPr lang="en-US" altLang="ko-KR" sz="2400">
                <a:latin typeface="HY중고딕" panose="02030600000101010101" pitchFamily="18" charset="-127"/>
                <a:ea typeface="HY중고딕" panose="02030600000101010101" pitchFamily="18" charset="-127"/>
              </a:rPr>
              <a:t>2) </a:t>
            </a:r>
            <a:r>
              <a:rPr lang="ko-KR" altLang="en-US" sz="2400">
                <a:latin typeface="HY중고딕" panose="02030600000101010101" pitchFamily="18" charset="-127"/>
                <a:ea typeface="HY중고딕" panose="02030600000101010101" pitchFamily="18" charset="-127"/>
              </a:rPr>
              <a:t>인적 역량 변화</a:t>
            </a:r>
            <a:endParaRPr lang="en-US" altLang="ko-KR" sz="240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endParaRPr lang="en-US" altLang="ko-KR" sz="240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r>
              <a:rPr lang="en-US" altLang="ko-KR" sz="2400">
                <a:latin typeface="HY중고딕" panose="02030600000101010101" pitchFamily="18" charset="-127"/>
                <a:ea typeface="HY중고딕" panose="02030600000101010101" pitchFamily="18" charset="-127"/>
              </a:rPr>
              <a:t>3) </a:t>
            </a:r>
            <a:r>
              <a:rPr lang="ko-KR" altLang="en-US" sz="2400">
                <a:latin typeface="HY중고딕" panose="02030600000101010101" pitchFamily="18" charset="-127"/>
                <a:ea typeface="HY중고딕" panose="02030600000101010101" pitchFamily="18" charset="-127"/>
              </a:rPr>
              <a:t>행정업무 중심의 개선에서</a:t>
            </a:r>
            <a:endParaRPr lang="en-US" altLang="ko-KR" sz="240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r>
              <a:rPr lang="en-US" altLang="ko-KR" sz="2400">
                <a:latin typeface="HY중고딕" panose="02030600000101010101" pitchFamily="18" charset="-127"/>
                <a:ea typeface="HY중고딕" panose="02030600000101010101" pitchFamily="18" charset="-127"/>
              </a:rPr>
              <a:t>    </a:t>
            </a:r>
            <a:r>
              <a:rPr lang="ko-KR" altLang="en-US" sz="2400">
                <a:latin typeface="HY중고딕" panose="02030600000101010101" pitchFamily="18" charset="-127"/>
                <a:ea typeface="HY중고딕" panose="02030600000101010101" pitchFamily="18" charset="-127"/>
              </a:rPr>
              <a:t>진료업무 개선으로 확대</a:t>
            </a:r>
            <a:endParaRPr lang="en-US" altLang="ko-KR" sz="240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endParaRPr lang="en-US" altLang="ko-KR" sz="240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r>
              <a:rPr lang="en-US" altLang="ko-KR" sz="2400">
                <a:latin typeface="HY중고딕" panose="02030600000101010101" pitchFamily="18" charset="-127"/>
                <a:ea typeface="HY중고딕" panose="02030600000101010101" pitchFamily="18" charset="-127"/>
              </a:rPr>
              <a:t>4) </a:t>
            </a:r>
            <a:r>
              <a:rPr lang="ko-KR" altLang="en-US" sz="2400">
                <a:latin typeface="HY중고딕" panose="02030600000101010101" pitchFamily="18" charset="-127"/>
                <a:ea typeface="HY중고딕" panose="02030600000101010101" pitchFamily="18" charset="-127"/>
              </a:rPr>
              <a:t>병원 내 핵심인력 의료진이</a:t>
            </a:r>
            <a:endParaRPr lang="en-US" altLang="ko-KR" sz="240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r>
              <a:rPr lang="en-US" altLang="ko-KR" sz="2400">
                <a:latin typeface="HY중고딕" panose="02030600000101010101" pitchFamily="18" charset="-127"/>
                <a:ea typeface="HY중고딕" panose="02030600000101010101" pitchFamily="18" charset="-127"/>
              </a:rPr>
              <a:t>   </a:t>
            </a:r>
            <a:r>
              <a:rPr lang="ko-KR" altLang="en-US" sz="2400">
                <a:latin typeface="HY중고딕" panose="02030600000101010101" pitchFamily="18" charset="-127"/>
                <a:ea typeface="HY중고딕" panose="02030600000101010101" pitchFamily="18" charset="-127"/>
              </a:rPr>
              <a:t>진료 및 수술 등을 추진</a:t>
            </a:r>
            <a:endParaRPr lang="en-US" altLang="ko-KR" sz="240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FD27883-879A-9450-7B43-7788B6BA1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100022"/>
            <a:ext cx="4914507" cy="4028435"/>
          </a:xfrm>
          <a:prstGeom prst="rect">
            <a:avLst/>
          </a:prstGeom>
          <a:ln w="12700">
            <a:solidFill>
              <a:schemeClr val="tx1"/>
            </a:solidFill>
            <a:prstDash val="dash"/>
          </a:ln>
        </p:spPr>
      </p:pic>
    </p:spTree>
    <p:extLst>
      <p:ext uri="{BB962C8B-B14F-4D97-AF65-F5344CB8AC3E}">
        <p14:creationId xmlns:p14="http://schemas.microsoft.com/office/powerpoint/2010/main" val="559864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5F4332-B288-7B26-1485-621E209695A2}"/>
              </a:ext>
            </a:extLst>
          </p:cNvPr>
          <p:cNvSpPr txBox="1"/>
          <p:nvPr/>
        </p:nvSpPr>
        <p:spPr>
          <a:xfrm>
            <a:off x="2788996" y="2152289"/>
            <a:ext cx="661400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200" b="1">
                <a:solidFill>
                  <a:srgbClr val="00206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강북삼성병원</a:t>
            </a:r>
            <a:endParaRPr lang="en-US" altLang="ko-KR" sz="7200" b="1">
              <a:solidFill>
                <a:srgbClr val="00206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r>
              <a:rPr lang="ko-KR" altLang="en-US" sz="7200" b="1">
                <a:solidFill>
                  <a:srgbClr val="00206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경영 분석 사례</a:t>
            </a:r>
            <a:endParaRPr lang="en-US" altLang="ko-KR" sz="7200" b="1">
              <a:solidFill>
                <a:srgbClr val="00206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46603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BDDCA24-557B-1846-77E4-7EF28095039C}"/>
              </a:ext>
            </a:extLst>
          </p:cNvPr>
          <p:cNvSpPr txBox="1"/>
          <p:nvPr/>
        </p:nvSpPr>
        <p:spPr>
          <a:xfrm>
            <a:off x="263951" y="160256"/>
            <a:ext cx="6061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>
                <a:solidFill>
                  <a:srgbClr val="002060"/>
                </a:solidFill>
              </a:rPr>
              <a:t>강북삼성병원 경영 분석 사례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F69A0E-A698-89A6-C58C-660C56BBAA27}"/>
              </a:ext>
            </a:extLst>
          </p:cNvPr>
          <p:cNvSpPr txBox="1"/>
          <p:nvPr/>
        </p:nvSpPr>
        <p:spPr>
          <a:xfrm>
            <a:off x="462576" y="781557"/>
            <a:ext cx="4175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>
                <a:latin typeface="HY헤드라인M" panose="02030600000101010101" pitchFamily="18" charset="-127"/>
                <a:ea typeface="HY헤드라인M" panose="02030600000101010101" pitchFamily="18" charset="-127"/>
              </a:rPr>
              <a:t>강북삼성병원 소개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2159BDBD-42FE-ED7A-0B38-ECC5EA740A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988" y="935338"/>
            <a:ext cx="6909185" cy="5668451"/>
          </a:xfrm>
          <a:prstGeom prst="rect">
            <a:avLst/>
          </a:prstGeom>
        </p:spPr>
      </p:pic>
      <p:pic>
        <p:nvPicPr>
          <p:cNvPr id="2050" name="Picture 2" descr="강북삼성병원(江北三星病院) - 한국민족문화대백과사전">
            <a:extLst>
              <a:ext uri="{FF2B5EF4-FFF2-40B4-BE49-F238E27FC236}">
                <a16:creationId xmlns:a16="http://schemas.microsoft.com/office/drawing/2014/main" id="{C12F3265-79A1-2B99-0EDE-12DF03E8E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648" y="1618195"/>
            <a:ext cx="3798340" cy="2691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9777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2DEB57-0026-A65C-D375-561FE41BE014}"/>
              </a:ext>
            </a:extLst>
          </p:cNvPr>
          <p:cNvSpPr txBox="1"/>
          <p:nvPr/>
        </p:nvSpPr>
        <p:spPr>
          <a:xfrm>
            <a:off x="263951" y="150829"/>
            <a:ext cx="6061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>
                <a:solidFill>
                  <a:srgbClr val="002060"/>
                </a:solidFill>
              </a:rPr>
              <a:t>강북삼성병원 경영 분석 사례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416792A-2ABC-1827-3062-6DB194B44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551" y="2862377"/>
            <a:ext cx="5308449" cy="36058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CCFA65-642A-C0DA-944D-18F428B5F928}"/>
              </a:ext>
            </a:extLst>
          </p:cNvPr>
          <p:cNvSpPr txBox="1"/>
          <p:nvPr/>
        </p:nvSpPr>
        <p:spPr>
          <a:xfrm>
            <a:off x="782424" y="1509010"/>
            <a:ext cx="74471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sz="2400">
                <a:latin typeface="HY중고딕" panose="02030600000101010101" pitchFamily="18" charset="-127"/>
                <a:ea typeface="HY중고딕" panose="02030600000101010101" pitchFamily="18" charset="-127"/>
              </a:rPr>
              <a:t>강북삼성병원 공동화현상 심각</a:t>
            </a:r>
            <a:endParaRPr lang="en-US" altLang="ko-KR" sz="240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endParaRPr lang="en-US" altLang="ko-KR" sz="240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r>
              <a:rPr lang="en-US" altLang="ko-KR" sz="2400">
                <a:latin typeface="HY중고딕" panose="02030600000101010101" pitchFamily="18" charset="-127"/>
                <a:ea typeface="HY중고딕" panose="02030600000101010101" pitchFamily="18" charset="-127"/>
              </a:rPr>
              <a:t>2. </a:t>
            </a:r>
            <a:r>
              <a:rPr lang="ko-KR" altLang="en-US" sz="2400">
                <a:latin typeface="HY중고딕" panose="02030600000101010101" pitchFamily="18" charset="-127"/>
                <a:ea typeface="HY중고딕" panose="02030600000101010101" pitchFamily="18" charset="-127"/>
              </a:rPr>
              <a:t>강북삼성병원 인근 초대형병원으로 인한 문제점</a:t>
            </a:r>
            <a:endParaRPr lang="en-US" altLang="ko-KR" sz="240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endParaRPr lang="ko-KR" altLang="en-US" sz="240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9E2009-3F64-EAA8-2419-368A708D61B8}"/>
              </a:ext>
            </a:extLst>
          </p:cNvPr>
          <p:cNvSpPr txBox="1"/>
          <p:nvPr/>
        </p:nvSpPr>
        <p:spPr>
          <a:xfrm>
            <a:off x="462576" y="781557"/>
            <a:ext cx="5023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>
                <a:latin typeface="HY헤드라인M" panose="02030600000101010101" pitchFamily="18" charset="-127"/>
                <a:ea typeface="HY헤드라인M" panose="02030600000101010101" pitchFamily="18" charset="-127"/>
              </a:rPr>
              <a:t>강북삼성병원 시장분석</a:t>
            </a:r>
          </a:p>
        </p:txBody>
      </p:sp>
    </p:spTree>
    <p:extLst>
      <p:ext uri="{BB962C8B-B14F-4D97-AF65-F5344CB8AC3E}">
        <p14:creationId xmlns:p14="http://schemas.microsoft.com/office/powerpoint/2010/main" val="36869133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55DE31-D179-0C17-BDCB-FB610D3AE40F}"/>
              </a:ext>
            </a:extLst>
          </p:cNvPr>
          <p:cNvSpPr txBox="1"/>
          <p:nvPr/>
        </p:nvSpPr>
        <p:spPr>
          <a:xfrm>
            <a:off x="263951" y="150829"/>
            <a:ext cx="6061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>
                <a:solidFill>
                  <a:srgbClr val="002060"/>
                </a:solidFill>
              </a:rPr>
              <a:t>강북삼성병원 경영 분석 사례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A3D234-7069-73CA-C6BD-443B04B695C0}"/>
              </a:ext>
            </a:extLst>
          </p:cNvPr>
          <p:cNvSpPr txBox="1"/>
          <p:nvPr/>
        </p:nvSpPr>
        <p:spPr>
          <a:xfrm>
            <a:off x="1009905" y="1677333"/>
            <a:ext cx="11002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>
                <a:latin typeface="HY중고딕" panose="02030600000101010101" pitchFamily="18" charset="-127"/>
                <a:ea typeface="HY중고딕" panose="02030600000101010101" pitchFamily="18" charset="-127"/>
              </a:rPr>
              <a:t>문제점 </a:t>
            </a:r>
            <a:r>
              <a:rPr lang="en-US" altLang="ko-KR" sz="2400">
                <a:latin typeface="HY중고딕" panose="02030600000101010101" pitchFamily="18" charset="-127"/>
                <a:ea typeface="HY중고딕" panose="02030600000101010101" pitchFamily="18" charset="-127"/>
              </a:rPr>
              <a:t>1) </a:t>
            </a:r>
            <a:r>
              <a:rPr lang="ko-KR" altLang="en-US" sz="2400">
                <a:latin typeface="HY중고딕" panose="02030600000101010101" pitchFamily="18" charset="-127"/>
                <a:ea typeface="HY중고딕" panose="02030600000101010101" pitchFamily="18" charset="-127"/>
              </a:rPr>
              <a:t>전국구병원으로 거듭나기 위해서는 규모확대가 필수지만 불가능</a:t>
            </a:r>
            <a:endParaRPr lang="en-US" altLang="ko-KR" sz="240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endParaRPr lang="en-US" altLang="ko-KR" sz="240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r>
              <a:rPr lang="ko-KR" altLang="en-US" sz="2400">
                <a:latin typeface="HY중고딕" panose="02030600000101010101" pitchFamily="18" charset="-127"/>
                <a:ea typeface="HY중고딕" panose="02030600000101010101" pitchFamily="18" charset="-127"/>
              </a:rPr>
              <a:t>문제점 </a:t>
            </a:r>
            <a:r>
              <a:rPr lang="en-US" altLang="ko-KR" sz="2400">
                <a:latin typeface="HY중고딕" panose="02030600000101010101" pitchFamily="18" charset="-127"/>
                <a:ea typeface="HY중고딕" panose="02030600000101010101" pitchFamily="18" charset="-127"/>
              </a:rPr>
              <a:t>2) </a:t>
            </a:r>
            <a:r>
              <a:rPr lang="ko-KR" altLang="en-US" sz="2400">
                <a:latin typeface="HY중고딕" panose="02030600000101010101" pitchFamily="18" charset="-127"/>
                <a:ea typeface="HY중고딕" panose="02030600000101010101" pitchFamily="18" charset="-127"/>
              </a:rPr>
              <a:t>주변 인구가 감소하고 강한 경쟁자들이 옆에 있는 상황</a:t>
            </a:r>
            <a:endParaRPr lang="en-US" altLang="ko-KR" sz="240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marL="342900" indent="-342900">
              <a:buAutoNum type="arabicPeriod"/>
            </a:pPr>
            <a:endParaRPr lang="en-US" altLang="ko-KR" sz="240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B366BD-808D-948A-6906-E1D04A5FB5B2}"/>
              </a:ext>
            </a:extLst>
          </p:cNvPr>
          <p:cNvSpPr txBox="1"/>
          <p:nvPr/>
        </p:nvSpPr>
        <p:spPr>
          <a:xfrm>
            <a:off x="1009905" y="4495771"/>
            <a:ext cx="11002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>
                <a:latin typeface="HY중고딕" panose="02030600000101010101" pitchFamily="18" charset="-127"/>
                <a:ea typeface="HY중고딕" panose="02030600000101010101" pitchFamily="18" charset="-127"/>
              </a:rPr>
              <a:t>해결방안 </a:t>
            </a:r>
            <a:r>
              <a:rPr lang="en-US" altLang="ko-KR" sz="2400">
                <a:latin typeface="HY중고딕" panose="02030600000101010101" pitchFamily="18" charset="-127"/>
                <a:ea typeface="HY중고딕" panose="02030600000101010101" pitchFamily="18" charset="-127"/>
              </a:rPr>
              <a:t>1) </a:t>
            </a:r>
            <a:r>
              <a:rPr lang="ko-KR" altLang="en-US" sz="2400">
                <a:latin typeface="HY중고딕" panose="02030600000101010101" pitchFamily="18" charset="-127"/>
                <a:ea typeface="HY중고딕" panose="02030600000101010101" pitchFamily="18" charset="-127"/>
              </a:rPr>
              <a:t>작지만 강한 </a:t>
            </a:r>
            <a:r>
              <a:rPr lang="en-US" altLang="ko-KR" sz="2400">
                <a:latin typeface="HY중고딕" panose="02030600000101010101" pitchFamily="18" charset="-127"/>
                <a:ea typeface="HY중고딕" panose="02030600000101010101" pitchFamily="18" charset="-127"/>
              </a:rPr>
              <a:t>‘</a:t>
            </a:r>
            <a:r>
              <a:rPr lang="ko-KR" altLang="en-US" sz="2400" err="1">
                <a:latin typeface="HY중고딕" panose="02030600000101010101" pitchFamily="18" charset="-127"/>
                <a:ea typeface="HY중고딕" panose="02030600000101010101" pitchFamily="18" charset="-127"/>
              </a:rPr>
              <a:t>강소병원</a:t>
            </a:r>
            <a:r>
              <a:rPr lang="en-US" altLang="ko-KR" sz="2400">
                <a:latin typeface="HY중고딕" panose="02030600000101010101" pitchFamily="18" charset="-127"/>
                <a:ea typeface="HY중고딕" panose="02030600000101010101" pitchFamily="18" charset="-127"/>
              </a:rPr>
              <a:t>’</a:t>
            </a:r>
            <a:r>
              <a:rPr lang="ko-KR" altLang="en-US" sz="2400">
                <a:latin typeface="HY중고딕" panose="02030600000101010101" pitchFamily="18" charset="-127"/>
                <a:ea typeface="HY중고딕" panose="02030600000101010101" pitchFamily="18" charset="-127"/>
              </a:rPr>
              <a:t>으로 전략 방향 잡기</a:t>
            </a:r>
            <a:endParaRPr lang="en-US" altLang="ko-KR" sz="240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r>
              <a:rPr lang="en-US" altLang="ko-KR" sz="2400">
                <a:latin typeface="HY중고딕" panose="02030600000101010101" pitchFamily="18" charset="-127"/>
                <a:ea typeface="HY중고딕" panose="02030600000101010101" pitchFamily="18" charset="-127"/>
              </a:rPr>
              <a:t>                 </a:t>
            </a:r>
            <a:r>
              <a:rPr lang="ko-KR" altLang="en-US" sz="2400">
                <a:latin typeface="HY중고딕" panose="02030600000101010101" pitchFamily="18" charset="-127"/>
                <a:ea typeface="HY중고딕" panose="02030600000101010101" pitchFamily="18" charset="-127"/>
              </a:rPr>
              <a:t>확실하게 </a:t>
            </a:r>
            <a:r>
              <a:rPr lang="en-US" altLang="ko-KR" sz="2400">
                <a:latin typeface="HY중고딕" panose="02030600000101010101" pitchFamily="18" charset="-127"/>
                <a:ea typeface="HY중고딕" panose="02030600000101010101" pitchFamily="18" charset="-127"/>
              </a:rPr>
              <a:t>1</a:t>
            </a:r>
            <a:r>
              <a:rPr lang="ko-KR" altLang="en-US" sz="2400">
                <a:latin typeface="HY중고딕" panose="02030600000101010101" pitchFamily="18" charset="-127"/>
                <a:ea typeface="HY중고딕" panose="02030600000101010101" pitchFamily="18" charset="-127"/>
              </a:rPr>
              <a:t>등을 할 수 있는 영역에 집중하기</a:t>
            </a:r>
            <a:endParaRPr lang="en-US" altLang="ko-KR" sz="240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endParaRPr lang="en-US" altLang="ko-KR" sz="240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r>
              <a:rPr lang="ko-KR" altLang="en-US" sz="2400">
                <a:latin typeface="HY중고딕" panose="02030600000101010101" pitchFamily="18" charset="-127"/>
                <a:ea typeface="HY중고딕" panose="02030600000101010101" pitchFamily="18" charset="-127"/>
              </a:rPr>
              <a:t>해결방안 </a:t>
            </a:r>
            <a:r>
              <a:rPr lang="en-US" altLang="ko-KR" sz="2400">
                <a:latin typeface="HY중고딕" panose="02030600000101010101" pitchFamily="18" charset="-127"/>
                <a:ea typeface="HY중고딕" panose="02030600000101010101" pitchFamily="18" charset="-127"/>
              </a:rPr>
              <a:t>2) </a:t>
            </a:r>
            <a:r>
              <a:rPr lang="ko-KR" altLang="en-US" sz="2400">
                <a:latin typeface="HY중고딕" panose="02030600000101010101" pitchFamily="18" charset="-127"/>
                <a:ea typeface="HY중고딕" panose="02030600000101010101" pitchFamily="18" charset="-127"/>
              </a:rPr>
              <a:t>최근 병원 인근의 도심재개발로 인하여 의료 수요 확대의 기회</a:t>
            </a:r>
          </a:p>
        </p:txBody>
      </p:sp>
      <p:sp>
        <p:nvSpPr>
          <p:cNvPr id="7" name="화살표: 아래쪽 6">
            <a:extLst>
              <a:ext uri="{FF2B5EF4-FFF2-40B4-BE49-F238E27FC236}">
                <a16:creationId xmlns:a16="http://schemas.microsoft.com/office/drawing/2014/main" id="{E214A746-D3A3-E481-D8CB-56F701EE6834}"/>
              </a:ext>
            </a:extLst>
          </p:cNvPr>
          <p:cNvSpPr/>
          <p:nvPr/>
        </p:nvSpPr>
        <p:spPr>
          <a:xfrm>
            <a:off x="5585011" y="3083785"/>
            <a:ext cx="1021977" cy="1104937"/>
          </a:xfrm>
          <a:prstGeom prst="downArrow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1B0574-958D-21D4-FEA4-5468E0B69E8E}"/>
              </a:ext>
            </a:extLst>
          </p:cNvPr>
          <p:cNvSpPr txBox="1"/>
          <p:nvPr/>
        </p:nvSpPr>
        <p:spPr>
          <a:xfrm>
            <a:off x="462575" y="781557"/>
            <a:ext cx="5749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>
                <a:latin typeface="HY헤드라인M" panose="02030600000101010101" pitchFamily="18" charset="-127"/>
                <a:ea typeface="HY헤드라인M" panose="02030600000101010101" pitchFamily="18" charset="-127"/>
              </a:rPr>
              <a:t>강북삼성병원의 당면과제</a:t>
            </a:r>
          </a:p>
        </p:txBody>
      </p:sp>
    </p:spTree>
    <p:extLst>
      <p:ext uri="{BB962C8B-B14F-4D97-AF65-F5344CB8AC3E}">
        <p14:creationId xmlns:p14="http://schemas.microsoft.com/office/powerpoint/2010/main" val="29377289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D568D302-7671-99BE-0F0C-71346414A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5304" y="1222322"/>
            <a:ext cx="8723425" cy="563567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6D14E6B-6456-3308-BD79-362433CCFB2F}"/>
              </a:ext>
            </a:extLst>
          </p:cNvPr>
          <p:cNvSpPr txBox="1"/>
          <p:nvPr/>
        </p:nvSpPr>
        <p:spPr>
          <a:xfrm>
            <a:off x="263951" y="150829"/>
            <a:ext cx="6061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>
                <a:solidFill>
                  <a:srgbClr val="002060"/>
                </a:solidFill>
              </a:rPr>
              <a:t>강북삼성병원 경영 분석 사례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78CDE3-90D9-B75A-0BAF-7F050596B4A1}"/>
              </a:ext>
            </a:extLst>
          </p:cNvPr>
          <p:cNvSpPr txBox="1"/>
          <p:nvPr/>
        </p:nvSpPr>
        <p:spPr>
          <a:xfrm>
            <a:off x="462575" y="781557"/>
            <a:ext cx="73008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>
                <a:latin typeface="HY헤드라인M" panose="02030600000101010101" pitchFamily="18" charset="-127"/>
                <a:ea typeface="HY헤드라인M" panose="02030600000101010101" pitchFamily="18" charset="-127"/>
              </a:rPr>
              <a:t>강북삼성병원 경영혁신 사례 소개</a:t>
            </a:r>
          </a:p>
        </p:txBody>
      </p:sp>
    </p:spTree>
    <p:extLst>
      <p:ext uri="{BB962C8B-B14F-4D97-AF65-F5344CB8AC3E}">
        <p14:creationId xmlns:p14="http://schemas.microsoft.com/office/powerpoint/2010/main" val="1589080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22863F1-DE10-C461-66B5-F4D931FBEB4E}"/>
              </a:ext>
            </a:extLst>
          </p:cNvPr>
          <p:cNvSpPr txBox="1"/>
          <p:nvPr/>
        </p:nvSpPr>
        <p:spPr>
          <a:xfrm>
            <a:off x="263951" y="150829"/>
            <a:ext cx="6061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>
                <a:solidFill>
                  <a:srgbClr val="002060"/>
                </a:solidFill>
              </a:rPr>
              <a:t>강북삼성병원 경영 분석 사례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89ECA9BA-DBEB-E4FF-786B-0E1EAFA93A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1313" y="2375770"/>
            <a:ext cx="4988139" cy="3498011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31749276-0AF7-D7B3-79A9-0576B287DA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822" y="3168416"/>
            <a:ext cx="3403078" cy="25126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4AEFF33-80F5-83EB-023B-C0BDDF98FA55}"/>
              </a:ext>
            </a:extLst>
          </p:cNvPr>
          <p:cNvSpPr txBox="1"/>
          <p:nvPr/>
        </p:nvSpPr>
        <p:spPr>
          <a:xfrm>
            <a:off x="719208" y="1559485"/>
            <a:ext cx="8820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>
                <a:latin typeface="HY중고딕" panose="02030600000101010101" pitchFamily="18" charset="-127"/>
                <a:ea typeface="HY중고딕" panose="02030600000101010101" pitchFamily="18" charset="-127"/>
              </a:rPr>
              <a:t>1. </a:t>
            </a:r>
            <a:r>
              <a:rPr lang="ko-KR" altLang="en-US" sz="2400">
                <a:latin typeface="HY중고딕" panose="02030600000101010101" pitchFamily="18" charset="-127"/>
                <a:ea typeface="HY중고딕" panose="02030600000101010101" pitchFamily="18" charset="-127"/>
              </a:rPr>
              <a:t>예방을 넘어 질병관리에 이르는 </a:t>
            </a:r>
            <a:r>
              <a:rPr lang="ko-KR" altLang="en-US" sz="2400" err="1">
                <a:latin typeface="HY중고딕" panose="02030600000101010101" pitchFamily="18" charset="-127"/>
                <a:ea typeface="HY중고딕" panose="02030600000101010101" pitchFamily="18" charset="-127"/>
              </a:rPr>
              <a:t>토탈헬스케어시스템</a:t>
            </a:r>
            <a:r>
              <a:rPr lang="ko-KR" altLang="en-US" sz="2400">
                <a:latin typeface="HY중고딕" panose="02030600000101010101" pitchFamily="18" charset="-127"/>
                <a:ea typeface="HY중고딕" panose="02030600000101010101" pitchFamily="18" charset="-127"/>
              </a:rPr>
              <a:t> 구축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FEA2C1-A0E9-A0D7-7751-8A89AFBF0E1C}"/>
              </a:ext>
            </a:extLst>
          </p:cNvPr>
          <p:cNvSpPr txBox="1"/>
          <p:nvPr/>
        </p:nvSpPr>
        <p:spPr>
          <a:xfrm>
            <a:off x="719207" y="2375770"/>
            <a:ext cx="8820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>
                <a:latin typeface="HY중고딕" panose="02030600000101010101" pitchFamily="18" charset="-127"/>
                <a:ea typeface="HY중고딕" panose="02030600000101010101" pitchFamily="18" charset="-127"/>
              </a:rPr>
              <a:t>2. </a:t>
            </a:r>
            <a:r>
              <a:rPr lang="ko-KR" altLang="en-US" sz="2400">
                <a:latin typeface="HY중고딕" panose="02030600000101010101" pitchFamily="18" charset="-127"/>
                <a:ea typeface="HY중고딕" panose="02030600000101010101" pitchFamily="18" charset="-127"/>
              </a:rPr>
              <a:t>세계가 인정한 연구능력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A215B1-E8F5-20F5-99E5-2B8EB3E10566}"/>
              </a:ext>
            </a:extLst>
          </p:cNvPr>
          <p:cNvSpPr txBox="1"/>
          <p:nvPr/>
        </p:nvSpPr>
        <p:spPr>
          <a:xfrm>
            <a:off x="462575" y="781557"/>
            <a:ext cx="73008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>
                <a:latin typeface="HY헤드라인M" panose="02030600000101010101" pitchFamily="18" charset="-127"/>
                <a:ea typeface="HY헤드라인M" panose="02030600000101010101" pitchFamily="18" charset="-127"/>
              </a:rPr>
              <a:t>강북삼성병원 경영혁신 사례 소개</a:t>
            </a:r>
          </a:p>
        </p:txBody>
      </p:sp>
    </p:spTree>
    <p:extLst>
      <p:ext uri="{BB962C8B-B14F-4D97-AF65-F5344CB8AC3E}">
        <p14:creationId xmlns:p14="http://schemas.microsoft.com/office/powerpoint/2010/main" val="5264405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D81EF64-D2A9-949C-26BE-1C926B1289A7}"/>
              </a:ext>
            </a:extLst>
          </p:cNvPr>
          <p:cNvSpPr txBox="1"/>
          <p:nvPr/>
        </p:nvSpPr>
        <p:spPr>
          <a:xfrm>
            <a:off x="263951" y="150829"/>
            <a:ext cx="6061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>
                <a:solidFill>
                  <a:srgbClr val="002060"/>
                </a:solidFill>
              </a:rPr>
              <a:t>강북삼성병원 경영 분석 사례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08CAC2D-6F2F-CE87-F759-09B5DD6CEB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611"/>
          <a:stretch/>
        </p:blipFill>
        <p:spPr>
          <a:xfrm>
            <a:off x="1251340" y="2942143"/>
            <a:ext cx="3850986" cy="3195161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5ED0C68C-FFF0-EB2F-7F0D-159FE0A6E1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3635" y="2964957"/>
            <a:ext cx="2964331" cy="36410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CD4426-7689-9C6E-9E36-56BD9B37DB96}"/>
              </a:ext>
            </a:extLst>
          </p:cNvPr>
          <p:cNvSpPr txBox="1"/>
          <p:nvPr/>
        </p:nvSpPr>
        <p:spPr>
          <a:xfrm>
            <a:off x="532036" y="885789"/>
            <a:ext cx="75373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>
                <a:latin typeface="HY헤드라인M" panose="02030600000101010101" pitchFamily="18" charset="-127"/>
                <a:ea typeface="HY헤드라인M" panose="02030600000101010101" pitchFamily="18" charset="-127"/>
              </a:rPr>
              <a:t>강북삼성병원 경영혁신 사례 소개</a:t>
            </a:r>
            <a:endParaRPr lang="en-US" altLang="ko-KR" sz="360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endParaRPr lang="ko-KR" altLang="en-US" sz="360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A45AE8-EF60-18C0-08A4-FA3B5F975D72}"/>
              </a:ext>
            </a:extLst>
          </p:cNvPr>
          <p:cNvSpPr txBox="1"/>
          <p:nvPr/>
        </p:nvSpPr>
        <p:spPr>
          <a:xfrm>
            <a:off x="923826" y="1647267"/>
            <a:ext cx="8820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>
                <a:latin typeface="HY중고딕" panose="02030600000101010101" pitchFamily="18" charset="-127"/>
                <a:ea typeface="HY중고딕" panose="02030600000101010101" pitchFamily="18" charset="-127"/>
              </a:rPr>
              <a:t>3. </a:t>
            </a:r>
            <a:r>
              <a:rPr lang="ko-KR" altLang="en-US" sz="2400" err="1">
                <a:latin typeface="HY중고딕" panose="02030600000101010101" pitchFamily="18" charset="-127"/>
                <a:ea typeface="HY중고딕" panose="02030600000101010101" pitchFamily="18" charset="-127"/>
              </a:rPr>
              <a:t>진료과</a:t>
            </a:r>
            <a:r>
              <a:rPr lang="ko-KR" altLang="en-US" sz="2400">
                <a:latin typeface="HY중고딕" panose="02030600000101010101" pitchFamily="18" charset="-127"/>
                <a:ea typeface="HY중고딕" panose="02030600000101010101" pitchFamily="18" charset="-127"/>
              </a:rPr>
              <a:t> 책임경영제를 통한 경영혁신 노력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E9C2C7-4103-ECCC-7281-04D4C3E4AE26}"/>
              </a:ext>
            </a:extLst>
          </p:cNvPr>
          <p:cNvSpPr txBox="1"/>
          <p:nvPr/>
        </p:nvSpPr>
        <p:spPr>
          <a:xfrm>
            <a:off x="923825" y="2294705"/>
            <a:ext cx="8820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>
                <a:latin typeface="HY중고딕" panose="02030600000101010101" pitchFamily="18" charset="-127"/>
                <a:ea typeface="HY중고딕" panose="02030600000101010101" pitchFamily="18" charset="-127"/>
              </a:rPr>
              <a:t>4. </a:t>
            </a:r>
            <a:r>
              <a:rPr lang="ko-KR" altLang="en-US" sz="2400">
                <a:latin typeface="HY중고딕" panose="02030600000101010101" pitchFamily="18" charset="-127"/>
                <a:ea typeface="HY중고딕" panose="02030600000101010101" pitchFamily="18" charset="-127"/>
              </a:rPr>
              <a:t>서비스 디자인을 통한 고객이 만족하는 병원 만들기</a:t>
            </a:r>
          </a:p>
        </p:txBody>
      </p:sp>
    </p:spTree>
    <p:extLst>
      <p:ext uri="{BB962C8B-B14F-4D97-AF65-F5344CB8AC3E}">
        <p14:creationId xmlns:p14="http://schemas.microsoft.com/office/powerpoint/2010/main" val="8209912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67DF4CF-5F5A-8524-744E-F62C292ECC13}"/>
              </a:ext>
            </a:extLst>
          </p:cNvPr>
          <p:cNvSpPr txBox="1"/>
          <p:nvPr/>
        </p:nvSpPr>
        <p:spPr>
          <a:xfrm>
            <a:off x="263951" y="150829"/>
            <a:ext cx="6061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>
                <a:solidFill>
                  <a:srgbClr val="002060"/>
                </a:solidFill>
              </a:rPr>
              <a:t>강북삼성병원 경영 분석 사례</a:t>
            </a:r>
          </a:p>
        </p:txBody>
      </p:sp>
      <p:pic>
        <p:nvPicPr>
          <p:cNvPr id="4100" name="Picture 4" descr="강북삼성병원 - YouTube">
            <a:extLst>
              <a:ext uri="{FF2B5EF4-FFF2-40B4-BE49-F238E27FC236}">
                <a16:creationId xmlns:a16="http://schemas.microsoft.com/office/drawing/2014/main" id="{F7FE5DD1-A38A-6B87-ED30-E5DF5CC58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51" y="1915264"/>
            <a:ext cx="41148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말풍선: 타원형 7">
            <a:extLst>
              <a:ext uri="{FF2B5EF4-FFF2-40B4-BE49-F238E27FC236}">
                <a16:creationId xmlns:a16="http://schemas.microsoft.com/office/drawing/2014/main" id="{FB3A00AE-FE38-9F80-C7C9-60D1580DD9DF}"/>
              </a:ext>
            </a:extLst>
          </p:cNvPr>
          <p:cNvSpPr/>
          <p:nvPr/>
        </p:nvSpPr>
        <p:spPr>
          <a:xfrm>
            <a:off x="5082512" y="1917014"/>
            <a:ext cx="6199695" cy="3039273"/>
          </a:xfrm>
          <a:prstGeom prst="wedgeEllipseCallout">
            <a:avLst>
              <a:gd name="adj1" fmla="val -64277"/>
              <a:gd name="adj2" fmla="val 31341"/>
            </a:avLst>
          </a:prstGeom>
          <a:solidFill>
            <a:srgbClr val="1F4293"/>
          </a:solidFill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E6234A-891B-7C2C-E462-5B6B07BF29E0}"/>
              </a:ext>
            </a:extLst>
          </p:cNvPr>
          <p:cNvSpPr txBox="1"/>
          <p:nvPr/>
        </p:nvSpPr>
        <p:spPr>
          <a:xfrm>
            <a:off x="5297757" y="2528709"/>
            <a:ext cx="59114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변화는 작은 것부터</a:t>
            </a:r>
            <a:endParaRPr lang="en-US" altLang="ko-KR" sz="280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28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눈에 보이는 것부터</a:t>
            </a:r>
            <a:endParaRPr lang="en-US" altLang="ko-KR" sz="280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28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당장 성과가 보이는 쉬운 것부터</a:t>
            </a:r>
            <a:endParaRPr lang="en-US" altLang="ko-KR" sz="280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28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시작하기 </a:t>
            </a:r>
            <a:r>
              <a:rPr lang="en-US" altLang="ko-KR" sz="28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!</a:t>
            </a:r>
            <a:endParaRPr lang="ko-KR" altLang="en-US" sz="280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EEE10C-2405-1766-0EBE-E909704E29C0}"/>
              </a:ext>
            </a:extLst>
          </p:cNvPr>
          <p:cNvSpPr txBox="1"/>
          <p:nvPr/>
        </p:nvSpPr>
        <p:spPr>
          <a:xfrm>
            <a:off x="471540" y="781557"/>
            <a:ext cx="73008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>
                <a:latin typeface="HY헤드라인M" panose="02030600000101010101" pitchFamily="18" charset="-127"/>
                <a:ea typeface="HY헤드라인M" panose="02030600000101010101" pitchFamily="18" charset="-127"/>
              </a:rPr>
              <a:t>강북삼성병원 혁신의 교훈</a:t>
            </a:r>
          </a:p>
        </p:txBody>
      </p:sp>
    </p:spTree>
    <p:extLst>
      <p:ext uri="{BB962C8B-B14F-4D97-AF65-F5344CB8AC3E}">
        <p14:creationId xmlns:p14="http://schemas.microsoft.com/office/powerpoint/2010/main" val="32979189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7F98FB6-11B3-EE79-52AC-D24595FBAB0B}"/>
              </a:ext>
            </a:extLst>
          </p:cNvPr>
          <p:cNvSpPr txBox="1"/>
          <p:nvPr/>
        </p:nvSpPr>
        <p:spPr>
          <a:xfrm>
            <a:off x="898502" y="847961"/>
            <a:ext cx="112934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>
                <a:latin typeface="HY중고딕" panose="02030600000101010101" pitchFamily="18" charset="-127"/>
                <a:ea typeface="HY중고딕" panose="02030600000101010101" pitchFamily="18" charset="-127"/>
              </a:rPr>
              <a:t>- 6</a:t>
            </a:r>
            <a:r>
              <a:rPr lang="ko-KR" altLang="en-US" sz="2400">
                <a:latin typeface="HY중고딕" panose="02030600000101010101" pitchFamily="18" charset="-127"/>
                <a:ea typeface="HY중고딕" panose="02030600000101010101" pitchFamily="18" charset="-127"/>
              </a:rPr>
              <a:t>시그마와 병원경영혁신</a:t>
            </a:r>
            <a:r>
              <a:rPr lang="en-US" altLang="ko-KR" sz="2400">
                <a:latin typeface="HY중고딕" panose="02030600000101010101" pitchFamily="18" charset="-127"/>
                <a:ea typeface="HY중고딕" panose="02030600000101010101" pitchFamily="18" charset="-127"/>
              </a:rPr>
              <a:t>,</a:t>
            </a:r>
          </a:p>
          <a:p>
            <a:r>
              <a:rPr lang="en-US" altLang="ko-KR" sz="2400">
                <a:latin typeface="HY중고딕" panose="02030600000101010101" pitchFamily="18" charset="-127"/>
                <a:ea typeface="HY중고딕" panose="02030600000101010101" pitchFamily="18" charset="-127"/>
              </a:rPr>
              <a:t>    </a:t>
            </a:r>
            <a:r>
              <a:rPr lang="ko-KR" altLang="en-US" sz="2400" err="1">
                <a:latin typeface="HY중고딕" panose="02030600000101010101" pitchFamily="18" charset="-127"/>
                <a:ea typeface="HY중고딕" panose="02030600000101010101" pitchFamily="18" charset="-127"/>
              </a:rPr>
              <a:t>팀구성</a:t>
            </a:r>
            <a:r>
              <a:rPr lang="en-US" altLang="ko-KR" sz="2400"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2400">
                <a:latin typeface="HY중고딕" panose="02030600000101010101" pitchFamily="18" charset="-127"/>
                <a:ea typeface="HY중고딕" panose="02030600000101010101" pitchFamily="18" charset="-127"/>
              </a:rPr>
              <a:t>순천향대학교 부천병원 영상의학과 교수 박재성</a:t>
            </a:r>
            <a:endParaRPr lang="en-US" altLang="ko-KR" sz="240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endParaRPr lang="en-US" altLang="ko-KR" sz="2400" b="1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endParaRPr lang="en-US" altLang="ko-KR" sz="2400" b="1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r>
              <a:rPr lang="en-US" altLang="ko-KR" sz="2400" b="1">
                <a:latin typeface="HY중고딕" panose="02030600000101010101" pitchFamily="18" charset="-127"/>
                <a:ea typeface="HY중고딕" panose="02030600000101010101" pitchFamily="18" charset="-127"/>
              </a:rPr>
              <a:t>- </a:t>
            </a:r>
            <a:r>
              <a:rPr lang="ko-KR" altLang="en-US" sz="2400">
                <a:latin typeface="HY중고딕" panose="02030600000101010101" pitchFamily="18" charset="-127"/>
                <a:ea typeface="HY중고딕" panose="02030600000101010101" pitchFamily="18" charset="-127"/>
              </a:rPr>
              <a:t>강북삼성병원 경영개선 사례</a:t>
            </a:r>
            <a:r>
              <a:rPr lang="en-US" altLang="ko-KR" sz="2400"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2400" err="1">
                <a:latin typeface="HY중고딕" panose="02030600000101010101" pitchFamily="18" charset="-127"/>
                <a:ea typeface="HY중고딕" panose="02030600000101010101" pitchFamily="18" charset="-127"/>
              </a:rPr>
              <a:t>강상권</a:t>
            </a:r>
            <a:r>
              <a:rPr lang="ko-KR" altLang="en-US" sz="2400">
                <a:latin typeface="HY중고딕" panose="02030600000101010101" pitchFamily="18" charset="-127"/>
                <a:ea typeface="HY중고딕" panose="02030600000101010101" pitchFamily="18" charset="-127"/>
              </a:rPr>
              <a:t> 강북삼성병원 행정부원장 </a:t>
            </a:r>
          </a:p>
          <a:p>
            <a:endParaRPr lang="ko-KR" altLang="en-US" sz="2400" b="1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321F13-C83D-61A5-D338-5610C229E2D5}"/>
              </a:ext>
            </a:extLst>
          </p:cNvPr>
          <p:cNvSpPr txBox="1"/>
          <p:nvPr/>
        </p:nvSpPr>
        <p:spPr>
          <a:xfrm>
            <a:off x="263951" y="150829"/>
            <a:ext cx="6061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>
                <a:solidFill>
                  <a:srgbClr val="002060"/>
                </a:solidFill>
              </a:rPr>
              <a:t>출처</a:t>
            </a:r>
          </a:p>
        </p:txBody>
      </p:sp>
    </p:spTree>
    <p:extLst>
      <p:ext uri="{BB962C8B-B14F-4D97-AF65-F5344CB8AC3E}">
        <p14:creationId xmlns:p14="http://schemas.microsoft.com/office/powerpoint/2010/main" val="1676632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BE9D77E-3594-840E-1DFA-A340B312D2F2}"/>
              </a:ext>
            </a:extLst>
          </p:cNvPr>
          <p:cNvSpPr txBox="1"/>
          <p:nvPr/>
        </p:nvSpPr>
        <p:spPr>
          <a:xfrm>
            <a:off x="691297" y="602099"/>
            <a:ext cx="2296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200" b="1">
                <a:solidFill>
                  <a:srgbClr val="002060"/>
                </a:solidFill>
              </a:rPr>
              <a:t>목차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19A343-A679-771D-EAAA-59E03DA1793A}"/>
              </a:ext>
            </a:extLst>
          </p:cNvPr>
          <p:cNvSpPr txBox="1"/>
          <p:nvPr/>
        </p:nvSpPr>
        <p:spPr>
          <a:xfrm>
            <a:off x="1839796" y="2633056"/>
            <a:ext cx="72460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/>
              <a:t>- 6</a:t>
            </a:r>
            <a:r>
              <a:rPr lang="ko-KR" altLang="en-US" sz="3600" b="1"/>
              <a:t>시그마 경영 분석 사례</a:t>
            </a:r>
            <a:endParaRPr lang="en-US" altLang="ko-KR" sz="3600" b="1"/>
          </a:p>
          <a:p>
            <a:endParaRPr lang="en-US" altLang="ko-KR" sz="3600" b="1"/>
          </a:p>
          <a:p>
            <a:endParaRPr lang="en-US" altLang="ko-KR" sz="3600" b="1"/>
          </a:p>
          <a:p>
            <a:r>
              <a:rPr lang="en-US" altLang="ko-KR" sz="3600" b="1"/>
              <a:t>- </a:t>
            </a:r>
            <a:r>
              <a:rPr lang="ko-KR" altLang="en-US" sz="3600" b="1"/>
              <a:t>강북삼성병원 경영 분석 사례</a:t>
            </a:r>
          </a:p>
        </p:txBody>
      </p:sp>
    </p:spTree>
    <p:extLst>
      <p:ext uri="{BB962C8B-B14F-4D97-AF65-F5344CB8AC3E}">
        <p14:creationId xmlns:p14="http://schemas.microsoft.com/office/powerpoint/2010/main" val="20370995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4EB13A-4BB4-FB61-B843-B36683E4E7D2}"/>
              </a:ext>
            </a:extLst>
          </p:cNvPr>
          <p:cNvSpPr txBox="1"/>
          <p:nvPr/>
        </p:nvSpPr>
        <p:spPr>
          <a:xfrm>
            <a:off x="3443980" y="2526648"/>
            <a:ext cx="53040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>
                <a:solidFill>
                  <a:srgbClr val="00206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감사합니다</a:t>
            </a:r>
          </a:p>
        </p:txBody>
      </p:sp>
    </p:spTree>
    <p:extLst>
      <p:ext uri="{BB962C8B-B14F-4D97-AF65-F5344CB8AC3E}">
        <p14:creationId xmlns:p14="http://schemas.microsoft.com/office/powerpoint/2010/main" val="2812351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814B21-4A67-748F-2BD2-3B86B907415A}"/>
              </a:ext>
            </a:extLst>
          </p:cNvPr>
          <p:cNvSpPr txBox="1"/>
          <p:nvPr/>
        </p:nvSpPr>
        <p:spPr>
          <a:xfrm>
            <a:off x="1278107" y="2677908"/>
            <a:ext cx="99786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200" b="1">
                <a:solidFill>
                  <a:srgbClr val="00206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6</a:t>
            </a:r>
            <a:r>
              <a:rPr lang="ko-KR" altLang="en-US" sz="7200" b="1">
                <a:solidFill>
                  <a:srgbClr val="00206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시그마 경영 분석 사례</a:t>
            </a:r>
            <a:endParaRPr lang="en-US" altLang="ko-KR" sz="7200" b="1">
              <a:solidFill>
                <a:srgbClr val="00206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77632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C22992-1C68-946D-C10D-2FDE0DA08FE9}"/>
              </a:ext>
            </a:extLst>
          </p:cNvPr>
          <p:cNvSpPr txBox="1"/>
          <p:nvPr/>
        </p:nvSpPr>
        <p:spPr>
          <a:xfrm>
            <a:off x="263951" y="150829"/>
            <a:ext cx="6061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>
                <a:solidFill>
                  <a:srgbClr val="002060"/>
                </a:solidFill>
              </a:rPr>
              <a:t>6</a:t>
            </a:r>
            <a:r>
              <a:rPr lang="ko-KR" altLang="en-US" sz="3200" b="1">
                <a:solidFill>
                  <a:srgbClr val="002060"/>
                </a:solidFill>
              </a:rPr>
              <a:t>시그마 경영 분석 사례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20C252-3225-39F6-348E-50439DF6953D}"/>
              </a:ext>
            </a:extLst>
          </p:cNvPr>
          <p:cNvSpPr txBox="1"/>
          <p:nvPr/>
        </p:nvSpPr>
        <p:spPr>
          <a:xfrm>
            <a:off x="555396" y="1101511"/>
            <a:ext cx="387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>
                <a:latin typeface="HY헤드라인M" panose="02030600000101010101" pitchFamily="18" charset="-127"/>
                <a:ea typeface="HY헤드라인M" panose="02030600000101010101" pitchFamily="18" charset="-127"/>
              </a:rPr>
              <a:t>6</a:t>
            </a:r>
            <a:r>
              <a:rPr lang="ko-KR" altLang="en-US" sz="3600">
                <a:latin typeface="HY헤드라인M" panose="02030600000101010101" pitchFamily="18" charset="-127"/>
                <a:ea typeface="HY헤드라인M" panose="02030600000101010101" pitchFamily="18" charset="-127"/>
              </a:rPr>
              <a:t>시그마 개념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2FFBE9-DC35-CF07-B67A-06944CCEC463}"/>
              </a:ext>
            </a:extLst>
          </p:cNvPr>
          <p:cNvSpPr txBox="1"/>
          <p:nvPr/>
        </p:nvSpPr>
        <p:spPr>
          <a:xfrm>
            <a:off x="694049" y="2113750"/>
            <a:ext cx="1080390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2200">
                <a:latin typeface="HY중고딕" panose="02030600000101010101" pitchFamily="18" charset="-127"/>
                <a:ea typeface="HY중고딕" panose="02030600000101010101" pitchFamily="18" charset="-127"/>
              </a:rPr>
              <a:t>- </a:t>
            </a:r>
            <a:r>
              <a:rPr lang="ko-KR" altLang="en-US" sz="2200">
                <a:latin typeface="HY중고딕" panose="02030600000101010101" pitchFamily="18" charset="-127"/>
                <a:ea typeface="HY중고딕" panose="02030600000101010101" pitchFamily="18" charset="-127"/>
              </a:rPr>
              <a:t>제품의 에러 발생률을 </a:t>
            </a:r>
            <a:r>
              <a:rPr lang="en-US" altLang="ko-KR" sz="2200">
                <a:latin typeface="HY중고딕" panose="02030600000101010101" pitchFamily="18" charset="-127"/>
                <a:ea typeface="HY중고딕" panose="02030600000101010101" pitchFamily="18" charset="-127"/>
              </a:rPr>
              <a:t>1</a:t>
            </a:r>
            <a:r>
              <a:rPr lang="ko-KR" altLang="en-US" sz="2200">
                <a:latin typeface="HY중고딕" panose="02030600000101010101" pitchFamily="18" charset="-127"/>
                <a:ea typeface="HY중고딕" panose="02030600000101010101" pitchFamily="18" charset="-127"/>
              </a:rPr>
              <a:t>백만개당 </a:t>
            </a:r>
            <a:r>
              <a:rPr lang="en-US" altLang="ko-KR" sz="2200">
                <a:latin typeface="HY중고딕" panose="02030600000101010101" pitchFamily="18" charset="-127"/>
                <a:ea typeface="HY중고딕" panose="02030600000101010101" pitchFamily="18" charset="-127"/>
              </a:rPr>
              <a:t>3.4</a:t>
            </a:r>
            <a:r>
              <a:rPr lang="ko-KR" altLang="en-US" sz="2200">
                <a:latin typeface="HY중고딕" panose="02030600000101010101" pitchFamily="18" charset="-127"/>
                <a:ea typeface="HY중고딕" panose="02030600000101010101" pitchFamily="18" charset="-127"/>
              </a:rPr>
              <a:t>회로 한다는</a:t>
            </a:r>
            <a:endParaRPr lang="en-US" altLang="ko-KR" sz="220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r>
              <a:rPr lang="ko-KR" altLang="en-US" sz="2200">
                <a:latin typeface="HY중고딕" panose="02030600000101010101" pitchFamily="18" charset="-127"/>
                <a:ea typeface="HY중고딕" panose="02030600000101010101" pitchFamily="18" charset="-127"/>
              </a:rPr>
              <a:t>    아주 높은 차원에 목표를 두고 있는 전사적 경영 혁신 활동</a:t>
            </a:r>
            <a:endParaRPr lang="en-US" altLang="ko-KR" sz="220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endParaRPr lang="en-US" altLang="ko-KR" sz="220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r>
              <a:rPr lang="en-US" altLang="ko-KR" sz="2200">
                <a:latin typeface="HY중고딕" panose="02030600000101010101" pitchFamily="18" charset="-127"/>
                <a:ea typeface="HY중고딕" panose="02030600000101010101" pitchFamily="18" charset="-127"/>
              </a:rPr>
              <a:t>- 6</a:t>
            </a:r>
            <a:r>
              <a:rPr lang="ko-KR" altLang="en-US" sz="2200">
                <a:latin typeface="HY중고딕" panose="02030600000101010101" pitchFamily="18" charset="-127"/>
                <a:ea typeface="HY중고딕" panose="02030600000101010101" pitchFamily="18" charset="-127"/>
              </a:rPr>
              <a:t>시그마라는 숫자가 중요한 것이 아니고</a:t>
            </a:r>
            <a:r>
              <a:rPr lang="en-US" altLang="ko-KR" sz="2200">
                <a:latin typeface="HY중고딕" panose="02030600000101010101" pitchFamily="18" charset="-127"/>
                <a:ea typeface="HY중고딕" panose="02030600000101010101" pitchFamily="18" charset="-127"/>
              </a:rPr>
              <a:t>,</a:t>
            </a:r>
          </a:p>
          <a:p>
            <a:r>
              <a:rPr lang="ko-KR" altLang="en-US" sz="2200">
                <a:latin typeface="HY중고딕" panose="02030600000101010101" pitchFamily="18" charset="-127"/>
                <a:ea typeface="HY중고딕" panose="02030600000101010101" pitchFamily="18" charset="-127"/>
              </a:rPr>
              <a:t>    영원한 </a:t>
            </a:r>
            <a:r>
              <a:rPr lang="en-US" altLang="ko-KR" sz="2200">
                <a:latin typeface="HY중고딕" panose="02030600000101010101" pitchFamily="18" charset="-127"/>
                <a:ea typeface="HY중고딕" panose="02030600000101010101" pitchFamily="18" charset="-127"/>
              </a:rPr>
              <a:t>High Quality</a:t>
            </a:r>
            <a:r>
              <a:rPr lang="ko-KR" altLang="en-US" sz="2200">
                <a:latin typeface="HY중고딕" panose="02030600000101010101" pitchFamily="18" charset="-127"/>
                <a:ea typeface="HY중고딕" panose="02030600000101010101" pitchFamily="18" charset="-127"/>
              </a:rPr>
              <a:t>를 추구하는 개념</a:t>
            </a:r>
            <a:endParaRPr lang="en-US" altLang="ko-KR" sz="220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endParaRPr lang="en-US" altLang="ko-KR" sz="220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r>
              <a:rPr lang="en-US" altLang="ko-KR" sz="2200">
                <a:latin typeface="HY중고딕" panose="02030600000101010101" pitchFamily="18" charset="-127"/>
                <a:ea typeface="HY중고딕" panose="02030600000101010101" pitchFamily="18" charset="-127"/>
              </a:rPr>
              <a:t>- </a:t>
            </a:r>
            <a:r>
              <a:rPr lang="ko-KR" altLang="en-US" sz="2200">
                <a:latin typeface="HY중고딕" panose="02030600000101010101" pitchFamily="18" charset="-127"/>
                <a:ea typeface="HY중고딕" panose="02030600000101010101" pitchFamily="18" charset="-127"/>
              </a:rPr>
              <a:t>마케팅</a:t>
            </a:r>
            <a:r>
              <a:rPr lang="en-US" altLang="ko-KR" sz="2200"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2200">
                <a:latin typeface="HY중고딕" panose="02030600000101010101" pitchFamily="18" charset="-127"/>
                <a:ea typeface="HY중고딕" panose="02030600000101010101" pitchFamily="18" charset="-127"/>
              </a:rPr>
              <a:t>엔지니어링</a:t>
            </a:r>
            <a:r>
              <a:rPr lang="en-US" altLang="ko-KR" sz="2200"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2200">
                <a:latin typeface="HY중고딕" panose="02030600000101010101" pitchFamily="18" charset="-127"/>
                <a:ea typeface="HY중고딕" panose="02030600000101010101" pitchFamily="18" charset="-127"/>
              </a:rPr>
              <a:t>서비스 등 경영활동 전반을 대상으로 하고 있음</a:t>
            </a:r>
          </a:p>
        </p:txBody>
      </p:sp>
    </p:spTree>
    <p:extLst>
      <p:ext uri="{BB962C8B-B14F-4D97-AF65-F5344CB8AC3E}">
        <p14:creationId xmlns:p14="http://schemas.microsoft.com/office/powerpoint/2010/main" val="1292436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1576734-6D7A-8D13-FAB5-7713046807FC}"/>
              </a:ext>
            </a:extLst>
          </p:cNvPr>
          <p:cNvSpPr txBox="1"/>
          <p:nvPr/>
        </p:nvSpPr>
        <p:spPr>
          <a:xfrm>
            <a:off x="263951" y="150829"/>
            <a:ext cx="6061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>
                <a:solidFill>
                  <a:srgbClr val="002060"/>
                </a:solidFill>
              </a:rPr>
              <a:t>6</a:t>
            </a:r>
            <a:r>
              <a:rPr lang="ko-KR" altLang="en-US" sz="3200" b="1">
                <a:solidFill>
                  <a:srgbClr val="002060"/>
                </a:solidFill>
              </a:rPr>
              <a:t>시그마 경영 분석 사례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42F75E-0B8C-00A6-73B2-71982E786DA4}"/>
              </a:ext>
            </a:extLst>
          </p:cNvPr>
          <p:cNvSpPr txBox="1"/>
          <p:nvPr/>
        </p:nvSpPr>
        <p:spPr>
          <a:xfrm>
            <a:off x="725865" y="1833418"/>
            <a:ext cx="7329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>
                <a:latin typeface="HY중고딕" panose="02030600000101010101" pitchFamily="18" charset="-127"/>
                <a:ea typeface="HY중고딕" panose="02030600000101010101" pitchFamily="18" charset="-127"/>
              </a:rPr>
              <a:t>6</a:t>
            </a:r>
            <a:r>
              <a:rPr lang="ko-KR" altLang="en-US" sz="2000">
                <a:latin typeface="HY중고딕" panose="02030600000101010101" pitchFamily="18" charset="-127"/>
                <a:ea typeface="HY중고딕" panose="02030600000101010101" pitchFamily="18" charset="-127"/>
              </a:rPr>
              <a:t>시그마는 업무를 표준화하고 시스템화 하는 것을 목표로 한다</a:t>
            </a:r>
            <a:r>
              <a:rPr lang="en-US" altLang="ko-KR" sz="2000">
                <a:latin typeface="HY중고딕" panose="02030600000101010101" pitchFamily="18" charset="-127"/>
                <a:ea typeface="HY중고딕" panose="02030600000101010101" pitchFamily="18" charset="-127"/>
              </a:rPr>
              <a:t>.</a:t>
            </a:r>
            <a:endParaRPr lang="ko-KR" altLang="en-US" sz="200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6C0012-EB07-204E-6B49-364CA940B3AF}"/>
              </a:ext>
            </a:extLst>
          </p:cNvPr>
          <p:cNvSpPr txBox="1"/>
          <p:nvPr/>
        </p:nvSpPr>
        <p:spPr>
          <a:xfrm>
            <a:off x="537327" y="1191480"/>
            <a:ext cx="38084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>
                <a:latin typeface="HY헤드라인M" panose="02030600000101010101" pitchFamily="18" charset="-127"/>
                <a:ea typeface="HY헤드라인M" panose="02030600000101010101" pitchFamily="18" charset="-127"/>
              </a:rPr>
              <a:t>6</a:t>
            </a:r>
            <a:r>
              <a:rPr lang="ko-KR" altLang="en-US" sz="3200">
                <a:latin typeface="HY헤드라인M" panose="02030600000101010101" pitchFamily="18" charset="-127"/>
                <a:ea typeface="HY헤드라인M" panose="02030600000101010101" pitchFamily="18" charset="-127"/>
              </a:rPr>
              <a:t>시그마의 목표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84D448-459B-C8B3-3140-764867B53FFD}"/>
              </a:ext>
            </a:extLst>
          </p:cNvPr>
          <p:cNvSpPr txBox="1"/>
          <p:nvPr/>
        </p:nvSpPr>
        <p:spPr>
          <a:xfrm>
            <a:off x="537327" y="2783133"/>
            <a:ext cx="372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>
                <a:latin typeface="HY헤드라인M" panose="02030600000101010101" pitchFamily="18" charset="-127"/>
                <a:ea typeface="HY헤드라인M" panose="02030600000101010101" pitchFamily="18" charset="-127"/>
              </a:rPr>
              <a:t>6</a:t>
            </a:r>
            <a:r>
              <a:rPr lang="ko-KR" altLang="en-US" sz="3200">
                <a:latin typeface="HY헤드라인M" panose="02030600000101010101" pitchFamily="18" charset="-127"/>
                <a:ea typeface="HY헤드라인M" panose="02030600000101010101" pitchFamily="18" charset="-127"/>
              </a:rPr>
              <a:t>시그마의 정의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B76E21-2B2D-EFDA-E053-7A4358DFF324}"/>
              </a:ext>
            </a:extLst>
          </p:cNvPr>
          <p:cNvSpPr txBox="1"/>
          <p:nvPr/>
        </p:nvSpPr>
        <p:spPr>
          <a:xfrm>
            <a:off x="725864" y="3429000"/>
            <a:ext cx="1010553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ko-KR" altLang="en-US" sz="2000">
                <a:latin typeface="HY중고딕" panose="02030600000101010101" pitchFamily="18" charset="-127"/>
                <a:ea typeface="HY중고딕" panose="02030600000101010101" pitchFamily="18" charset="-127"/>
              </a:rPr>
              <a:t>통계적측정치</a:t>
            </a:r>
            <a:r>
              <a:rPr lang="en-US" altLang="ko-KR" sz="2000">
                <a:latin typeface="HY중고딕" panose="02030600000101010101" pitchFamily="18" charset="-127"/>
                <a:ea typeface="HY중고딕" panose="02030600000101010101" pitchFamily="18" charset="-127"/>
              </a:rPr>
              <a:t>(Statistical Measurement)</a:t>
            </a:r>
            <a:r>
              <a:rPr lang="ko-KR" altLang="en-US" sz="2000">
                <a:latin typeface="HY중고딕" panose="02030600000101010101" pitchFamily="18" charset="-127"/>
                <a:ea typeface="HY중고딕" panose="02030600000101010101" pitchFamily="18" charset="-127"/>
              </a:rPr>
              <a:t>를 이용한 객관적이고</a:t>
            </a:r>
            <a:endParaRPr lang="en-US" altLang="ko-KR" sz="200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r>
              <a:rPr lang="en-US" altLang="ko-KR" sz="2000">
                <a:latin typeface="HY중고딕" panose="02030600000101010101" pitchFamily="18" charset="-127"/>
                <a:ea typeface="HY중고딕" panose="02030600000101010101" pitchFamily="18" charset="-127"/>
              </a:rPr>
              <a:t>    </a:t>
            </a:r>
            <a:r>
              <a:rPr lang="ko-KR" altLang="en-US" sz="2000">
                <a:latin typeface="HY중고딕" panose="02030600000101010101" pitchFamily="18" charset="-127"/>
                <a:ea typeface="HY중고딕" panose="02030600000101010101" pitchFamily="18" charset="-127"/>
              </a:rPr>
              <a:t>과학적이며 논리적인 문제해결프로그램이다</a:t>
            </a:r>
            <a:r>
              <a:rPr lang="en-US" altLang="ko-KR" sz="2000">
                <a:latin typeface="HY중고딕" panose="02030600000101010101" pitchFamily="18" charset="-127"/>
                <a:ea typeface="HY중고딕" panose="02030600000101010101" pitchFamily="18" charset="-127"/>
              </a:rPr>
              <a:t>.</a:t>
            </a:r>
          </a:p>
          <a:p>
            <a:endParaRPr lang="en-US" altLang="ko-KR" sz="200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r>
              <a:rPr lang="en-US" altLang="ko-KR" sz="2000">
                <a:latin typeface="HY중고딕" panose="02030600000101010101" pitchFamily="18" charset="-127"/>
                <a:ea typeface="HY중고딕" panose="02030600000101010101" pitchFamily="18" charset="-127"/>
              </a:rPr>
              <a:t>2) </a:t>
            </a:r>
            <a:r>
              <a:rPr lang="ko-KR" altLang="en-US" sz="2000">
                <a:latin typeface="HY중고딕" panose="02030600000101010101" pitchFamily="18" charset="-127"/>
                <a:ea typeface="HY중고딕" panose="02030600000101010101" pitchFamily="18" charset="-127"/>
              </a:rPr>
              <a:t>철저히 고객가치에</a:t>
            </a:r>
            <a:r>
              <a:rPr lang="en-US" altLang="ko-KR" sz="2000">
                <a:latin typeface="HY중고딕" panose="02030600000101010101" pitchFamily="18" charset="-127"/>
                <a:ea typeface="HY중고딕" panose="02030600000101010101" pitchFamily="18" charset="-127"/>
              </a:rPr>
              <a:t>Focusing</a:t>
            </a:r>
            <a:r>
              <a:rPr lang="ko-KR" altLang="en-US" sz="2000">
                <a:latin typeface="HY중고딕" panose="02030600000101010101" pitchFamily="18" charset="-127"/>
                <a:ea typeface="HY중고딕" panose="02030600000101010101" pitchFamily="18" charset="-127"/>
              </a:rPr>
              <a:t>하는 경영혁신의 기업전략</a:t>
            </a:r>
            <a:r>
              <a:rPr lang="en-US" altLang="ko-KR" sz="2000">
                <a:latin typeface="HY중고딕" panose="02030600000101010101" pitchFamily="18" charset="-127"/>
                <a:ea typeface="HY중고딕" panose="02030600000101010101" pitchFamily="18" charset="-127"/>
              </a:rPr>
              <a:t>(Business Strategy)</a:t>
            </a:r>
            <a:r>
              <a:rPr lang="ko-KR" altLang="en-US" sz="2000">
                <a:latin typeface="HY중고딕" panose="02030600000101010101" pitchFamily="18" charset="-127"/>
                <a:ea typeface="HY중고딕" panose="02030600000101010101" pitchFamily="18" charset="-127"/>
              </a:rPr>
              <a:t>이다</a:t>
            </a:r>
            <a:r>
              <a:rPr lang="en-US" altLang="ko-KR" sz="2000">
                <a:latin typeface="HY중고딕" panose="02030600000101010101" pitchFamily="18" charset="-127"/>
                <a:ea typeface="HY중고딕" panose="02030600000101010101" pitchFamily="18" charset="-127"/>
              </a:rPr>
              <a:t>.</a:t>
            </a:r>
          </a:p>
          <a:p>
            <a:endParaRPr lang="en-US" altLang="ko-KR" sz="200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r>
              <a:rPr lang="en-US" altLang="ko-KR" sz="2000">
                <a:latin typeface="HY중고딕" panose="02030600000101010101" pitchFamily="18" charset="-127"/>
                <a:ea typeface="HY중고딕" panose="02030600000101010101" pitchFamily="18" charset="-127"/>
              </a:rPr>
              <a:t>3) </a:t>
            </a:r>
            <a:r>
              <a:rPr lang="ko-KR" altLang="en-US" sz="2000">
                <a:latin typeface="HY중고딕" panose="02030600000101010101" pitchFamily="18" charset="-127"/>
                <a:ea typeface="HY중고딕" panose="02030600000101010101" pitchFamily="18" charset="-127"/>
              </a:rPr>
              <a:t>철학</a:t>
            </a:r>
            <a:r>
              <a:rPr lang="en-US" altLang="ko-KR" sz="2000">
                <a:latin typeface="HY중고딕" panose="02030600000101010101" pitchFamily="18" charset="-127"/>
                <a:ea typeface="HY중고딕" panose="02030600000101010101" pitchFamily="18" charset="-127"/>
              </a:rPr>
              <a:t>(philosophy)</a:t>
            </a:r>
            <a:r>
              <a:rPr lang="ko-KR" altLang="en-US" sz="2000">
                <a:latin typeface="HY중고딕" panose="02030600000101010101" pitchFamily="18" charset="-127"/>
                <a:ea typeface="HY중고딕" panose="02030600000101010101" pitchFamily="18" charset="-127"/>
              </a:rPr>
              <a:t>이며 목표이다</a:t>
            </a:r>
            <a:r>
              <a:rPr lang="en-US" altLang="ko-KR" sz="2000">
                <a:latin typeface="HY중고딕" panose="02030600000101010101" pitchFamily="18" charset="-127"/>
                <a:ea typeface="HY중고딕" panose="02030600000101010101" pitchFamily="18" charset="-127"/>
              </a:rPr>
              <a:t>.</a:t>
            </a:r>
          </a:p>
          <a:p>
            <a:endParaRPr lang="en-US" altLang="ko-KR" sz="200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r>
              <a:rPr lang="en-US" altLang="ko-KR" sz="2000">
                <a:latin typeface="HY중고딕" panose="02030600000101010101" pitchFamily="18" charset="-127"/>
                <a:ea typeface="HY중고딕" panose="02030600000101010101" pitchFamily="18" charset="-127"/>
              </a:rPr>
              <a:t>4) </a:t>
            </a:r>
            <a:r>
              <a:rPr lang="ko-KR" altLang="en-US" sz="2000">
                <a:latin typeface="HY중고딕" panose="02030600000101010101" pitchFamily="18" charset="-127"/>
                <a:ea typeface="HY중고딕" panose="02030600000101010101" pitchFamily="18" charset="-127"/>
              </a:rPr>
              <a:t>품질경영을 위한 기업전략이다</a:t>
            </a:r>
            <a:r>
              <a:rPr lang="en-US" altLang="ko-KR" sz="2000">
                <a:latin typeface="HY중고딕" panose="02030600000101010101" pitchFamily="18" charset="-127"/>
                <a:ea typeface="HY중고딕" panose="02030600000101010101" pitchFamily="18" charset="-127"/>
              </a:rPr>
              <a:t>.</a:t>
            </a:r>
          </a:p>
          <a:p>
            <a:pPr marL="342900" indent="-342900">
              <a:buAutoNum type="arabicPeriod"/>
            </a:pPr>
            <a:endParaRPr lang="ko-KR" altLang="en-US" sz="200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19686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317E7E96-BBE6-0252-2C84-C984209C5B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31" b="4382"/>
          <a:stretch/>
        </p:blipFill>
        <p:spPr>
          <a:xfrm>
            <a:off x="263951" y="1392470"/>
            <a:ext cx="11025630" cy="53123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5EB7B98-19BB-1641-B6B1-1E319258B9B3}"/>
              </a:ext>
            </a:extLst>
          </p:cNvPr>
          <p:cNvSpPr txBox="1"/>
          <p:nvPr/>
        </p:nvSpPr>
        <p:spPr>
          <a:xfrm>
            <a:off x="263951" y="150829"/>
            <a:ext cx="6061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>
                <a:solidFill>
                  <a:srgbClr val="002060"/>
                </a:solidFill>
              </a:rPr>
              <a:t>6</a:t>
            </a:r>
            <a:r>
              <a:rPr lang="ko-KR" altLang="en-US" sz="3200" b="1">
                <a:solidFill>
                  <a:srgbClr val="002060"/>
                </a:solidFill>
              </a:rPr>
              <a:t>시그마 경영 분석 사례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C44814-A808-C071-80BA-6167683EBE36}"/>
              </a:ext>
            </a:extLst>
          </p:cNvPr>
          <p:cNvSpPr txBox="1"/>
          <p:nvPr/>
        </p:nvSpPr>
        <p:spPr>
          <a:xfrm>
            <a:off x="572626" y="1007243"/>
            <a:ext cx="4476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>
                <a:latin typeface="HY헤드라인M" panose="02030600000101010101" pitchFamily="18" charset="-127"/>
                <a:ea typeface="HY헤드라인M" panose="02030600000101010101" pitchFamily="18" charset="-127"/>
              </a:rPr>
              <a:t>6</a:t>
            </a:r>
            <a:r>
              <a:rPr lang="ko-KR" altLang="en-US" sz="3600">
                <a:latin typeface="HY헤드라인M" panose="02030600000101010101" pitchFamily="18" charset="-127"/>
                <a:ea typeface="HY헤드라인M" panose="02030600000101010101" pitchFamily="18" charset="-127"/>
              </a:rPr>
              <a:t>시그마의 실행단계</a:t>
            </a:r>
          </a:p>
        </p:txBody>
      </p:sp>
    </p:spTree>
    <p:extLst>
      <p:ext uri="{BB962C8B-B14F-4D97-AF65-F5344CB8AC3E}">
        <p14:creationId xmlns:p14="http://schemas.microsoft.com/office/powerpoint/2010/main" val="784938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F17FA4-1511-9D1E-D2CA-A79ABC4E9428}"/>
              </a:ext>
            </a:extLst>
          </p:cNvPr>
          <p:cNvSpPr txBox="1"/>
          <p:nvPr/>
        </p:nvSpPr>
        <p:spPr>
          <a:xfrm>
            <a:off x="263951" y="150829"/>
            <a:ext cx="6061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>
                <a:solidFill>
                  <a:srgbClr val="002060"/>
                </a:solidFill>
              </a:rPr>
              <a:t>6</a:t>
            </a:r>
            <a:r>
              <a:rPr lang="ko-KR" altLang="en-US" sz="3200" b="1">
                <a:solidFill>
                  <a:srgbClr val="002060"/>
                </a:solidFill>
              </a:rPr>
              <a:t>시그마 경영 분석 사례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E7869F-BE07-7E99-2244-3CD594F7D99D}"/>
              </a:ext>
            </a:extLst>
          </p:cNvPr>
          <p:cNvSpPr txBox="1"/>
          <p:nvPr/>
        </p:nvSpPr>
        <p:spPr>
          <a:xfrm>
            <a:off x="697582" y="914401"/>
            <a:ext cx="7191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>
                <a:latin typeface="HY헤드라인M" panose="02030600000101010101" pitchFamily="18" charset="-127"/>
                <a:ea typeface="HY헤드라인M" panose="02030600000101010101" pitchFamily="18" charset="-127"/>
              </a:rPr>
              <a:t>국내 의료 서비스 </a:t>
            </a:r>
            <a:r>
              <a:rPr lang="en-US" altLang="ko-KR" sz="3600">
                <a:latin typeface="HY헤드라인M" panose="02030600000101010101" pitchFamily="18" charset="-127"/>
                <a:ea typeface="HY헤드라인M" panose="02030600000101010101" pitchFamily="18" charset="-127"/>
              </a:rPr>
              <a:t>6</a:t>
            </a:r>
            <a:r>
              <a:rPr lang="ko-KR" altLang="en-US" sz="3600">
                <a:latin typeface="HY헤드라인M" panose="02030600000101010101" pitchFamily="18" charset="-127"/>
                <a:ea typeface="HY헤드라인M" panose="02030600000101010101" pitchFamily="18" charset="-127"/>
              </a:rPr>
              <a:t>시그마 동향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7854567F-A096-120E-8241-0D5494CF2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555" y="1739529"/>
            <a:ext cx="5616913" cy="4845123"/>
          </a:xfrm>
          <a:prstGeom prst="rect">
            <a:avLst/>
          </a:prstGeom>
        </p:spPr>
      </p:pic>
      <p:pic>
        <p:nvPicPr>
          <p:cNvPr id="1026" name="Picture 2" descr="순천향대학교 부천병원 - YouTube">
            <a:extLst>
              <a:ext uri="{FF2B5EF4-FFF2-40B4-BE49-F238E27FC236}">
                <a16:creationId xmlns:a16="http://schemas.microsoft.com/office/drawing/2014/main" id="{030B1820-6EA0-F03D-6A52-DBD858831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769" y="2130403"/>
            <a:ext cx="1509075" cy="150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세브란스 ( Severance )">
            <a:extLst>
              <a:ext uri="{FF2B5EF4-FFF2-40B4-BE49-F238E27FC236}">
                <a16:creationId xmlns:a16="http://schemas.microsoft.com/office/drawing/2014/main" id="{5C34CEC1-CF15-FDB6-CD3A-CADF589D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890" y="1296131"/>
            <a:ext cx="1668543" cy="166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서울아산병원 Asan Medical Center">
            <a:extLst>
              <a:ext uri="{FF2B5EF4-FFF2-40B4-BE49-F238E27FC236}">
                <a16:creationId xmlns:a16="http://schemas.microsoft.com/office/drawing/2014/main" id="{31516F6A-776C-0DCC-CD72-7E2317E7E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2732" y="3973058"/>
            <a:ext cx="1704263" cy="170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서울성모병원 Seoul St. Mary's Hospital">
            <a:extLst>
              <a:ext uri="{FF2B5EF4-FFF2-40B4-BE49-F238E27FC236}">
                <a16:creationId xmlns:a16="http://schemas.microsoft.com/office/drawing/2014/main" id="{0082AFF1-E741-E20E-D8D7-CCA378550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2784" y="3218520"/>
            <a:ext cx="1509075" cy="150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분당서울대학교병원 - YouTube">
            <a:extLst>
              <a:ext uri="{FF2B5EF4-FFF2-40B4-BE49-F238E27FC236}">
                <a16:creationId xmlns:a16="http://schemas.microsoft.com/office/drawing/2014/main" id="{36C6B175-7CFD-6ADB-C83C-488AF3529B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40"/>
          <a:stretch/>
        </p:blipFill>
        <p:spPr bwMode="auto">
          <a:xfrm>
            <a:off x="9169991" y="4981441"/>
            <a:ext cx="1814660" cy="150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8282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0BCA458-5BB8-4663-AB01-F776CE94D85C}"/>
              </a:ext>
            </a:extLst>
          </p:cNvPr>
          <p:cNvSpPr txBox="1"/>
          <p:nvPr/>
        </p:nvSpPr>
        <p:spPr>
          <a:xfrm>
            <a:off x="263951" y="150829"/>
            <a:ext cx="6061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>
                <a:solidFill>
                  <a:srgbClr val="002060"/>
                </a:solidFill>
              </a:rPr>
              <a:t>6</a:t>
            </a:r>
            <a:r>
              <a:rPr lang="ko-KR" altLang="en-US" sz="3200" b="1">
                <a:solidFill>
                  <a:srgbClr val="002060"/>
                </a:solidFill>
              </a:rPr>
              <a:t>시그마 경영 분석 사례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47E495-3553-2667-6F99-CA4E57229976}"/>
              </a:ext>
            </a:extLst>
          </p:cNvPr>
          <p:cNvSpPr txBox="1"/>
          <p:nvPr/>
        </p:nvSpPr>
        <p:spPr>
          <a:xfrm>
            <a:off x="623503" y="966645"/>
            <a:ext cx="5950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>
                <a:latin typeface="HY헤드라인M" panose="02030600000101010101" pitchFamily="18" charset="-127"/>
                <a:ea typeface="HY헤드라인M" panose="02030600000101010101" pitchFamily="18" charset="-127"/>
              </a:rPr>
              <a:t>순천향대학교 부천병원의 사례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8517EC-61B4-6CFF-412E-C80E8CF48367}"/>
              </a:ext>
            </a:extLst>
          </p:cNvPr>
          <p:cNvSpPr txBox="1"/>
          <p:nvPr/>
        </p:nvSpPr>
        <p:spPr>
          <a:xfrm>
            <a:off x="760015" y="1675457"/>
            <a:ext cx="595076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ko-KR">
                <a:latin typeface="HY중고딕" panose="02030600000101010101" pitchFamily="18" charset="-127"/>
                <a:ea typeface="HY중고딕" panose="02030600000101010101" pitchFamily="18" charset="-127"/>
              </a:rPr>
              <a:t>6</a:t>
            </a:r>
            <a:r>
              <a:rPr lang="ko-KR" altLang="en-US">
                <a:latin typeface="HY중고딕" panose="02030600000101010101" pitchFamily="18" charset="-127"/>
                <a:ea typeface="HY중고딕" panose="02030600000101010101" pitchFamily="18" charset="-127"/>
              </a:rPr>
              <a:t>시그마 도입</a:t>
            </a:r>
            <a:endParaRPr lang="en-US" altLang="ko-KR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endParaRPr lang="en-US" altLang="ko-KR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r>
              <a:rPr lang="en-US" altLang="ko-KR">
                <a:latin typeface="HY중고딕" panose="02030600000101010101" pitchFamily="18" charset="-127"/>
                <a:ea typeface="HY중고딕" panose="02030600000101010101" pitchFamily="18" charset="-127"/>
              </a:rPr>
              <a:t>2. 6</a:t>
            </a:r>
            <a:r>
              <a:rPr lang="ko-KR" altLang="en-US">
                <a:latin typeface="HY중고딕" panose="02030600000101010101" pitchFamily="18" charset="-127"/>
                <a:ea typeface="HY중고딕" panose="02030600000101010101" pitchFamily="18" charset="-127"/>
              </a:rPr>
              <a:t>시그마 진행</a:t>
            </a:r>
            <a:endParaRPr lang="en-US" altLang="ko-KR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endParaRPr lang="en-US" altLang="ko-KR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r>
              <a:rPr lang="en-US" altLang="ko-KR">
                <a:latin typeface="HY중고딕" panose="02030600000101010101" pitchFamily="18" charset="-127"/>
                <a:ea typeface="HY중고딕" panose="02030600000101010101" pitchFamily="18" charset="-127"/>
              </a:rPr>
              <a:t>3. 6</a:t>
            </a:r>
            <a:r>
              <a:rPr lang="ko-KR" altLang="en-US">
                <a:latin typeface="HY중고딕" panose="02030600000101010101" pitchFamily="18" charset="-127"/>
                <a:ea typeface="HY중고딕" panose="02030600000101010101" pitchFamily="18" charset="-127"/>
              </a:rPr>
              <a:t>시그마를 통한 병원의 이익</a:t>
            </a:r>
            <a:endParaRPr lang="en-US" altLang="ko-KR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r>
              <a:rPr lang="en-US" altLang="ko-KR">
                <a:latin typeface="HY중고딕" panose="02030600000101010101" pitchFamily="18" charset="-127"/>
                <a:ea typeface="HY중고딕" panose="02030600000101010101" pitchFamily="18" charset="-127"/>
              </a:rPr>
              <a:t>   - </a:t>
            </a:r>
            <a:r>
              <a:rPr lang="ko-KR" altLang="en-US">
                <a:latin typeface="HY중고딕" panose="02030600000101010101" pitchFamily="18" charset="-127"/>
                <a:ea typeface="HY중고딕" panose="02030600000101010101" pitchFamily="18" charset="-127"/>
              </a:rPr>
              <a:t>업무 프로세스의 간편화</a:t>
            </a:r>
            <a:endParaRPr lang="en-US" altLang="ko-KR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r>
              <a:rPr lang="en-US" altLang="ko-KR">
                <a:latin typeface="HY중고딕" panose="02030600000101010101" pitchFamily="18" charset="-127"/>
                <a:ea typeface="HY중고딕" panose="02030600000101010101" pitchFamily="18" charset="-127"/>
              </a:rPr>
              <a:t>   -  </a:t>
            </a:r>
            <a:r>
              <a:rPr lang="ko-KR" altLang="en-US">
                <a:latin typeface="HY중고딕" panose="02030600000101010101" pitchFamily="18" charset="-127"/>
                <a:ea typeface="HY중고딕" panose="02030600000101010101" pitchFamily="18" charset="-127"/>
              </a:rPr>
              <a:t>고객 만족 증대</a:t>
            </a:r>
            <a:endParaRPr lang="en-US" altLang="ko-KR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r>
              <a:rPr lang="en-US" altLang="ko-KR">
                <a:latin typeface="HY중고딕" panose="02030600000101010101" pitchFamily="18" charset="-127"/>
                <a:ea typeface="HY중고딕" panose="02030600000101010101" pitchFamily="18" charset="-127"/>
              </a:rPr>
              <a:t>   - </a:t>
            </a:r>
            <a:r>
              <a:rPr lang="ko-KR" altLang="en-US">
                <a:latin typeface="HY중고딕" panose="02030600000101010101" pitchFamily="18" charset="-127"/>
                <a:ea typeface="HY중고딕" panose="02030600000101010101" pitchFamily="18" charset="-127"/>
              </a:rPr>
              <a:t>병원 수입 증대</a:t>
            </a:r>
            <a:endParaRPr lang="en-US" altLang="ko-KR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endParaRPr lang="en-US" altLang="ko-KR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r>
              <a:rPr lang="en-US" altLang="ko-KR">
                <a:latin typeface="HY중고딕" panose="02030600000101010101" pitchFamily="18" charset="-127"/>
                <a:ea typeface="HY중고딕" panose="02030600000101010101" pitchFamily="18" charset="-127"/>
              </a:rPr>
              <a:t>4.</a:t>
            </a:r>
            <a:r>
              <a:rPr lang="ko-KR" altLang="en-US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>
                <a:latin typeface="HY중고딕" panose="02030600000101010101" pitchFamily="18" charset="-127"/>
                <a:ea typeface="HY중고딕" panose="02030600000101010101" pitchFamily="18" charset="-127"/>
              </a:rPr>
              <a:t>6</a:t>
            </a:r>
            <a:r>
              <a:rPr lang="ko-KR" altLang="en-US">
                <a:latin typeface="HY중고딕" panose="02030600000101010101" pitchFamily="18" charset="-127"/>
                <a:ea typeface="HY중고딕" panose="02030600000101010101" pitchFamily="18" charset="-127"/>
              </a:rPr>
              <a:t>시그마의 성공요인</a:t>
            </a:r>
            <a:endParaRPr lang="en-US" altLang="ko-KR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r>
              <a:rPr lang="en-US" altLang="ko-KR">
                <a:latin typeface="HY중고딕" panose="02030600000101010101" pitchFamily="18" charset="-127"/>
                <a:ea typeface="HY중고딕" panose="02030600000101010101" pitchFamily="18" charset="-127"/>
              </a:rPr>
              <a:t>   - </a:t>
            </a:r>
            <a:r>
              <a:rPr lang="ko-KR" altLang="en-US">
                <a:latin typeface="HY중고딕" panose="02030600000101010101" pitchFamily="18" charset="-127"/>
                <a:ea typeface="HY중고딕" panose="02030600000101010101" pitchFamily="18" charset="-127"/>
              </a:rPr>
              <a:t>병원장의 적극적인 참여와 관심</a:t>
            </a:r>
            <a:endParaRPr lang="en-US" altLang="ko-KR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r>
              <a:rPr lang="en-US" altLang="ko-KR">
                <a:latin typeface="HY중고딕" panose="02030600000101010101" pitchFamily="18" charset="-127"/>
                <a:ea typeface="HY중고딕" panose="02030600000101010101" pitchFamily="18" charset="-127"/>
              </a:rPr>
              <a:t>   - </a:t>
            </a:r>
            <a:r>
              <a:rPr lang="ko-KR" altLang="en-US">
                <a:latin typeface="HY중고딕" panose="02030600000101010101" pitchFamily="18" charset="-127"/>
                <a:ea typeface="HY중고딕" panose="02030600000101010101" pitchFamily="18" charset="-127"/>
              </a:rPr>
              <a:t>전 직원과 부서의 </a:t>
            </a:r>
            <a:r>
              <a:rPr lang="en-US" altLang="ko-KR">
                <a:latin typeface="HY중고딕" panose="02030600000101010101" pitchFamily="18" charset="-127"/>
                <a:ea typeface="HY중고딕" panose="02030600000101010101" pitchFamily="18" charset="-127"/>
              </a:rPr>
              <a:t>QJ</a:t>
            </a:r>
            <a:r>
              <a:rPr lang="ko-KR" altLang="en-US">
                <a:latin typeface="HY중고딕" panose="02030600000101010101" pitchFamily="18" charset="-127"/>
                <a:ea typeface="HY중고딕" panose="02030600000101010101" pitchFamily="18" charset="-127"/>
              </a:rPr>
              <a:t>활동을 </a:t>
            </a:r>
            <a:r>
              <a:rPr lang="en-US" altLang="ko-KR">
                <a:latin typeface="HY중고딕" panose="02030600000101010101" pitchFamily="18" charset="-127"/>
                <a:ea typeface="HY중고딕" panose="02030600000101010101" pitchFamily="18" charset="-127"/>
              </a:rPr>
              <a:t>6</a:t>
            </a:r>
            <a:r>
              <a:rPr lang="ko-KR" altLang="en-US">
                <a:latin typeface="HY중고딕" panose="02030600000101010101" pitchFamily="18" charset="-127"/>
                <a:ea typeface="HY중고딕" panose="02030600000101010101" pitchFamily="18" charset="-127"/>
              </a:rPr>
              <a:t>시그마로 진행</a:t>
            </a:r>
            <a:endParaRPr lang="en-US" altLang="ko-KR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r>
              <a:rPr lang="en-US" altLang="ko-KR">
                <a:latin typeface="HY중고딕" panose="02030600000101010101" pitchFamily="18" charset="-127"/>
                <a:ea typeface="HY중고딕" panose="02030600000101010101" pitchFamily="18" charset="-127"/>
              </a:rPr>
              <a:t>   - </a:t>
            </a:r>
            <a:r>
              <a:rPr lang="ko-KR" altLang="en-US">
                <a:latin typeface="HY중고딕" panose="02030600000101010101" pitchFamily="18" charset="-127"/>
                <a:ea typeface="HY중고딕" panose="02030600000101010101" pitchFamily="18" charset="-127"/>
              </a:rPr>
              <a:t>의료진의 적극적인 참여</a:t>
            </a:r>
            <a:endParaRPr lang="en-US" altLang="ko-KR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r>
              <a:rPr lang="en-US" altLang="ko-KR">
                <a:latin typeface="HY중고딕" panose="02030600000101010101" pitchFamily="18" charset="-127"/>
                <a:ea typeface="HY중고딕" panose="02030600000101010101" pitchFamily="18" charset="-127"/>
              </a:rPr>
              <a:t>   - </a:t>
            </a:r>
            <a:r>
              <a:rPr lang="ko-KR" altLang="en-US">
                <a:latin typeface="HY중고딕" panose="02030600000101010101" pitchFamily="18" charset="-127"/>
                <a:ea typeface="HY중고딕" panose="02030600000101010101" pitchFamily="18" charset="-127"/>
              </a:rPr>
              <a:t>적절한 포상</a:t>
            </a:r>
            <a:endParaRPr lang="en-US" altLang="ko-KR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r>
              <a:rPr lang="en-US" altLang="ko-KR">
                <a:latin typeface="HY중고딕" panose="02030600000101010101" pitchFamily="18" charset="-127"/>
                <a:ea typeface="HY중고딕" panose="02030600000101010101" pitchFamily="18" charset="-127"/>
              </a:rPr>
              <a:t>   - </a:t>
            </a:r>
            <a:r>
              <a:rPr lang="ko-KR" altLang="en-US">
                <a:latin typeface="HY중고딕" panose="02030600000101010101" pitchFamily="18" charset="-127"/>
                <a:ea typeface="HY중고딕" panose="02030600000101010101" pitchFamily="18" charset="-127"/>
              </a:rPr>
              <a:t>교육을 통한 </a:t>
            </a:r>
            <a:r>
              <a:rPr lang="en-US" altLang="ko-KR">
                <a:latin typeface="HY중고딕" panose="02030600000101010101" pitchFamily="18" charset="-127"/>
                <a:ea typeface="HY중고딕" panose="02030600000101010101" pitchFamily="18" charset="-127"/>
              </a:rPr>
              <a:t>6</a:t>
            </a:r>
            <a:r>
              <a:rPr lang="ko-KR" altLang="en-US">
                <a:latin typeface="HY중고딕" panose="02030600000101010101" pitchFamily="18" charset="-127"/>
                <a:ea typeface="HY중고딕" panose="02030600000101010101" pitchFamily="18" charset="-127"/>
              </a:rPr>
              <a:t>시그마의 이해 증진</a:t>
            </a:r>
            <a:endParaRPr lang="en-US" altLang="ko-KR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endParaRPr lang="en-US" altLang="ko-KR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r>
              <a:rPr lang="en-US" altLang="ko-KR">
                <a:latin typeface="HY중고딕" panose="02030600000101010101" pitchFamily="18" charset="-127"/>
                <a:ea typeface="HY중고딕" panose="02030600000101010101" pitchFamily="18" charset="-127"/>
              </a:rPr>
              <a:t>5. </a:t>
            </a:r>
            <a:r>
              <a:rPr lang="ko-KR" altLang="en-US">
                <a:latin typeface="HY중고딕" panose="02030600000101010101" pitchFamily="18" charset="-127"/>
                <a:ea typeface="HY중고딕" panose="02030600000101010101" pitchFamily="18" charset="-127"/>
              </a:rPr>
              <a:t>향후계획</a:t>
            </a:r>
            <a:endParaRPr lang="en-US" altLang="ko-KR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D000BB4-CBF8-23C9-A5BC-12E2B41F5D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4272" y="1675457"/>
            <a:ext cx="4467934" cy="264131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1A900871-DF04-2AFA-DA5E-1CF605B824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4272" y="4608965"/>
            <a:ext cx="4602808" cy="1867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495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A5379AFA-E595-E8BA-9E6D-42E930747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48" y="1736265"/>
            <a:ext cx="7703864" cy="43780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55A3E9-712D-F698-237D-66F9DD5ED90B}"/>
              </a:ext>
            </a:extLst>
          </p:cNvPr>
          <p:cNvSpPr txBox="1"/>
          <p:nvPr/>
        </p:nvSpPr>
        <p:spPr>
          <a:xfrm>
            <a:off x="263951" y="150829"/>
            <a:ext cx="6061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>
                <a:solidFill>
                  <a:srgbClr val="002060"/>
                </a:solidFill>
              </a:rPr>
              <a:t>6</a:t>
            </a:r>
            <a:r>
              <a:rPr lang="ko-KR" altLang="en-US" sz="3200" b="1">
                <a:solidFill>
                  <a:srgbClr val="002060"/>
                </a:solidFill>
              </a:rPr>
              <a:t>시그마 경영 분석 사례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B42B6D-F127-9BC4-7845-E076D33D2B6D}"/>
              </a:ext>
            </a:extLst>
          </p:cNvPr>
          <p:cNvSpPr txBox="1"/>
          <p:nvPr/>
        </p:nvSpPr>
        <p:spPr>
          <a:xfrm>
            <a:off x="581048" y="1089934"/>
            <a:ext cx="5052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>
                <a:latin typeface="HY헤드라인M" panose="02030600000101010101" pitchFamily="18" charset="-127"/>
                <a:ea typeface="HY헤드라인M" panose="02030600000101010101" pitchFamily="18" charset="-127"/>
              </a:rPr>
              <a:t>6</a:t>
            </a:r>
            <a:r>
              <a:rPr lang="ko-KR" altLang="en-US" sz="3600">
                <a:latin typeface="HY헤드라인M" panose="02030600000101010101" pitchFamily="18" charset="-127"/>
                <a:ea typeface="HY헤드라인M" panose="02030600000101010101" pitchFamily="18" charset="-127"/>
              </a:rPr>
              <a:t>시그마 적용 시 장점</a:t>
            </a:r>
          </a:p>
        </p:txBody>
      </p:sp>
    </p:spTree>
    <p:extLst>
      <p:ext uri="{BB962C8B-B14F-4D97-AF65-F5344CB8AC3E}">
        <p14:creationId xmlns:p14="http://schemas.microsoft.com/office/powerpoint/2010/main" val="4253875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D47FD36E5C819844A91E6B59EA001E91" ma:contentTypeVersion="5" ma:contentTypeDescription="새 문서를 만듭니다." ma:contentTypeScope="" ma:versionID="c3ac88b3d5cbebf608cd9748b11daa3a">
  <xsd:schema xmlns:xsd="http://www.w3.org/2001/XMLSchema" xmlns:xs="http://www.w3.org/2001/XMLSchema" xmlns:p="http://schemas.microsoft.com/office/2006/metadata/properties" xmlns:ns3="b5332dba-2cf9-4ebb-91e8-ab2e6aa806f2" targetNamespace="http://schemas.microsoft.com/office/2006/metadata/properties" ma:root="true" ma:fieldsID="4de23834efb03374676299f770b9a0d2" ns3:_="">
    <xsd:import namespace="b5332dba-2cf9-4ebb-91e8-ab2e6aa806f2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332dba-2cf9-4ebb-91e8-ab2e6aa806f2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D2AFE47-1A50-4BE8-B64F-C77155138FC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7AB7A83-BC80-4530-9D58-DDCC3C95B8BF}">
  <ds:schemaRefs>
    <ds:schemaRef ds:uri="b5332dba-2cf9-4ebb-91e8-ab2e6aa806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22727D5-A3ED-41F9-939B-DE98E4A6FA16}">
  <ds:schemaRefs>
    <ds:schemaRef ds:uri="http://purl.org/dc/dcmitype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infopath/2007/PartnerControls"/>
    <ds:schemaRef ds:uri="b5332dba-2cf9-4ebb-91e8-ab2e6aa806f2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476</Words>
  <Application>Microsoft Office PowerPoint</Application>
  <PresentationFormat>와이드스크린</PresentationFormat>
  <Paragraphs>109</Paragraphs>
  <Slides>20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25" baseType="lpstr">
      <vt:lpstr>HY중고딕</vt:lpstr>
      <vt:lpstr>HY헤드라인M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최수아</dc:creator>
  <cp:lastModifiedBy>user</cp:lastModifiedBy>
  <cp:revision>4</cp:revision>
  <dcterms:created xsi:type="dcterms:W3CDTF">2024-05-14T11:53:53Z</dcterms:created>
  <dcterms:modified xsi:type="dcterms:W3CDTF">2024-06-19T00:09:27Z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0x010100D47FD36E5C819844A91E6B59EA001E91</vt:lpwstr>
  </property>
</Properties>
</file>