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7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4" r:id="rId23"/>
    <p:sldId id="275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213A02-216E-2394-B7D8-500202B33950}" v="2" dt="2024-05-15T15:16:13.418"/>
    <p1510:client id="{963B6E49-2B43-4814-B836-0A3998BF7FBD}" v="286" dt="2024-05-14T16:41:43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C3B8-BAEC-491A-84BE-02396322E1E2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8C3E-BEEE-47DC-A2F2-11283AE50B4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90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38C3E-BEEE-47DC-A2F2-11283AE50B4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221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38C3E-BEEE-47DC-A2F2-11283AE50B4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175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3BBC0E-6D8A-C55A-0926-9806862D2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EC4E678-E8C3-D92D-8D98-FA38A6E98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5DDA05-B36F-E75A-F676-6FFF38AD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F2A47A-E4F5-D260-5549-40C422F2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FBD49E-6B60-1617-1C37-3606B617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29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745FE-961E-63A9-5787-A877D37D6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F611AA8-5D03-742D-C1BF-7953283D1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F7B27E-3E34-A31F-8562-3041D009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4F6A4D-603C-6514-D9BD-8EEED8C0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B21D72-5D8C-A03F-CDEE-54082041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08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0AF2FD6-BF14-EAEF-18D6-A8C1A48C9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0C546A-87D9-3A63-5A4F-B400BC42F1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467872F-3100-2B21-1D5C-95FD2EF1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FF1A34-1764-E05E-C156-E0D51201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7B57C-1DB9-BA49-BBF5-5EE5C323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662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C68DC5-DFCE-26D0-35B7-A992192C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D2C1B3-7BFC-1750-1D61-37E01C312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BA4DE63-07CC-9A40-590C-57629264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D5C964-BB52-6177-0AF6-44BD0377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2E8EE3-9311-B10B-DAD8-A3983B0F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92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191B5F-3C77-F3C1-A8F8-3D98FD98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3F323BF-2C08-88F3-8575-01BC1DD9D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AC4EE9-EC46-26E4-E5E5-336356F1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E9DACA-8D15-B7A0-CDC4-9CB26F92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6BBF61-A697-9D98-5E79-0D9B55E1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79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344D78-1D3C-F327-49D2-EB1880A0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01C71B-41E2-8E24-3BEB-67AB6F961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171C3F-31D1-2730-9599-6DE73BD11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BA9DCA-9DA9-0BEC-1189-4F4B65E8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A9975E-BA52-FE8D-6816-60D119D3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09AA1E-66B9-E833-AFE2-218FD76C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78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14339B-D367-2FE9-9E52-256893FC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28B9F0-8481-91F1-8654-5CC99646F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C84C91-FFF5-0E2A-A5A8-1B57BD7D8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6EF4EB-2174-D259-AFF5-3C6734738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8BF93A0-AA6D-C454-8353-65F7979B3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6D7486-2F60-F3E0-1BAA-5EF7976D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94D6FC-B49F-BAFC-2E8B-8109A7C5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E503CBD-DFDC-42B5-6949-5E88B162D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34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27DA2-D6BA-7C7F-8DDC-6C5A47CA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CE20DF9-343A-B12B-0398-07EDE72B4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0B44055-D3F2-1910-3108-1CC5139F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67DDE6-0742-691F-4A10-219CC721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743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3B7FA9-A5AC-7161-9442-07038A65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31CFDFB-4556-5BC0-BFCC-41216F85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1F7A2E0-71B5-0461-B7BB-919CAA42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59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EDD4C1-2E2B-C3E1-9FF8-EFBE74D2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6E35699-331B-81D3-6EDC-9699E857A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6CD8BDB-D19E-24BC-01A9-ED6848468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5BC3165-910F-2D6C-8048-23447115A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49624F-FE97-CFC0-A789-F7A1660CD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DBB472-8329-11B4-BC2E-B7B2E76B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6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9A3818-D6C4-AAE9-4C1A-5CDA327E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80BDD4-8479-13DB-C6A1-5BDE00523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BD51F6-915B-8F2D-76EC-46E6F8C51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8B05B38-58D4-B80D-982F-3D9438AA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EC5423-B669-5519-5D88-C7A63BC7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1A9F50F-D851-0DB8-17CE-772B21CC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1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F8D9DED-FACB-EE8A-B64C-CB6705F2F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E496C8-9E9B-3309-59E8-80DF24D9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C44A2E-BF01-F948-7269-C3F6DB0D5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D998E7-320A-4EF1-ABC3-B40C6FA71B11}" type="datetimeFigureOut">
              <a:rPr lang="ko-KR" altLang="en-US" smtClean="0"/>
              <a:t>2024-06-19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7F6D86-13E5-DC8E-5002-E560132DF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679841-6A9A-BABA-BFD6-DCF4469A7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80E772-7267-437D-96AC-7C3D48A7129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855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E7E5A1-6A39-0C99-2A41-B64CD1226249}"/>
              </a:ext>
            </a:extLst>
          </p:cNvPr>
          <p:cNvSpPr txBox="1"/>
          <p:nvPr/>
        </p:nvSpPr>
        <p:spPr>
          <a:xfrm>
            <a:off x="3253817" y="1963753"/>
            <a:ext cx="5684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병원경영사례</a:t>
            </a:r>
            <a:endParaRPr lang="en-US" altLang="ko-KR" sz="7200" b="1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en-US" altLang="ko-KR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</a:t>
            </a:r>
            <a:r>
              <a:rPr lang="ko-KR" altLang="en-US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보고서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158B04-D955-2238-0F6B-A588B6FD919D}"/>
              </a:ext>
            </a:extLst>
          </p:cNvPr>
          <p:cNvSpPr txBox="1"/>
          <p:nvPr/>
        </p:nvSpPr>
        <p:spPr>
          <a:xfrm>
            <a:off x="4310405" y="5778631"/>
            <a:ext cx="3571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/>
              <a:t>6</a:t>
            </a:r>
            <a:r>
              <a:rPr lang="ko-KR" altLang="en-US" sz="2000" b="1"/>
              <a:t>조 </a:t>
            </a:r>
            <a:r>
              <a:rPr lang="en-US" altLang="ko-KR" sz="2000" b="1"/>
              <a:t>– </a:t>
            </a:r>
            <a:r>
              <a:rPr lang="ko-KR" altLang="en-US" sz="2000" b="1"/>
              <a:t>천우진</a:t>
            </a:r>
            <a:r>
              <a:rPr lang="en-US" altLang="ko-KR" sz="2000" b="1"/>
              <a:t>, </a:t>
            </a:r>
            <a:r>
              <a:rPr lang="ko-KR" altLang="en-US" sz="2000" b="1" err="1"/>
              <a:t>김은채</a:t>
            </a:r>
            <a:r>
              <a:rPr lang="en-US" altLang="ko-KR" sz="2000" b="1"/>
              <a:t>, </a:t>
            </a:r>
            <a:r>
              <a:rPr lang="ko-KR" altLang="en-US" sz="2000" b="1"/>
              <a:t>최수아</a:t>
            </a:r>
          </a:p>
        </p:txBody>
      </p:sp>
    </p:spTree>
    <p:extLst>
      <p:ext uri="{BB962C8B-B14F-4D97-AF65-F5344CB8AC3E}">
        <p14:creationId xmlns:p14="http://schemas.microsoft.com/office/powerpoint/2010/main" val="168151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DB3029-7719-7B49-9443-B9B7A6C6255A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2DCF47-472A-EDFC-0106-4EF6B1E312FC}"/>
              </a:ext>
            </a:extLst>
          </p:cNvPr>
          <p:cNvSpPr txBox="1"/>
          <p:nvPr/>
        </p:nvSpPr>
        <p:spPr>
          <a:xfrm>
            <a:off x="518308" y="1158817"/>
            <a:ext cx="653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우리는 어떻게 변해야 하는가</a:t>
            </a:r>
            <a:endParaRPr lang="en-US" altLang="ko-KR" sz="36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B45AE-CBFC-F25B-B68B-0CAB53FFEBB7}"/>
              </a:ext>
            </a:extLst>
          </p:cNvPr>
          <p:cNvSpPr txBox="1"/>
          <p:nvPr/>
        </p:nvSpPr>
        <p:spPr>
          <a:xfrm>
            <a:off x="820132" y="2100022"/>
            <a:ext cx="5684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시스템적 변화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2)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인적 역량 변화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3)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행정업무 중심의 개선에서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   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진료업무 개선으로 확대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4)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병원 내 핵심인력 의료진이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  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진료 및 수술 등을 추진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FD27883-879A-9450-7B43-7788B6BA1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0022"/>
            <a:ext cx="4914507" cy="4028435"/>
          </a:xfrm>
          <a:prstGeom prst="rect">
            <a:avLst/>
          </a:prstGeom>
          <a:ln w="12700">
            <a:solidFill>
              <a:schemeClr val="tx1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559864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F4332-B288-7B26-1485-621E209695A2}"/>
              </a:ext>
            </a:extLst>
          </p:cNvPr>
          <p:cNvSpPr txBox="1"/>
          <p:nvPr/>
        </p:nvSpPr>
        <p:spPr>
          <a:xfrm>
            <a:off x="2788996" y="2152289"/>
            <a:ext cx="66140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강북삼성병원</a:t>
            </a:r>
            <a:endParaRPr lang="en-US" altLang="ko-KR" sz="7200" b="1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경영 분석 사례</a:t>
            </a:r>
            <a:endParaRPr lang="en-US" altLang="ko-KR" sz="7200" b="1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6603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DCA24-557B-1846-77E4-7EF28095039C}"/>
              </a:ext>
            </a:extLst>
          </p:cNvPr>
          <p:cNvSpPr txBox="1"/>
          <p:nvPr/>
        </p:nvSpPr>
        <p:spPr>
          <a:xfrm>
            <a:off x="263951" y="160256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69A0E-A698-89A6-C58C-660C56BBAA27}"/>
              </a:ext>
            </a:extLst>
          </p:cNvPr>
          <p:cNvSpPr txBox="1"/>
          <p:nvPr/>
        </p:nvSpPr>
        <p:spPr>
          <a:xfrm>
            <a:off x="462576" y="781557"/>
            <a:ext cx="41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 소개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159BDBD-42FE-ED7A-0B38-ECC5EA74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88" y="935338"/>
            <a:ext cx="6909185" cy="5668451"/>
          </a:xfrm>
          <a:prstGeom prst="rect">
            <a:avLst/>
          </a:prstGeom>
        </p:spPr>
      </p:pic>
      <p:pic>
        <p:nvPicPr>
          <p:cNvPr id="2050" name="Picture 2" descr="강북삼성병원(江北三星病院) - 한국민족문화대백과사전">
            <a:extLst>
              <a:ext uri="{FF2B5EF4-FFF2-40B4-BE49-F238E27FC236}">
                <a16:creationId xmlns:a16="http://schemas.microsoft.com/office/drawing/2014/main" id="{C12F3265-79A1-2B99-0EDE-12DF03E8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48" y="1618195"/>
            <a:ext cx="3798340" cy="269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7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DEB57-0026-A65C-D375-561FE41BE014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16792A-2ABC-1827-3062-6DB194B44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1" y="2862377"/>
            <a:ext cx="5308449" cy="360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CFA65-642A-C0DA-944D-18F428B5F928}"/>
              </a:ext>
            </a:extLst>
          </p:cNvPr>
          <p:cNvSpPr txBox="1"/>
          <p:nvPr/>
        </p:nvSpPr>
        <p:spPr>
          <a:xfrm>
            <a:off x="782424" y="1509010"/>
            <a:ext cx="744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강북삼성병원 공동화현상 심각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2.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강북삼성병원 인근 초대형병원으로 인한 문제점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ko-KR" altLang="en-US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E2009-3F64-EAA8-2419-368A708D61B8}"/>
              </a:ext>
            </a:extLst>
          </p:cNvPr>
          <p:cNvSpPr txBox="1"/>
          <p:nvPr/>
        </p:nvSpPr>
        <p:spPr>
          <a:xfrm>
            <a:off x="462576" y="781557"/>
            <a:ext cx="502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 시장분석</a:t>
            </a:r>
          </a:p>
        </p:txBody>
      </p:sp>
    </p:spTree>
    <p:extLst>
      <p:ext uri="{BB962C8B-B14F-4D97-AF65-F5344CB8AC3E}">
        <p14:creationId xmlns:p14="http://schemas.microsoft.com/office/powerpoint/2010/main" val="368691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5DE31-D179-0C17-BDCB-FB610D3AE40F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3D234-7069-73CA-C6BD-443B04B695C0}"/>
              </a:ext>
            </a:extLst>
          </p:cNvPr>
          <p:cNvSpPr txBox="1"/>
          <p:nvPr/>
        </p:nvSpPr>
        <p:spPr>
          <a:xfrm>
            <a:off x="1009905" y="1677333"/>
            <a:ext cx="1100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문제점 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1)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전국구병원으로 거듭나기 위해서는 규모확대가 필수지만 불가능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문제점 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2)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주변 인구가 감소하고 강한 경쟁자들이 옆에 있는 상황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marL="342900" indent="-342900">
              <a:buAutoNum type="arabicPeriod"/>
            </a:pP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366BD-808D-948A-6906-E1D04A5FB5B2}"/>
              </a:ext>
            </a:extLst>
          </p:cNvPr>
          <p:cNvSpPr txBox="1"/>
          <p:nvPr/>
        </p:nvSpPr>
        <p:spPr>
          <a:xfrm>
            <a:off x="1009905" y="4495771"/>
            <a:ext cx="1100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해결방안 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1)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작지만 강한 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‘</a:t>
            </a:r>
            <a:r>
              <a:rPr lang="ko-KR" altLang="en-US" sz="2400" err="1">
                <a:latin typeface="HY중고딕" panose="02030600000101010101" pitchFamily="18" charset="-127"/>
                <a:ea typeface="HY중고딕" panose="02030600000101010101" pitchFamily="18" charset="-127"/>
              </a:rPr>
              <a:t>강소병원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’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으로 전략 방향 잡기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                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확실하게 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등을 할 수 있는 영역에 집중하기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해결방안 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2)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최근 병원 인근의 도심재개발로 인하여 의료 수요 확대의 기회</a:t>
            </a:r>
          </a:p>
        </p:txBody>
      </p:sp>
      <p:sp>
        <p:nvSpPr>
          <p:cNvPr id="7" name="화살표: 아래쪽 6">
            <a:extLst>
              <a:ext uri="{FF2B5EF4-FFF2-40B4-BE49-F238E27FC236}">
                <a16:creationId xmlns:a16="http://schemas.microsoft.com/office/drawing/2014/main" id="{E214A746-D3A3-E481-D8CB-56F701EE6834}"/>
              </a:ext>
            </a:extLst>
          </p:cNvPr>
          <p:cNvSpPr/>
          <p:nvPr/>
        </p:nvSpPr>
        <p:spPr>
          <a:xfrm>
            <a:off x="5585011" y="3083785"/>
            <a:ext cx="1021977" cy="1104937"/>
          </a:xfrm>
          <a:prstGeom prst="downArrow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B0574-958D-21D4-FEA4-5468E0B69E8E}"/>
              </a:ext>
            </a:extLst>
          </p:cNvPr>
          <p:cNvSpPr txBox="1"/>
          <p:nvPr/>
        </p:nvSpPr>
        <p:spPr>
          <a:xfrm>
            <a:off x="462575" y="781557"/>
            <a:ext cx="5749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강북삼성병원의 당면과제</a:t>
            </a:r>
          </a:p>
        </p:txBody>
      </p:sp>
    </p:spTree>
    <p:extLst>
      <p:ext uri="{BB962C8B-B14F-4D97-AF65-F5344CB8AC3E}">
        <p14:creationId xmlns:p14="http://schemas.microsoft.com/office/powerpoint/2010/main" val="293772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568D302-7671-99BE-0F0C-71346414A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04" y="1222322"/>
            <a:ext cx="8723425" cy="5635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D14E6B-6456-3308-BD79-362433CCFB2F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8CDE3-90D9-B75A-0BAF-7F050596B4A1}"/>
              </a:ext>
            </a:extLst>
          </p:cNvPr>
          <p:cNvSpPr txBox="1"/>
          <p:nvPr/>
        </p:nvSpPr>
        <p:spPr>
          <a:xfrm>
            <a:off x="462575" y="781557"/>
            <a:ext cx="730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 경영혁신 사례 소개</a:t>
            </a:r>
          </a:p>
        </p:txBody>
      </p:sp>
    </p:spTree>
    <p:extLst>
      <p:ext uri="{BB962C8B-B14F-4D97-AF65-F5344CB8AC3E}">
        <p14:creationId xmlns:p14="http://schemas.microsoft.com/office/powerpoint/2010/main" val="158908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2863F1-DE10-C461-66B5-F4D931FBEB4E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9ECA9BA-DBEB-E4FF-786B-0E1EAFA93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313" y="2375770"/>
            <a:ext cx="4988139" cy="34980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1749276-0AF7-D7B3-79A9-0576B287D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22" y="3168416"/>
            <a:ext cx="3403078" cy="25126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AEFF33-80F5-83EB-023B-C0BDDF98FA55}"/>
              </a:ext>
            </a:extLst>
          </p:cNvPr>
          <p:cNvSpPr txBox="1"/>
          <p:nvPr/>
        </p:nvSpPr>
        <p:spPr>
          <a:xfrm>
            <a:off x="719208" y="1559485"/>
            <a:ext cx="88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1.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예방을 넘어 질병관리에 이르는 </a:t>
            </a:r>
            <a:r>
              <a:rPr lang="ko-KR" altLang="en-US" sz="2400" err="1">
                <a:latin typeface="HY중고딕" panose="02030600000101010101" pitchFamily="18" charset="-127"/>
                <a:ea typeface="HY중고딕" panose="02030600000101010101" pitchFamily="18" charset="-127"/>
              </a:rPr>
              <a:t>토탈헬스케어시스템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 구축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FEA2C1-A0E9-A0D7-7751-8A89AFBF0E1C}"/>
              </a:ext>
            </a:extLst>
          </p:cNvPr>
          <p:cNvSpPr txBox="1"/>
          <p:nvPr/>
        </p:nvSpPr>
        <p:spPr>
          <a:xfrm>
            <a:off x="719207" y="2375770"/>
            <a:ext cx="88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2.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세계가 인정한 연구능력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215B1-E8F5-20F5-99E5-2B8EB3E10566}"/>
              </a:ext>
            </a:extLst>
          </p:cNvPr>
          <p:cNvSpPr txBox="1"/>
          <p:nvPr/>
        </p:nvSpPr>
        <p:spPr>
          <a:xfrm>
            <a:off x="462575" y="781557"/>
            <a:ext cx="730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 경영혁신 사례 소개</a:t>
            </a:r>
          </a:p>
        </p:txBody>
      </p:sp>
    </p:spTree>
    <p:extLst>
      <p:ext uri="{BB962C8B-B14F-4D97-AF65-F5344CB8AC3E}">
        <p14:creationId xmlns:p14="http://schemas.microsoft.com/office/powerpoint/2010/main" val="52644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81EF64-D2A9-949C-26BE-1C926B1289A7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08CAC2D-6F2F-CE87-F759-09B5DD6CE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/>
          <a:stretch/>
        </p:blipFill>
        <p:spPr>
          <a:xfrm>
            <a:off x="1251340" y="2942143"/>
            <a:ext cx="3850986" cy="319516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5ED0C68C-FFF0-EB2F-7F0D-159FE0A6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35" y="2964957"/>
            <a:ext cx="2964331" cy="364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D4426-7689-9C6E-9E36-56BD9B37DB96}"/>
              </a:ext>
            </a:extLst>
          </p:cNvPr>
          <p:cNvSpPr txBox="1"/>
          <p:nvPr/>
        </p:nvSpPr>
        <p:spPr>
          <a:xfrm>
            <a:off x="532036" y="885789"/>
            <a:ext cx="7537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 경영혁신 사례 소개</a:t>
            </a:r>
            <a:endParaRPr lang="en-US" altLang="ko-KR" sz="36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endParaRPr lang="ko-KR" altLang="en-US" sz="360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A45AE8-EF60-18C0-08A4-FA3B5F975D72}"/>
              </a:ext>
            </a:extLst>
          </p:cNvPr>
          <p:cNvSpPr txBox="1"/>
          <p:nvPr/>
        </p:nvSpPr>
        <p:spPr>
          <a:xfrm>
            <a:off x="923826" y="1647267"/>
            <a:ext cx="88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3. </a:t>
            </a:r>
            <a:r>
              <a:rPr lang="ko-KR" altLang="en-US" sz="2400" err="1">
                <a:latin typeface="HY중고딕" panose="02030600000101010101" pitchFamily="18" charset="-127"/>
                <a:ea typeface="HY중고딕" panose="02030600000101010101" pitchFamily="18" charset="-127"/>
              </a:rPr>
              <a:t>진료과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 책임경영제를 통한 경영혁신 노력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9C2C7-4103-ECCC-7281-04D4C3E4AE26}"/>
              </a:ext>
            </a:extLst>
          </p:cNvPr>
          <p:cNvSpPr txBox="1"/>
          <p:nvPr/>
        </p:nvSpPr>
        <p:spPr>
          <a:xfrm>
            <a:off x="923825" y="2294705"/>
            <a:ext cx="882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4.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서비스 디자인을 통한 고객이 만족하는 병원 만들기</a:t>
            </a:r>
          </a:p>
        </p:txBody>
      </p:sp>
    </p:spTree>
    <p:extLst>
      <p:ext uri="{BB962C8B-B14F-4D97-AF65-F5344CB8AC3E}">
        <p14:creationId xmlns:p14="http://schemas.microsoft.com/office/powerpoint/2010/main" val="82099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7DF4CF-5F5A-8524-744E-F62C292ECC13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강북삼성병원 경영 분석 사례</a:t>
            </a:r>
          </a:p>
        </p:txBody>
      </p:sp>
      <p:pic>
        <p:nvPicPr>
          <p:cNvPr id="4100" name="Picture 4" descr="강북삼성병원 - YouTube">
            <a:extLst>
              <a:ext uri="{FF2B5EF4-FFF2-40B4-BE49-F238E27FC236}">
                <a16:creationId xmlns:a16="http://schemas.microsoft.com/office/drawing/2014/main" id="{F7FE5DD1-A38A-6B87-ED30-E5DF5CC5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51" y="1915264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FB3A00AE-FE38-9F80-C7C9-60D1580DD9DF}"/>
              </a:ext>
            </a:extLst>
          </p:cNvPr>
          <p:cNvSpPr/>
          <p:nvPr/>
        </p:nvSpPr>
        <p:spPr>
          <a:xfrm>
            <a:off x="5082512" y="1917014"/>
            <a:ext cx="6199695" cy="3039273"/>
          </a:xfrm>
          <a:prstGeom prst="wedgeEllipseCallout">
            <a:avLst>
              <a:gd name="adj1" fmla="val -64277"/>
              <a:gd name="adj2" fmla="val 31341"/>
            </a:avLst>
          </a:prstGeom>
          <a:solidFill>
            <a:srgbClr val="1F4293"/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6234A-891B-7C2C-E462-5B6B07BF29E0}"/>
              </a:ext>
            </a:extLst>
          </p:cNvPr>
          <p:cNvSpPr txBox="1"/>
          <p:nvPr/>
        </p:nvSpPr>
        <p:spPr>
          <a:xfrm>
            <a:off x="5297757" y="2528709"/>
            <a:ext cx="59114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변화는 작은 것부터</a:t>
            </a:r>
            <a:endParaRPr lang="en-US" altLang="ko-KR" sz="280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눈에 보이는 것부터</a:t>
            </a:r>
            <a:endParaRPr lang="en-US" altLang="ko-KR" sz="280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당장 성과가 보이는 쉬운 것부터</a:t>
            </a:r>
            <a:endParaRPr lang="en-US" altLang="ko-KR" sz="280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시작하기 </a:t>
            </a:r>
            <a:r>
              <a:rPr lang="en-US" altLang="ko-KR" sz="280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ko-KR" altLang="en-US" sz="280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EEE10C-2405-1766-0EBE-E909704E29C0}"/>
              </a:ext>
            </a:extLst>
          </p:cNvPr>
          <p:cNvSpPr txBox="1"/>
          <p:nvPr/>
        </p:nvSpPr>
        <p:spPr>
          <a:xfrm>
            <a:off x="471540" y="781557"/>
            <a:ext cx="7300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강북삼성병원 혁신의 교훈</a:t>
            </a:r>
          </a:p>
        </p:txBody>
      </p:sp>
    </p:spTree>
    <p:extLst>
      <p:ext uri="{BB962C8B-B14F-4D97-AF65-F5344CB8AC3E}">
        <p14:creationId xmlns:p14="http://schemas.microsoft.com/office/powerpoint/2010/main" val="3297918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F98FB6-11B3-EE79-52AC-D24595FBAB0B}"/>
              </a:ext>
            </a:extLst>
          </p:cNvPr>
          <p:cNvSpPr txBox="1"/>
          <p:nvPr/>
        </p:nvSpPr>
        <p:spPr>
          <a:xfrm>
            <a:off x="898502" y="847961"/>
            <a:ext cx="11293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- 6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시그마와 병원경영혁신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,</a:t>
            </a:r>
          </a:p>
          <a:p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    </a:t>
            </a:r>
            <a:r>
              <a:rPr lang="ko-KR" altLang="en-US" sz="2400" err="1">
                <a:latin typeface="HY중고딕" panose="02030600000101010101" pitchFamily="18" charset="-127"/>
                <a:ea typeface="HY중고딕" panose="02030600000101010101" pitchFamily="18" charset="-127"/>
              </a:rPr>
              <a:t>팀구성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순천향대학교 부천병원 영상의학과 교수 박재성</a:t>
            </a:r>
            <a:endParaRPr lang="en-US" altLang="ko-KR" sz="24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 b="1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400" b="1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400" b="1">
                <a:latin typeface="HY중고딕" panose="02030600000101010101" pitchFamily="18" charset="-127"/>
                <a:ea typeface="HY중고딕" panose="02030600000101010101" pitchFamily="18" charset="-127"/>
              </a:rPr>
              <a:t>- 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강북삼성병원 경영개선 사례</a:t>
            </a:r>
            <a:r>
              <a:rPr lang="en-US" altLang="ko-KR" sz="2400"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2400" err="1">
                <a:latin typeface="HY중고딕" panose="02030600000101010101" pitchFamily="18" charset="-127"/>
                <a:ea typeface="HY중고딕" panose="02030600000101010101" pitchFamily="18" charset="-127"/>
              </a:rPr>
              <a:t>강상권</a:t>
            </a:r>
            <a:r>
              <a:rPr lang="ko-KR" altLang="en-US" sz="2400">
                <a:latin typeface="HY중고딕" panose="02030600000101010101" pitchFamily="18" charset="-127"/>
                <a:ea typeface="HY중고딕" panose="02030600000101010101" pitchFamily="18" charset="-127"/>
              </a:rPr>
              <a:t> 강북삼성병원 행정부원장 </a:t>
            </a:r>
          </a:p>
          <a:p>
            <a:endParaRPr lang="ko-KR" altLang="en-US" sz="2400" b="1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21F13-C83D-61A5-D338-5610C229E2D5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>
                <a:solidFill>
                  <a:srgbClr val="002060"/>
                </a:solidFill>
              </a:rPr>
              <a:t>출처</a:t>
            </a:r>
          </a:p>
        </p:txBody>
      </p:sp>
    </p:spTree>
    <p:extLst>
      <p:ext uri="{BB962C8B-B14F-4D97-AF65-F5344CB8AC3E}">
        <p14:creationId xmlns:p14="http://schemas.microsoft.com/office/powerpoint/2010/main" val="167663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E9D77E-3594-840E-1DFA-A340B312D2F2}"/>
              </a:ext>
            </a:extLst>
          </p:cNvPr>
          <p:cNvSpPr txBox="1"/>
          <p:nvPr/>
        </p:nvSpPr>
        <p:spPr>
          <a:xfrm>
            <a:off x="691297" y="602099"/>
            <a:ext cx="229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7200" b="1">
                <a:solidFill>
                  <a:srgbClr val="002060"/>
                </a:solidFill>
              </a:rPr>
              <a:t>목차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9A343-A679-771D-EAAA-59E03DA1793A}"/>
              </a:ext>
            </a:extLst>
          </p:cNvPr>
          <p:cNvSpPr txBox="1"/>
          <p:nvPr/>
        </p:nvSpPr>
        <p:spPr>
          <a:xfrm>
            <a:off x="1839796" y="2633056"/>
            <a:ext cx="7246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/>
              <a:t>- 6</a:t>
            </a:r>
            <a:r>
              <a:rPr lang="ko-KR" altLang="en-US" sz="3600" b="1"/>
              <a:t>시그마 경영 분석 사례</a:t>
            </a:r>
            <a:endParaRPr lang="en-US" altLang="ko-KR" sz="3600" b="1"/>
          </a:p>
          <a:p>
            <a:endParaRPr lang="en-US" altLang="ko-KR" sz="3600" b="1"/>
          </a:p>
          <a:p>
            <a:endParaRPr lang="en-US" altLang="ko-KR" sz="3600" b="1"/>
          </a:p>
          <a:p>
            <a:r>
              <a:rPr lang="en-US" altLang="ko-KR" sz="3600" b="1"/>
              <a:t>- </a:t>
            </a:r>
            <a:r>
              <a:rPr lang="ko-KR" altLang="en-US" sz="3600" b="1"/>
              <a:t>강북삼성병원 경영 분석 사례</a:t>
            </a:r>
          </a:p>
        </p:txBody>
      </p:sp>
    </p:spTree>
    <p:extLst>
      <p:ext uri="{BB962C8B-B14F-4D97-AF65-F5344CB8AC3E}">
        <p14:creationId xmlns:p14="http://schemas.microsoft.com/office/powerpoint/2010/main" val="203709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4EB13A-4BB4-FB61-B843-B36683E4E7D2}"/>
              </a:ext>
            </a:extLst>
          </p:cNvPr>
          <p:cNvSpPr txBox="1"/>
          <p:nvPr/>
        </p:nvSpPr>
        <p:spPr>
          <a:xfrm>
            <a:off x="3443980" y="2526648"/>
            <a:ext cx="5304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281235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14B21-4A67-748F-2BD2-3B86B907415A}"/>
              </a:ext>
            </a:extLst>
          </p:cNvPr>
          <p:cNvSpPr txBox="1"/>
          <p:nvPr/>
        </p:nvSpPr>
        <p:spPr>
          <a:xfrm>
            <a:off x="1278107" y="2677908"/>
            <a:ext cx="9978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7200" b="1">
                <a:solidFill>
                  <a:srgbClr val="00206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 경영 분석 사례</a:t>
            </a:r>
            <a:endParaRPr lang="en-US" altLang="ko-KR" sz="7200" b="1">
              <a:solidFill>
                <a:srgbClr val="00206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763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22992-1C68-946D-C10D-2FDE0DA08FE9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20C252-3225-39F6-348E-50439DF6953D}"/>
              </a:ext>
            </a:extLst>
          </p:cNvPr>
          <p:cNvSpPr txBox="1"/>
          <p:nvPr/>
        </p:nvSpPr>
        <p:spPr>
          <a:xfrm>
            <a:off x="555396" y="1101511"/>
            <a:ext cx="387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 개념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FBE9-DC35-CF07-B67A-06944CCEC463}"/>
              </a:ext>
            </a:extLst>
          </p:cNvPr>
          <p:cNvSpPr txBox="1"/>
          <p:nvPr/>
        </p:nvSpPr>
        <p:spPr>
          <a:xfrm>
            <a:off x="694049" y="2113750"/>
            <a:ext cx="108039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- 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제품의 에러 발생률을 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1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백만개당 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3.4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회로 한다는</a:t>
            </a:r>
            <a:endParaRPr lang="en-US" altLang="ko-KR" sz="22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    아주 높은 차원에 목표를 두고 있는 전사적 경영 혁신 활동</a:t>
            </a:r>
            <a:endParaRPr lang="en-US" altLang="ko-KR" sz="22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2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- 6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시그마라는 숫자가 중요한 것이 아니고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,</a:t>
            </a:r>
          </a:p>
          <a:p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    영원한 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High Quality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를 추구하는 개념</a:t>
            </a:r>
            <a:endParaRPr lang="en-US" altLang="ko-KR" sz="22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 sz="22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- 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마케팅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엔지니어링</a:t>
            </a:r>
            <a:r>
              <a:rPr lang="en-US" altLang="ko-KR" sz="2200"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2200">
                <a:latin typeface="HY중고딕" panose="02030600000101010101" pitchFamily="18" charset="-127"/>
                <a:ea typeface="HY중고딕" panose="02030600000101010101" pitchFamily="18" charset="-127"/>
              </a:rPr>
              <a:t>서비스 등 경영활동 전반을 대상으로 하고 있음</a:t>
            </a:r>
          </a:p>
        </p:txBody>
      </p:sp>
    </p:spTree>
    <p:extLst>
      <p:ext uri="{BB962C8B-B14F-4D97-AF65-F5344CB8AC3E}">
        <p14:creationId xmlns:p14="http://schemas.microsoft.com/office/powerpoint/2010/main" val="1292436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76734-6D7A-8D13-FAB5-7713046807FC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2F75E-0B8C-00A6-73B2-71982E786DA4}"/>
              </a:ext>
            </a:extLst>
          </p:cNvPr>
          <p:cNvSpPr txBox="1"/>
          <p:nvPr/>
        </p:nvSpPr>
        <p:spPr>
          <a:xfrm>
            <a:off x="725865" y="1833418"/>
            <a:ext cx="7329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시그마는 업무를 표준화하고 시스템화 하는 것을 목표로 한다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  <a:endParaRPr lang="ko-KR" altLang="en-US" sz="200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C0012-EB07-204E-6B49-364CA940B3AF}"/>
              </a:ext>
            </a:extLst>
          </p:cNvPr>
          <p:cNvSpPr txBox="1"/>
          <p:nvPr/>
        </p:nvSpPr>
        <p:spPr>
          <a:xfrm>
            <a:off x="537327" y="1191480"/>
            <a:ext cx="3808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200"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시그마의 목표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4D448-459B-C8B3-3140-764867B53FFD}"/>
              </a:ext>
            </a:extLst>
          </p:cNvPr>
          <p:cNvSpPr txBox="1"/>
          <p:nvPr/>
        </p:nvSpPr>
        <p:spPr>
          <a:xfrm>
            <a:off x="537327" y="2783133"/>
            <a:ext cx="372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200"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시그마의 정의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B76E21-2B2D-EFDA-E053-7A4358DFF324}"/>
              </a:ext>
            </a:extLst>
          </p:cNvPr>
          <p:cNvSpPr txBox="1"/>
          <p:nvPr/>
        </p:nvSpPr>
        <p:spPr>
          <a:xfrm>
            <a:off x="725864" y="3429000"/>
            <a:ext cx="10105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통계적측정치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(Statistical Measurement)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를 이용한 객관적이고</a:t>
            </a:r>
            <a:endParaRPr lang="en-US" altLang="ko-KR" sz="20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    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과학적이며 논리적인 문제해결프로그램이다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</a:p>
          <a:p>
            <a:endParaRPr lang="en-US" altLang="ko-KR" sz="20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2) 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철저히 고객가치에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Focusing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하는 경영혁신의 기업전략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(Business Strategy)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이다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</a:p>
          <a:p>
            <a:endParaRPr lang="en-US" altLang="ko-KR" sz="20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3) 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철학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(philosophy)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이며 목표이다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</a:p>
          <a:p>
            <a:endParaRPr lang="en-US" altLang="ko-KR" sz="2000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4) </a:t>
            </a:r>
            <a:r>
              <a:rPr lang="ko-KR" altLang="en-US" sz="2000">
                <a:latin typeface="HY중고딕" panose="02030600000101010101" pitchFamily="18" charset="-127"/>
                <a:ea typeface="HY중고딕" panose="02030600000101010101" pitchFamily="18" charset="-127"/>
              </a:rPr>
              <a:t>품질경영을 위한 기업전략이다</a:t>
            </a:r>
            <a:r>
              <a:rPr lang="en-US" altLang="ko-KR" sz="2000">
                <a:latin typeface="HY중고딕" panose="02030600000101010101" pitchFamily="18" charset="-127"/>
                <a:ea typeface="HY중고딕" panose="02030600000101010101" pitchFamily="18" charset="-127"/>
              </a:rPr>
              <a:t>.</a:t>
            </a:r>
          </a:p>
          <a:p>
            <a:pPr marL="342900" indent="-342900">
              <a:buAutoNum type="arabicPeriod"/>
            </a:pPr>
            <a:endParaRPr lang="ko-KR" altLang="en-US" sz="200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968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317E7E96-BBE6-0252-2C84-C984209C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1" b="4382"/>
          <a:stretch/>
        </p:blipFill>
        <p:spPr>
          <a:xfrm>
            <a:off x="263951" y="1392470"/>
            <a:ext cx="11025630" cy="5312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EB7B98-19BB-1641-B6B1-1E319258B9B3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C44814-A808-C071-80BA-6167683EBE36}"/>
              </a:ext>
            </a:extLst>
          </p:cNvPr>
          <p:cNvSpPr txBox="1"/>
          <p:nvPr/>
        </p:nvSpPr>
        <p:spPr>
          <a:xfrm>
            <a:off x="572626" y="1007243"/>
            <a:ext cx="4476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시그마의 실행단계</a:t>
            </a:r>
          </a:p>
        </p:txBody>
      </p:sp>
    </p:spTree>
    <p:extLst>
      <p:ext uri="{BB962C8B-B14F-4D97-AF65-F5344CB8AC3E}">
        <p14:creationId xmlns:p14="http://schemas.microsoft.com/office/powerpoint/2010/main" val="78493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F17FA4-1511-9D1E-D2CA-A79ABC4E9428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7869F-BE07-7E99-2244-3CD594F7D99D}"/>
              </a:ext>
            </a:extLst>
          </p:cNvPr>
          <p:cNvSpPr txBox="1"/>
          <p:nvPr/>
        </p:nvSpPr>
        <p:spPr>
          <a:xfrm>
            <a:off x="697582" y="914401"/>
            <a:ext cx="719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국내 의료 서비스 </a:t>
            </a:r>
            <a:r>
              <a:rPr lang="en-US" altLang="ko-KR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 동향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854567F-A096-120E-8241-0D5494CF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555" y="1739529"/>
            <a:ext cx="5616913" cy="4845123"/>
          </a:xfrm>
          <a:prstGeom prst="rect">
            <a:avLst/>
          </a:prstGeom>
        </p:spPr>
      </p:pic>
      <p:pic>
        <p:nvPicPr>
          <p:cNvPr id="1026" name="Picture 2" descr="순천향대학교 부천병원 - YouTube">
            <a:extLst>
              <a:ext uri="{FF2B5EF4-FFF2-40B4-BE49-F238E27FC236}">
                <a16:creationId xmlns:a16="http://schemas.microsoft.com/office/drawing/2014/main" id="{030B1820-6EA0-F03D-6A52-DBD85883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769" y="2130403"/>
            <a:ext cx="1509075" cy="1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세브란스 ( Severance )">
            <a:extLst>
              <a:ext uri="{FF2B5EF4-FFF2-40B4-BE49-F238E27FC236}">
                <a16:creationId xmlns:a16="http://schemas.microsoft.com/office/drawing/2014/main" id="{5C34CEC1-CF15-FDB6-CD3A-CADF589D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890" y="1296131"/>
            <a:ext cx="1668543" cy="166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서울아산병원 Asan Medical Center">
            <a:extLst>
              <a:ext uri="{FF2B5EF4-FFF2-40B4-BE49-F238E27FC236}">
                <a16:creationId xmlns:a16="http://schemas.microsoft.com/office/drawing/2014/main" id="{31516F6A-776C-0DCC-CD72-7E2317E7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32" y="3973058"/>
            <a:ext cx="1704263" cy="17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서울성모병원 Seoul St. Mary's Hospital">
            <a:extLst>
              <a:ext uri="{FF2B5EF4-FFF2-40B4-BE49-F238E27FC236}">
                <a16:creationId xmlns:a16="http://schemas.microsoft.com/office/drawing/2014/main" id="{0082AFF1-E741-E20E-D8D7-CCA378550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784" y="3218520"/>
            <a:ext cx="1509075" cy="1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분당서울대학교병원 - YouTube">
            <a:extLst>
              <a:ext uri="{FF2B5EF4-FFF2-40B4-BE49-F238E27FC236}">
                <a16:creationId xmlns:a16="http://schemas.microsoft.com/office/drawing/2014/main" id="{36C6B175-7CFD-6ADB-C83C-488AF3529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/>
          <a:stretch/>
        </p:blipFill>
        <p:spPr bwMode="auto">
          <a:xfrm>
            <a:off x="9169991" y="4981441"/>
            <a:ext cx="1814660" cy="150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282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BCA458-5BB8-4663-AB01-F776CE94D85C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47E495-3553-2667-6F99-CA4E57229976}"/>
              </a:ext>
            </a:extLst>
          </p:cNvPr>
          <p:cNvSpPr txBox="1"/>
          <p:nvPr/>
        </p:nvSpPr>
        <p:spPr>
          <a:xfrm>
            <a:off x="623503" y="966645"/>
            <a:ext cx="595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>
                <a:latin typeface="HY헤드라인M" panose="02030600000101010101" pitchFamily="18" charset="-127"/>
                <a:ea typeface="HY헤드라인M" panose="02030600000101010101" pitchFamily="18" charset="-127"/>
              </a:rPr>
              <a:t>순천향대학교 부천병원의 사례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517EC-61B4-6CFF-412E-C80E8CF48367}"/>
              </a:ext>
            </a:extLst>
          </p:cNvPr>
          <p:cNvSpPr txBox="1"/>
          <p:nvPr/>
        </p:nvSpPr>
        <p:spPr>
          <a:xfrm>
            <a:off x="760015" y="1675457"/>
            <a:ext cx="59507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시그마 도입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2. 6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시그마 진행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3. 6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시그마를 통한 병원의 이익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업무 프로세스의 간편화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고객 만족 증대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병원 수입 증대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4.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시그마의 성공요인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병원장의 적극적인 참여와 관심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전 직원과 부서의 </a:t>
            </a:r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QJ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활동을 </a:t>
            </a:r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시그마로 진행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의료진의 적극적인 참여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적절한 포상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   -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교육을 통한 </a:t>
            </a:r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시그마의 이해 증진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r>
              <a:rPr lang="en-US" altLang="ko-KR">
                <a:latin typeface="HY중고딕" panose="02030600000101010101" pitchFamily="18" charset="-127"/>
                <a:ea typeface="HY중고딕" panose="02030600000101010101" pitchFamily="18" charset="-127"/>
              </a:rPr>
              <a:t>5. </a:t>
            </a:r>
            <a:r>
              <a:rPr lang="ko-KR" altLang="en-US">
                <a:latin typeface="HY중고딕" panose="02030600000101010101" pitchFamily="18" charset="-127"/>
                <a:ea typeface="HY중고딕" panose="02030600000101010101" pitchFamily="18" charset="-127"/>
              </a:rPr>
              <a:t>향후계획</a:t>
            </a:r>
            <a:endParaRPr lang="en-US" altLang="ko-KR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D000BB4-CBF8-23C9-A5BC-12E2B41F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72" y="1675457"/>
            <a:ext cx="4467934" cy="26413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A900871-DF04-2AFA-DA5E-1CF605B82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72" y="4608965"/>
            <a:ext cx="4602808" cy="186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9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A5379AFA-E595-E8BA-9E6D-42E930747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8" y="1736265"/>
            <a:ext cx="7703864" cy="4378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55A3E9-712D-F698-237D-66F9DD5ED90B}"/>
              </a:ext>
            </a:extLst>
          </p:cNvPr>
          <p:cNvSpPr txBox="1"/>
          <p:nvPr/>
        </p:nvSpPr>
        <p:spPr>
          <a:xfrm>
            <a:off x="263951" y="150829"/>
            <a:ext cx="60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>
                <a:solidFill>
                  <a:srgbClr val="002060"/>
                </a:solidFill>
              </a:rPr>
              <a:t>6</a:t>
            </a:r>
            <a:r>
              <a:rPr lang="ko-KR" altLang="en-US" sz="3200" b="1">
                <a:solidFill>
                  <a:srgbClr val="002060"/>
                </a:solidFill>
              </a:rPr>
              <a:t>시그마 경영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42B6D-F127-9BC4-7845-E076D33D2B6D}"/>
              </a:ext>
            </a:extLst>
          </p:cNvPr>
          <p:cNvSpPr txBox="1"/>
          <p:nvPr/>
        </p:nvSpPr>
        <p:spPr>
          <a:xfrm>
            <a:off x="581048" y="1089934"/>
            <a:ext cx="5052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lang="ko-KR" altLang="en-US" sz="3600">
                <a:latin typeface="HY헤드라인M" panose="02030600000101010101" pitchFamily="18" charset="-127"/>
                <a:ea typeface="HY헤드라인M" panose="02030600000101010101" pitchFamily="18" charset="-127"/>
              </a:rPr>
              <a:t>시그마 적용 시 장점</a:t>
            </a:r>
          </a:p>
        </p:txBody>
      </p:sp>
    </p:spTree>
    <p:extLst>
      <p:ext uri="{BB962C8B-B14F-4D97-AF65-F5344CB8AC3E}">
        <p14:creationId xmlns:p14="http://schemas.microsoft.com/office/powerpoint/2010/main" val="425387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47FD36E5C819844A91E6B59EA001E91" ma:contentTypeVersion="5" ma:contentTypeDescription="새 문서를 만듭니다." ma:contentTypeScope="" ma:versionID="c3ac88b3d5cbebf608cd9748b11daa3a">
  <xsd:schema xmlns:xsd="http://www.w3.org/2001/XMLSchema" xmlns:xs="http://www.w3.org/2001/XMLSchema" xmlns:p="http://schemas.microsoft.com/office/2006/metadata/properties" xmlns:ns3="b5332dba-2cf9-4ebb-91e8-ab2e6aa806f2" targetNamespace="http://schemas.microsoft.com/office/2006/metadata/properties" ma:root="true" ma:fieldsID="4de23834efb03374676299f770b9a0d2" ns3:_="">
    <xsd:import namespace="b5332dba-2cf9-4ebb-91e8-ab2e6aa806f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32dba-2cf9-4ebb-91e8-ab2e6aa806f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2AFE47-1A50-4BE8-B64F-C77155138F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B7A83-BC80-4530-9D58-DDCC3C95B8BF}">
  <ds:schemaRefs>
    <ds:schemaRef ds:uri="b5332dba-2cf9-4ebb-91e8-ab2e6aa806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2727D5-A3ED-41F9-939B-DE98E4A6FA16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b5332dba-2cf9-4ebb-91e8-ab2e6aa806f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와이드스크린</PresentationFormat>
  <Paragraphs>109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HY중고딕</vt:lpstr>
      <vt:lpstr>HY헤드라인M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최수아</dc:creator>
  <cp:lastModifiedBy>user</cp:lastModifiedBy>
  <cp:revision>4</cp:revision>
  <dcterms:created xsi:type="dcterms:W3CDTF">2024-05-14T11:53:53Z</dcterms:created>
  <dcterms:modified xsi:type="dcterms:W3CDTF">2024-06-19T00:09:27Z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0x010100D47FD36E5C819844A91E6B59EA001E91</vt:lpwstr>
  </property>
</Properties>
</file>