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70" r:id="rId3"/>
    <p:sldId id="273" r:id="rId4"/>
    <p:sldId id="266" r:id="rId5"/>
    <p:sldId id="265" r:id="rId6"/>
    <p:sldId id="268" r:id="rId7"/>
    <p:sldId id="267" r:id="rId8"/>
    <p:sldId id="269" r:id="rId9"/>
    <p:sldId id="271" r:id="rId10"/>
    <p:sldId id="257" r:id="rId11"/>
    <p:sldId id="258" r:id="rId12"/>
    <p:sldId id="259" r:id="rId13"/>
    <p:sldId id="260" r:id="rId14"/>
    <p:sldId id="262" r:id="rId15"/>
    <p:sldId id="272" r:id="rId16"/>
  </p:sldIdLst>
  <p:sldSz cx="14630400" cy="8229600"/>
  <p:notesSz cx="8229600" cy="146304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E9DF"/>
    <a:srgbClr val="F6E7DC"/>
    <a:srgbClr val="FCE4D6"/>
    <a:srgbClr val="FCEED6"/>
    <a:srgbClr val="F9EED9"/>
    <a:srgbClr val="40786B"/>
    <a:srgbClr val="318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6" d="100"/>
          <a:sy n="96" d="100"/>
        </p:scale>
        <p:origin x="3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7086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svg"/><Relationship Id="rId5" Type="http://schemas.openxmlformats.org/officeDocument/2006/relationships/image" Target="../media/image21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37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v.daum.net/v/20250403105603743" TargetMode="External"/><Relationship Id="rId2" Type="http://schemas.openxmlformats.org/officeDocument/2006/relationships/hyperlink" Target="https://m.blog.naver.com/memebena/22382298513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sv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1">
    <p:bg>
      <p:bgPr>
        <a:solidFill>
          <a:srgbClr val="F3E9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577663" y="2196790"/>
            <a:ext cx="7556421" cy="1059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ko-KR" altLang="en-US" sz="4450" b="1" dirty="0">
                <a:solidFill>
                  <a:srgbClr val="151617"/>
                </a:solidFill>
                <a:latin typeface="Montserrat Black" pitchFamily="34" charset="0"/>
              </a:rPr>
              <a:t>            </a:t>
            </a:r>
            <a:r>
              <a:rPr lang="ko-KR" altLang="en-US" sz="4800" b="1" dirty="0">
                <a:solidFill>
                  <a:srgbClr val="151617"/>
                </a:solidFill>
                <a:latin typeface="Montserrat Black" pitchFamily="34" charset="0"/>
              </a:rPr>
              <a:t>병원경영 사례 분석</a:t>
            </a:r>
            <a:endParaRPr lang="en-US" sz="4800" dirty="0"/>
          </a:p>
        </p:txBody>
      </p:sp>
      <p:sp>
        <p:nvSpPr>
          <p:cNvPr id="4" name="Text 1"/>
          <p:cNvSpPr/>
          <p:nvPr/>
        </p:nvSpPr>
        <p:spPr>
          <a:xfrm>
            <a:off x="6280190" y="4177189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6280190" y="4795242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6280190" y="4114800"/>
            <a:ext cx="8350210" cy="16953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Inconsolata Bold" pitchFamily="34" charset="0"/>
                <a:ea typeface="Inconsolata Bold" pitchFamily="34" charset="-122"/>
              </a:rPr>
              <a:t>            </a:t>
            </a:r>
          </a:p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Inconsolata Bold" pitchFamily="34" charset="0"/>
                <a:ea typeface="Inconsolata Bold" pitchFamily="34" charset="-122"/>
              </a:rPr>
              <a:t>           </a:t>
            </a:r>
            <a:r>
              <a:rPr lang="en-US" sz="2400" b="1" dirty="0">
                <a:solidFill>
                  <a:srgbClr val="151617"/>
                </a:solidFill>
                <a:latin typeface="Inconsolata Bold" pitchFamily="34" charset="0"/>
                <a:ea typeface="Inconsolata Bold" pitchFamily="34" charset="-122"/>
              </a:rPr>
              <a:t>3</a:t>
            </a:r>
            <a:r>
              <a:rPr lang="ko-KR" altLang="en-US" sz="2400" b="1" dirty="0">
                <a:solidFill>
                  <a:srgbClr val="151617"/>
                </a:solidFill>
                <a:latin typeface="Inconsolata Bold" pitchFamily="34" charset="0"/>
                <a:ea typeface="Inconsolata Bold" pitchFamily="34" charset="-122"/>
              </a:rPr>
              <a:t>조</a:t>
            </a:r>
            <a:r>
              <a:rPr lang="en-US" altLang="ko-KR" sz="2400" b="1" dirty="0">
                <a:solidFill>
                  <a:srgbClr val="151617"/>
                </a:solidFill>
                <a:latin typeface="Inconsolata Bold" pitchFamily="34" charset="0"/>
                <a:ea typeface="Inconsolata Bold" pitchFamily="34" charset="-122"/>
              </a:rPr>
              <a:t>:</a:t>
            </a:r>
            <a:r>
              <a:rPr lang="ko-KR" altLang="en-US" sz="2400" b="1" dirty="0">
                <a:solidFill>
                  <a:srgbClr val="151617"/>
                </a:solidFill>
                <a:latin typeface="Inconsolata Bold" pitchFamily="34" charset="0"/>
                <a:ea typeface="Inconsolata Bold" pitchFamily="34" charset="-122"/>
              </a:rPr>
              <a:t>이준희</a:t>
            </a:r>
            <a:r>
              <a:rPr lang="en-US" altLang="ko-KR" sz="2400" b="1" dirty="0">
                <a:solidFill>
                  <a:srgbClr val="151617"/>
                </a:solidFill>
                <a:latin typeface="Inconsolata Bold" pitchFamily="34" charset="0"/>
                <a:ea typeface="Inconsolata Bold" pitchFamily="34" charset="-122"/>
              </a:rPr>
              <a:t>,</a:t>
            </a:r>
            <a:r>
              <a:rPr lang="ko-KR" altLang="en-US" sz="2400" b="1" dirty="0">
                <a:solidFill>
                  <a:srgbClr val="151617"/>
                </a:solidFill>
                <a:latin typeface="Inconsolata Bold" pitchFamily="34" charset="0"/>
                <a:ea typeface="Inconsolata Bold" pitchFamily="34" charset="-122"/>
              </a:rPr>
              <a:t>이건우</a:t>
            </a:r>
            <a:r>
              <a:rPr lang="en-US" altLang="ko-KR" sz="2400" b="1" dirty="0">
                <a:solidFill>
                  <a:srgbClr val="151617"/>
                </a:solidFill>
                <a:latin typeface="Inconsolata Bold" pitchFamily="34" charset="0"/>
                <a:ea typeface="Inconsolata Bold" pitchFamily="34" charset="-122"/>
              </a:rPr>
              <a:t>,</a:t>
            </a:r>
            <a:r>
              <a:rPr lang="ko-KR" altLang="en-US" sz="2400" b="1" dirty="0" err="1">
                <a:solidFill>
                  <a:srgbClr val="151617"/>
                </a:solidFill>
                <a:latin typeface="Inconsolata Bold" pitchFamily="34" charset="0"/>
                <a:ea typeface="Inconsolata Bold" pitchFamily="34" charset="-122"/>
              </a:rPr>
              <a:t>송수민</a:t>
            </a:r>
            <a:r>
              <a:rPr lang="en-US" altLang="ko-KR" sz="2400" b="1" dirty="0">
                <a:solidFill>
                  <a:srgbClr val="151617"/>
                </a:solidFill>
                <a:latin typeface="Inconsolata Bold" pitchFamily="34" charset="0"/>
                <a:ea typeface="Inconsolata Bold" pitchFamily="34" charset="-122"/>
              </a:rPr>
              <a:t>,</a:t>
            </a:r>
            <a:r>
              <a:rPr lang="ko-KR" altLang="en-US" sz="2400" b="1" dirty="0">
                <a:solidFill>
                  <a:srgbClr val="151617"/>
                </a:solidFill>
                <a:latin typeface="Inconsolata Bold" pitchFamily="34" charset="0"/>
                <a:ea typeface="Inconsolata Bold" pitchFamily="34" charset="-122"/>
              </a:rPr>
              <a:t>김인선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2">
    <p:bg>
      <p:bgPr>
        <a:solidFill>
          <a:srgbClr val="F3E9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602268" y="738838"/>
            <a:ext cx="5795244" cy="11036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싱가포르 </a:t>
            </a:r>
            <a:r>
              <a:rPr lang="en-US" sz="4450" b="1" dirty="0" err="1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의료제도</a:t>
            </a:r>
            <a:r>
              <a:rPr lang="en-US" sz="44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 </a:t>
            </a:r>
            <a:endParaRPr lang="en-US" sz="4450" dirty="0"/>
          </a:p>
        </p:txBody>
      </p:sp>
      <p:sp>
        <p:nvSpPr>
          <p:cNvPr id="5" name="Text 2"/>
          <p:cNvSpPr/>
          <p:nvPr/>
        </p:nvSpPr>
        <p:spPr>
          <a:xfrm>
            <a:off x="970155" y="4033418"/>
            <a:ext cx="1572323" cy="6166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     Medisave 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345688" y="4709090"/>
            <a:ext cx="3468030" cy="2443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 err="1">
                <a:solidFill>
                  <a:srgbClr val="151617"/>
                </a:solidFill>
                <a:latin typeface="+mn-ea"/>
                <a:cs typeface="Inconsolata" pitchFamily="34" charset="-120"/>
              </a:rPr>
              <a:t>Medisave는</a:t>
            </a:r>
            <a:r>
              <a:rPr lang="en-US" sz="1750" dirty="0">
                <a:solidFill>
                  <a:srgbClr val="151617"/>
                </a:solidFill>
                <a:latin typeface="+mn-ea"/>
                <a:cs typeface="Inconsolata" pitchFamily="34" charset="-120"/>
              </a:rPr>
              <a:t> 1984</a:t>
            </a:r>
            <a:r>
              <a:rPr lang="ko-KR" altLang="en-US" sz="1750" dirty="0">
                <a:solidFill>
                  <a:srgbClr val="151617"/>
                </a:solidFill>
                <a:latin typeface="+mn-ea"/>
                <a:cs typeface="Inconsolata" pitchFamily="34" charset="-120"/>
              </a:rPr>
              <a:t>년에 도입된 의료 저축계좌로</a:t>
            </a:r>
            <a:r>
              <a:rPr lang="en-US" altLang="ko-KR" sz="1750" dirty="0">
                <a:solidFill>
                  <a:srgbClr val="151617"/>
                </a:solidFill>
                <a:latin typeface="+mn-ea"/>
                <a:cs typeface="Inconsolata" pitchFamily="34" charset="-120"/>
              </a:rPr>
              <a:t> </a:t>
            </a:r>
            <a:r>
              <a:rPr lang="ko-KR" altLang="en-US" sz="1750" dirty="0">
                <a:solidFill>
                  <a:srgbClr val="151617"/>
                </a:solidFill>
                <a:latin typeface="+mn-ea"/>
                <a:cs typeface="Inconsolata" pitchFamily="34" charset="-120"/>
              </a:rPr>
              <a:t>근로자와 고용자가 매월 소득의 일정 비율을 중앙정립금</a:t>
            </a:r>
            <a:r>
              <a:rPr lang="en-US" altLang="ko-KR" sz="1750" dirty="0">
                <a:solidFill>
                  <a:srgbClr val="151617"/>
                </a:solidFill>
                <a:latin typeface="+mn-ea"/>
                <a:cs typeface="Inconsolata" pitchFamily="34" charset="-120"/>
              </a:rPr>
              <a:t>(CPF)</a:t>
            </a:r>
            <a:r>
              <a:rPr lang="ko-KR" altLang="en-US" sz="1750" dirty="0">
                <a:solidFill>
                  <a:srgbClr val="151617"/>
                </a:solidFill>
                <a:latin typeface="+mn-ea"/>
                <a:cs typeface="Inconsolata" pitchFamily="34" charset="-120"/>
              </a:rPr>
              <a:t>에 </a:t>
            </a:r>
            <a:r>
              <a:rPr lang="en-US" altLang="ko-KR" sz="1750" dirty="0">
                <a:solidFill>
                  <a:srgbClr val="151617"/>
                </a:solidFill>
                <a:latin typeface="+mn-ea"/>
                <a:cs typeface="Inconsolata" pitchFamily="34" charset="-120"/>
              </a:rPr>
              <a:t>6~10% </a:t>
            </a:r>
            <a:r>
              <a:rPr lang="ko-KR" altLang="en-US" sz="1750" dirty="0">
                <a:solidFill>
                  <a:srgbClr val="151617"/>
                </a:solidFill>
                <a:latin typeface="+mn-ea"/>
                <a:cs typeface="Inconsolata" pitchFamily="34" charset="-120"/>
              </a:rPr>
              <a:t>를 납입하며 의료비와 정부의 지원을 제공받는다</a:t>
            </a:r>
            <a:r>
              <a:rPr lang="en-US" altLang="ko-KR" sz="1750" dirty="0">
                <a:solidFill>
                  <a:srgbClr val="151617"/>
                </a:solidFill>
                <a:latin typeface="+mn-ea"/>
                <a:cs typeface="Inconsolata" pitchFamily="34" charset="-120"/>
              </a:rPr>
              <a:t>.</a:t>
            </a:r>
            <a:endParaRPr lang="en-US" sz="1750" dirty="0">
              <a:latin typeface="+mn-ea"/>
            </a:endParaRPr>
          </a:p>
        </p:txBody>
      </p:sp>
      <p:sp>
        <p:nvSpPr>
          <p:cNvPr id="7" name="Text 4"/>
          <p:cNvSpPr/>
          <p:nvPr/>
        </p:nvSpPr>
        <p:spPr>
          <a:xfrm>
            <a:off x="4616606" y="4045004"/>
            <a:ext cx="4270916" cy="8095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                 MediShield  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5096109" y="4697940"/>
            <a:ext cx="3679900" cy="3323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+mn-ea"/>
                <a:cs typeface="Inconsolata" pitchFamily="34" charset="-120"/>
              </a:rPr>
              <a:t>MediShield</a:t>
            </a:r>
            <a:r>
              <a:rPr lang="ko-KR" altLang="en-US" sz="1750" dirty="0">
                <a:solidFill>
                  <a:srgbClr val="151617"/>
                </a:solidFill>
                <a:latin typeface="+mn-ea"/>
                <a:cs typeface="Inconsolata" pitchFamily="34" charset="-120"/>
              </a:rPr>
              <a:t>는</a:t>
            </a:r>
            <a:r>
              <a:rPr lang="en-US" altLang="ko-KR" sz="1750" dirty="0">
                <a:solidFill>
                  <a:srgbClr val="151617"/>
                </a:solidFill>
                <a:latin typeface="+mn-ea"/>
                <a:cs typeface="Inconsolata" pitchFamily="34" charset="-120"/>
              </a:rPr>
              <a:t> </a:t>
            </a:r>
            <a:r>
              <a:rPr lang="ko-KR" altLang="en-US" sz="1750" dirty="0">
                <a:solidFill>
                  <a:srgbClr val="151617"/>
                </a:solidFill>
                <a:latin typeface="+mn-ea"/>
                <a:cs typeface="Inconsolata" pitchFamily="34" charset="-120"/>
              </a:rPr>
              <a:t>국가 주도 기본 건강보험으로 국민 및 영주권자를 대상으로 큰 병에 걸렸을 때의 진료비 마련을 위해 매달 보험료를 받는 형식이다</a:t>
            </a:r>
            <a:r>
              <a:rPr lang="en-US" altLang="ko-KR" sz="1750" dirty="0">
                <a:solidFill>
                  <a:srgbClr val="151617"/>
                </a:solidFill>
                <a:latin typeface="+mn-ea"/>
                <a:cs typeface="Inconsolata" pitchFamily="34" charset="-120"/>
              </a:rPr>
              <a:t>. </a:t>
            </a:r>
            <a:r>
              <a:rPr lang="ko-KR" altLang="en-US" sz="1750" dirty="0">
                <a:solidFill>
                  <a:srgbClr val="151617"/>
                </a:solidFill>
                <a:latin typeface="+mn-ea"/>
                <a:cs typeface="Inconsolata" pitchFamily="34" charset="-120"/>
              </a:rPr>
              <a:t>입원</a:t>
            </a:r>
            <a:r>
              <a:rPr lang="en-US" altLang="ko-KR" sz="1750" dirty="0">
                <a:solidFill>
                  <a:srgbClr val="151617"/>
                </a:solidFill>
                <a:latin typeface="+mn-ea"/>
                <a:cs typeface="Inconsolata" pitchFamily="34" charset="-120"/>
              </a:rPr>
              <a:t>,</a:t>
            </a:r>
            <a:r>
              <a:rPr lang="ko-KR" altLang="en-US" sz="1750" dirty="0">
                <a:solidFill>
                  <a:srgbClr val="151617"/>
                </a:solidFill>
                <a:latin typeface="+mn-ea"/>
                <a:cs typeface="Inconsolata" pitchFamily="34" charset="-120"/>
              </a:rPr>
              <a:t>외래 진료</a:t>
            </a:r>
            <a:r>
              <a:rPr lang="en-US" altLang="ko-KR" sz="1750" dirty="0">
                <a:solidFill>
                  <a:srgbClr val="151617"/>
                </a:solidFill>
                <a:latin typeface="+mn-ea"/>
                <a:cs typeface="Inconsolata" pitchFamily="34" charset="-120"/>
              </a:rPr>
              <a:t>,</a:t>
            </a:r>
            <a:r>
              <a:rPr lang="ko-KR" altLang="en-US" sz="1750" dirty="0">
                <a:solidFill>
                  <a:srgbClr val="151617"/>
                </a:solidFill>
                <a:latin typeface="+mn-ea"/>
                <a:cs typeface="Inconsolata" pitchFamily="34" charset="-120"/>
              </a:rPr>
              <a:t>수술 등 필수 의료비를 보장받는다</a:t>
            </a:r>
            <a:r>
              <a:rPr lang="en-US" altLang="ko-KR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.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10456666" y="4045004"/>
            <a:ext cx="2149554" cy="4861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anose="00000A00000000000000" pitchFamily="2" charset="0"/>
                <a:ea typeface="Montserrat Black" pitchFamily="34" charset="-122"/>
                <a:cs typeface="Montserrat Black" pitchFamily="34" charset="-120"/>
              </a:rPr>
              <a:t>         </a:t>
            </a:r>
            <a:r>
              <a:rPr lang="en-US" sz="2200" b="1" dirty="0" err="1">
                <a:solidFill>
                  <a:srgbClr val="151617"/>
                </a:solidFill>
                <a:latin typeface="Montserrat Black" panose="00000A00000000000000" pitchFamily="2" charset="0"/>
                <a:ea typeface="Montserrat Black" pitchFamily="34" charset="-122"/>
                <a:cs typeface="Montserrat Black" pitchFamily="34" charset="-120"/>
              </a:rPr>
              <a:t>Medifund</a:t>
            </a:r>
            <a:endParaRPr lang="en-US" sz="2200" dirty="0">
              <a:latin typeface="Montserrat Black" panose="00000A00000000000000" pitchFamily="2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10013796" y="4650060"/>
            <a:ext cx="3757960" cy="29853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ko-KR" altLang="en-US" sz="1750" dirty="0"/>
              <a:t>저소득층이나 경제적 약자를 대상을 하여 최종적 안전망을 제공한다</a:t>
            </a:r>
            <a:r>
              <a:rPr lang="en-US" altLang="ko-KR" sz="1750" dirty="0"/>
              <a:t>. </a:t>
            </a:r>
            <a:r>
              <a:rPr lang="ko-KR" altLang="en-US" sz="1750" dirty="0"/>
              <a:t>정부에서 조성한 기금에서 의료비를 보조하며 본인이 감당하지 못하는 병원비를 전액 또는 일부 지원한다</a:t>
            </a:r>
            <a:r>
              <a:rPr lang="en-US" altLang="ko-KR" sz="1750" dirty="0"/>
              <a:t>.</a:t>
            </a:r>
            <a:endParaRPr lang="en-US" sz="1750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B3873D1B-28D6-FD90-FEBA-C48CB152EFA2}"/>
              </a:ext>
            </a:extLst>
          </p:cNvPr>
          <p:cNvSpPr/>
          <p:nvPr/>
        </p:nvSpPr>
        <p:spPr>
          <a:xfrm>
            <a:off x="5886795" y="421181"/>
            <a:ext cx="3819290" cy="1173183"/>
          </a:xfrm>
          <a:prstGeom prst="rect">
            <a:avLst/>
          </a:prstGeom>
          <a:solidFill>
            <a:srgbClr val="40786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D263A207-CCA6-626D-7272-B5BFE5D7B4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6155472" y="508686"/>
            <a:ext cx="3396734" cy="1030052"/>
          </a:xfrm>
          <a:prstGeom prst="rect">
            <a:avLst/>
          </a:prstGeom>
        </p:spPr>
      </p:pic>
      <p:pic>
        <p:nvPicPr>
          <p:cNvPr id="17" name="그래픽 16" descr="식물을 든 펼친 손 단색으로 채워진">
            <a:extLst>
              <a:ext uri="{FF2B5EF4-FFF2-40B4-BE49-F238E27FC236}">
                <a16:creationId xmlns:a16="http://schemas.microsoft.com/office/drawing/2014/main" id="{F454918F-1EA9-82C4-5665-D357591503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144794" y="2826567"/>
            <a:ext cx="1616925" cy="1177336"/>
          </a:xfrm>
          <a:prstGeom prst="rect">
            <a:avLst/>
          </a:prstGeom>
        </p:spPr>
      </p:pic>
      <p:pic>
        <p:nvPicPr>
          <p:cNvPr id="3" name="그래픽 2" descr="동전 단색으로 채워진">
            <a:extLst>
              <a:ext uri="{FF2B5EF4-FFF2-40B4-BE49-F238E27FC236}">
                <a16:creationId xmlns:a16="http://schemas.microsoft.com/office/drawing/2014/main" id="{42E1AF98-8C4E-F278-153F-9F3F588B59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527855" y="2900208"/>
            <a:ext cx="1103695" cy="1103695"/>
          </a:xfrm>
          <a:prstGeom prst="rect">
            <a:avLst/>
          </a:prstGeom>
        </p:spPr>
      </p:pic>
      <p:pic>
        <p:nvPicPr>
          <p:cNvPr id="12" name="그래픽 11" descr="지팡이를 든 남자 단색으로 채워진">
            <a:extLst>
              <a:ext uri="{FF2B5EF4-FFF2-40B4-BE49-F238E27FC236}">
                <a16:creationId xmlns:a16="http://schemas.microsoft.com/office/drawing/2014/main" id="{C5D927C3-B360-F72A-E3A1-900AA38769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1386476" y="2770787"/>
            <a:ext cx="1074777" cy="117733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AF76F36-ADE2-D524-EB46-1DC6F4802361}"/>
              </a:ext>
            </a:extLst>
          </p:cNvPr>
          <p:cNvSpPr txBox="1"/>
          <p:nvPr/>
        </p:nvSpPr>
        <p:spPr>
          <a:xfrm>
            <a:off x="10259122" y="456914"/>
            <a:ext cx="389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싱가포르 </a:t>
            </a:r>
            <a:r>
              <a:rPr lang="en-US" altLang="ko-KR" dirty="0"/>
              <a:t>GDP </a:t>
            </a:r>
            <a:r>
              <a:rPr lang="ko-KR" altLang="en-US" dirty="0"/>
              <a:t>대비 보건 지출은 약 </a:t>
            </a:r>
            <a:r>
              <a:rPr lang="en-US" altLang="ko-KR" dirty="0"/>
              <a:t>4.5~5%</a:t>
            </a:r>
            <a:r>
              <a:rPr lang="ko-KR" altLang="en-US" dirty="0"/>
              <a:t>로 </a:t>
            </a:r>
            <a:r>
              <a:rPr lang="en-US" altLang="ko-KR" dirty="0"/>
              <a:t>OECD </a:t>
            </a:r>
            <a:r>
              <a:rPr lang="ko-KR" altLang="en-US" dirty="0"/>
              <a:t>평균보다</a:t>
            </a:r>
            <a:r>
              <a:rPr lang="en-US" altLang="ko-KR" dirty="0"/>
              <a:t> </a:t>
            </a:r>
            <a:r>
              <a:rPr lang="ko-KR" altLang="en-US" dirty="0"/>
              <a:t>낮음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0D8A98-BEE2-DCA5-227E-849291CA02AC}"/>
              </a:ext>
            </a:extLst>
          </p:cNvPr>
          <p:cNvSpPr txBox="1"/>
          <p:nvPr/>
        </p:nvSpPr>
        <p:spPr>
          <a:xfrm>
            <a:off x="10175488" y="1290685"/>
            <a:ext cx="4058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WHO , </a:t>
            </a:r>
            <a:r>
              <a:rPr lang="ko-KR" altLang="en-US" dirty="0"/>
              <a:t>블룸버그 평가에서 세계 최고 효율의 의료시스템 중 하나로 꼽힘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3">
    <p:bg>
      <p:bgPr>
        <a:solidFill>
          <a:srgbClr val="F3E9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C4BC52E7-7909-29BF-7998-7A1AD5E81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034" y="1635326"/>
            <a:ext cx="4158615" cy="2482194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238598BC-FC93-DFE2-888C-19C0432B4D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253" y="1626630"/>
            <a:ext cx="3496923" cy="2482868"/>
          </a:xfrm>
          <a:prstGeom prst="rect">
            <a:avLst/>
          </a:prstGeom>
        </p:spPr>
      </p:pic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25075A55-0AFB-809D-2175-7BC242FF3E4E}"/>
              </a:ext>
            </a:extLst>
          </p:cNvPr>
          <p:cNvSpPr/>
          <p:nvPr/>
        </p:nvSpPr>
        <p:spPr>
          <a:xfrm>
            <a:off x="6295057" y="203745"/>
            <a:ext cx="7541553" cy="59818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ext 0"/>
          <p:cNvSpPr/>
          <p:nvPr/>
        </p:nvSpPr>
        <p:spPr>
          <a:xfrm>
            <a:off x="793790" y="479502"/>
            <a:ext cx="5670590" cy="10147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파크웨이 </a:t>
            </a:r>
            <a:r>
              <a:rPr lang="en-US" sz="4450" b="1" dirty="0" err="1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그룹</a:t>
            </a:r>
            <a:r>
              <a:rPr lang="en-US" sz="44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 </a:t>
            </a:r>
            <a:r>
              <a:rPr lang="en-US" sz="4450" b="1" dirty="0" err="1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개요</a:t>
            </a:r>
            <a:endParaRPr lang="en-US" sz="4450" b="1" dirty="0">
              <a:solidFill>
                <a:srgbClr val="151617"/>
              </a:solidFill>
              <a:latin typeface="Montserrat Black" pitchFamily="34" charset="0"/>
              <a:ea typeface="Montserrat Black" pitchFamily="34" charset="-122"/>
              <a:cs typeface="Montserrat Black" pitchFamily="34" charset="-120"/>
            </a:endParaRPr>
          </a:p>
          <a:p>
            <a:pPr marL="0" indent="0" algn="l">
              <a:lnSpc>
                <a:spcPts val="5550"/>
              </a:lnSpc>
              <a:buNone/>
            </a:pP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459253" y="424186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       </a:t>
            </a:r>
            <a:r>
              <a:rPr lang="ko-KR" alt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마운트 엘리자베스</a:t>
            </a: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 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213590" y="424502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             </a:t>
            </a:r>
            <a:r>
              <a:rPr lang="ko-KR" alt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글렌 이글스</a:t>
            </a:r>
            <a:endParaRPr lang="en-US" sz="2200" dirty="0"/>
          </a:p>
        </p:txBody>
      </p:sp>
      <p:sp>
        <p:nvSpPr>
          <p:cNvPr id="8" name="Text 3"/>
          <p:cNvSpPr/>
          <p:nvPr/>
        </p:nvSpPr>
        <p:spPr>
          <a:xfrm>
            <a:off x="9834112" y="424186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                </a:t>
            </a:r>
            <a:r>
              <a:rPr lang="ko-KR" alt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이스트 </a:t>
            </a:r>
            <a:r>
              <a:rPr lang="ko-KR" altLang="en-US" sz="2200" b="1" dirty="0" err="1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쇼어</a:t>
            </a:r>
            <a:endParaRPr lang="en-US" sz="2200" dirty="0"/>
          </a:p>
        </p:txBody>
      </p:sp>
      <p:sp>
        <p:nvSpPr>
          <p:cNvPr id="10" name="Text 4"/>
          <p:cNvSpPr/>
          <p:nvPr/>
        </p:nvSpPr>
        <p:spPr>
          <a:xfrm>
            <a:off x="5872757" y="1817260"/>
            <a:ext cx="2305165" cy="5364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ko-KR" altLang="en-US" sz="1600" b="1" dirty="0">
                <a:solidFill>
                  <a:schemeClr val="bg1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국제의료기관평가위원</a:t>
            </a:r>
            <a:endParaRPr lang="en-US" altLang="ko-KR" sz="1600" b="1" dirty="0">
              <a:solidFill>
                <a:schemeClr val="bg1"/>
              </a:solidFill>
              <a:latin typeface="Montserrat Black" pitchFamily="34" charset="0"/>
              <a:ea typeface="Montserrat Black" pitchFamily="34" charset="-122"/>
              <a:cs typeface="Montserrat Black" pitchFamily="34" charset="-120"/>
            </a:endParaRPr>
          </a:p>
          <a:p>
            <a:pPr marL="0" indent="0" algn="l">
              <a:lnSpc>
                <a:spcPts val="2750"/>
              </a:lnSpc>
              <a:buNone/>
            </a:pPr>
            <a:r>
              <a:rPr lang="ko-KR" altLang="en-US" sz="1600" b="1" dirty="0">
                <a:solidFill>
                  <a:schemeClr val="bg1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회</a:t>
            </a:r>
            <a:r>
              <a:rPr lang="en-US" altLang="ko-KR" sz="1600" b="1" dirty="0">
                <a:solidFill>
                  <a:schemeClr val="bg1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 (JCI)</a:t>
            </a:r>
            <a:r>
              <a:rPr lang="en-US" sz="1600" b="1" dirty="0">
                <a:solidFill>
                  <a:schemeClr val="bg1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 인증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" name="Text 5"/>
          <p:cNvSpPr/>
          <p:nvPr/>
        </p:nvSpPr>
        <p:spPr>
          <a:xfrm>
            <a:off x="5620359" y="4741597"/>
            <a:ext cx="2835235" cy="13432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 err="1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고난이도</a:t>
            </a: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 </a:t>
            </a:r>
            <a:r>
              <a:rPr lang="ko-KR" alt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간 </a:t>
            </a:r>
            <a:r>
              <a:rPr lang="en-US" altLang="ko-KR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, </a:t>
            </a:r>
            <a:r>
              <a:rPr lang="ko-KR" alt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이식</a:t>
            </a: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 </a:t>
            </a:r>
            <a:r>
              <a:rPr lang="en-US" sz="2200" b="1" dirty="0" err="1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수술</a:t>
            </a: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 </a:t>
            </a:r>
          </a:p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 PET </a:t>
            </a:r>
            <a:r>
              <a:rPr lang="ko-KR" alt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스캔 수행</a:t>
            </a:r>
            <a:endParaRPr lang="en-US" sz="2200" dirty="0"/>
          </a:p>
        </p:txBody>
      </p:sp>
      <p:sp>
        <p:nvSpPr>
          <p:cNvPr id="14" name="Text 6"/>
          <p:cNvSpPr/>
          <p:nvPr/>
        </p:nvSpPr>
        <p:spPr>
          <a:xfrm>
            <a:off x="10651919" y="4850325"/>
            <a:ext cx="3275953" cy="2346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 </a:t>
            </a:r>
            <a:r>
              <a:rPr lang="en-US" sz="2200" b="1" dirty="0" err="1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외국인</a:t>
            </a: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 </a:t>
            </a:r>
            <a:r>
              <a:rPr lang="en-US" sz="2200" b="1" dirty="0" err="1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환자</a:t>
            </a: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 </a:t>
            </a:r>
            <a:r>
              <a:rPr lang="ko-KR" alt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비율 </a:t>
            </a: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70%</a:t>
            </a:r>
            <a:endParaRPr lang="en-US" sz="2200" dirty="0"/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228437C3-CDDA-5D5B-6EC8-1F83B3993D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4507" y="1666749"/>
            <a:ext cx="3968710" cy="249347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2FD5E1D-6346-6B6B-5858-B0F5E0E78521}"/>
              </a:ext>
            </a:extLst>
          </p:cNvPr>
          <p:cNvSpPr txBox="1"/>
          <p:nvPr/>
        </p:nvSpPr>
        <p:spPr>
          <a:xfrm>
            <a:off x="459253" y="5571995"/>
            <a:ext cx="3496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1979</a:t>
            </a:r>
            <a:r>
              <a:rPr lang="ko-KR" altLang="en-US" dirty="0"/>
              <a:t>년 설립 </a:t>
            </a:r>
            <a:r>
              <a:rPr lang="en-US" altLang="ko-KR" dirty="0"/>
              <a:t>, </a:t>
            </a:r>
            <a:r>
              <a:rPr lang="ko-KR" altLang="en-US" dirty="0"/>
              <a:t>병상 수 </a:t>
            </a:r>
            <a:r>
              <a:rPr lang="en-US" altLang="ko-KR" dirty="0"/>
              <a:t>345</a:t>
            </a:r>
            <a:r>
              <a:rPr lang="ko-KR" altLang="en-US" dirty="0"/>
              <a:t>개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22C6871-6110-4F8A-15FB-A8B5FFE5903B}"/>
              </a:ext>
            </a:extLst>
          </p:cNvPr>
          <p:cNvSpPr txBox="1"/>
          <p:nvPr/>
        </p:nvSpPr>
        <p:spPr>
          <a:xfrm>
            <a:off x="459253" y="6097812"/>
            <a:ext cx="34969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싱가포르 최초로 개심 수술 및 </a:t>
            </a:r>
            <a:r>
              <a:rPr lang="ko-KR" altLang="en-US" dirty="0" err="1"/>
              <a:t>핵의학</a:t>
            </a:r>
            <a:r>
              <a:rPr lang="ko-KR" altLang="en-US" dirty="0"/>
              <a:t> 센터를 도입한 민간 병원</a:t>
            </a:r>
            <a:r>
              <a:rPr lang="en-US" altLang="ko-KR" dirty="0"/>
              <a:t> </a:t>
            </a:r>
          </a:p>
          <a:p>
            <a:endParaRPr lang="en-US" altLang="ko-KR" dirty="0"/>
          </a:p>
          <a:p>
            <a:r>
              <a:rPr lang="ko-KR" altLang="en-US" dirty="0"/>
              <a:t>고위 인사 및 </a:t>
            </a:r>
            <a:r>
              <a:rPr lang="en-US" altLang="ko-KR" dirty="0"/>
              <a:t>VIP </a:t>
            </a:r>
            <a:r>
              <a:rPr lang="ko-KR" altLang="en-US" dirty="0"/>
              <a:t>환자 선호 병원</a:t>
            </a:r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88D3AEF-4777-F84E-BAEA-3A1B7754BE8E}"/>
              </a:ext>
            </a:extLst>
          </p:cNvPr>
          <p:cNvSpPr txBox="1"/>
          <p:nvPr/>
        </p:nvSpPr>
        <p:spPr>
          <a:xfrm>
            <a:off x="4879921" y="5605483"/>
            <a:ext cx="4158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1957</a:t>
            </a:r>
            <a:r>
              <a:rPr lang="ko-KR" altLang="en-US" dirty="0"/>
              <a:t>년 설립 </a:t>
            </a:r>
            <a:r>
              <a:rPr lang="en-US" altLang="ko-KR" dirty="0"/>
              <a:t>, </a:t>
            </a:r>
            <a:r>
              <a:rPr lang="ko-KR" altLang="en-US" dirty="0"/>
              <a:t>병상 수 </a:t>
            </a:r>
            <a:r>
              <a:rPr lang="en-US" altLang="ko-KR" dirty="0"/>
              <a:t>313</a:t>
            </a:r>
            <a:r>
              <a:rPr lang="ko-KR" altLang="en-US" dirty="0"/>
              <a:t>개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A7B80B-2DF9-89CB-FE0C-0271C7DD4191}"/>
              </a:ext>
            </a:extLst>
          </p:cNvPr>
          <p:cNvSpPr txBox="1"/>
          <p:nvPr/>
        </p:nvSpPr>
        <p:spPr>
          <a:xfrm>
            <a:off x="4879922" y="6141619"/>
            <a:ext cx="41586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아시아 최초로 소아 생체 간이식을 성공적으로 시행함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다양한 전문 분야의 우수한 진료를 제공한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8E98B6-01BE-E0D1-134A-A51D0ABFC582}"/>
              </a:ext>
            </a:extLst>
          </p:cNvPr>
          <p:cNvSpPr txBox="1"/>
          <p:nvPr/>
        </p:nvSpPr>
        <p:spPr>
          <a:xfrm>
            <a:off x="9967927" y="5621896"/>
            <a:ext cx="4095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1942</a:t>
            </a:r>
            <a:r>
              <a:rPr lang="ko-KR" altLang="en-US" dirty="0"/>
              <a:t>년 설립 </a:t>
            </a:r>
            <a:r>
              <a:rPr lang="en-US" altLang="ko-KR" dirty="0"/>
              <a:t>, </a:t>
            </a:r>
            <a:r>
              <a:rPr lang="ko-KR" altLang="en-US" dirty="0"/>
              <a:t>병상 수 </a:t>
            </a:r>
            <a:r>
              <a:rPr lang="en-US" altLang="ko-KR" dirty="0"/>
              <a:t>119</a:t>
            </a:r>
            <a:r>
              <a:rPr lang="ko-KR" altLang="en-US" dirty="0"/>
              <a:t>개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E628A2-BA40-EB16-85ED-876FB4094726}"/>
              </a:ext>
            </a:extLst>
          </p:cNvPr>
          <p:cNvSpPr txBox="1"/>
          <p:nvPr/>
        </p:nvSpPr>
        <p:spPr>
          <a:xfrm>
            <a:off x="10094507" y="6266985"/>
            <a:ext cx="39687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30</a:t>
            </a:r>
            <a:r>
              <a:rPr lang="ko-KR" altLang="en-US" dirty="0"/>
              <a:t>개 이상의 진료과목을 갖춘 종합병원의 형태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지역사회 밀착형 종합 진료와 급성 진료를 제공함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D21F3B-A7BA-7C73-9B51-DCA7C8A6E087}"/>
              </a:ext>
            </a:extLst>
          </p:cNvPr>
          <p:cNvSpPr txBox="1"/>
          <p:nvPr/>
        </p:nvSpPr>
        <p:spPr>
          <a:xfrm>
            <a:off x="6562686" y="339027"/>
            <a:ext cx="7006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     영리의료법인으로 정부의 민간 병원 경쟁력 강화 정책의 주체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49896C6-B6D8-2948-28BC-5854711C5306}"/>
              </a:ext>
            </a:extLst>
          </p:cNvPr>
          <p:cNvSpPr txBox="1"/>
          <p:nvPr/>
        </p:nvSpPr>
        <p:spPr>
          <a:xfrm>
            <a:off x="7907776" y="942997"/>
            <a:ext cx="476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영리 병원제도가 활성화 되어 있음</a:t>
            </a:r>
          </a:p>
        </p:txBody>
      </p:sp>
      <p:sp>
        <p:nvSpPr>
          <p:cNvPr id="29" name="화살표: 아래쪽 28">
            <a:extLst>
              <a:ext uri="{FF2B5EF4-FFF2-40B4-BE49-F238E27FC236}">
                <a16:creationId xmlns:a16="http://schemas.microsoft.com/office/drawing/2014/main" id="{10B687C4-CD02-79D6-FBF5-57FEAF073070}"/>
              </a:ext>
            </a:extLst>
          </p:cNvPr>
          <p:cNvSpPr/>
          <p:nvPr/>
        </p:nvSpPr>
        <p:spPr>
          <a:xfrm rot="16200000">
            <a:off x="7215308" y="801959"/>
            <a:ext cx="305977" cy="68591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31" name="그래픽 30" descr="별이 달린 수상 리본">
            <a:extLst>
              <a:ext uri="{FF2B5EF4-FFF2-40B4-BE49-F238E27FC236}">
                <a16:creationId xmlns:a16="http://schemas.microsoft.com/office/drawing/2014/main" id="{E5181834-A96C-B893-F0DE-4C8053FA04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73462" y="1559471"/>
            <a:ext cx="1226606" cy="1226606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BE0371BB-EBFC-713C-7D1E-68E5C711BD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32146" y="1586709"/>
            <a:ext cx="1225402" cy="1225402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4A17A70D-EA53-803D-2A16-6AA493BC7D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48574" y="1597016"/>
            <a:ext cx="1225402" cy="1225402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ABECE57E-238B-35DA-584F-E2EC5453BF9B}"/>
              </a:ext>
            </a:extLst>
          </p:cNvPr>
          <p:cNvSpPr txBox="1"/>
          <p:nvPr/>
        </p:nvSpPr>
        <p:spPr>
          <a:xfrm>
            <a:off x="1222322" y="1674719"/>
            <a:ext cx="7315200" cy="77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lnSpc>
                <a:spcPts val="2750"/>
              </a:lnSpc>
              <a:buNone/>
            </a:pPr>
            <a:r>
              <a:rPr lang="ko-KR" altLang="en-US" sz="1800" b="1" dirty="0">
                <a:solidFill>
                  <a:schemeClr val="bg1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국제의료기관평가위원</a:t>
            </a:r>
            <a:endParaRPr lang="en-US" altLang="ko-KR" sz="1800" b="1" dirty="0">
              <a:solidFill>
                <a:schemeClr val="bg1"/>
              </a:solidFill>
              <a:latin typeface="Montserrat Black" pitchFamily="34" charset="0"/>
              <a:ea typeface="Montserrat Black" pitchFamily="34" charset="-122"/>
              <a:cs typeface="Montserrat Black" pitchFamily="34" charset="-120"/>
            </a:endParaRPr>
          </a:p>
          <a:p>
            <a:pPr marL="0" indent="0" algn="l">
              <a:lnSpc>
                <a:spcPts val="2750"/>
              </a:lnSpc>
              <a:buNone/>
            </a:pPr>
            <a:r>
              <a:rPr lang="ko-KR" altLang="en-US" sz="1800" b="1" dirty="0">
                <a:solidFill>
                  <a:schemeClr val="bg1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회</a:t>
            </a:r>
            <a:r>
              <a:rPr lang="en-US" altLang="ko-KR" sz="1800" b="1" dirty="0">
                <a:solidFill>
                  <a:schemeClr val="bg1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 (JCI) </a:t>
            </a:r>
            <a:r>
              <a:rPr lang="en-US" altLang="ko-KR" sz="1800" b="1" dirty="0" err="1">
                <a:solidFill>
                  <a:schemeClr val="bg1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인증</a:t>
            </a:r>
            <a:endParaRPr lang="en-US" altLang="ko-KR" sz="1800" dirty="0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15872A6-9CB3-25D5-64A4-854D6AD6913D}"/>
              </a:ext>
            </a:extLst>
          </p:cNvPr>
          <p:cNvSpPr txBox="1"/>
          <p:nvPr/>
        </p:nvSpPr>
        <p:spPr>
          <a:xfrm>
            <a:off x="10857990" y="1731983"/>
            <a:ext cx="2863810" cy="77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lnSpc>
                <a:spcPts val="2750"/>
              </a:lnSpc>
              <a:buNone/>
            </a:pPr>
            <a:r>
              <a:rPr lang="ko-KR" altLang="en-US" sz="1800" b="1" dirty="0"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국제의료기관평가위원</a:t>
            </a:r>
            <a:endParaRPr lang="en-US" altLang="ko-KR" sz="1800" b="1" dirty="0">
              <a:latin typeface="Montserrat Black" pitchFamily="34" charset="0"/>
              <a:ea typeface="Montserrat Black" pitchFamily="34" charset="-122"/>
              <a:cs typeface="Montserrat Black" pitchFamily="34" charset="-120"/>
            </a:endParaRPr>
          </a:p>
          <a:p>
            <a:pPr marL="0" indent="0" algn="l">
              <a:lnSpc>
                <a:spcPts val="2750"/>
              </a:lnSpc>
              <a:buNone/>
            </a:pPr>
            <a:r>
              <a:rPr lang="ko-KR" altLang="en-US" sz="1800" b="1" dirty="0"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회</a:t>
            </a:r>
            <a:r>
              <a:rPr lang="en-US" altLang="ko-KR" sz="1800" b="1" dirty="0"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 (JCI) </a:t>
            </a:r>
            <a:r>
              <a:rPr lang="en-US" altLang="ko-KR" sz="1800" b="1" dirty="0" err="1"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인증</a:t>
            </a:r>
            <a:endParaRPr lang="en-US" altLang="ko-KR" sz="18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B58649C-8E91-55BF-19A9-5BFA057E105A}"/>
              </a:ext>
            </a:extLst>
          </p:cNvPr>
          <p:cNvSpPr txBox="1"/>
          <p:nvPr/>
        </p:nvSpPr>
        <p:spPr>
          <a:xfrm>
            <a:off x="459253" y="4741597"/>
            <a:ext cx="364877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Montserrat Black" panose="00000A00000000000000" pitchFamily="2" charset="0"/>
                <a:ea typeface="HY견고딕" panose="02030600000101010101" pitchFamily="18" charset="-127"/>
              </a:rPr>
              <a:t>세계보건기구</a:t>
            </a:r>
            <a:r>
              <a:rPr lang="en-US" altLang="ko-KR" dirty="0">
                <a:latin typeface="Montserrat Black" panose="00000A00000000000000" pitchFamily="2" charset="0"/>
                <a:ea typeface="HY견고딕" panose="02030600000101010101" pitchFamily="18" charset="-127"/>
              </a:rPr>
              <a:t>(WHO) </a:t>
            </a:r>
            <a:r>
              <a:rPr lang="ko-KR" altLang="en-US" dirty="0">
                <a:latin typeface="Montserrat Black" panose="00000A00000000000000" pitchFamily="2" charset="0"/>
                <a:ea typeface="HY견고딕" panose="02030600000101010101" pitchFamily="18" charset="-127"/>
              </a:rPr>
              <a:t>아기에게 가장 친화적인 병원</a:t>
            </a:r>
            <a:r>
              <a:rPr lang="en-US" altLang="ko-KR" dirty="0">
                <a:latin typeface="Montserrat Black" panose="00000A00000000000000" pitchFamily="2" charset="0"/>
                <a:ea typeface="HY견고딕" panose="02030600000101010101" pitchFamily="18" charset="-127"/>
              </a:rPr>
              <a:t>(</a:t>
            </a:r>
            <a:r>
              <a:rPr lang="en-US" altLang="ko-KR" sz="2000" dirty="0">
                <a:latin typeface="Montserrat Black" panose="00000A00000000000000" pitchFamily="2" charset="0"/>
                <a:ea typeface="HY견고딕" panose="02030600000101010101" pitchFamily="18" charset="-127"/>
              </a:rPr>
              <a:t>BFHI</a:t>
            </a:r>
            <a:r>
              <a:rPr lang="en-US" altLang="ko-KR" dirty="0">
                <a:latin typeface="Montserrat Black" panose="00000A00000000000000" pitchFamily="2" charset="0"/>
                <a:ea typeface="HY견고딕" panose="02030600000101010101" pitchFamily="18" charset="-127"/>
              </a:rPr>
              <a:t>) </a:t>
            </a:r>
            <a:r>
              <a:rPr lang="ko-KR" altLang="en-US" dirty="0">
                <a:latin typeface="Montserrat Black" panose="00000A00000000000000" pitchFamily="2" charset="0"/>
                <a:ea typeface="HY견고딕" panose="02030600000101010101" pitchFamily="18" charset="-127"/>
              </a:rPr>
              <a:t>인증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4">
    <p:bg>
      <p:bgPr>
        <a:solidFill>
          <a:srgbClr val="F3E9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1342"/>
            <a:ext cx="14630400" cy="141755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50042" y="208365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36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네트워크 경영 전략</a:t>
            </a:r>
            <a:endParaRPr lang="en-US" sz="3600" dirty="0"/>
          </a:p>
        </p:txBody>
      </p:sp>
      <p:sp>
        <p:nvSpPr>
          <p:cNvPr id="4" name="Shape 1"/>
          <p:cNvSpPr/>
          <p:nvPr/>
        </p:nvSpPr>
        <p:spPr>
          <a:xfrm>
            <a:off x="5885161" y="2530307"/>
            <a:ext cx="255151" cy="255151"/>
          </a:xfrm>
          <a:prstGeom prst="roundRect">
            <a:avLst>
              <a:gd name="adj" fmla="val 3584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0160" dir="2700000" algn="bl" rotWithShape="0">
              <a:srgbClr val="151617">
                <a:alpha val="100000"/>
              </a:srgbClr>
            </a:outerShdw>
          </a:effectLst>
        </p:spPr>
      </p:sp>
      <p:sp>
        <p:nvSpPr>
          <p:cNvPr id="5" name="Text 2"/>
          <p:cNvSpPr/>
          <p:nvPr/>
        </p:nvSpPr>
        <p:spPr>
          <a:xfrm flipH="1">
            <a:off x="6283849" y="2629855"/>
            <a:ext cx="2065723" cy="1814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ko-KR" altLang="en-US" sz="2000" b="1" dirty="0">
                <a:solidFill>
                  <a:srgbClr val="151617"/>
                </a:solidFill>
                <a:latin typeface="+mj-ea"/>
                <a:ea typeface="+mj-ea"/>
                <a:cs typeface="Montserrat Black" pitchFamily="34" charset="-120"/>
              </a:rPr>
              <a:t>환자 중심의 통합 의료 서비스 제공</a:t>
            </a:r>
            <a:endParaRPr lang="en-US" sz="2000" dirty="0">
              <a:latin typeface="+mj-ea"/>
              <a:ea typeface="+mj-ea"/>
            </a:endParaRPr>
          </a:p>
        </p:txBody>
      </p:sp>
      <p:sp>
        <p:nvSpPr>
          <p:cNvPr id="6" name="Text 3"/>
          <p:cNvSpPr/>
          <p:nvPr/>
        </p:nvSpPr>
        <p:spPr>
          <a:xfrm>
            <a:off x="6006044" y="2998726"/>
            <a:ext cx="5323594" cy="9250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ko-KR" altLang="en-US" sz="1400" dirty="0" err="1"/>
              <a:t>파크웨이는</a:t>
            </a:r>
            <a:r>
              <a:rPr lang="ko-KR" altLang="en-US" sz="1400" dirty="0"/>
              <a:t> 환자의 전반적인 치료 여정을 고려하여 사전</a:t>
            </a:r>
            <a:endParaRPr lang="en-US" altLang="ko-KR" sz="1400" dirty="0"/>
          </a:p>
          <a:p>
            <a:pPr marL="0" indent="0" algn="l">
              <a:lnSpc>
                <a:spcPts val="1400"/>
              </a:lnSpc>
              <a:buNone/>
            </a:pPr>
            <a:r>
              <a:rPr lang="ko-KR" altLang="en-US" sz="1400" dirty="0"/>
              <a:t> 상담부터 수술 후 관리 까지 통합된 의료 서비스를 제공한다</a:t>
            </a:r>
            <a:endParaRPr lang="en-US" altLang="ko-KR" sz="1400" dirty="0"/>
          </a:p>
          <a:p>
            <a:pPr marL="0" indent="0" algn="l">
              <a:lnSpc>
                <a:spcPts val="1400"/>
              </a:lnSpc>
              <a:buNone/>
            </a:pPr>
            <a:r>
              <a:rPr lang="en-US" altLang="ko-KR" sz="1400" dirty="0"/>
              <a:t>.</a:t>
            </a:r>
            <a:r>
              <a:rPr lang="ko-KR" altLang="en-US" sz="1400" dirty="0"/>
              <a:t>이를 통해 환자 만족도를 높이고 재방문율을 증가시키는 효과를 얻는다</a:t>
            </a:r>
            <a:r>
              <a:rPr lang="en-US" altLang="ko-KR" sz="1200" dirty="0"/>
              <a:t>.</a:t>
            </a:r>
            <a:endParaRPr lang="en-US" sz="1200" dirty="0"/>
          </a:p>
        </p:txBody>
      </p:sp>
      <p:sp>
        <p:nvSpPr>
          <p:cNvPr id="7" name="Shape 4"/>
          <p:cNvSpPr/>
          <p:nvPr/>
        </p:nvSpPr>
        <p:spPr>
          <a:xfrm>
            <a:off x="5878471" y="4202584"/>
            <a:ext cx="255151" cy="255151"/>
          </a:xfrm>
          <a:prstGeom prst="roundRect">
            <a:avLst>
              <a:gd name="adj" fmla="val 3584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0160" dir="2700000" algn="bl" rotWithShape="0">
              <a:srgbClr val="151617">
                <a:alpha val="100000"/>
              </a:srgbClr>
            </a:outerShdw>
          </a:effectLst>
        </p:spPr>
      </p:sp>
      <p:sp>
        <p:nvSpPr>
          <p:cNvPr id="8" name="Text 5"/>
          <p:cNvSpPr/>
          <p:nvPr/>
        </p:nvSpPr>
        <p:spPr>
          <a:xfrm>
            <a:off x="6283849" y="4301667"/>
            <a:ext cx="1417558" cy="177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ko-KR" altLang="en-US" b="1" dirty="0">
                <a:solidFill>
                  <a:srgbClr val="151617"/>
                </a:solidFill>
                <a:latin typeface="Montserrat Black" panose="00000A00000000000000" pitchFamily="2" charset="0"/>
              </a:rPr>
              <a:t>국제적 확장과 현지화 전략</a:t>
            </a:r>
            <a:endParaRPr lang="en-US" dirty="0">
              <a:latin typeface="Montserrat Black" panose="00000A00000000000000" pitchFamily="2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6006045" y="4672221"/>
            <a:ext cx="5077671" cy="1972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ko-KR" altLang="en-US" sz="1400" dirty="0" err="1"/>
              <a:t>파크웨이는</a:t>
            </a:r>
            <a:r>
              <a:rPr lang="ko-KR" altLang="en-US" sz="1400" dirty="0"/>
              <a:t> 아시아 전역으로의 확장을 목표로 하며 새로운 시장에</a:t>
            </a:r>
            <a:endParaRPr lang="en-US" altLang="ko-KR" sz="1400" dirty="0"/>
          </a:p>
          <a:p>
            <a:pPr marL="0" indent="0" algn="l">
              <a:lnSpc>
                <a:spcPts val="1400"/>
              </a:lnSpc>
              <a:buNone/>
            </a:pPr>
            <a:r>
              <a:rPr lang="ko-KR" altLang="en-US" sz="1400" dirty="0"/>
              <a:t>진출할 </a:t>
            </a:r>
            <a:r>
              <a:rPr lang="ko-KR" altLang="en-US" sz="1400" dirty="0" err="1"/>
              <a:t>떄에는</a:t>
            </a:r>
            <a:r>
              <a:rPr lang="ko-KR" altLang="en-US" sz="1400" dirty="0"/>
              <a:t> 현지 문화와 의료 시스템을 이해하고 적응하는 전략을</a:t>
            </a:r>
            <a:endParaRPr lang="en-US" altLang="ko-KR" sz="1400" dirty="0"/>
          </a:p>
          <a:p>
            <a:pPr marL="0" indent="0" algn="l">
              <a:lnSpc>
                <a:spcPts val="1400"/>
              </a:lnSpc>
              <a:buNone/>
            </a:pPr>
            <a:r>
              <a:rPr lang="ko-KR" altLang="en-US" sz="1400" dirty="0"/>
              <a:t> 채택한다</a:t>
            </a:r>
            <a:r>
              <a:rPr lang="en-US" altLang="ko-KR" sz="1400" dirty="0"/>
              <a:t>. </a:t>
            </a:r>
            <a:r>
              <a:rPr lang="ko-KR" altLang="en-US" sz="1400" dirty="0"/>
              <a:t>이를 위해 현지 관리진을 싱가포르에서 교육시키고 초기에는</a:t>
            </a:r>
            <a:endParaRPr lang="en-US" altLang="ko-KR" sz="1400" dirty="0"/>
          </a:p>
          <a:p>
            <a:pPr marL="0" indent="0" algn="l">
              <a:lnSpc>
                <a:spcPts val="1400"/>
              </a:lnSpc>
              <a:buNone/>
            </a:pPr>
            <a:r>
              <a:rPr lang="ko-KR" altLang="en-US" sz="1400" dirty="0"/>
              <a:t>제한된 전문 분야로 운영을 시작하여 점진적으로 확장하는 방식을 사용한다</a:t>
            </a:r>
            <a:r>
              <a:rPr lang="en-US" altLang="ko-KR" sz="1400" dirty="0"/>
              <a:t>.</a:t>
            </a:r>
            <a:r>
              <a:rPr lang="ko-KR" altLang="en-US" sz="1400" dirty="0"/>
              <a:t> </a:t>
            </a:r>
            <a:endParaRPr lang="en-US" sz="1400" dirty="0"/>
          </a:p>
        </p:txBody>
      </p:sp>
      <p:sp>
        <p:nvSpPr>
          <p:cNvPr id="10" name="Shape 7"/>
          <p:cNvSpPr/>
          <p:nvPr/>
        </p:nvSpPr>
        <p:spPr>
          <a:xfrm>
            <a:off x="5878469" y="6238851"/>
            <a:ext cx="255151" cy="255151"/>
          </a:xfrm>
          <a:prstGeom prst="roundRect">
            <a:avLst>
              <a:gd name="adj" fmla="val 3584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0160" dir="2700000" algn="bl" rotWithShape="0">
              <a:srgbClr val="151617">
                <a:alpha val="100000"/>
              </a:srgbClr>
            </a:outerShdw>
          </a:effectLst>
        </p:spPr>
        <p:txBody>
          <a:bodyPr/>
          <a:lstStyle/>
          <a:p>
            <a:endParaRPr lang="ko-KR" altLang="en-US" dirty="0"/>
          </a:p>
        </p:txBody>
      </p:sp>
      <p:sp>
        <p:nvSpPr>
          <p:cNvPr id="11" name="Text 8"/>
          <p:cNvSpPr/>
          <p:nvPr/>
        </p:nvSpPr>
        <p:spPr>
          <a:xfrm>
            <a:off x="6250395" y="6366426"/>
            <a:ext cx="1417558" cy="2551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ko-KR" altLang="en-US" sz="2000" dirty="0">
                <a:latin typeface="Montserrat Black" panose="00000A00000000000000" pitchFamily="2" charset="0"/>
              </a:rPr>
              <a:t>지속 가능한 성장과 재무 안정성 확보</a:t>
            </a:r>
            <a:endParaRPr lang="en-US" sz="2000" dirty="0">
              <a:latin typeface="Montserrat Black" panose="00000A00000000000000" pitchFamily="2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6012736" y="6765122"/>
            <a:ext cx="5424930" cy="10979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ko-KR" altLang="en-US" sz="1400" dirty="0" err="1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파크웨이</a:t>
            </a:r>
            <a:r>
              <a:rPr lang="ko-KR" altLang="en-US" sz="14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 라이프 리츠를 통해 병원 자산을 효율적으로 관리하고</a:t>
            </a:r>
            <a:endParaRPr lang="en-US" altLang="ko-KR" sz="1400" dirty="0">
              <a:solidFill>
                <a:srgbClr val="151617"/>
              </a:solidFill>
              <a:latin typeface="Inconsolata" pitchFamily="34" charset="0"/>
              <a:ea typeface="Inconsolata" pitchFamily="34" charset="-122"/>
              <a:cs typeface="Inconsolata" pitchFamily="34" charset="-120"/>
            </a:endParaRPr>
          </a:p>
          <a:p>
            <a:pPr marL="0" indent="0" algn="l">
              <a:lnSpc>
                <a:spcPts val="1400"/>
              </a:lnSpc>
              <a:buNone/>
            </a:pPr>
            <a:r>
              <a:rPr lang="ko-KR" altLang="en-US" sz="1400" dirty="0">
                <a:solidFill>
                  <a:srgbClr val="151617"/>
                </a:solidFill>
                <a:latin typeface="Inconsolata" pitchFamily="34" charset="0"/>
              </a:rPr>
              <a:t>장기 임대 계약을 통해 안정적인 수익을 확보한다</a:t>
            </a:r>
            <a:r>
              <a:rPr lang="en-US" altLang="ko-KR" sz="1400" dirty="0">
                <a:solidFill>
                  <a:srgbClr val="151617"/>
                </a:solidFill>
                <a:latin typeface="Inconsolata" pitchFamily="34" charset="0"/>
              </a:rPr>
              <a:t>.  </a:t>
            </a:r>
            <a:r>
              <a:rPr lang="ko-KR" altLang="en-US" sz="1400" dirty="0">
                <a:solidFill>
                  <a:srgbClr val="151617"/>
                </a:solidFill>
                <a:latin typeface="Inconsolata" pitchFamily="34" charset="0"/>
              </a:rPr>
              <a:t>또한 새로운</a:t>
            </a:r>
            <a:endParaRPr lang="en-US" altLang="ko-KR" sz="1400" dirty="0">
              <a:solidFill>
                <a:srgbClr val="151617"/>
              </a:solidFill>
              <a:latin typeface="Inconsolata" pitchFamily="34" charset="0"/>
            </a:endParaRPr>
          </a:p>
          <a:p>
            <a:pPr marL="0" indent="0" algn="l">
              <a:lnSpc>
                <a:spcPts val="1400"/>
              </a:lnSpc>
              <a:buNone/>
            </a:pPr>
            <a:r>
              <a:rPr lang="ko-KR" altLang="en-US" sz="1400" dirty="0">
                <a:solidFill>
                  <a:srgbClr val="151617"/>
                </a:solidFill>
                <a:latin typeface="Inconsolata" pitchFamily="34" charset="0"/>
              </a:rPr>
              <a:t>시설에 대한 투자와 기존 시설의 업그레이드를 통해 경쟁력을 유지한다</a:t>
            </a:r>
            <a:r>
              <a:rPr lang="en-US" altLang="ko-KR" sz="1400" dirty="0">
                <a:solidFill>
                  <a:srgbClr val="151617"/>
                </a:solidFill>
                <a:latin typeface="Inconsolata" pitchFamily="34" charset="0"/>
              </a:rPr>
              <a:t>.</a:t>
            </a:r>
            <a:endParaRPr lang="en-US" sz="1400" dirty="0"/>
          </a:p>
        </p:txBody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835" y="2872567"/>
            <a:ext cx="4822169" cy="452739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5">
    <p:bg>
      <p:bgPr>
        <a:solidFill>
          <a:srgbClr val="F3E9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45177ECB-7613-1875-DC54-44E0ED815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0" y="-21959"/>
            <a:ext cx="5954622" cy="8229600"/>
          </a:xfrm>
          <a:prstGeom prst="rect">
            <a:avLst/>
          </a:prstGeom>
        </p:spPr>
      </p:pic>
      <p:sp>
        <p:nvSpPr>
          <p:cNvPr id="2" name="Text 0"/>
          <p:cNvSpPr/>
          <p:nvPr/>
        </p:nvSpPr>
        <p:spPr>
          <a:xfrm>
            <a:off x="6170228" y="466784"/>
            <a:ext cx="5896570" cy="725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800" b="1" dirty="0" err="1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자본</a:t>
            </a:r>
            <a:r>
              <a:rPr lang="en-US" sz="48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 전략</a:t>
            </a:r>
            <a:endParaRPr lang="en-US" sz="4800" dirty="0"/>
          </a:p>
        </p:txBody>
      </p:sp>
      <p:sp>
        <p:nvSpPr>
          <p:cNvPr id="3" name="Text 1"/>
          <p:cNvSpPr/>
          <p:nvPr/>
        </p:nvSpPr>
        <p:spPr>
          <a:xfrm>
            <a:off x="6512920" y="2388081"/>
            <a:ext cx="1525664" cy="5129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ko-KR" alt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자금 조달 수단 </a:t>
            </a:r>
            <a:r>
              <a:rPr lang="en-US" altLang="ko-KR" sz="2200" b="1" dirty="0">
                <a:solidFill>
                  <a:srgbClr val="151617"/>
                </a:solidFill>
                <a:ea typeface="Montserrat Black" pitchFamily="34" charset="-122"/>
                <a:cs typeface="Montserrat Black" pitchFamily="34" charset="-120"/>
              </a:rPr>
              <a:t>:</a:t>
            </a:r>
            <a:endParaRPr lang="en-US" sz="2200" dirty="0">
              <a:ea typeface="+mj-ea"/>
            </a:endParaRPr>
          </a:p>
        </p:txBody>
      </p:sp>
      <p:sp>
        <p:nvSpPr>
          <p:cNvPr id="5" name="Text 3"/>
          <p:cNvSpPr/>
          <p:nvPr/>
        </p:nvSpPr>
        <p:spPr>
          <a:xfrm>
            <a:off x="6547984" y="4020022"/>
            <a:ext cx="1965905" cy="4025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ko-KR" alt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자연 혜지 전략 </a:t>
            </a:r>
            <a:r>
              <a:rPr lang="en-US" altLang="ko-KR" sz="2200" b="1" dirty="0">
                <a:solidFill>
                  <a:srgbClr val="151617"/>
                </a:solidFill>
                <a:ea typeface="+mj-ea"/>
                <a:cs typeface="Montserrat Black" pitchFamily="34" charset="-120"/>
              </a:rPr>
              <a:t>:</a:t>
            </a: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 </a:t>
            </a:r>
            <a:endParaRPr lang="en-US" sz="2000" dirty="0"/>
          </a:p>
        </p:txBody>
      </p:sp>
      <p:sp>
        <p:nvSpPr>
          <p:cNvPr id="6" name="Text 4"/>
          <p:cNvSpPr/>
          <p:nvPr/>
        </p:nvSpPr>
        <p:spPr>
          <a:xfrm>
            <a:off x="8612659" y="4030994"/>
            <a:ext cx="4941563" cy="13207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ko-KR" altLang="en-US" sz="1750" dirty="0">
                <a:solidFill>
                  <a:srgbClr val="151617"/>
                </a:solidFill>
                <a:latin typeface="+mn-ea"/>
                <a:cs typeface="Calibri" panose="020F0502020204030204" pitchFamily="34" charset="0"/>
              </a:rPr>
              <a:t>해외 자산에 대한 환율변동 위험을 최소화 하기 위해 해당 자산의 통화로 부채를 조달하는 자연 헤지 전략을 채택하고 있다</a:t>
            </a:r>
            <a:r>
              <a:rPr lang="en-US" altLang="ko-KR" sz="1750" dirty="0">
                <a:solidFill>
                  <a:srgbClr val="151617"/>
                </a:solidFill>
                <a:latin typeface="+mn-ea"/>
                <a:cs typeface="Calibri" panose="020F0502020204030204" pitchFamily="34" charset="0"/>
              </a:rPr>
              <a:t>. </a:t>
            </a:r>
            <a:r>
              <a:rPr lang="ko-KR" altLang="en-US" sz="1750" dirty="0">
                <a:solidFill>
                  <a:srgbClr val="151617"/>
                </a:solidFill>
                <a:latin typeface="+mn-ea"/>
                <a:cs typeface="Calibri" panose="020F0502020204030204" pitchFamily="34" charset="0"/>
              </a:rPr>
              <a:t>이를 통해 환율 변동에 따른 재무 리스크를 효과적으로 관리하고 있다</a:t>
            </a:r>
            <a:r>
              <a:rPr lang="en-US" altLang="ko-KR" sz="1750" dirty="0">
                <a:solidFill>
                  <a:srgbClr val="151617"/>
                </a:solidFill>
                <a:latin typeface="+mn-ea"/>
                <a:cs typeface="Calibri" panose="020F0502020204030204" pitchFamily="34" charset="0"/>
              </a:rPr>
              <a:t>.</a:t>
            </a:r>
            <a:endParaRPr lang="en-US" sz="1750" dirty="0">
              <a:latin typeface="+mn-ea"/>
              <a:cs typeface="Calibri" panose="020F050202020403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 flipH="1">
            <a:off x="6584728" y="5922383"/>
            <a:ext cx="3858323" cy="5504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ko-KR" alt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낮은 부채 비용</a:t>
            </a:r>
            <a:r>
              <a:rPr lang="en-US" sz="2200" b="1" dirty="0">
                <a:solidFill>
                  <a:srgbClr val="151617"/>
                </a:solidFill>
                <a:ea typeface="Montserrat Black" pitchFamily="34" charset="-122"/>
                <a:cs typeface="Montserrat Black" pitchFamily="34" charset="-120"/>
              </a:rPr>
              <a:t>: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8558477" y="5922383"/>
            <a:ext cx="4995745" cy="16942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 </a:t>
            </a:r>
            <a:r>
              <a:rPr lang="en-US" sz="1750" dirty="0">
                <a:solidFill>
                  <a:srgbClr val="151617"/>
                </a:solidFill>
                <a:latin typeface="+mn-ea"/>
                <a:cs typeface="Inconsolata" pitchFamily="34" charset="-120"/>
              </a:rPr>
              <a:t>Parkway Life Reit</a:t>
            </a:r>
            <a:r>
              <a:rPr lang="ko-KR" altLang="en-US" sz="1750" dirty="0">
                <a:solidFill>
                  <a:srgbClr val="151617"/>
                </a:solidFill>
                <a:latin typeface="+mn-ea"/>
                <a:cs typeface="Inconsolata" pitchFamily="34" charset="-120"/>
              </a:rPr>
              <a:t>는 평균 부채 비용을 </a:t>
            </a:r>
            <a:r>
              <a:rPr lang="en-US" altLang="ko-KR" sz="1750" dirty="0">
                <a:solidFill>
                  <a:srgbClr val="151617"/>
                </a:solidFill>
                <a:latin typeface="+mn-ea"/>
                <a:cs typeface="Inconsolata" pitchFamily="34" charset="-120"/>
              </a:rPr>
              <a:t>1.27%</a:t>
            </a:r>
            <a:r>
              <a:rPr lang="ko-KR" altLang="en-US" sz="1750" dirty="0">
                <a:solidFill>
                  <a:srgbClr val="151617"/>
                </a:solidFill>
                <a:latin typeface="+mn-ea"/>
                <a:cs typeface="Inconsolata" pitchFamily="34" charset="-120"/>
              </a:rPr>
              <a:t>로 유지한다</a:t>
            </a:r>
            <a:r>
              <a:rPr lang="en-US" altLang="ko-KR" sz="1750" dirty="0">
                <a:solidFill>
                  <a:srgbClr val="151617"/>
                </a:solidFill>
                <a:latin typeface="+mn-ea"/>
                <a:cs typeface="Inconsolata" pitchFamily="34" charset="-120"/>
              </a:rPr>
              <a:t>.</a:t>
            </a:r>
          </a:p>
          <a:p>
            <a:pPr marL="0" indent="0" algn="l">
              <a:lnSpc>
                <a:spcPts val="2850"/>
              </a:lnSpc>
              <a:buNone/>
            </a:pPr>
            <a:r>
              <a:rPr lang="ko-KR" altLang="en-US" sz="1750" dirty="0">
                <a:solidFill>
                  <a:srgbClr val="151617"/>
                </a:solidFill>
                <a:latin typeface="+mn-ea"/>
                <a:cs typeface="Inconsolata" pitchFamily="34" charset="-120"/>
              </a:rPr>
              <a:t>이는 싱가포르 </a:t>
            </a:r>
            <a:r>
              <a:rPr lang="en-US" altLang="ko-KR" sz="1750" dirty="0">
                <a:solidFill>
                  <a:srgbClr val="151617"/>
                </a:solidFill>
                <a:latin typeface="+mn-ea"/>
                <a:cs typeface="Inconsolata" pitchFamily="34" charset="-120"/>
              </a:rPr>
              <a:t>REIT</a:t>
            </a:r>
            <a:r>
              <a:rPr lang="ko-KR" altLang="en-US" sz="1750" dirty="0">
                <a:solidFill>
                  <a:srgbClr val="151617"/>
                </a:solidFill>
                <a:latin typeface="+mn-ea"/>
                <a:cs typeface="Inconsolata" pitchFamily="34" charset="-120"/>
              </a:rPr>
              <a:t> 중에서도 낮은 수준이며 이자율</a:t>
            </a:r>
            <a:endParaRPr lang="en-US" altLang="ko-KR" sz="1750" dirty="0">
              <a:solidFill>
                <a:srgbClr val="151617"/>
              </a:solidFill>
              <a:latin typeface="+mn-ea"/>
              <a:cs typeface="Inconsolata" pitchFamily="34" charset="-120"/>
            </a:endParaRPr>
          </a:p>
          <a:p>
            <a:pPr marL="0" indent="0" algn="l">
              <a:lnSpc>
                <a:spcPts val="2850"/>
              </a:lnSpc>
              <a:buNone/>
            </a:pPr>
            <a:r>
              <a:rPr lang="ko-KR" altLang="en-US" sz="1750" dirty="0" err="1">
                <a:solidFill>
                  <a:srgbClr val="151617"/>
                </a:solidFill>
                <a:latin typeface="+mn-ea"/>
                <a:cs typeface="Inconsolata" pitchFamily="34" charset="-120"/>
              </a:rPr>
              <a:t>스왑을</a:t>
            </a:r>
            <a:r>
              <a:rPr lang="ko-KR" altLang="en-US" sz="1750" dirty="0">
                <a:solidFill>
                  <a:srgbClr val="151617"/>
                </a:solidFill>
                <a:latin typeface="+mn-ea"/>
                <a:cs typeface="Inconsolata" pitchFamily="34" charset="-120"/>
              </a:rPr>
              <a:t> 활용한 금리 상승에 따른 영향을 최소화하고</a:t>
            </a:r>
            <a:endParaRPr lang="en-US" altLang="ko-KR" sz="1750" dirty="0">
              <a:solidFill>
                <a:srgbClr val="151617"/>
              </a:solidFill>
              <a:latin typeface="+mn-ea"/>
              <a:cs typeface="Inconsolata" pitchFamily="34" charset="-120"/>
            </a:endParaRPr>
          </a:p>
          <a:p>
            <a:pPr marL="0" indent="0" algn="l">
              <a:lnSpc>
                <a:spcPts val="2850"/>
              </a:lnSpc>
              <a:buNone/>
            </a:pPr>
            <a:r>
              <a:rPr lang="ko-KR" altLang="en-US" sz="1750" dirty="0">
                <a:solidFill>
                  <a:srgbClr val="151617"/>
                </a:solidFill>
                <a:latin typeface="+mn-ea"/>
                <a:cs typeface="Inconsolata" pitchFamily="34" charset="-120"/>
              </a:rPr>
              <a:t>있다</a:t>
            </a:r>
            <a:r>
              <a:rPr lang="en-US" altLang="ko-KR" sz="1750" dirty="0">
                <a:solidFill>
                  <a:srgbClr val="151617"/>
                </a:solidFill>
                <a:latin typeface="+mn-ea"/>
                <a:cs typeface="Inconsolata" pitchFamily="34" charset="-12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E68AF9-48B2-34DA-0371-08FE71ED847E}"/>
              </a:ext>
            </a:extLst>
          </p:cNvPr>
          <p:cNvSpPr txBox="1"/>
          <p:nvPr/>
        </p:nvSpPr>
        <p:spPr>
          <a:xfrm>
            <a:off x="8513889" y="2388081"/>
            <a:ext cx="4362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+mn-ea"/>
              </a:rPr>
              <a:t>Parkway Life Reit</a:t>
            </a:r>
            <a:r>
              <a:rPr lang="ko-KR" altLang="en-US" dirty="0">
                <a:latin typeface="+mn-ea"/>
              </a:rPr>
              <a:t>는 다양한 금융기관의 협력을 통해 자금을 조달하며 채권 발행 프로그램</a:t>
            </a:r>
            <a:r>
              <a:rPr lang="en-US" altLang="ko-KR" dirty="0">
                <a:latin typeface="+mn-ea"/>
              </a:rPr>
              <a:t>(Debt </a:t>
            </a:r>
            <a:r>
              <a:rPr lang="en-US" altLang="ko-KR" dirty="0" err="1">
                <a:latin typeface="+mn-ea"/>
              </a:rPr>
              <a:t>lssuance</a:t>
            </a:r>
            <a:r>
              <a:rPr lang="en-US" altLang="ko-KR" dirty="0">
                <a:latin typeface="+mn-ea"/>
              </a:rPr>
              <a:t> </a:t>
            </a:r>
            <a:r>
              <a:rPr lang="en-US" altLang="ko-KR" dirty="0" err="1">
                <a:latin typeface="+mn-ea"/>
              </a:rPr>
              <a:t>programme</a:t>
            </a:r>
            <a:r>
              <a:rPr lang="en-US" altLang="ko-KR" dirty="0">
                <a:latin typeface="+mn-ea"/>
              </a:rPr>
              <a:t>)</a:t>
            </a:r>
            <a:r>
              <a:rPr lang="ko-KR" altLang="en-US" dirty="0">
                <a:latin typeface="+mn-ea"/>
              </a:rPr>
              <a:t>을 통해 운영하고 있다</a:t>
            </a:r>
            <a:r>
              <a:rPr lang="en-US" altLang="ko-KR" dirty="0">
                <a:latin typeface="+mn-ea"/>
              </a:rPr>
              <a:t>.</a:t>
            </a:r>
            <a:endParaRPr lang="ko-KR" altLang="en-US" dirty="0">
              <a:latin typeface="+mn-ea"/>
            </a:endParaRPr>
          </a:p>
        </p:txBody>
      </p:sp>
      <p:sp>
        <p:nvSpPr>
          <p:cNvPr id="13" name="화살표: 굽음 12">
            <a:extLst>
              <a:ext uri="{FF2B5EF4-FFF2-40B4-BE49-F238E27FC236}">
                <a16:creationId xmlns:a16="http://schemas.microsoft.com/office/drawing/2014/main" id="{305B8142-7EA0-8541-11D7-C9A07CEB1473}"/>
              </a:ext>
            </a:extLst>
          </p:cNvPr>
          <p:cNvSpPr/>
          <p:nvPr/>
        </p:nvSpPr>
        <p:spPr>
          <a:xfrm>
            <a:off x="9010184" y="891251"/>
            <a:ext cx="307435" cy="1496830"/>
          </a:xfrm>
          <a:prstGeom prst="bentArrow">
            <a:avLst>
              <a:gd name="adj1" fmla="val 25000"/>
              <a:gd name="adj2" fmla="val 29877"/>
              <a:gd name="adj3" fmla="val 25000"/>
              <a:gd name="adj4" fmla="val 62269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B139B3-1CE9-FA08-74AD-E47D678A481B}"/>
              </a:ext>
            </a:extLst>
          </p:cNvPr>
          <p:cNvSpPr txBox="1"/>
          <p:nvPr/>
        </p:nvSpPr>
        <p:spPr>
          <a:xfrm>
            <a:off x="9488609" y="496638"/>
            <a:ext cx="4743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Parkway Life Reit</a:t>
            </a:r>
            <a:r>
              <a:rPr lang="ko-KR" altLang="en-US" sz="1600" dirty="0"/>
              <a:t>는 싱가포르에</a:t>
            </a:r>
            <a:r>
              <a:rPr lang="en-US" altLang="ko-KR" sz="1600" dirty="0"/>
              <a:t> </a:t>
            </a:r>
            <a:r>
              <a:rPr lang="ko-KR" altLang="en-US" sz="1600" dirty="0"/>
              <a:t>본사를 둔 병원의 건물을 소유하고 이를 병원에 임대해줘서 생긴 수익을 투자자와 나누는 헬스케어 특화 부동산 투자이다</a:t>
            </a:r>
            <a:r>
              <a:rPr lang="en-US" altLang="ko-KR" sz="1600" dirty="0"/>
              <a:t>.</a:t>
            </a:r>
            <a:endParaRPr lang="ko-KR" alt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FD0EDA-276F-DD56-EAA5-F63F9B99FC88}"/>
              </a:ext>
            </a:extLst>
          </p:cNvPr>
          <p:cNvSpPr txBox="1"/>
          <p:nvPr/>
        </p:nvSpPr>
        <p:spPr>
          <a:xfrm>
            <a:off x="4351663" y="7019217"/>
            <a:ext cx="83244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REIT</a:t>
            </a:r>
            <a:r>
              <a:rPr lang="ko-KR" altLang="en-US" sz="2000" dirty="0"/>
              <a:t>란</a:t>
            </a:r>
            <a:r>
              <a:rPr lang="en-US" altLang="ko-KR" sz="2000" dirty="0"/>
              <a:t>? : </a:t>
            </a:r>
          </a:p>
          <a:p>
            <a:r>
              <a:rPr lang="ko-KR" altLang="en-US" sz="2000" dirty="0"/>
              <a:t>여러 사람이 돈을 모아 부동산에</a:t>
            </a:r>
            <a:endParaRPr lang="en-US" altLang="ko-KR" sz="2000" dirty="0"/>
          </a:p>
          <a:p>
            <a:r>
              <a:rPr lang="ko-KR" altLang="en-US" sz="2000" dirty="0"/>
              <a:t> 투자하고 생긴 수익을 나누는 제도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7">
    <p:bg>
      <p:bgPr>
        <a:solidFill>
          <a:srgbClr val="F3E9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>
            <a:extLst>
              <a:ext uri="{FF2B5EF4-FFF2-40B4-BE49-F238E27FC236}">
                <a16:creationId xmlns:a16="http://schemas.microsoft.com/office/drawing/2014/main" id="{E9A097D8-7440-0370-5C9B-024831DE732E}"/>
              </a:ext>
            </a:extLst>
          </p:cNvPr>
          <p:cNvSpPr/>
          <p:nvPr/>
        </p:nvSpPr>
        <p:spPr>
          <a:xfrm>
            <a:off x="0" y="5574"/>
            <a:ext cx="6434733" cy="1455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9C2B2E9C-0266-9F8D-E945-F35F2BFEA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183" y="-6841"/>
            <a:ext cx="9410218" cy="1467651"/>
          </a:xfrm>
          <a:prstGeom prst="rect">
            <a:avLst/>
          </a:prstGeom>
          <a:ln>
            <a:noFill/>
          </a:ln>
        </p:spPr>
      </p:pic>
      <p:sp>
        <p:nvSpPr>
          <p:cNvPr id="3" name="Text 0"/>
          <p:cNvSpPr/>
          <p:nvPr/>
        </p:nvSpPr>
        <p:spPr>
          <a:xfrm>
            <a:off x="510855" y="470151"/>
            <a:ext cx="5644515" cy="7055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ko-KR" altLang="en-US" sz="4400" dirty="0"/>
              <a:t>수익 다각화 전략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491145" y="1853445"/>
            <a:ext cx="7937093" cy="1641930"/>
          </a:xfrm>
          <a:prstGeom prst="roundRect">
            <a:avLst>
              <a:gd name="adj" fmla="val 695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20320" dir="2700000" algn="bl" rotWithShape="0">
              <a:srgbClr val="151617">
                <a:alpha val="100000"/>
              </a:srgbClr>
            </a:outerShdw>
          </a:effectLst>
        </p:spPr>
      </p:sp>
      <p:sp>
        <p:nvSpPr>
          <p:cNvPr id="5" name="Text 2"/>
          <p:cNvSpPr/>
          <p:nvPr/>
        </p:nvSpPr>
        <p:spPr>
          <a:xfrm>
            <a:off x="510855" y="1840203"/>
            <a:ext cx="2822258" cy="3526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ko-KR" altLang="en-US" sz="2200" dirty="0"/>
              <a:t>디지털 헬스케어 및 플랫폼 전략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510856" y="2255036"/>
            <a:ext cx="7609564" cy="3824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+mn-ea"/>
              </a:rPr>
              <a:t>PPA(</a:t>
            </a:r>
            <a:r>
              <a:rPr lang="ko-KR" altLang="en-US" sz="1750" dirty="0">
                <a:solidFill>
                  <a:srgbClr val="151617"/>
                </a:solidFill>
                <a:latin typeface="+mn-ea"/>
              </a:rPr>
              <a:t>전력구매계약</a:t>
            </a:r>
            <a:r>
              <a:rPr lang="en-US" altLang="ko-KR" sz="1750" dirty="0">
                <a:solidFill>
                  <a:srgbClr val="151617"/>
                </a:solidFill>
                <a:latin typeface="+mn-ea"/>
              </a:rPr>
              <a:t>)</a:t>
            </a:r>
            <a:r>
              <a:rPr lang="en-US" sz="1750" dirty="0">
                <a:solidFill>
                  <a:srgbClr val="151617"/>
                </a:solidFill>
                <a:latin typeface="+mn-ea"/>
              </a:rPr>
              <a:t> , AI </a:t>
            </a:r>
            <a:r>
              <a:rPr lang="ko-KR" altLang="en-US" sz="1750" dirty="0">
                <a:solidFill>
                  <a:srgbClr val="151617"/>
                </a:solidFill>
                <a:latin typeface="+mn-ea"/>
              </a:rPr>
              <a:t>기반 병원 행정의 자동화</a:t>
            </a:r>
            <a:endParaRPr lang="en-US" altLang="ko-KR" sz="1750" dirty="0">
              <a:solidFill>
                <a:srgbClr val="151617"/>
              </a:solidFill>
              <a:latin typeface="+mn-ea"/>
            </a:endParaRPr>
          </a:p>
          <a:p>
            <a:pPr marL="0" indent="0" algn="l">
              <a:lnSpc>
                <a:spcPts val="2800"/>
              </a:lnSpc>
              <a:buNone/>
            </a:pPr>
            <a:r>
              <a:rPr lang="ko-KR" altLang="en-US" sz="1750" dirty="0">
                <a:solidFill>
                  <a:srgbClr val="151617"/>
                </a:solidFill>
                <a:latin typeface="Inconsolata" pitchFamily="34" charset="0"/>
              </a:rPr>
              <a:t>원격 진료 및 데이터 분석 서비스 제공</a:t>
            </a:r>
            <a:endParaRPr lang="en-US" altLang="ko-KR" sz="1750" dirty="0">
              <a:solidFill>
                <a:srgbClr val="151617"/>
              </a:solidFill>
              <a:latin typeface="Inconsolata" pitchFamily="34" charset="0"/>
            </a:endParaRPr>
          </a:p>
          <a:p>
            <a:pPr marL="0" indent="0" algn="l">
              <a:lnSpc>
                <a:spcPts val="2800"/>
              </a:lnSpc>
              <a:buNone/>
            </a:pPr>
            <a:r>
              <a:rPr lang="ko-KR" altLang="en-US" sz="1750" dirty="0" err="1">
                <a:solidFill>
                  <a:srgbClr val="151617"/>
                </a:solidFill>
                <a:latin typeface="Inconsolata" pitchFamily="34" charset="0"/>
              </a:rPr>
              <a:t>수익원</a:t>
            </a:r>
            <a:r>
              <a:rPr lang="ko-KR" altLang="en-US" sz="1750" dirty="0">
                <a:solidFill>
                  <a:srgbClr val="151617"/>
                </a:solidFill>
                <a:latin typeface="Inconsolata" pitchFamily="34" charset="0"/>
              </a:rPr>
              <a:t> </a:t>
            </a:r>
            <a:r>
              <a:rPr lang="en-US" altLang="ko-KR" sz="1750" dirty="0">
                <a:solidFill>
                  <a:srgbClr val="151617"/>
                </a:solidFill>
                <a:latin typeface="Inconsolata" pitchFamily="34" charset="0"/>
              </a:rPr>
              <a:t>: </a:t>
            </a:r>
            <a:r>
              <a:rPr lang="ko-KR" altLang="en-US" sz="1750" dirty="0">
                <a:solidFill>
                  <a:srgbClr val="151617"/>
                </a:solidFill>
                <a:latin typeface="Inconsolata" pitchFamily="34" charset="0"/>
              </a:rPr>
              <a:t>운영효율 </a:t>
            </a:r>
            <a:r>
              <a:rPr lang="en-US" altLang="ko-KR" sz="1750" dirty="0">
                <a:solidFill>
                  <a:srgbClr val="151617"/>
                </a:solidFill>
                <a:latin typeface="Inconsolata" pitchFamily="34" charset="0"/>
              </a:rPr>
              <a:t>, </a:t>
            </a:r>
            <a:r>
              <a:rPr lang="ko-KR" altLang="en-US" sz="1750" dirty="0">
                <a:solidFill>
                  <a:srgbClr val="151617"/>
                </a:solidFill>
                <a:latin typeface="Inconsolata" pitchFamily="34" charset="0"/>
              </a:rPr>
              <a:t>데이터 수익화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16689" y="4021486"/>
            <a:ext cx="7937093" cy="1558436"/>
          </a:xfrm>
          <a:prstGeom prst="roundRect">
            <a:avLst>
              <a:gd name="adj" fmla="val 695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20320" dir="2700000" algn="bl" rotWithShape="0">
              <a:srgbClr val="151617">
                <a:alpha val="100000"/>
              </a:srgbClr>
            </a:outerShdw>
          </a:effectLst>
        </p:spPr>
        <p:txBody>
          <a:bodyPr/>
          <a:lstStyle/>
          <a:p>
            <a:endParaRPr lang="ko-KR" altLang="en-US" dirty="0"/>
          </a:p>
        </p:txBody>
      </p:sp>
      <p:sp>
        <p:nvSpPr>
          <p:cNvPr id="8" name="Text 5"/>
          <p:cNvSpPr/>
          <p:nvPr/>
        </p:nvSpPr>
        <p:spPr>
          <a:xfrm>
            <a:off x="510855" y="4138414"/>
            <a:ext cx="2822258" cy="3526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ko-KR" altLang="en-US" sz="2200" dirty="0"/>
              <a:t>헬스케어 자산 수익화 </a:t>
            </a:r>
            <a:r>
              <a:rPr lang="en-US" altLang="ko-KR" sz="2200" dirty="0"/>
              <a:t>– parkway Life Reit 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23580" y="3929539"/>
            <a:ext cx="7096839" cy="3611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416689" y="6093459"/>
            <a:ext cx="8087564" cy="1912840"/>
          </a:xfrm>
          <a:prstGeom prst="roundRect">
            <a:avLst>
              <a:gd name="adj" fmla="val 695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20320" dir="2700000" algn="bl" rotWithShape="0">
              <a:srgbClr val="151617">
                <a:alpha val="100000"/>
              </a:srgbClr>
            </a:outerShdw>
          </a:effectLst>
        </p:spPr>
      </p:sp>
      <p:sp>
        <p:nvSpPr>
          <p:cNvPr id="11" name="Text 8"/>
          <p:cNvSpPr/>
          <p:nvPr/>
        </p:nvSpPr>
        <p:spPr>
          <a:xfrm>
            <a:off x="510855" y="6292960"/>
            <a:ext cx="3334983" cy="3256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ko-KR" altLang="en-US" sz="2200" b="1" dirty="0">
                <a:solidFill>
                  <a:srgbClr val="151617"/>
                </a:solidFill>
                <a:latin typeface="Montserrat Black" pitchFamily="34" charset="0"/>
              </a:rPr>
              <a:t>건강 관리 서비스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510855" y="6771189"/>
            <a:ext cx="7842927" cy="11921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ko-KR" altLang="en-US" sz="1750" dirty="0">
                <a:solidFill>
                  <a:srgbClr val="151617"/>
                </a:solidFill>
                <a:latin typeface="+mn-ea"/>
                <a:cs typeface="Inconsolata" pitchFamily="34" charset="-120"/>
              </a:rPr>
              <a:t>건강검진 센터 운영</a:t>
            </a:r>
            <a:r>
              <a:rPr lang="en-US" altLang="ko-KR" sz="1750" dirty="0">
                <a:solidFill>
                  <a:srgbClr val="151617"/>
                </a:solidFill>
                <a:latin typeface="+mn-ea"/>
                <a:cs typeface="Inconsolata" pitchFamily="34" charset="-120"/>
              </a:rPr>
              <a:t>(B2C) :</a:t>
            </a:r>
            <a:r>
              <a:rPr lang="ko-KR" altLang="en-US" sz="1750" dirty="0">
                <a:solidFill>
                  <a:srgbClr val="151617"/>
                </a:solidFill>
                <a:latin typeface="+mn-ea"/>
                <a:cs typeface="Inconsolata" pitchFamily="34" charset="-120"/>
              </a:rPr>
              <a:t>기업이 제품 및 서비스를 제공하는 비즈니스 모델</a:t>
            </a:r>
            <a:r>
              <a:rPr lang="en-US" altLang="ko-KR" sz="1750" dirty="0">
                <a:solidFill>
                  <a:srgbClr val="151617"/>
                </a:solidFill>
                <a:latin typeface="+mn-ea"/>
                <a:cs typeface="Inconsolata" pitchFamily="34" charset="-120"/>
              </a:rPr>
              <a:t> </a:t>
            </a:r>
          </a:p>
          <a:p>
            <a:pPr marL="0" indent="0" algn="l">
              <a:lnSpc>
                <a:spcPts val="2800"/>
              </a:lnSpc>
              <a:buNone/>
            </a:pPr>
            <a:r>
              <a:rPr lang="ko-KR" altLang="en-US" sz="1750" dirty="0">
                <a:solidFill>
                  <a:srgbClr val="151617"/>
                </a:solidFill>
                <a:latin typeface="+mn-ea"/>
              </a:rPr>
              <a:t>기업</a:t>
            </a:r>
            <a:r>
              <a:rPr lang="en-US" sz="1750" dirty="0">
                <a:solidFill>
                  <a:srgbClr val="151617"/>
                </a:solidFill>
                <a:latin typeface="+mn-ea"/>
              </a:rPr>
              <a:t> </a:t>
            </a:r>
            <a:r>
              <a:rPr lang="ko-KR" altLang="en-US" sz="1750" dirty="0">
                <a:solidFill>
                  <a:srgbClr val="151617"/>
                </a:solidFill>
                <a:latin typeface="+mn-ea"/>
              </a:rPr>
              <a:t>건강관리 계약</a:t>
            </a:r>
            <a:r>
              <a:rPr lang="en-US" altLang="ko-KR" sz="1750" dirty="0">
                <a:solidFill>
                  <a:srgbClr val="151617"/>
                </a:solidFill>
                <a:latin typeface="+mn-ea"/>
              </a:rPr>
              <a:t>(B2B) :</a:t>
            </a:r>
            <a:r>
              <a:rPr lang="ko-KR" altLang="en-US" sz="1750" dirty="0">
                <a:solidFill>
                  <a:srgbClr val="151617"/>
                </a:solidFill>
                <a:latin typeface="+mn-ea"/>
              </a:rPr>
              <a:t>기업이 다른 기업</a:t>
            </a:r>
            <a:r>
              <a:rPr lang="en-US" altLang="ko-KR" sz="1750" dirty="0">
                <a:solidFill>
                  <a:srgbClr val="151617"/>
                </a:solidFill>
                <a:latin typeface="+mn-ea"/>
              </a:rPr>
              <a:t>,</a:t>
            </a:r>
            <a:r>
              <a:rPr lang="ko-KR" altLang="en-US" sz="1750" dirty="0">
                <a:solidFill>
                  <a:srgbClr val="151617"/>
                </a:solidFill>
                <a:latin typeface="+mn-ea"/>
              </a:rPr>
              <a:t>조직에 제품 및 서비스를 제공</a:t>
            </a:r>
            <a:endParaRPr lang="en-US" altLang="ko-KR" sz="1750" dirty="0">
              <a:solidFill>
                <a:srgbClr val="151617"/>
              </a:solidFill>
              <a:latin typeface="+mn-ea"/>
            </a:endParaRPr>
          </a:p>
          <a:p>
            <a:pPr marL="0" indent="0" algn="l">
              <a:lnSpc>
                <a:spcPts val="2800"/>
              </a:lnSpc>
              <a:buNone/>
            </a:pPr>
            <a:r>
              <a:rPr lang="ko-KR" altLang="en-US" sz="1750" dirty="0">
                <a:solidFill>
                  <a:srgbClr val="151617"/>
                </a:solidFill>
                <a:latin typeface="+mn-ea"/>
              </a:rPr>
              <a:t>하는 모델</a:t>
            </a:r>
            <a:r>
              <a:rPr lang="en-US" altLang="ko-KR" sz="1750" dirty="0">
                <a:solidFill>
                  <a:srgbClr val="151617"/>
                </a:solidFill>
                <a:latin typeface="+mn-ea"/>
              </a:rPr>
              <a:t>   </a:t>
            </a:r>
            <a:r>
              <a:rPr lang="ko-KR" altLang="en-US" sz="1750" dirty="0" err="1">
                <a:solidFill>
                  <a:srgbClr val="151617"/>
                </a:solidFill>
                <a:latin typeface="+mn-ea"/>
              </a:rPr>
              <a:t>수익원</a:t>
            </a:r>
            <a:r>
              <a:rPr lang="en-US" altLang="ko-KR" sz="1750" dirty="0">
                <a:solidFill>
                  <a:srgbClr val="151617"/>
                </a:solidFill>
                <a:latin typeface="+mn-ea"/>
              </a:rPr>
              <a:t>: </a:t>
            </a:r>
            <a:r>
              <a:rPr lang="ko-KR" altLang="en-US" sz="1750" dirty="0">
                <a:solidFill>
                  <a:srgbClr val="151617"/>
                </a:solidFill>
                <a:latin typeface="+mn-ea"/>
              </a:rPr>
              <a:t>정기수익 </a:t>
            </a:r>
            <a:r>
              <a:rPr lang="en-US" altLang="ko-KR" sz="1750" dirty="0">
                <a:solidFill>
                  <a:srgbClr val="151617"/>
                </a:solidFill>
                <a:latin typeface="+mn-ea"/>
              </a:rPr>
              <a:t>, </a:t>
            </a:r>
            <a:r>
              <a:rPr lang="ko-KR" altLang="en-US" sz="1750" dirty="0">
                <a:solidFill>
                  <a:srgbClr val="151617"/>
                </a:solidFill>
                <a:latin typeface="+mn-ea"/>
              </a:rPr>
              <a:t>계약 기반 수익 </a:t>
            </a:r>
            <a:endParaRPr lang="en-US" sz="1750" dirty="0">
              <a:latin typeface="+mn-ea"/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AC99CC09-D616-E98B-50CE-C8B6E2B9FF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1773" y="2252543"/>
            <a:ext cx="5000625" cy="476023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CD1CE0D-55EB-EC25-5E0B-54FCA8BFDA82}"/>
              </a:ext>
            </a:extLst>
          </p:cNvPr>
          <p:cNvSpPr txBox="1"/>
          <p:nvPr/>
        </p:nvSpPr>
        <p:spPr>
          <a:xfrm>
            <a:off x="416689" y="4598527"/>
            <a:ext cx="7425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병원 건물을 </a:t>
            </a:r>
            <a:r>
              <a:rPr lang="en-US" altLang="ko-KR" dirty="0"/>
              <a:t>Parkway Life Reit</a:t>
            </a:r>
            <a:r>
              <a:rPr lang="ko-KR" altLang="en-US" dirty="0"/>
              <a:t>에 매각 후 다시 임대하여 사용 </a:t>
            </a:r>
            <a:r>
              <a:rPr lang="en-US" altLang="ko-KR" dirty="0"/>
              <a:t>, </a:t>
            </a:r>
            <a:r>
              <a:rPr lang="ko-KR" altLang="en-US" dirty="0"/>
              <a:t>병원은 투자 리스크를 회피하고 </a:t>
            </a:r>
            <a:r>
              <a:rPr lang="en-US" altLang="ko-KR" dirty="0"/>
              <a:t>REIT</a:t>
            </a:r>
            <a:r>
              <a:rPr lang="ko-KR" altLang="en-US" dirty="0"/>
              <a:t>는 의료 부동산이라는 안정적인 수익 자산 확보</a:t>
            </a:r>
            <a:endParaRPr lang="en-US" altLang="ko-KR" dirty="0"/>
          </a:p>
          <a:p>
            <a:r>
              <a:rPr lang="ko-KR" altLang="en-US" dirty="0" err="1"/>
              <a:t>수익원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/>
              <a:t>임대료 </a:t>
            </a:r>
            <a:r>
              <a:rPr lang="en-US" altLang="ko-KR" dirty="0"/>
              <a:t>+ </a:t>
            </a:r>
            <a:r>
              <a:rPr lang="ko-KR" altLang="en-US" dirty="0"/>
              <a:t>배당 수익</a:t>
            </a:r>
          </a:p>
        </p:txBody>
      </p:sp>
      <p:sp>
        <p:nvSpPr>
          <p:cNvPr id="24" name="빼기 기호 23">
            <a:extLst>
              <a:ext uri="{FF2B5EF4-FFF2-40B4-BE49-F238E27FC236}">
                <a16:creationId xmlns:a16="http://schemas.microsoft.com/office/drawing/2014/main" id="{B0E7D79C-4E6A-B4BF-6407-59F0BFC16472}"/>
              </a:ext>
            </a:extLst>
          </p:cNvPr>
          <p:cNvSpPr/>
          <p:nvPr/>
        </p:nvSpPr>
        <p:spPr>
          <a:xfrm>
            <a:off x="183328" y="2307470"/>
            <a:ext cx="307817" cy="292925"/>
          </a:xfrm>
          <a:prstGeom prst="mathMinus">
            <a:avLst/>
          </a:prstGeom>
          <a:solidFill>
            <a:srgbClr val="FF0000"/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A1349E-0AC4-65FC-77E5-ED1E8B68F8DF}"/>
              </a:ext>
            </a:extLst>
          </p:cNvPr>
          <p:cNvSpPr txBox="1"/>
          <p:nvPr/>
        </p:nvSpPr>
        <p:spPr>
          <a:xfrm>
            <a:off x="567555" y="1274661"/>
            <a:ext cx="48034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/>
              <a:t>장기 구입을 통해 전기를 공급 받는 계약</a:t>
            </a:r>
          </a:p>
        </p:txBody>
      </p:sp>
      <p:sp>
        <p:nvSpPr>
          <p:cNvPr id="26" name="화살표: 굽음 25">
            <a:extLst>
              <a:ext uri="{FF2B5EF4-FFF2-40B4-BE49-F238E27FC236}">
                <a16:creationId xmlns:a16="http://schemas.microsoft.com/office/drawing/2014/main" id="{BF996B4A-9102-A86E-738C-8D9A8A270B13}"/>
              </a:ext>
            </a:extLst>
          </p:cNvPr>
          <p:cNvSpPr/>
          <p:nvPr/>
        </p:nvSpPr>
        <p:spPr>
          <a:xfrm>
            <a:off x="159446" y="1327334"/>
            <a:ext cx="408109" cy="1165611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37832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3E9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FF8EEA-F6A6-933D-CE02-21027EAD2A71}"/>
              </a:ext>
            </a:extLst>
          </p:cNvPr>
          <p:cNvSpPr txBox="1"/>
          <p:nvPr/>
        </p:nvSpPr>
        <p:spPr>
          <a:xfrm>
            <a:off x="1851103" y="2564780"/>
            <a:ext cx="107386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600" dirty="0"/>
              <a:t>Thanks For watching!</a:t>
            </a:r>
          </a:p>
          <a:p>
            <a:endParaRPr lang="ko-KR" altLang="en-US" sz="6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CA5561-59C5-FEEB-BB39-1EA6BBC9E20E}"/>
              </a:ext>
            </a:extLst>
          </p:cNvPr>
          <p:cNvSpPr txBox="1"/>
          <p:nvPr/>
        </p:nvSpPr>
        <p:spPr>
          <a:xfrm>
            <a:off x="8363414" y="5797974"/>
            <a:ext cx="5285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hlinkClick r:id="rId2"/>
              </a:rPr>
              <a:t>출처 </a:t>
            </a:r>
            <a:r>
              <a:rPr lang="en-US" altLang="ko-KR" dirty="0">
                <a:hlinkClick r:id="rId2"/>
              </a:rPr>
              <a:t>: </a:t>
            </a:r>
            <a:r>
              <a:rPr lang="ko-KR" altLang="en-US" dirty="0">
                <a:hlinkClick r:id="rId2"/>
              </a:rPr>
              <a:t>서울아산병원</a:t>
            </a:r>
            <a:r>
              <a:rPr lang="en-US" altLang="ko-KR" dirty="0">
                <a:hlinkClick r:id="rId2"/>
              </a:rPr>
              <a:t>, AI</a:t>
            </a:r>
            <a:r>
              <a:rPr lang="ko-KR" altLang="en-US" dirty="0">
                <a:hlinkClick r:id="rId2"/>
              </a:rPr>
              <a:t>로 의료현장 대화 </a:t>
            </a:r>
            <a:r>
              <a:rPr lang="en-US" altLang="ko-KR" dirty="0">
                <a:hlinkClick r:id="rId2"/>
              </a:rPr>
              <a:t>96% </a:t>
            </a:r>
            <a:r>
              <a:rPr lang="ko-KR" altLang="en-US" dirty="0">
                <a:hlinkClick r:id="rId2"/>
              </a:rPr>
              <a:t>정확도로 자동기록 혁신 </a:t>
            </a:r>
            <a:r>
              <a:rPr lang="en-US" altLang="ko-KR" dirty="0">
                <a:hlinkClick r:id="rId2"/>
              </a:rPr>
              <a:t>: </a:t>
            </a:r>
            <a:r>
              <a:rPr lang="ko-KR" altLang="en-US" dirty="0">
                <a:hlinkClick r:id="rId2"/>
              </a:rPr>
              <a:t>네이버 블로그</a:t>
            </a:r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16B56B-D17A-BF31-4D52-10E198E7AE8B}"/>
              </a:ext>
            </a:extLst>
          </p:cNvPr>
          <p:cNvSpPr txBox="1"/>
          <p:nvPr/>
        </p:nvSpPr>
        <p:spPr>
          <a:xfrm>
            <a:off x="8352263" y="6625605"/>
            <a:ext cx="5285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hlinkClick r:id="rId3"/>
              </a:rPr>
              <a:t>출처 </a:t>
            </a:r>
            <a:r>
              <a:rPr lang="en-US" altLang="ko-KR" dirty="0">
                <a:hlinkClick r:id="rId3"/>
              </a:rPr>
              <a:t>: </a:t>
            </a:r>
            <a:r>
              <a:rPr lang="ko-KR" altLang="en-US" dirty="0">
                <a:hlinkClick r:id="rId3"/>
              </a:rPr>
              <a:t>서울아산병원</a:t>
            </a:r>
            <a:r>
              <a:rPr lang="en-US" altLang="ko-KR" dirty="0">
                <a:hlinkClick r:id="rId3"/>
              </a:rPr>
              <a:t>, AI </a:t>
            </a:r>
            <a:r>
              <a:rPr lang="ko-KR" altLang="en-US" dirty="0">
                <a:hlinkClick r:id="rId3"/>
              </a:rPr>
              <a:t>진료 음성인식 시스템 구축</a:t>
            </a:r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F2ADD6-3B45-12D4-CEAF-BE4EC3B1626D}"/>
              </a:ext>
            </a:extLst>
          </p:cNvPr>
          <p:cNvSpPr txBox="1"/>
          <p:nvPr/>
        </p:nvSpPr>
        <p:spPr>
          <a:xfrm>
            <a:off x="8352263" y="7176237"/>
            <a:ext cx="5575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출처 </a:t>
            </a:r>
            <a:r>
              <a:rPr lang="en-US" altLang="ko-KR" dirty="0"/>
              <a:t>:https://m.blog.naver.com/</a:t>
            </a:r>
            <a:r>
              <a:rPr lang="en-US" altLang="ko-KR" dirty="0" err="1"/>
              <a:t>happyyell</a:t>
            </a:r>
            <a:r>
              <a:rPr lang="en-US" altLang="ko-KR" dirty="0"/>
              <a:t>/10002229136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55117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3E9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4CF8AAD2-E972-3F27-3B33-74DA87483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42" y="2014305"/>
            <a:ext cx="4928259" cy="5490466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DB1905A1-2561-07BD-CD41-CBC2111AF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541" y="2190584"/>
            <a:ext cx="3445727" cy="8500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CBCC9A-4364-F9BF-E5B5-20C31FA093D4}"/>
              </a:ext>
            </a:extLst>
          </p:cNvPr>
          <p:cNvSpPr txBox="1"/>
          <p:nvPr/>
        </p:nvSpPr>
        <p:spPr>
          <a:xfrm>
            <a:off x="273786" y="788330"/>
            <a:ext cx="9567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latin typeface="Montserrat Black" panose="00000A00000000000000" pitchFamily="2" charset="0"/>
                <a:ea typeface="HY견고딕" panose="02030600000101010101" pitchFamily="18" charset="-127"/>
              </a:rPr>
              <a:t>서울아산병원 </a:t>
            </a:r>
            <a:r>
              <a:rPr lang="en-US" altLang="ko-KR" sz="3600" dirty="0">
                <a:latin typeface="Montserrat Black" panose="00000A00000000000000" pitchFamily="2" charset="0"/>
                <a:ea typeface="HY견고딕" panose="02030600000101010101" pitchFamily="18" charset="-127"/>
              </a:rPr>
              <a:t>AI </a:t>
            </a:r>
            <a:r>
              <a:rPr lang="ko-KR" altLang="en-US" sz="3600" dirty="0">
                <a:latin typeface="Montserrat Black" panose="00000A00000000000000" pitchFamily="2" charset="0"/>
                <a:ea typeface="HY견고딕" panose="02030600000101010101" pitchFamily="18" charset="-127"/>
              </a:rPr>
              <a:t>진료 음성인식 시스템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A614F0-7E53-2C96-456B-4639D970904D}"/>
              </a:ext>
            </a:extLst>
          </p:cNvPr>
          <p:cNvSpPr txBox="1"/>
          <p:nvPr/>
        </p:nvSpPr>
        <p:spPr>
          <a:xfrm>
            <a:off x="5865541" y="3305669"/>
            <a:ext cx="79508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buNone/>
            </a:pPr>
            <a:r>
              <a:rPr lang="en-US" altLang="ko-KR" dirty="0"/>
              <a:t>1989</a:t>
            </a:r>
            <a:r>
              <a:rPr lang="ko-KR" altLang="en-US" dirty="0"/>
              <a:t>년 </a:t>
            </a:r>
            <a:r>
              <a:rPr lang="en-US" altLang="ko-KR" dirty="0"/>
              <a:t>6</a:t>
            </a:r>
            <a:r>
              <a:rPr lang="ko-KR" altLang="en-US" dirty="0"/>
              <a:t>월에 설립된 서울아산병원은 대한민국을 대표하는 상급종합병원으로</a:t>
            </a:r>
            <a:r>
              <a:rPr lang="en-US" altLang="ko-KR" dirty="0"/>
              <a:t>” </a:t>
            </a:r>
            <a:r>
              <a:rPr lang="ko-KR" altLang="en-US" dirty="0"/>
              <a:t>생명을 먼저 생각하는 병원</a:t>
            </a:r>
            <a:r>
              <a:rPr lang="en-US" altLang="ko-KR" dirty="0"/>
              <a:t>“ </a:t>
            </a:r>
            <a:r>
              <a:rPr lang="ko-KR" altLang="en-US" dirty="0"/>
              <a:t>을 비전으로 환자 중심의 진료 철학과 공익적 가치를 추구했다</a:t>
            </a:r>
            <a:r>
              <a:rPr lang="en-US" altLang="ko-KR" dirty="0"/>
              <a:t>.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Nanum Barun Gothic"/>
              </a:rPr>
              <a:t> 서울아산병원은 디지털 헬스케어 기반 미래 의료환경 조성을 위해 업무 프로세스 자동화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Nanum Barun Gothic"/>
              </a:rPr>
              <a:t>(RPA),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Nanum Barun Gothic"/>
              </a:rPr>
              <a:t>디지털 병리시스템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Nanum Barun Gothic"/>
              </a:rPr>
              <a:t>,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Nanum Barun Gothic"/>
              </a:rPr>
              <a:t> 등 다양한 분야에서 디지털 전략을 펼치고 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Nanum Barun Gothic"/>
              </a:rPr>
              <a:t>. 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Nanum Barun Gothic"/>
              </a:rPr>
              <a:t>지난해 말에는 미국 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Nanum Barun Gothic"/>
              </a:rPr>
              <a:t>보건의료정보관리시스템협회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Nanum Barun Gothic"/>
              </a:rPr>
              <a:t>(HIMSS)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Nanum Barun Gothic"/>
              </a:rPr>
              <a:t>에서 시행하는 의료기관 디지털 정보화 인프라 평가 모델인 ‘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Nanum Barun Gothic"/>
              </a:rPr>
              <a:t>INFRAM’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Nanum Barun Gothic"/>
              </a:rPr>
              <a:t>분야에서 최고 등급인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Nanum Barun Gothic"/>
              </a:rPr>
              <a:t>7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Nanum Barun Gothic"/>
              </a:rPr>
              <a:t>단계 인증을 받은 바 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Nanum Barun Gothic"/>
              </a:rPr>
              <a:t>.</a:t>
            </a:r>
          </a:p>
          <a:p>
            <a:endParaRPr lang="ko-KR" altLang="en-US" dirty="0"/>
          </a:p>
          <a:p>
            <a:pPr algn="l" fontAlgn="base">
              <a:buNone/>
            </a:pPr>
            <a:r>
              <a:rPr lang="ko-KR" altLang="en-US" dirty="0"/>
              <a:t>최근 </a:t>
            </a:r>
            <a:r>
              <a:rPr lang="en-US" altLang="ko-KR" dirty="0"/>
              <a:t>2024</a:t>
            </a:r>
            <a:r>
              <a:rPr lang="ko-KR" altLang="en-US" dirty="0"/>
              <a:t>년 </a:t>
            </a:r>
            <a:r>
              <a:rPr lang="en-US" altLang="ko-KR" dirty="0"/>
              <a:t>8</a:t>
            </a:r>
            <a:r>
              <a:rPr lang="ko-KR" altLang="en-US" dirty="0"/>
              <a:t>울부터 </a:t>
            </a:r>
            <a:r>
              <a:rPr lang="en-US" altLang="ko-KR" dirty="0"/>
              <a:t>2025</a:t>
            </a:r>
            <a:r>
              <a:rPr lang="ko-KR" altLang="en-US" dirty="0"/>
              <a:t>년 </a:t>
            </a:r>
            <a:r>
              <a:rPr lang="en-US" altLang="ko-KR" dirty="0"/>
              <a:t>3</a:t>
            </a:r>
            <a:r>
              <a:rPr lang="ko-KR" altLang="en-US" dirty="0"/>
              <a:t>월까지 서울아산병원은 응급실</a:t>
            </a:r>
            <a:r>
              <a:rPr lang="en-US" altLang="ko-KR" dirty="0"/>
              <a:t>,</a:t>
            </a:r>
            <a:r>
              <a:rPr lang="ko-KR" altLang="en-US" dirty="0"/>
              <a:t>병동</a:t>
            </a:r>
            <a:r>
              <a:rPr lang="en-US" altLang="ko-KR" dirty="0"/>
              <a:t>,</a:t>
            </a:r>
            <a:r>
              <a:rPr lang="ko-KR" altLang="en-US" dirty="0"/>
              <a:t>진료실 등 모든 의료 환경에서 의료진과 환자 간의 대화 내용을 요약해 의무기록까지 자동으로 작성하는 </a:t>
            </a:r>
            <a:r>
              <a:rPr lang="en-US" altLang="ko-KR" dirty="0"/>
              <a:t>AI </a:t>
            </a:r>
            <a:r>
              <a:rPr lang="ko-KR" altLang="en-US" dirty="0"/>
              <a:t>기반 </a:t>
            </a:r>
            <a:r>
              <a:rPr lang="en-US" altLang="ko-KR" dirty="0"/>
              <a:t> </a:t>
            </a:r>
            <a:r>
              <a:rPr lang="ko-KR" altLang="en-US" dirty="0"/>
              <a:t>진료 음성인식 시스템을 국내 최초로 구축했다고 밝혔다</a:t>
            </a:r>
            <a:r>
              <a:rPr lang="en-US" altLang="ko-KR" dirty="0"/>
              <a:t>.  </a:t>
            </a:r>
            <a:r>
              <a:rPr lang="ko-KR" altLang="en-US" dirty="0"/>
              <a:t>도입 배경으로는 응급상황 및 진료 중 음성 </a:t>
            </a:r>
            <a:r>
              <a:rPr lang="en-US" altLang="ko-KR" dirty="0"/>
              <a:t>, </a:t>
            </a:r>
            <a:r>
              <a:rPr lang="ko-KR" altLang="en-US" dirty="0"/>
              <a:t>수기 기록의 부재와 환자 상태에 대한 정확한 정보 전달과 축적이 필요했기 때문이었다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92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3E9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A02F11-0817-7465-7BA7-B07A5F96DFD6}"/>
              </a:ext>
            </a:extLst>
          </p:cNvPr>
          <p:cNvSpPr txBox="1"/>
          <p:nvPr/>
        </p:nvSpPr>
        <p:spPr>
          <a:xfrm>
            <a:off x="189571" y="214769"/>
            <a:ext cx="7761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latin typeface="Montserrat Black" panose="00000A00000000000000" pitchFamily="2" charset="0"/>
                <a:ea typeface="HY견고딕" panose="02030600000101010101" pitchFamily="18" charset="-127"/>
              </a:rPr>
              <a:t>서울아산병원의 주요 경영 전략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7274572-366A-6F90-9F43-753B5EAC1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09886"/>
            <a:ext cx="4497219" cy="35606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6BB34E-EE1F-A3D2-7458-34FA521098BA}"/>
              </a:ext>
            </a:extLst>
          </p:cNvPr>
          <p:cNvSpPr txBox="1"/>
          <p:nvPr/>
        </p:nvSpPr>
        <p:spPr>
          <a:xfrm>
            <a:off x="5051502" y="1209886"/>
            <a:ext cx="9433932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미래형 인프라 투자</a:t>
            </a:r>
            <a:endParaRPr lang="en-US" altLang="ko-KR" sz="2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dirty="0"/>
          </a:p>
          <a:p>
            <a:r>
              <a:rPr lang="ko-KR" altLang="en-US" sz="1600" dirty="0"/>
              <a:t>의료 </a:t>
            </a:r>
            <a:r>
              <a:rPr lang="en-US" altLang="ko-KR" sz="1600" dirty="0"/>
              <a:t>AI , </a:t>
            </a:r>
            <a:r>
              <a:rPr lang="ko-KR" altLang="en-US" sz="1600" dirty="0"/>
              <a:t>스마트 병상 </a:t>
            </a:r>
            <a:r>
              <a:rPr lang="en-US" altLang="ko-KR" sz="1600" dirty="0"/>
              <a:t>, 5G </a:t>
            </a:r>
            <a:r>
              <a:rPr lang="ko-KR" altLang="en-US" sz="1600" dirty="0"/>
              <a:t>기반 영상 </a:t>
            </a:r>
            <a:r>
              <a:rPr lang="ko-KR" altLang="en-US" sz="1600" dirty="0" err="1"/>
              <a:t>협진</a:t>
            </a:r>
            <a:r>
              <a:rPr lang="ko-KR" altLang="en-US" sz="1600" dirty="0"/>
              <a:t> 등 차세대 기술에 대한 선제적인 투자</a:t>
            </a:r>
            <a:endParaRPr lang="en-US" altLang="ko-KR" sz="1600" dirty="0"/>
          </a:p>
          <a:p>
            <a:endParaRPr lang="en-US" altLang="ko-KR" sz="1600" dirty="0"/>
          </a:p>
          <a:p>
            <a:r>
              <a:rPr lang="ko-KR" altLang="en-US" sz="1600" dirty="0"/>
              <a:t>연구병원과 임상부서 </a:t>
            </a:r>
            <a:r>
              <a:rPr lang="en-US" altLang="ko-KR" sz="1600" dirty="0"/>
              <a:t>, </a:t>
            </a:r>
            <a:r>
              <a:rPr lang="ko-KR" altLang="en-US" sz="1600" dirty="0"/>
              <a:t>산업체가 연관된 롤러코스터 전략 구축</a:t>
            </a:r>
            <a:endParaRPr lang="en-US" altLang="ko-KR" sz="1600" dirty="0"/>
          </a:p>
          <a:p>
            <a:endParaRPr lang="en-US" altLang="ko-KR" sz="1600" dirty="0"/>
          </a:p>
          <a:p>
            <a:endParaRPr lang="en-US" altLang="ko-KR" sz="1600" dirty="0"/>
          </a:p>
          <a:p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인력경영과 전문성 강화 전략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1600" dirty="0">
                <a:latin typeface="+mn-ea"/>
              </a:rPr>
              <a:t>단순 채용이 아닌 </a:t>
            </a:r>
            <a:r>
              <a:rPr lang="en-US" altLang="ko-KR" sz="1600" dirty="0">
                <a:latin typeface="+mn-ea"/>
              </a:rPr>
              <a:t>, </a:t>
            </a:r>
            <a:r>
              <a:rPr lang="ko-KR" altLang="en-US" sz="1600" dirty="0" err="1">
                <a:latin typeface="+mn-ea"/>
              </a:rPr>
              <a:t>직군별</a:t>
            </a:r>
            <a:r>
              <a:rPr lang="ko-KR" altLang="en-US" sz="1600" dirty="0">
                <a:latin typeface="+mn-ea"/>
              </a:rPr>
              <a:t> 맞춤형 경력 개발 시스템</a:t>
            </a:r>
            <a:r>
              <a:rPr lang="en-US" altLang="ko-KR" sz="1600" dirty="0">
                <a:latin typeface="+mn-ea"/>
              </a:rPr>
              <a:t>(KPI) </a:t>
            </a:r>
            <a:r>
              <a:rPr lang="ko-KR" altLang="en-US" sz="1600" dirty="0">
                <a:latin typeface="+mn-ea"/>
              </a:rPr>
              <a:t>운영</a:t>
            </a:r>
            <a:endParaRPr lang="en-US" altLang="ko-KR" sz="1600" dirty="0">
              <a:latin typeface="+mn-ea"/>
            </a:endParaRPr>
          </a:p>
          <a:p>
            <a:endParaRPr lang="en-US" altLang="ko-KR" sz="1600" dirty="0">
              <a:latin typeface="+mn-ea"/>
            </a:endParaRPr>
          </a:p>
          <a:p>
            <a:r>
              <a:rPr lang="en-US" altLang="ko-KR" sz="1600" dirty="0">
                <a:latin typeface="+mn-ea"/>
              </a:rPr>
              <a:t>AI </a:t>
            </a:r>
            <a:r>
              <a:rPr lang="ko-KR" altLang="en-US" sz="1600" dirty="0">
                <a:latin typeface="+mn-ea"/>
              </a:rPr>
              <a:t>빅데이터 기반 업무환경에 맞춰 디지털 역량 교육 강화</a:t>
            </a:r>
            <a:endParaRPr lang="en-US" altLang="ko-KR" sz="1600" dirty="0">
              <a:latin typeface="+mn-ea"/>
            </a:endParaRPr>
          </a:p>
          <a:p>
            <a:endParaRPr lang="en-US" altLang="ko-KR" sz="1600" dirty="0">
              <a:latin typeface="+mn-ea"/>
            </a:endParaRPr>
          </a:p>
          <a:p>
            <a:r>
              <a:rPr lang="ko-KR" altLang="en-US" sz="1600" dirty="0">
                <a:latin typeface="+mn-ea"/>
              </a:rPr>
              <a:t>고성과 인재 유지를 위해 복지 </a:t>
            </a:r>
            <a:r>
              <a:rPr lang="en-US" altLang="ko-KR" sz="1600" dirty="0">
                <a:latin typeface="+mn-ea"/>
              </a:rPr>
              <a:t>, </a:t>
            </a:r>
            <a:r>
              <a:rPr lang="ko-KR" altLang="en-US" sz="1600" dirty="0">
                <a:latin typeface="+mn-ea"/>
              </a:rPr>
              <a:t>승진 체계 </a:t>
            </a:r>
            <a:r>
              <a:rPr lang="en-US" altLang="ko-KR" sz="1600" dirty="0">
                <a:latin typeface="+mn-ea"/>
              </a:rPr>
              <a:t>, </a:t>
            </a:r>
            <a:r>
              <a:rPr lang="ko-KR" altLang="en-US" sz="1600" dirty="0">
                <a:latin typeface="+mn-ea"/>
              </a:rPr>
              <a:t>연구기회 </a:t>
            </a:r>
            <a:r>
              <a:rPr lang="en-US" altLang="ko-KR" sz="1600" dirty="0">
                <a:latin typeface="+mn-ea"/>
              </a:rPr>
              <a:t>, </a:t>
            </a:r>
            <a:r>
              <a:rPr lang="ko-KR" altLang="en-US" sz="1600" dirty="0">
                <a:latin typeface="+mn-ea"/>
              </a:rPr>
              <a:t>내부 창업 등 인센티브의 다양화</a:t>
            </a:r>
            <a:endParaRPr lang="en-US" altLang="ko-KR" sz="1600" dirty="0">
              <a:latin typeface="+mn-ea"/>
            </a:endParaRPr>
          </a:p>
          <a:p>
            <a:endParaRPr lang="en-US" altLang="ko-KR" sz="1600" dirty="0">
              <a:latin typeface="+mn-ea"/>
            </a:endParaRPr>
          </a:p>
          <a:p>
            <a:endParaRPr lang="en-US" altLang="ko-KR" sz="1600" dirty="0">
              <a:latin typeface="+mn-ea"/>
            </a:endParaRPr>
          </a:p>
          <a:p>
            <a:endParaRPr lang="en-US" altLang="ko-KR" dirty="0">
              <a:ea typeface="HY견고딕" panose="02030600000101010101" pitchFamily="18" charset="-127"/>
            </a:endParaRPr>
          </a:p>
          <a:p>
            <a:endParaRPr lang="en-US" altLang="ko-KR" dirty="0">
              <a:ea typeface="HY견고딕" panose="02030600000101010101" pitchFamily="18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ADC863BD-917F-E6DA-2E42-DE459E635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70566"/>
            <a:ext cx="4497219" cy="345903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782DD91-341D-A861-7838-B0D9D0F0A8E1}"/>
              </a:ext>
            </a:extLst>
          </p:cNvPr>
          <p:cNvSpPr txBox="1"/>
          <p:nvPr/>
        </p:nvSpPr>
        <p:spPr>
          <a:xfrm>
            <a:off x="5051502" y="5675970"/>
            <a:ext cx="943393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서울아산병원의 비전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최고의 진료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따뜻한 병원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키워드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환자 중심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정직과 신뢰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사회적 책임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1600" dirty="0">
                <a:latin typeface="+mn-ea"/>
              </a:rPr>
              <a:t>병원의 비전과 이미지 전략은 단순한 슬로건이 아닌 인프라 및 사업의 확장에 영향을 주는 경영 자원으로 브랜드는 다른 병원과는 구별되고 지속 가능한 성장을 이룰 수 있도록 하는 구조적 기반입니다</a:t>
            </a:r>
            <a:r>
              <a:rPr lang="en-US" altLang="ko-KR" sz="1600" dirty="0">
                <a:latin typeface="+mn-ea"/>
              </a:rPr>
              <a:t>.</a:t>
            </a:r>
            <a:endParaRPr lang="ko-KR" altLang="en-US" sz="16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65097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11">
    <p:bg>
      <p:bgPr>
        <a:solidFill>
          <a:srgbClr val="F3E9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094873" y="646096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ko-KR" altLang="en-US" sz="4000" dirty="0">
                <a:latin typeface="Montserrat Black" panose="00000A00000000000000" pitchFamily="2" charset="0"/>
                <a:ea typeface="HY견고딕" panose="02030600000101010101" pitchFamily="18" charset="-127"/>
              </a:rPr>
              <a:t>시스템 기능</a:t>
            </a:r>
            <a:endParaRPr lang="en-US" sz="4000" dirty="0">
              <a:latin typeface="Montserrat Black" panose="00000A00000000000000" pitchFamily="2" charset="0"/>
              <a:ea typeface="HY견고딕" panose="02030600000101010101" pitchFamily="18" charset="-127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4457819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827472-69CC-2A80-F8EE-B9E0B19325ED}"/>
              </a:ext>
            </a:extLst>
          </p:cNvPr>
          <p:cNvSpPr txBox="1"/>
          <p:nvPr/>
        </p:nvSpPr>
        <p:spPr>
          <a:xfrm>
            <a:off x="6389138" y="1729693"/>
            <a:ext cx="7695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대규모 언어모델</a:t>
            </a:r>
            <a:r>
              <a:rPr lang="en-US" altLang="ko-KR" dirty="0"/>
              <a:t>(LLM)</a:t>
            </a:r>
            <a:r>
              <a:rPr lang="ko-KR" altLang="en-US" dirty="0"/>
              <a:t>에 기반했으며 수만 시간 분량의 진료 음성 데이터를 학습하여 의료진과 환자 간의 대화를 높은 정확도로 인식</a:t>
            </a:r>
            <a:r>
              <a:rPr lang="en-US" altLang="ko-KR" dirty="0"/>
              <a:t>. </a:t>
            </a:r>
            <a:r>
              <a:rPr lang="ko-KR" altLang="en-US" dirty="0"/>
              <a:t>또한 의료진 간 역할별 대화도 구분이 가능하다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9D7961-2BCA-69B6-CB50-59694CEEC3AC}"/>
              </a:ext>
            </a:extLst>
          </p:cNvPr>
          <p:cNvSpPr txBox="1"/>
          <p:nvPr/>
        </p:nvSpPr>
        <p:spPr>
          <a:xfrm>
            <a:off x="6464379" y="3099095"/>
            <a:ext cx="73722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NLP(</a:t>
            </a:r>
            <a:r>
              <a:rPr lang="ko-KR" altLang="en-US" dirty="0"/>
              <a:t>자연어 처리</a:t>
            </a:r>
            <a:r>
              <a:rPr lang="en-US" altLang="ko-KR" dirty="0"/>
              <a:t>)</a:t>
            </a:r>
            <a:r>
              <a:rPr lang="ko-KR" altLang="en-US" dirty="0"/>
              <a:t>을 기반으로 </a:t>
            </a:r>
            <a:r>
              <a:rPr lang="ko-KR" altLang="en-US" dirty="0" err="1"/>
              <a:t>질병균</a:t>
            </a:r>
            <a:r>
              <a:rPr lang="ko-KR" altLang="en-US" dirty="0"/>
              <a:t> </a:t>
            </a:r>
            <a:r>
              <a:rPr lang="en-US" altLang="ko-KR" dirty="0"/>
              <a:t>, </a:t>
            </a:r>
            <a:r>
              <a:rPr lang="ko-KR" altLang="en-US" dirty="0"/>
              <a:t>증상 </a:t>
            </a:r>
            <a:r>
              <a:rPr lang="en-US" altLang="ko-KR" dirty="0"/>
              <a:t>, </a:t>
            </a:r>
            <a:r>
              <a:rPr lang="ko-KR" altLang="en-US" dirty="0"/>
              <a:t>이력 등의 진료 정보를 추출 후 자동으로 분류한다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r>
              <a:rPr lang="en-US" altLang="ko-KR" dirty="0"/>
              <a:t> </a:t>
            </a:r>
            <a:r>
              <a:rPr lang="ko-KR" altLang="en-US" dirty="0"/>
              <a:t>실시간 음성 텍스트 변환 및 요약하는데 진료 중의 기록</a:t>
            </a:r>
            <a:r>
              <a:rPr lang="en-US" altLang="ko-KR" dirty="0"/>
              <a:t>,</a:t>
            </a:r>
            <a:r>
              <a:rPr lang="ko-KR" altLang="en-US" dirty="0"/>
              <a:t>분류</a:t>
            </a:r>
            <a:r>
              <a:rPr lang="en-US" altLang="ko-KR" dirty="0"/>
              <a:t>,</a:t>
            </a:r>
            <a:r>
              <a:rPr lang="ko-KR" altLang="en-US" dirty="0"/>
              <a:t>대화 등의 내용은 전자의무기록</a:t>
            </a:r>
            <a:r>
              <a:rPr lang="en-US" altLang="ko-KR" dirty="0"/>
              <a:t>(EMR)</a:t>
            </a:r>
            <a:r>
              <a:rPr lang="ko-KR" altLang="en-US" dirty="0"/>
              <a:t>에 저장한다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1D8BB3-34AC-5364-5854-217FB80728FF}"/>
              </a:ext>
            </a:extLst>
          </p:cNvPr>
          <p:cNvSpPr txBox="1"/>
          <p:nvPr/>
        </p:nvSpPr>
        <p:spPr>
          <a:xfrm>
            <a:off x="6437776" y="4498677"/>
            <a:ext cx="76467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의무기록을 별도로 입력하지 않아도 </a:t>
            </a:r>
            <a:r>
              <a:rPr lang="en-US" altLang="ko-KR" dirty="0"/>
              <a:t>AI</a:t>
            </a:r>
            <a:r>
              <a:rPr lang="ko-KR" altLang="en-US" dirty="0"/>
              <a:t>가 진료 내용을 기반으로 자동으로 기록을 생성한다</a:t>
            </a:r>
            <a:r>
              <a:rPr lang="en-US" altLang="ko-KR" dirty="0"/>
              <a:t>. AMIS 3.0(</a:t>
            </a:r>
            <a:r>
              <a:rPr lang="ko-KR" altLang="en-US" dirty="0"/>
              <a:t>의료정보시스템</a:t>
            </a:r>
            <a:r>
              <a:rPr lang="en-US" altLang="ko-KR" dirty="0"/>
              <a:t>) </a:t>
            </a:r>
            <a:r>
              <a:rPr lang="ko-KR" altLang="en-US" dirty="0"/>
              <a:t>등의 기존 시스템과도 연동되어 있기에 사용자가 원하는 형태로 데이터를 가공해 저장할 수 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5560DEC8-B5FB-04B0-EAB6-28CAA9CD7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890" y="1734158"/>
            <a:ext cx="3812690" cy="29927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9DD8DE3-1217-A3C4-EA57-A21438A1EB87}"/>
              </a:ext>
            </a:extLst>
          </p:cNvPr>
          <p:cNvSpPr txBox="1"/>
          <p:nvPr/>
        </p:nvSpPr>
        <p:spPr>
          <a:xfrm>
            <a:off x="580890" y="5158949"/>
            <a:ext cx="40623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기존의 보이스 </a:t>
            </a:r>
            <a:r>
              <a:rPr lang="en-US" altLang="ko-KR" dirty="0"/>
              <a:t>EMR </a:t>
            </a:r>
            <a:r>
              <a:rPr lang="ko-KR" altLang="en-US" dirty="0"/>
              <a:t>방식은 의료진의 음성만을 변환시켰지만</a:t>
            </a:r>
            <a:r>
              <a:rPr lang="en-US" altLang="ko-KR" dirty="0"/>
              <a:t> </a:t>
            </a:r>
            <a:r>
              <a:rPr lang="ko-KR" altLang="en-US" dirty="0"/>
              <a:t>서울아산병원의 새로운 시스템은 상황 속 모든 대화를 기록한다</a:t>
            </a:r>
            <a:r>
              <a:rPr lang="en-US" altLang="ko-KR" dirty="0"/>
              <a:t>. </a:t>
            </a:r>
            <a:r>
              <a:rPr lang="ko-KR" altLang="en-US" dirty="0"/>
              <a:t>또한 헬스 케어 </a:t>
            </a:r>
            <a:r>
              <a:rPr lang="en-US" altLang="ko-KR" dirty="0"/>
              <a:t>AI </a:t>
            </a:r>
            <a:r>
              <a:rPr lang="ko-KR" altLang="en-US" dirty="0"/>
              <a:t>전문 기업</a:t>
            </a:r>
            <a:r>
              <a:rPr lang="en-US" altLang="ko-KR" dirty="0"/>
              <a:t>(</a:t>
            </a:r>
            <a:r>
              <a:rPr lang="ko-KR" altLang="en-US" dirty="0" err="1"/>
              <a:t>퍼즐에이아이</a:t>
            </a:r>
            <a:r>
              <a:rPr lang="en-US" altLang="ko-KR" dirty="0"/>
              <a:t>)</a:t>
            </a:r>
            <a:r>
              <a:rPr lang="ko-KR" altLang="en-US" dirty="0"/>
              <a:t>과의 협력을 통해  정확도를 </a:t>
            </a:r>
            <a:r>
              <a:rPr lang="en-US" altLang="ko-KR" dirty="0"/>
              <a:t>96.1% </a:t>
            </a:r>
            <a:r>
              <a:rPr lang="ko-KR" altLang="en-US" dirty="0"/>
              <a:t>까지 올렸다고 한다</a:t>
            </a:r>
            <a:r>
              <a:rPr lang="en-US" altLang="ko-KR" dirty="0"/>
              <a:t>. </a:t>
            </a:r>
            <a:r>
              <a:rPr lang="ko-KR" altLang="en-US" dirty="0"/>
              <a:t>이는 전문의학 용어와 다양한 진료 화경의 소음까지도 고려한 결과이다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10" name="그래픽 9" descr="랩톱 단색으로 채워진">
            <a:extLst>
              <a:ext uri="{FF2B5EF4-FFF2-40B4-BE49-F238E27FC236}">
                <a16:creationId xmlns:a16="http://schemas.microsoft.com/office/drawing/2014/main" id="{C65DF5FF-BB1F-C1B0-000D-607BD6158A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60409" y="2896015"/>
            <a:ext cx="914400" cy="1052489"/>
          </a:xfrm>
          <a:prstGeom prst="rect">
            <a:avLst/>
          </a:prstGeom>
        </p:spPr>
      </p:pic>
      <p:pic>
        <p:nvPicPr>
          <p:cNvPr id="12" name="그래픽 11" descr="심장 박동 단색으로 채워진">
            <a:extLst>
              <a:ext uri="{FF2B5EF4-FFF2-40B4-BE49-F238E27FC236}">
                <a16:creationId xmlns:a16="http://schemas.microsoft.com/office/drawing/2014/main" id="{DE00712A-4CD2-A29B-7768-D7C9EC3C02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360409" y="1734158"/>
            <a:ext cx="914400" cy="914400"/>
          </a:xfrm>
          <a:prstGeom prst="rect">
            <a:avLst/>
          </a:prstGeom>
        </p:spPr>
      </p:pic>
      <p:pic>
        <p:nvPicPr>
          <p:cNvPr id="18" name="그래픽 17" descr="네트워크 단색으로 채워진">
            <a:extLst>
              <a:ext uri="{FF2B5EF4-FFF2-40B4-BE49-F238E27FC236}">
                <a16:creationId xmlns:a16="http://schemas.microsoft.com/office/drawing/2014/main" id="{86E3AA9A-0EB9-94E7-63C3-B39C0A01A4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360409" y="4363522"/>
            <a:ext cx="914400" cy="914400"/>
          </a:xfrm>
          <a:prstGeom prst="rect">
            <a:avLst/>
          </a:prstGeom>
        </p:spPr>
      </p:pic>
      <p:pic>
        <p:nvPicPr>
          <p:cNvPr id="16" name="그래픽 15" descr="귀 단색으로 채워진">
            <a:extLst>
              <a:ext uri="{FF2B5EF4-FFF2-40B4-BE49-F238E27FC236}">
                <a16:creationId xmlns:a16="http://schemas.microsoft.com/office/drawing/2014/main" id="{7AF4EEBC-BDFA-9793-4B44-B16FA8CF81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5360409" y="5751502"/>
            <a:ext cx="914400" cy="914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DED20C0-D23F-2B43-09AB-4A32BD8878F9}"/>
              </a:ext>
            </a:extLst>
          </p:cNvPr>
          <p:cNvSpPr txBox="1"/>
          <p:nvPr/>
        </p:nvSpPr>
        <p:spPr>
          <a:xfrm>
            <a:off x="6389138" y="5910146"/>
            <a:ext cx="74474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의료진의 목소리만 정밀하게 인식하기 위해 지향성 마이크 및 노이즈 </a:t>
            </a:r>
            <a:r>
              <a:rPr lang="ko-KR" altLang="en-US" dirty="0" err="1"/>
              <a:t>캔슬링</a:t>
            </a:r>
            <a:r>
              <a:rPr lang="ko-KR" altLang="en-US" dirty="0"/>
              <a:t> 기술을 적용했다</a:t>
            </a:r>
            <a:r>
              <a:rPr lang="en-US" altLang="ko-KR" dirty="0"/>
              <a:t>. </a:t>
            </a:r>
            <a:r>
              <a:rPr lang="ko-KR" altLang="en-US" dirty="0"/>
              <a:t>응급실 내 소음이 많은 환경에서도 정확도를 유지할 수 있다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10">
    <p:bg>
      <p:bgPr>
        <a:solidFill>
          <a:srgbClr val="F3E9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48DD6DAA-9659-1CD6-FA6F-4BA8BE8B282F}"/>
              </a:ext>
            </a:extLst>
          </p:cNvPr>
          <p:cNvSpPr/>
          <p:nvPr/>
        </p:nvSpPr>
        <p:spPr>
          <a:xfrm>
            <a:off x="4415881" y="0"/>
            <a:ext cx="10214518" cy="10225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 0"/>
          <p:cNvSpPr/>
          <p:nvPr/>
        </p:nvSpPr>
        <p:spPr>
          <a:xfrm>
            <a:off x="6913756" y="169409"/>
            <a:ext cx="637644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 err="1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응급상황</a:t>
            </a:r>
            <a:r>
              <a:rPr lang="ko-KR" altLang="en-US" sz="44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 속 활용 예시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5882" y="1022568"/>
            <a:ext cx="10214517" cy="2044129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C3449366-AF25-7740-3CCE-4DEAD117D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415883" cy="822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023A1F-7F0F-F578-949D-774DF64E06E0}"/>
              </a:ext>
            </a:extLst>
          </p:cNvPr>
          <p:cNvSpPr txBox="1"/>
          <p:nvPr/>
        </p:nvSpPr>
        <p:spPr>
          <a:xfrm>
            <a:off x="5463392" y="3380800"/>
            <a:ext cx="8021255" cy="369332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/>
              <a:t>                                             [</a:t>
            </a:r>
            <a:r>
              <a:rPr lang="ko-KR" altLang="en-US" dirty="0"/>
              <a:t>병실</a:t>
            </a:r>
            <a:r>
              <a:rPr lang="en-US" altLang="ko-KR" dirty="0"/>
              <a:t>] : </a:t>
            </a:r>
            <a:r>
              <a:rPr lang="ko-KR" altLang="en-US" dirty="0"/>
              <a:t>환자 심정지 발생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C0B96F-92CB-7ACE-29F2-E981C98B5B3C}"/>
              </a:ext>
            </a:extLst>
          </p:cNvPr>
          <p:cNvSpPr txBox="1"/>
          <p:nvPr/>
        </p:nvSpPr>
        <p:spPr>
          <a:xfrm>
            <a:off x="5463391" y="4173928"/>
            <a:ext cx="8021255" cy="369332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/>
              <a:t>[</a:t>
            </a:r>
            <a:r>
              <a:rPr lang="ko-KR" altLang="en-US" dirty="0"/>
              <a:t>간호사</a:t>
            </a:r>
            <a:r>
              <a:rPr lang="en-US" altLang="ko-KR" dirty="0"/>
              <a:t>] : </a:t>
            </a:r>
            <a:r>
              <a:rPr lang="ko-KR" altLang="en-US" dirty="0"/>
              <a:t>특정 키워드로 호출  </a:t>
            </a:r>
            <a:r>
              <a:rPr lang="en-US" altLang="ko-KR" dirty="0"/>
              <a:t>-&gt;  </a:t>
            </a:r>
            <a:r>
              <a:rPr lang="ko-KR" altLang="en-US" dirty="0"/>
              <a:t>시스템 자동 녹음 시작  </a:t>
            </a:r>
            <a:r>
              <a:rPr lang="en-US" altLang="ko-KR" dirty="0"/>
              <a:t>-&gt; </a:t>
            </a:r>
            <a:r>
              <a:rPr lang="ko-KR" altLang="en-US" dirty="0"/>
              <a:t>실시간 텍스트 변화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6D85D5-9D70-44BE-71E1-2214CF535A2B}"/>
              </a:ext>
            </a:extLst>
          </p:cNvPr>
          <p:cNvSpPr txBox="1"/>
          <p:nvPr/>
        </p:nvSpPr>
        <p:spPr>
          <a:xfrm>
            <a:off x="5463392" y="4943912"/>
            <a:ext cx="8021254" cy="375850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/>
              <a:t>                [</a:t>
            </a:r>
            <a:r>
              <a:rPr lang="ko-KR" altLang="en-US" dirty="0" err="1"/>
              <a:t>응급팀</a:t>
            </a:r>
            <a:r>
              <a:rPr lang="ko-KR" altLang="en-US" dirty="0"/>
              <a:t> 도착</a:t>
            </a:r>
            <a:r>
              <a:rPr lang="en-US" altLang="ko-KR" dirty="0"/>
              <a:t>] CPR , </a:t>
            </a:r>
            <a:r>
              <a:rPr lang="ko-KR" altLang="en-US" dirty="0"/>
              <a:t>약물 투여  </a:t>
            </a:r>
            <a:r>
              <a:rPr lang="en-US" altLang="ko-KR" dirty="0"/>
              <a:t>-&gt;  </a:t>
            </a:r>
            <a:r>
              <a:rPr lang="ko-KR" altLang="en-US" dirty="0"/>
              <a:t>대화 실시간 인식 및 기록 </a:t>
            </a:r>
            <a:r>
              <a:rPr lang="en-US" altLang="ko-KR" dirty="0"/>
              <a:t>(NLP)</a:t>
            </a:r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BB72EA-6A2D-4FF6-B477-D721AA474917}"/>
              </a:ext>
            </a:extLst>
          </p:cNvPr>
          <p:cNvSpPr txBox="1"/>
          <p:nvPr/>
        </p:nvSpPr>
        <p:spPr>
          <a:xfrm>
            <a:off x="5463392" y="5692204"/>
            <a:ext cx="8021256" cy="369332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/>
              <a:t>                                         [</a:t>
            </a:r>
            <a:r>
              <a:rPr lang="ko-KR" altLang="en-US" dirty="0" err="1"/>
              <a:t>심박</a:t>
            </a:r>
            <a:r>
              <a:rPr lang="ko-KR" altLang="en-US" dirty="0"/>
              <a:t> 회복</a:t>
            </a:r>
            <a:r>
              <a:rPr lang="en-US" altLang="ko-KR" dirty="0"/>
              <a:t>] -&gt; </a:t>
            </a:r>
            <a:r>
              <a:rPr lang="ko-KR" altLang="en-US" dirty="0"/>
              <a:t>환자 상태 안정화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0A622B-CB46-1D5B-945B-262E3DF3E118}"/>
              </a:ext>
            </a:extLst>
          </p:cNvPr>
          <p:cNvSpPr txBox="1"/>
          <p:nvPr/>
        </p:nvSpPr>
        <p:spPr>
          <a:xfrm>
            <a:off x="5463392" y="6530174"/>
            <a:ext cx="8021254" cy="369332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/>
              <a:t>                                        [</a:t>
            </a:r>
            <a:r>
              <a:rPr lang="ko-KR" altLang="en-US" dirty="0"/>
              <a:t>요약된 데이터가 </a:t>
            </a:r>
            <a:r>
              <a:rPr lang="en-US" altLang="ko-KR" dirty="0"/>
              <a:t>EMR</a:t>
            </a:r>
            <a:r>
              <a:rPr lang="ko-KR" altLang="en-US" dirty="0"/>
              <a:t>에</a:t>
            </a:r>
            <a:r>
              <a:rPr lang="en-US" altLang="ko-KR" dirty="0"/>
              <a:t> </a:t>
            </a:r>
            <a:r>
              <a:rPr lang="ko-KR" altLang="en-US" dirty="0"/>
              <a:t>자동 저장</a:t>
            </a:r>
            <a:r>
              <a:rPr lang="en-US" altLang="ko-KR" dirty="0"/>
              <a:t>]</a:t>
            </a:r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283FFC-99D7-1157-49F5-9019B1307270}"/>
              </a:ext>
            </a:extLst>
          </p:cNvPr>
          <p:cNvSpPr txBox="1"/>
          <p:nvPr/>
        </p:nvSpPr>
        <p:spPr>
          <a:xfrm>
            <a:off x="5463390" y="7334880"/>
            <a:ext cx="8021254" cy="375850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/>
              <a:t>                         [</a:t>
            </a:r>
            <a:r>
              <a:rPr lang="ko-KR" altLang="en-US" dirty="0" err="1"/>
              <a:t>주츼의</a:t>
            </a:r>
            <a:r>
              <a:rPr lang="ko-KR" altLang="en-US" dirty="0"/>
              <a:t> 진료 시 요약 데이터 확인 및 치료 계획 수립</a:t>
            </a:r>
            <a:r>
              <a:rPr lang="en-US" altLang="ko-KR" dirty="0"/>
              <a:t>]</a:t>
            </a:r>
            <a:endParaRPr lang="ko-KR" altLang="en-US" dirty="0"/>
          </a:p>
        </p:txBody>
      </p:sp>
      <p:sp>
        <p:nvSpPr>
          <p:cNvPr id="12" name="화살표: 아래쪽 11">
            <a:extLst>
              <a:ext uri="{FF2B5EF4-FFF2-40B4-BE49-F238E27FC236}">
                <a16:creationId xmlns:a16="http://schemas.microsoft.com/office/drawing/2014/main" id="{2CD64D28-3E49-287C-4E58-5356CB38E993}"/>
              </a:ext>
            </a:extLst>
          </p:cNvPr>
          <p:cNvSpPr/>
          <p:nvPr/>
        </p:nvSpPr>
        <p:spPr>
          <a:xfrm>
            <a:off x="9176324" y="3868672"/>
            <a:ext cx="138897" cy="18671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화살표: 아래쪽 12">
            <a:extLst>
              <a:ext uri="{FF2B5EF4-FFF2-40B4-BE49-F238E27FC236}">
                <a16:creationId xmlns:a16="http://schemas.microsoft.com/office/drawing/2014/main" id="{07CCCF9C-437C-FBE4-D8EC-649A701A820D}"/>
              </a:ext>
            </a:extLst>
          </p:cNvPr>
          <p:cNvSpPr/>
          <p:nvPr/>
        </p:nvSpPr>
        <p:spPr>
          <a:xfrm>
            <a:off x="9170536" y="4638154"/>
            <a:ext cx="138897" cy="21591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화살표: 아래쪽 13">
            <a:extLst>
              <a:ext uri="{FF2B5EF4-FFF2-40B4-BE49-F238E27FC236}">
                <a16:creationId xmlns:a16="http://schemas.microsoft.com/office/drawing/2014/main" id="{633CD221-936A-0F53-5FA9-9B2DBB54C32F}"/>
              </a:ext>
            </a:extLst>
          </p:cNvPr>
          <p:cNvSpPr/>
          <p:nvPr/>
        </p:nvSpPr>
        <p:spPr>
          <a:xfrm>
            <a:off x="9170535" y="5411365"/>
            <a:ext cx="138897" cy="21598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화살표: 아래쪽 14">
            <a:extLst>
              <a:ext uri="{FF2B5EF4-FFF2-40B4-BE49-F238E27FC236}">
                <a16:creationId xmlns:a16="http://schemas.microsoft.com/office/drawing/2014/main" id="{A503D370-BA88-044D-C7C0-D81287652DB6}"/>
              </a:ext>
            </a:extLst>
          </p:cNvPr>
          <p:cNvSpPr/>
          <p:nvPr/>
        </p:nvSpPr>
        <p:spPr>
          <a:xfrm>
            <a:off x="9176324" y="6192921"/>
            <a:ext cx="138897" cy="21598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화살표: 아래쪽 15">
            <a:extLst>
              <a:ext uri="{FF2B5EF4-FFF2-40B4-BE49-F238E27FC236}">
                <a16:creationId xmlns:a16="http://schemas.microsoft.com/office/drawing/2014/main" id="{0372536A-BA46-67DE-ED6F-52E65BFE10F6}"/>
              </a:ext>
            </a:extLst>
          </p:cNvPr>
          <p:cNvSpPr/>
          <p:nvPr/>
        </p:nvSpPr>
        <p:spPr>
          <a:xfrm>
            <a:off x="9170534" y="6991109"/>
            <a:ext cx="138897" cy="2225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13">
    <p:bg>
      <p:bgPr>
        <a:solidFill>
          <a:srgbClr val="F3E9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644610" y="693034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54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기대 효과</a:t>
            </a:r>
            <a:endParaRPr lang="en-US" sz="54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DABBFFF-529E-8A49-E0FE-D9ED05C05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522" y="2097297"/>
            <a:ext cx="4876800" cy="4876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700A93-58BD-E98C-6CC8-E1A1EAEF27A8}"/>
              </a:ext>
            </a:extLst>
          </p:cNvPr>
          <p:cNvSpPr txBox="1"/>
          <p:nvPr/>
        </p:nvSpPr>
        <p:spPr>
          <a:xfrm>
            <a:off x="6133171" y="2041293"/>
            <a:ext cx="68914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응급 상황에서 발생하는 누락 기록의 방지와 응급상황에서의 객관적이고 상세한 치료 로그를 확보할 수 있으며  추후 계획을 세울 때 정확한 수치의 데이터를 활용할 수 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8E78FD-BB9F-7500-B017-5D5BC5382F6D}"/>
              </a:ext>
            </a:extLst>
          </p:cNvPr>
          <p:cNvSpPr txBox="1"/>
          <p:nvPr/>
        </p:nvSpPr>
        <p:spPr>
          <a:xfrm>
            <a:off x="6092953" y="3814734"/>
            <a:ext cx="7898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의료진의 의무기록 정리 부담을 낮춰 주며 풍부한 진료기록을 확보할 수 있다</a:t>
            </a:r>
            <a:r>
              <a:rPr lang="en-US" altLang="ko-KR" dirty="0"/>
              <a:t>. </a:t>
            </a:r>
            <a:r>
              <a:rPr lang="ko-KR" altLang="en-US" dirty="0"/>
              <a:t>행정 업무의 개선으로 인한 환자와의 소통에만 집중할 수 있고 진료의 질과 의료진이 부담해야 할 인지 부하를 개선시킨다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4FB51F-CBDB-D84B-2A46-08A230497672}"/>
              </a:ext>
            </a:extLst>
          </p:cNvPr>
          <p:cNvSpPr txBox="1"/>
          <p:nvPr/>
        </p:nvSpPr>
        <p:spPr>
          <a:xfrm>
            <a:off x="6053097" y="1464863"/>
            <a:ext cx="3525438" cy="369332"/>
          </a:xfrm>
          <a:prstGeom prst="rect">
            <a:avLst/>
          </a:prstGeom>
          <a:noFill/>
          <a:ln cap="sq" cmpd="sng">
            <a:solidFill>
              <a:schemeClr val="accent1">
                <a:shade val="1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3468029"/>
                      <a:gd name="connsiteY0" fmla="*/ 0 h 369332"/>
                      <a:gd name="connsiteX1" fmla="*/ 3468029 w 3468029"/>
                      <a:gd name="connsiteY1" fmla="*/ 0 h 369332"/>
                      <a:gd name="connsiteX2" fmla="*/ 3468029 w 3468029"/>
                      <a:gd name="connsiteY2" fmla="*/ 369332 h 369332"/>
                      <a:gd name="connsiteX3" fmla="*/ 0 w 3468029"/>
                      <a:gd name="connsiteY3" fmla="*/ 369332 h 369332"/>
                      <a:gd name="connsiteX4" fmla="*/ 0 w 3468029"/>
                      <a:gd name="connsiteY4" fmla="*/ 0 h 369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8029" h="369332" extrusionOk="0">
                        <a:moveTo>
                          <a:pt x="0" y="0"/>
                        </a:moveTo>
                        <a:cubicBezTo>
                          <a:pt x="1216231" y="118645"/>
                          <a:pt x="1834570" y="116012"/>
                          <a:pt x="3468029" y="0"/>
                        </a:cubicBezTo>
                        <a:cubicBezTo>
                          <a:pt x="3445225" y="167616"/>
                          <a:pt x="3465969" y="247698"/>
                          <a:pt x="3468029" y="369332"/>
                        </a:cubicBezTo>
                        <a:cubicBezTo>
                          <a:pt x="1987692" y="503932"/>
                          <a:pt x="1282826" y="212136"/>
                          <a:pt x="0" y="369332"/>
                        </a:cubicBezTo>
                        <a:cubicBezTo>
                          <a:pt x="19812" y="326466"/>
                          <a:pt x="15727" y="9363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ko-KR" altLang="en-US" dirty="0"/>
              <a:t>       </a:t>
            </a:r>
            <a:r>
              <a:rPr lang="ko-KR" altLang="en-US" dirty="0">
                <a:ln>
                  <a:solidFill>
                    <a:schemeClr val="accent1">
                      <a:shade val="15000"/>
                    </a:schemeClr>
                  </a:solidFill>
                </a:ln>
              </a:rPr>
              <a:t>진료 기록의 정확성 향상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FA71E7-D501-85CF-DF6C-3EB809333AB8}"/>
              </a:ext>
            </a:extLst>
          </p:cNvPr>
          <p:cNvSpPr txBox="1"/>
          <p:nvPr/>
        </p:nvSpPr>
        <p:spPr>
          <a:xfrm>
            <a:off x="6092953" y="3248753"/>
            <a:ext cx="3445726" cy="369332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>
                <a:ln>
                  <a:solidFill>
                    <a:schemeClr val="accent1">
                      <a:shade val="15000"/>
                    </a:schemeClr>
                  </a:solidFill>
                </a:ln>
              </a:rPr>
              <a:t>      의료진의 업무 효율 향상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17C043-9A88-FFB6-43FD-1967EAA206BD}"/>
              </a:ext>
            </a:extLst>
          </p:cNvPr>
          <p:cNvSpPr txBox="1"/>
          <p:nvPr/>
        </p:nvSpPr>
        <p:spPr>
          <a:xfrm>
            <a:off x="6053097" y="5132350"/>
            <a:ext cx="3445726" cy="369332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>
                <a:ln>
                  <a:solidFill>
                    <a:schemeClr val="accent1">
                      <a:shade val="15000"/>
                    </a:schemeClr>
                  </a:solidFill>
                </a:ln>
              </a:rPr>
              <a:t>                 데이터 자산화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9A05DB-4520-7743-47A9-2E80F5152CE9}"/>
              </a:ext>
            </a:extLst>
          </p:cNvPr>
          <p:cNvSpPr txBox="1"/>
          <p:nvPr/>
        </p:nvSpPr>
        <p:spPr>
          <a:xfrm>
            <a:off x="6056657" y="5839209"/>
            <a:ext cx="7667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진료</a:t>
            </a:r>
            <a:r>
              <a:rPr lang="en-US" altLang="ko-KR" dirty="0"/>
              <a:t> </a:t>
            </a:r>
            <a:r>
              <a:rPr lang="ko-KR" altLang="en-US" dirty="0"/>
              <a:t>데이터 축적으로 병원 차원에서 향후 정밀의료 및  </a:t>
            </a:r>
            <a:r>
              <a:rPr lang="en-US" altLang="ko-KR" dirty="0"/>
              <a:t>Ai </a:t>
            </a:r>
            <a:r>
              <a:rPr lang="ko-KR" altLang="en-US" dirty="0"/>
              <a:t>학습 데이터로 활용할 수 있으며 현재 서울 아산 병원은 디지털 헬스케어 기반 미래 의료환경 조성을 위해 다양한 분야에서 디지털 혁신을 추구하기에 경쟁력 확보로 이어질 수 있다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12">
    <p:bg>
      <p:bgPr>
        <a:solidFill>
          <a:srgbClr val="F3E9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929630D7-3AFC-78F5-6E18-A3DD06202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308302"/>
          </a:xfrm>
          <a:prstGeom prst="rect">
            <a:avLst/>
          </a:prstGeom>
        </p:spPr>
      </p:pic>
      <p:sp>
        <p:nvSpPr>
          <p:cNvPr id="2" name="Text 0"/>
          <p:cNvSpPr/>
          <p:nvPr/>
        </p:nvSpPr>
        <p:spPr>
          <a:xfrm>
            <a:off x="568712" y="1570341"/>
            <a:ext cx="665727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ko-KR" altLang="en-US" sz="4450" dirty="0"/>
              <a:t> </a:t>
            </a:r>
            <a:r>
              <a:rPr lang="ko-KR" altLang="en-US" sz="4450" dirty="0">
                <a:latin typeface="Montserrat Black" panose="00000A00000000000000" pitchFamily="2" charset="0"/>
                <a:ea typeface="HY견고딕" panose="02030600000101010101" pitchFamily="18" charset="-127"/>
              </a:rPr>
              <a:t>적용 현황 및 확대 계획</a:t>
            </a:r>
            <a:endParaRPr lang="en-US" sz="4450" dirty="0">
              <a:latin typeface="Montserrat Black" panose="00000A00000000000000" pitchFamily="2" charset="0"/>
              <a:ea typeface="HY견고딕" panose="02030600000101010101" pitchFamily="18" charset="-127"/>
            </a:endParaRPr>
          </a:p>
        </p:txBody>
      </p:sp>
      <p:sp>
        <p:nvSpPr>
          <p:cNvPr id="3" name="Text 1"/>
          <p:cNvSpPr/>
          <p:nvPr/>
        </p:nvSpPr>
        <p:spPr>
          <a:xfrm>
            <a:off x="855562" y="4890638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DC075A-4FB4-31A6-6CB7-D3EC35F99F17}"/>
              </a:ext>
            </a:extLst>
          </p:cNvPr>
          <p:cNvSpPr txBox="1"/>
          <p:nvPr/>
        </p:nvSpPr>
        <p:spPr>
          <a:xfrm>
            <a:off x="1673710" y="3045472"/>
            <a:ext cx="3068052" cy="369332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>
                <a:ln>
                  <a:solidFill>
                    <a:schemeClr val="accent1">
                      <a:shade val="15000"/>
                    </a:schemeClr>
                  </a:solidFill>
                </a:ln>
              </a:rPr>
              <a:t>              현재 적용 현황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74B2AB-1353-0C3D-DB69-3F3F1FA32BC4}"/>
              </a:ext>
            </a:extLst>
          </p:cNvPr>
          <p:cNvSpPr txBox="1"/>
          <p:nvPr/>
        </p:nvSpPr>
        <p:spPr>
          <a:xfrm>
            <a:off x="838834" y="3885047"/>
            <a:ext cx="48851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2023</a:t>
            </a:r>
            <a:r>
              <a:rPr lang="ko-KR" altLang="en-US" dirty="0"/>
              <a:t>년부터 정형외과와 성형외과 외래에서 시범적으로 시스템을 도입하여 운영</a:t>
            </a:r>
            <a:r>
              <a:rPr lang="en-US" altLang="ko-KR" dirty="0"/>
              <a:t>.</a:t>
            </a:r>
            <a:r>
              <a:rPr lang="ko-KR" altLang="en-US" dirty="0"/>
              <a:t> 추후 의료진 피드백을 반영해서 시스템 성능과 정확도를 지속적으로 개선시켰다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CB3B7C-6F47-5066-C1DB-6877A0F06F09}"/>
              </a:ext>
            </a:extLst>
          </p:cNvPr>
          <p:cNvSpPr txBox="1"/>
          <p:nvPr/>
        </p:nvSpPr>
        <p:spPr>
          <a:xfrm>
            <a:off x="855562" y="5429214"/>
            <a:ext cx="47043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2024~2025</a:t>
            </a:r>
            <a:r>
              <a:rPr lang="ko-KR" altLang="en-US" dirty="0"/>
              <a:t>년 현재 종양내과 </a:t>
            </a:r>
            <a:r>
              <a:rPr lang="en-US" altLang="ko-KR" dirty="0"/>
              <a:t>, </a:t>
            </a:r>
            <a:r>
              <a:rPr lang="ko-KR" altLang="en-US" dirty="0"/>
              <a:t>이비인후과 등 총 </a:t>
            </a:r>
            <a:r>
              <a:rPr lang="en-US" altLang="ko-KR" dirty="0"/>
              <a:t>16</a:t>
            </a:r>
            <a:r>
              <a:rPr lang="ko-KR" altLang="en-US" dirty="0"/>
              <a:t>개 진료과에서 정규 시스템으로 활용 중이며 다양한 의료 환경에서 실시간 음성 인식 및 기록 시스템이 운영 중에 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8DDE13-71ED-1A53-C3B6-C33C851593F5}"/>
              </a:ext>
            </a:extLst>
          </p:cNvPr>
          <p:cNvSpPr txBox="1"/>
          <p:nvPr/>
        </p:nvSpPr>
        <p:spPr>
          <a:xfrm>
            <a:off x="9829800" y="3045472"/>
            <a:ext cx="3126889" cy="369332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>
                <a:ln>
                  <a:solidFill>
                    <a:schemeClr val="accent1">
                      <a:shade val="15000"/>
                    </a:schemeClr>
                  </a:solidFill>
                </a:ln>
              </a:rPr>
              <a:t>              향후 확대 계획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05F772-4731-F111-83EF-9AC6DBF87593}"/>
              </a:ext>
            </a:extLst>
          </p:cNvPr>
          <p:cNvSpPr txBox="1"/>
          <p:nvPr/>
        </p:nvSpPr>
        <p:spPr>
          <a:xfrm>
            <a:off x="9288379" y="3885047"/>
            <a:ext cx="44864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현재의 적용 </a:t>
            </a:r>
            <a:r>
              <a:rPr lang="ko-KR" altLang="en-US" dirty="0" err="1"/>
              <a:t>진료과</a:t>
            </a:r>
            <a:r>
              <a:rPr lang="ko-KR" altLang="en-US" dirty="0"/>
              <a:t> 외에도 다른 진료과나 의료 환경으로 시스템을 확대 적용할 생각이라 밝혔으며 시스템의 효율성과 정확성을 지속적으로 모니터링하여 최적화 시키고 적용 범위를 넓혀 나갈 예정이다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0808BA-28C7-CC64-7A6D-FBB925B6FDC2}"/>
              </a:ext>
            </a:extLst>
          </p:cNvPr>
          <p:cNvSpPr txBox="1"/>
          <p:nvPr/>
        </p:nvSpPr>
        <p:spPr>
          <a:xfrm>
            <a:off x="9354552" y="5832618"/>
            <a:ext cx="4249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의료 환경에 특화된 경량 언어 모델</a:t>
            </a:r>
            <a:r>
              <a:rPr lang="en-US" altLang="ko-KR" dirty="0"/>
              <a:t>(</a:t>
            </a:r>
            <a:r>
              <a:rPr lang="en-US" altLang="ko-KR" dirty="0" err="1"/>
              <a:t>sLLM</a:t>
            </a:r>
            <a:r>
              <a:rPr lang="en-US" altLang="ko-KR" dirty="0"/>
              <a:t>)</a:t>
            </a:r>
            <a:r>
              <a:rPr lang="ko-KR" altLang="en-US" dirty="0"/>
              <a:t>을 구축하여 진료 대화 요약 및 의무기록 자동 작성 기능을 향상시키고 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pic>
        <p:nvPicPr>
          <p:cNvPr id="17" name="그래픽 16" descr="갈매기형 화살표 단색으로 채워진">
            <a:extLst>
              <a:ext uri="{FF2B5EF4-FFF2-40B4-BE49-F238E27FC236}">
                <a16:creationId xmlns:a16="http://schemas.microsoft.com/office/drawing/2014/main" id="{3BA9FE90-239A-DD9F-02BD-FF79F658AA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919772" y="4114800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14">
    <p:bg>
      <p:bgPr>
        <a:solidFill>
          <a:srgbClr val="F3E9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82278" y="66402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디지털 </a:t>
            </a:r>
            <a:r>
              <a:rPr lang="en-US" sz="4450" b="1" dirty="0" err="1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헬스</a:t>
            </a:r>
            <a:r>
              <a:rPr lang="en-US" sz="44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 </a:t>
            </a:r>
            <a:r>
              <a:rPr lang="ko-KR" altLang="en-US" sz="44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케어 미래 전략</a:t>
            </a:r>
            <a:endParaRPr lang="en-US" sz="445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47D3640-DC3D-343E-1710-322A9F2ED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7534" y="1993920"/>
            <a:ext cx="5934075" cy="4538999"/>
          </a:xfrm>
          <a:prstGeom prst="rect">
            <a:avLst/>
          </a:prstGeom>
        </p:spPr>
      </p:pic>
      <p:sp useBgFill="1">
        <p:nvSpPr>
          <p:cNvPr id="7" name="TextBox 6">
            <a:extLst>
              <a:ext uri="{FF2B5EF4-FFF2-40B4-BE49-F238E27FC236}">
                <a16:creationId xmlns:a16="http://schemas.microsoft.com/office/drawing/2014/main" id="{7EF67A16-5C2C-A522-7D25-CBAD853620D1}"/>
              </a:ext>
            </a:extLst>
          </p:cNvPr>
          <p:cNvSpPr txBox="1"/>
          <p:nvPr/>
        </p:nvSpPr>
        <p:spPr>
          <a:xfrm>
            <a:off x="682278" y="1557474"/>
            <a:ext cx="6898512" cy="2308324"/>
          </a:xfrm>
          <a:prstGeom prst="rect">
            <a:avLst/>
          </a:prstGeom>
          <a:ln>
            <a:solidFill>
              <a:schemeClr val="accent1">
                <a:shade val="15000"/>
              </a:schemeClr>
            </a:solidFill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/>
              <a:t>                                           </a:t>
            </a:r>
          </a:p>
          <a:p>
            <a:pPr marL="342900" indent="-342900">
              <a:buAutoNum type="arabicPeriod"/>
            </a:pPr>
            <a:endParaRPr lang="en-US" altLang="ko-KR" dirty="0"/>
          </a:p>
          <a:p>
            <a:r>
              <a:rPr lang="ko-KR" altLang="en-US" dirty="0"/>
              <a:t>환자의 증상 </a:t>
            </a:r>
            <a:r>
              <a:rPr lang="en-US" altLang="ko-KR" dirty="0"/>
              <a:t>, </a:t>
            </a:r>
            <a:r>
              <a:rPr lang="ko-KR" altLang="en-US" dirty="0"/>
              <a:t>대화 데이터를 가지고 </a:t>
            </a:r>
            <a:r>
              <a:rPr lang="ko-KR" altLang="en-US" dirty="0" err="1"/>
              <a:t>구조화하여</a:t>
            </a:r>
            <a:r>
              <a:rPr lang="ko-KR" altLang="en-US" dirty="0"/>
              <a:t> 개인 맞춤형 진단 및 치료 설계에 활용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음성 기반 생활 습관 정보까지 </a:t>
            </a:r>
            <a:r>
              <a:rPr lang="en-US" altLang="ko-KR" dirty="0"/>
              <a:t>EMR(</a:t>
            </a:r>
            <a:r>
              <a:rPr lang="ko-KR" altLang="en-US" dirty="0"/>
              <a:t>전자의무기록</a:t>
            </a:r>
            <a:r>
              <a:rPr lang="en-US" altLang="ko-KR" dirty="0"/>
              <a:t>)</a:t>
            </a:r>
            <a:r>
              <a:rPr lang="ko-KR" altLang="en-US" dirty="0"/>
              <a:t>에 반영하여 정밀 진료 프로파일링을 수행</a:t>
            </a:r>
            <a:endParaRPr lang="en-US" altLang="ko-KR" dirty="0"/>
          </a:p>
          <a:p>
            <a:endParaRPr lang="en-US" altLang="ko-K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C92FF1-5DA0-C38A-E182-6436867EE806}"/>
              </a:ext>
            </a:extLst>
          </p:cNvPr>
          <p:cNvSpPr txBox="1"/>
          <p:nvPr/>
        </p:nvSpPr>
        <p:spPr>
          <a:xfrm>
            <a:off x="682278" y="1557474"/>
            <a:ext cx="6898512" cy="369332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/>
              <a:t>                                         정밀 의료의 기반 마련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462814-593F-0BE2-6A8B-3F2AAAA3898E}"/>
              </a:ext>
            </a:extLst>
          </p:cNvPr>
          <p:cNvSpPr txBox="1"/>
          <p:nvPr/>
        </p:nvSpPr>
        <p:spPr>
          <a:xfrm>
            <a:off x="682278" y="3865798"/>
            <a:ext cx="6898512" cy="369332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/>
              <a:t>                        의료 데이터 자산화 및 빅데이터 분석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1BA79E-285A-2AED-C34C-0E4F0C413CE7}"/>
              </a:ext>
            </a:extLst>
          </p:cNvPr>
          <p:cNvSpPr txBox="1"/>
          <p:nvPr/>
        </p:nvSpPr>
        <p:spPr>
          <a:xfrm>
            <a:off x="682278" y="4235130"/>
            <a:ext cx="6898512" cy="1754326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/>
              <a:t> </a:t>
            </a:r>
          </a:p>
          <a:p>
            <a:r>
              <a:rPr lang="ko-KR" altLang="en-US" dirty="0"/>
              <a:t>수집된 대규모 대화 데이터는 향후 인공지능의 학습에 사용된다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의료 빅데이터 분석을 통한 질병 예측 </a:t>
            </a:r>
            <a:r>
              <a:rPr lang="en-US" altLang="ko-KR" dirty="0"/>
              <a:t>, </a:t>
            </a:r>
            <a:r>
              <a:rPr lang="ko-KR" altLang="en-US" dirty="0"/>
              <a:t>위험도 스코어링 등으로 연계 확장 가능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0481AD-F3AA-01B0-08C8-278479E4A60B}"/>
              </a:ext>
            </a:extLst>
          </p:cNvPr>
          <p:cNvSpPr txBox="1"/>
          <p:nvPr/>
        </p:nvSpPr>
        <p:spPr>
          <a:xfrm>
            <a:off x="682278" y="5978921"/>
            <a:ext cx="6898512" cy="369332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/>
              <a:t>                                   의료진 업무 혁신 및 자동화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2BB374-9479-6F99-6C69-70442BE72C50}"/>
              </a:ext>
            </a:extLst>
          </p:cNvPr>
          <p:cNvSpPr txBox="1"/>
          <p:nvPr/>
        </p:nvSpPr>
        <p:spPr>
          <a:xfrm>
            <a:off x="682278" y="6348253"/>
            <a:ext cx="6898512" cy="1754326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altLang="ko-KR" dirty="0"/>
          </a:p>
          <a:p>
            <a:r>
              <a:rPr lang="en-US" altLang="ko-KR" dirty="0"/>
              <a:t>RPA(</a:t>
            </a:r>
            <a:r>
              <a:rPr lang="ko-KR" altLang="en-US" dirty="0"/>
              <a:t>업무 프로세스 자동화</a:t>
            </a:r>
            <a:r>
              <a:rPr lang="en-US" altLang="ko-KR" dirty="0"/>
              <a:t>)</a:t>
            </a:r>
            <a:r>
              <a:rPr lang="ko-KR" altLang="en-US" dirty="0"/>
              <a:t>와 연동하여 진료 후 자동 의무 기록 작성 </a:t>
            </a:r>
            <a:r>
              <a:rPr lang="en-US" altLang="ko-KR" dirty="0"/>
              <a:t>, </a:t>
            </a:r>
            <a:r>
              <a:rPr lang="ko-KR" altLang="en-US" dirty="0"/>
              <a:t>처방전 생성 </a:t>
            </a:r>
            <a:r>
              <a:rPr lang="en-US" altLang="ko-KR" dirty="0"/>
              <a:t>, </a:t>
            </a:r>
            <a:r>
              <a:rPr lang="ko-KR" altLang="en-US" dirty="0"/>
              <a:t>후속 검사 예약 등 자동 처리 실시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결과적으로 의료진의 진료 집중 시간이 증가함 </a:t>
            </a:r>
            <a:endParaRPr lang="en-US" altLang="ko-KR" dirty="0"/>
          </a:p>
          <a:p>
            <a:r>
              <a:rPr lang="ko-KR" altLang="en-US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B819AB-EC93-0C00-E33F-81B92D0535BA}"/>
              </a:ext>
            </a:extLst>
          </p:cNvPr>
          <p:cNvSpPr txBox="1"/>
          <p:nvPr/>
        </p:nvSpPr>
        <p:spPr>
          <a:xfrm>
            <a:off x="8277533" y="6532919"/>
            <a:ext cx="593407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>
                <a:ln>
                  <a:solidFill>
                    <a:schemeClr val="accent1">
                      <a:shade val="15000"/>
                    </a:schemeClr>
                  </a:solidFill>
                </a:ln>
              </a:rPr>
              <a:t>   AI + </a:t>
            </a:r>
            <a:r>
              <a:rPr lang="ko-KR" altLang="en-US" dirty="0">
                <a:ln>
                  <a:solidFill>
                    <a:schemeClr val="accent1">
                      <a:shade val="15000"/>
                    </a:schemeClr>
                  </a:solidFill>
                </a:ln>
              </a:rPr>
              <a:t>음성 </a:t>
            </a:r>
            <a:r>
              <a:rPr lang="en-US" altLang="ko-KR" dirty="0">
                <a:ln>
                  <a:solidFill>
                    <a:schemeClr val="accent1">
                      <a:shade val="15000"/>
                    </a:schemeClr>
                  </a:solidFill>
                </a:ln>
              </a:rPr>
              <a:t>+ EMR </a:t>
            </a:r>
            <a:r>
              <a:rPr lang="ko-KR" altLang="en-US" dirty="0">
                <a:ln>
                  <a:solidFill>
                    <a:schemeClr val="accent1">
                      <a:shade val="15000"/>
                    </a:schemeClr>
                  </a:solidFill>
                </a:ln>
              </a:rPr>
              <a:t>통합 </a:t>
            </a:r>
            <a:r>
              <a:rPr lang="en-US" altLang="ko-KR" dirty="0">
                <a:ln>
                  <a:solidFill>
                    <a:schemeClr val="accent1">
                      <a:shade val="15000"/>
                    </a:schemeClr>
                  </a:solidFill>
                </a:ln>
              </a:rPr>
              <a:t>= </a:t>
            </a:r>
            <a:r>
              <a:rPr lang="ko-KR" altLang="en-US" dirty="0">
                <a:ln>
                  <a:solidFill>
                    <a:schemeClr val="accent1">
                      <a:shade val="15000"/>
                    </a:schemeClr>
                  </a:solidFill>
                </a:ln>
              </a:rPr>
              <a:t>환자 중심 데이터 기반의 자동화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3E9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B4956FDB-498B-1031-C7C7-321A688B2130}"/>
              </a:ext>
            </a:extLst>
          </p:cNvPr>
          <p:cNvSpPr/>
          <p:nvPr/>
        </p:nvSpPr>
        <p:spPr>
          <a:xfrm>
            <a:off x="0" y="0"/>
            <a:ext cx="14630400" cy="16392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0B2EE723-9A07-F7E1-1DE4-924A53B7EEE1}"/>
              </a:ext>
            </a:extLst>
          </p:cNvPr>
          <p:cNvSpPr/>
          <p:nvPr/>
        </p:nvSpPr>
        <p:spPr>
          <a:xfrm>
            <a:off x="2330605" y="211872"/>
            <a:ext cx="9969190" cy="12154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50" b="1" dirty="0">
                <a:solidFill>
                  <a:schemeClr val="tx1"/>
                </a:solidFill>
                <a:latin typeface="+mj-ea"/>
                <a:ea typeface="+mj-ea"/>
              </a:rPr>
              <a:t>싱가포르 영리의료제도 도입배경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6106D9-E57C-8204-F67A-3A4D052AA3FE}"/>
              </a:ext>
            </a:extLst>
          </p:cNvPr>
          <p:cNvSpPr txBox="1"/>
          <p:nvPr/>
        </p:nvSpPr>
        <p:spPr>
          <a:xfrm>
            <a:off x="4884234" y="2336192"/>
            <a:ext cx="7504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 -  1997</a:t>
            </a:r>
            <a:r>
              <a:rPr lang="ko-KR" altLang="en-US" dirty="0"/>
              <a:t>년 외환위기 </a:t>
            </a:r>
            <a:r>
              <a:rPr lang="en-US" altLang="ko-KR" dirty="0"/>
              <a:t>-&gt; </a:t>
            </a:r>
            <a:r>
              <a:rPr lang="ko-KR" altLang="en-US" dirty="0"/>
              <a:t>제조업 중심 경제 한계 인식</a:t>
            </a: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EC3F9721-C31A-D38D-AFCC-7F08393B2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48" y="1934222"/>
            <a:ext cx="4159405" cy="574896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B8699A7-1970-FB03-5BA8-F2F48EF7887F}"/>
              </a:ext>
            </a:extLst>
          </p:cNvPr>
          <p:cNvSpPr txBox="1"/>
          <p:nvPr/>
        </p:nvSpPr>
        <p:spPr>
          <a:xfrm>
            <a:off x="4884234" y="3033155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- </a:t>
            </a:r>
            <a:r>
              <a:rPr lang="ko-KR" altLang="en-US" dirty="0"/>
              <a:t>서비스 산업</a:t>
            </a:r>
            <a:r>
              <a:rPr lang="en-US" altLang="ko-KR" dirty="0"/>
              <a:t>(</a:t>
            </a:r>
            <a:r>
              <a:rPr lang="ko-KR" altLang="en-US" dirty="0"/>
              <a:t>의류</a:t>
            </a:r>
            <a:r>
              <a:rPr lang="en-US" altLang="ko-KR" dirty="0"/>
              <a:t>,</a:t>
            </a:r>
            <a:r>
              <a:rPr lang="ko-KR" altLang="en-US" dirty="0"/>
              <a:t>금융</a:t>
            </a:r>
            <a:r>
              <a:rPr lang="en-US" altLang="ko-KR" dirty="0"/>
              <a:t>,</a:t>
            </a:r>
            <a:r>
              <a:rPr lang="ko-KR" altLang="en-US" dirty="0"/>
              <a:t>물류</a:t>
            </a:r>
            <a:r>
              <a:rPr lang="en-US" altLang="ko-KR" dirty="0"/>
              <a:t>)</a:t>
            </a:r>
            <a:r>
              <a:rPr lang="ko-KR" altLang="en-US" dirty="0"/>
              <a:t>으로 성장 동력 전환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A26456-FDBA-5A45-D202-E5F79FAAD612}"/>
              </a:ext>
            </a:extLst>
          </p:cNvPr>
          <p:cNvSpPr txBox="1"/>
          <p:nvPr/>
        </p:nvSpPr>
        <p:spPr>
          <a:xfrm>
            <a:off x="4884233" y="3730118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- </a:t>
            </a:r>
            <a:r>
              <a:rPr lang="ko-KR" altLang="en-US" dirty="0" err="1"/>
              <a:t>고촉통</a:t>
            </a:r>
            <a:r>
              <a:rPr lang="ko-KR" altLang="en-US" dirty="0"/>
              <a:t> 총리 </a:t>
            </a:r>
            <a:r>
              <a:rPr lang="en-US" altLang="ko-KR" dirty="0"/>
              <a:t>“</a:t>
            </a:r>
            <a:r>
              <a:rPr lang="ko-KR" altLang="en-US" dirty="0"/>
              <a:t>의료를 산업으로 전환</a:t>
            </a:r>
            <a:r>
              <a:rPr lang="en-US" altLang="ko-KR" dirty="0"/>
              <a:t>”</a:t>
            </a:r>
            <a:r>
              <a:rPr lang="ko-KR" altLang="en-US" dirty="0"/>
              <a:t> 선언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54A23E0-7406-3E4A-D155-816F99CFB707}"/>
              </a:ext>
            </a:extLst>
          </p:cNvPr>
          <p:cNvSpPr txBox="1"/>
          <p:nvPr/>
        </p:nvSpPr>
        <p:spPr>
          <a:xfrm>
            <a:off x="4909323" y="5703454"/>
            <a:ext cx="53302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-</a:t>
            </a:r>
            <a:r>
              <a:rPr lang="ko-KR" altLang="en-US" dirty="0"/>
              <a:t>공공병원 및 민간병원 역할 분리 정책 도입  </a:t>
            </a:r>
            <a:r>
              <a:rPr lang="en-US" altLang="ko-KR" dirty="0"/>
              <a:t>Medisave(</a:t>
            </a:r>
            <a:r>
              <a:rPr lang="ko-KR" altLang="en-US" dirty="0"/>
              <a:t>의료저축</a:t>
            </a:r>
            <a:r>
              <a:rPr lang="en-US" altLang="ko-KR" dirty="0"/>
              <a:t>) , </a:t>
            </a:r>
            <a:r>
              <a:rPr lang="en-US" altLang="ko-KR" dirty="0" err="1"/>
              <a:t>Medishield</a:t>
            </a:r>
            <a:r>
              <a:rPr lang="en-US" altLang="ko-KR" dirty="0"/>
              <a:t> </a:t>
            </a:r>
            <a:r>
              <a:rPr lang="ko-KR" altLang="en-US" dirty="0"/>
              <a:t>등의 도입으로 국민 의료비 부담 경감 및 접근성 향상 </a:t>
            </a:r>
            <a:endParaRPr lang="en-US" altLang="ko-KR" dirty="0"/>
          </a:p>
          <a:p>
            <a:pPr marL="285750" indent="-285750">
              <a:buFontTx/>
              <a:buChar char="-"/>
            </a:pPr>
            <a:endParaRPr lang="en-US" altLang="ko-KR" dirty="0"/>
          </a:p>
          <a:p>
            <a:pPr marL="285750" indent="-285750">
              <a:buFontTx/>
              <a:buChar char="-"/>
            </a:pPr>
            <a:endParaRPr lang="ko-KR" altLang="en-US" dirty="0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77A7AA1D-57F1-B08E-7D20-8CC9CC0C9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9776" y="5077612"/>
            <a:ext cx="3880624" cy="31519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DB6DC8-4047-C98E-4411-E4E65FD16D79}"/>
              </a:ext>
            </a:extLst>
          </p:cNvPr>
          <p:cNvSpPr txBox="1"/>
          <p:nvPr/>
        </p:nvSpPr>
        <p:spPr>
          <a:xfrm>
            <a:off x="4962291" y="4439787"/>
            <a:ext cx="51741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- </a:t>
            </a:r>
            <a:r>
              <a:rPr lang="ko-KR" altLang="en-US" dirty="0"/>
              <a:t>정부는 공공병원에는 보조금을 주며 사회안전망의 역할을 유지하고 </a:t>
            </a:r>
            <a:r>
              <a:rPr lang="en-US" altLang="ko-KR" dirty="0"/>
              <a:t>, </a:t>
            </a:r>
            <a:r>
              <a:rPr lang="ko-KR" altLang="en-US" dirty="0"/>
              <a:t>민간병원에는 의료산업 경쟁력 확보를 유도했다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75979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</TotalTime>
  <Words>1602</Words>
  <Application>Microsoft Office PowerPoint</Application>
  <PresentationFormat>사용자 지정</PresentationFormat>
  <Paragraphs>174</Paragraphs>
  <Slides>15</Slides>
  <Notes>11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4" baseType="lpstr">
      <vt:lpstr>HY견고딕</vt:lpstr>
      <vt:lpstr>Inconsolata</vt:lpstr>
      <vt:lpstr>Inconsolata Bold</vt:lpstr>
      <vt:lpstr>Montserrat Black</vt:lpstr>
      <vt:lpstr>Nanum Barun Gothic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PC</cp:lastModifiedBy>
  <cp:revision>11</cp:revision>
  <dcterms:created xsi:type="dcterms:W3CDTF">2025-05-17T19:46:13Z</dcterms:created>
  <dcterms:modified xsi:type="dcterms:W3CDTF">2025-05-21T05:03:09Z</dcterms:modified>
</cp:coreProperties>
</file>