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5.xml" ContentType="application/vnd.openxmlformats-officedocument.presentationml.notesSlide+xml"/>
  <Override PartName="/ppt/comments/comment10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2" r:id="rId2"/>
    <p:sldId id="302" r:id="rId3"/>
    <p:sldId id="296" r:id="rId4"/>
    <p:sldId id="301" r:id="rId5"/>
    <p:sldId id="264" r:id="rId6"/>
    <p:sldId id="300" r:id="rId7"/>
    <p:sldId id="303" r:id="rId8"/>
    <p:sldId id="305" r:id="rId9"/>
    <p:sldId id="304" r:id="rId10"/>
    <p:sldId id="306" r:id="rId11"/>
    <p:sldId id="307" r:id="rId12"/>
    <p:sldId id="309" r:id="rId13"/>
    <p:sldId id="308" r:id="rId14"/>
    <p:sldId id="310" r:id="rId15"/>
    <p:sldId id="297" r:id="rId16"/>
    <p:sldId id="294" r:id="rId17"/>
    <p:sldId id="295" r:id="rId18"/>
    <p:sldId id="280" r:id="rId19"/>
    <p:sldId id="281" r:id="rId20"/>
    <p:sldId id="288" r:id="rId21"/>
    <p:sldId id="290" r:id="rId22"/>
    <p:sldId id="289" r:id="rId23"/>
    <p:sldId id="282" r:id="rId24"/>
    <p:sldId id="291" r:id="rId25"/>
    <p:sldId id="292" r:id="rId26"/>
    <p:sldId id="298" r:id="rId27"/>
    <p:sldId id="283" r:id="rId28"/>
    <p:sldId id="299" r:id="rId29"/>
    <p:sldId id="285" r:id="rId30"/>
    <p:sldId id="268" r:id="rId31"/>
    <p:sldId id="286" r:id="rId32"/>
    <p:sldId id="287" r:id="rId33"/>
    <p:sldId id="293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4DF"/>
    <a:srgbClr val="F6F4E7"/>
    <a:srgbClr val="FFFFFF"/>
    <a:srgbClr val="ED7D31"/>
    <a:srgbClr val="E6E8E7"/>
    <a:srgbClr val="CB2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0" autoAdjust="0"/>
    <p:restoredTop sz="90724" autoAdjust="0"/>
  </p:normalViewPr>
  <p:slideViewPr>
    <p:cSldViewPr snapToGrid="0">
      <p:cViewPr varScale="1">
        <p:scale>
          <a:sx n="79" d="100"/>
          <a:sy n="79" d="100"/>
        </p:scale>
        <p:origin x="10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0T14:37:16.450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9C90A-F432-412E-AD32-F0C9029B09A2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911FF-D43E-48A7-B902-4FC62FDF36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351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1591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427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>
                <a:solidFill>
                  <a:schemeClr val="dk2"/>
                </a:solidFill>
              </a:rPr>
              <a:t>위의 </a:t>
            </a:r>
            <a:r>
              <a:rPr lang="ko-KR" altLang="en-US" sz="1200" dirty="0" err="1">
                <a:solidFill>
                  <a:schemeClr val="dk2"/>
                </a:solidFill>
              </a:rPr>
              <a:t>두가지</a:t>
            </a:r>
            <a:r>
              <a:rPr lang="ko-KR" altLang="en-US" sz="1200" dirty="0">
                <a:solidFill>
                  <a:schemeClr val="dk2"/>
                </a:solidFill>
              </a:rPr>
              <a:t> 표를 보았을 때</a:t>
            </a:r>
            <a:r>
              <a:rPr lang="en-US" altLang="ko-KR" sz="1200" dirty="0">
                <a:solidFill>
                  <a:schemeClr val="dk2"/>
                </a:solidFill>
              </a:rPr>
              <a:t>, </a:t>
            </a:r>
            <a:r>
              <a:rPr lang="ko-KR" altLang="en-US" sz="1200" dirty="0">
                <a:solidFill>
                  <a:schemeClr val="dk2"/>
                </a:solidFill>
              </a:rPr>
              <a:t>경기도 의료원은 미국</a:t>
            </a:r>
            <a:r>
              <a:rPr lang="en-US" altLang="ko-KR" sz="1200" dirty="0">
                <a:solidFill>
                  <a:schemeClr val="dk2"/>
                </a:solidFill>
              </a:rPr>
              <a:t>,</a:t>
            </a:r>
            <a:r>
              <a:rPr lang="ko-KR" altLang="en-US" sz="1200" dirty="0">
                <a:solidFill>
                  <a:schemeClr val="dk2"/>
                </a:solidFill>
              </a:rPr>
              <a:t>일본 등의 선진국의 의료 경영 방향성을 따라가려는 모습을 보이고 있습니다</a:t>
            </a:r>
            <a:r>
              <a:rPr lang="en-US" altLang="ko-KR" sz="1200" dirty="0">
                <a:solidFill>
                  <a:schemeClr val="dk2"/>
                </a:solidFill>
              </a:rPr>
              <a:t>.</a:t>
            </a:r>
            <a:endParaRPr lang="ko-KR" altLang="en-US"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>
                <a:solidFill>
                  <a:schemeClr val="dk2"/>
                </a:solidFill>
              </a:rPr>
              <a:t>제가 보았을 때</a:t>
            </a:r>
            <a:r>
              <a:rPr lang="en-US" altLang="ko-KR" sz="1200" dirty="0">
                <a:solidFill>
                  <a:schemeClr val="dk2"/>
                </a:solidFill>
              </a:rPr>
              <a:t>, </a:t>
            </a:r>
            <a:r>
              <a:rPr lang="ko-KR" altLang="en-US" sz="1200" dirty="0">
                <a:solidFill>
                  <a:schemeClr val="dk2"/>
                </a:solidFill>
              </a:rPr>
              <a:t>국외의 병원 경영에서 따라갈 사례들은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>
                <a:solidFill>
                  <a:schemeClr val="dk2"/>
                </a:solidFill>
              </a:rPr>
              <a:t>일본</a:t>
            </a:r>
            <a:r>
              <a:rPr lang="en-US" altLang="ko-KR" sz="1200" dirty="0">
                <a:solidFill>
                  <a:schemeClr val="dk2"/>
                </a:solidFill>
              </a:rPr>
              <a:t>: </a:t>
            </a:r>
            <a:r>
              <a:rPr lang="ko-KR" altLang="en-US" sz="1200" dirty="0">
                <a:solidFill>
                  <a:schemeClr val="dk2"/>
                </a:solidFill>
              </a:rPr>
              <a:t>일본 </a:t>
            </a:r>
            <a:r>
              <a:rPr lang="ko-KR" altLang="en-US" sz="1200" dirty="0" err="1">
                <a:solidFill>
                  <a:schemeClr val="dk2"/>
                </a:solidFill>
              </a:rPr>
              <a:t>총무성이</a:t>
            </a:r>
            <a:r>
              <a:rPr lang="ko-KR" altLang="en-US" sz="1200" dirty="0">
                <a:solidFill>
                  <a:schemeClr val="dk2"/>
                </a:solidFill>
              </a:rPr>
              <a:t> </a:t>
            </a:r>
            <a:r>
              <a:rPr lang="en-US" altLang="ko-KR" sz="1200" dirty="0">
                <a:solidFill>
                  <a:schemeClr val="dk2"/>
                </a:solidFill>
              </a:rPr>
              <a:t>2007</a:t>
            </a:r>
            <a:r>
              <a:rPr lang="ko-KR" altLang="en-US" sz="1200" dirty="0">
                <a:solidFill>
                  <a:schemeClr val="dk2"/>
                </a:solidFill>
              </a:rPr>
              <a:t>년 제시한 ‘공립병원 개혁 가이드라인’은 지역에서 필요한 의료의 안정적이고 지속적인 제공을 위해 공립병원에 대한 급진적 개혁을 실시하겠다고 밝힘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200" dirty="0">
                <a:solidFill>
                  <a:schemeClr val="dk2"/>
                </a:solidFill>
              </a:rPr>
              <a:t> 공립병원 개혁은 공</a:t>
            </a:r>
            <a:r>
              <a:rPr lang="en-US" altLang="ko-KR" sz="1200" dirty="0">
                <a:solidFill>
                  <a:schemeClr val="dk2"/>
                </a:solidFill>
              </a:rPr>
              <a:t>․</a:t>
            </a:r>
            <a:r>
              <a:rPr lang="ko-KR" altLang="en-US" sz="1200" dirty="0">
                <a:solidFill>
                  <a:schemeClr val="dk2"/>
                </a:solidFill>
              </a:rPr>
              <a:t>민의 적절한 역할 분담 아래 지역에서 필요한 의료 제공 체제의 확보를 도모하는 것으로 안정된 경영</a:t>
            </a:r>
            <a:r>
              <a:rPr lang="en-US" altLang="ko-KR" sz="1200" dirty="0">
                <a:solidFill>
                  <a:schemeClr val="dk2"/>
                </a:solidFill>
              </a:rPr>
              <a:t>, </a:t>
            </a:r>
            <a:r>
              <a:rPr lang="ko-KR" altLang="en-US" sz="1200" dirty="0">
                <a:solidFill>
                  <a:schemeClr val="dk2"/>
                </a:solidFill>
              </a:rPr>
              <a:t>양질의 의료 지속 제공</a:t>
            </a:r>
            <a:r>
              <a:rPr lang="en-US" altLang="ko-KR" sz="1200" dirty="0">
                <a:solidFill>
                  <a:schemeClr val="dk2"/>
                </a:solidFill>
              </a:rPr>
              <a:t>, </a:t>
            </a:r>
            <a:r>
              <a:rPr lang="ko-KR" altLang="en-US" sz="1200" dirty="0">
                <a:solidFill>
                  <a:schemeClr val="dk2"/>
                </a:solidFill>
              </a:rPr>
              <a:t>의료 종사자의 적절한 배치</a:t>
            </a:r>
            <a:r>
              <a:rPr lang="en-US" altLang="ko-KR" sz="1200" dirty="0">
                <a:solidFill>
                  <a:schemeClr val="dk2"/>
                </a:solidFill>
              </a:rPr>
              <a:t>, </a:t>
            </a:r>
            <a:r>
              <a:rPr lang="ko-KR" altLang="en-US" sz="1200" dirty="0">
                <a:solidFill>
                  <a:schemeClr val="dk2"/>
                </a:solidFill>
              </a:rPr>
              <a:t>경영효율화 도모</a:t>
            </a:r>
            <a:r>
              <a:rPr lang="en-US" altLang="ko-KR" sz="1200" dirty="0">
                <a:solidFill>
                  <a:schemeClr val="dk2"/>
                </a:solidFill>
              </a:rPr>
              <a:t>, </a:t>
            </a:r>
            <a:r>
              <a:rPr lang="ko-KR" altLang="en-US" sz="1200" dirty="0" err="1">
                <a:solidFill>
                  <a:schemeClr val="dk2"/>
                </a:solidFill>
              </a:rPr>
              <a:t>지속가능한</a:t>
            </a:r>
            <a:r>
              <a:rPr lang="ko-KR" altLang="en-US" sz="1200" dirty="0">
                <a:solidFill>
                  <a:schemeClr val="dk2"/>
                </a:solidFill>
              </a:rPr>
              <a:t> 병원 경영을 목표로 하고 있음 ⇒공공병원의 위상과 역할을 높임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646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0057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000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778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40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500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429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군산의료원의 경영 마인드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1200" dirty="0"/>
              <a:t>현 상황을 경쟁력 발생의 원인과 결과 요인을 나타내주는 </a:t>
            </a:r>
            <a:r>
              <a:rPr lang="en-US" altLang="ko-KR" sz="1200" dirty="0"/>
              <a:t>SER-M-P(</a:t>
            </a:r>
            <a:r>
              <a:rPr lang="ko-KR" altLang="en-US" sz="1200" dirty="0"/>
              <a:t>주체</a:t>
            </a:r>
            <a:r>
              <a:rPr lang="en-US" altLang="ko-KR" sz="1200" dirty="0"/>
              <a:t>-</a:t>
            </a:r>
            <a:r>
              <a:rPr lang="ko-KR" altLang="en-US" sz="1200" dirty="0"/>
              <a:t>환경</a:t>
            </a:r>
            <a:r>
              <a:rPr lang="en-US" altLang="ko-KR" sz="1200" dirty="0"/>
              <a:t>-</a:t>
            </a:r>
            <a:r>
              <a:rPr lang="ko-KR" altLang="en-US" sz="1200" dirty="0"/>
              <a:t>자원</a:t>
            </a:r>
            <a:r>
              <a:rPr lang="en-US" altLang="ko-KR" sz="1200" dirty="0"/>
              <a:t>-</a:t>
            </a:r>
            <a:r>
              <a:rPr lang="ko-KR" altLang="en-US" sz="1200" dirty="0"/>
              <a:t>메커니즘</a:t>
            </a:r>
            <a:r>
              <a:rPr lang="en-US" altLang="ko-KR" sz="1200" dirty="0"/>
              <a:t>-</a:t>
            </a:r>
            <a:r>
              <a:rPr lang="ko-KR" altLang="en-US" sz="1200" dirty="0"/>
              <a:t>성과</a:t>
            </a:r>
            <a:r>
              <a:rPr lang="en-US" altLang="ko-KR" sz="1200" dirty="0"/>
              <a:t>) </a:t>
            </a:r>
            <a:r>
              <a:rPr lang="ko-KR" altLang="en-US" sz="1200" dirty="0"/>
              <a:t>측면에서 파악함으로써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비전달성을위한</a:t>
            </a:r>
            <a:r>
              <a:rPr lang="ko-KR" altLang="en-US" sz="1200" dirty="0"/>
              <a:t> 핵심성공요인의 도출 및 최적의 실행방안을 수립하고자 함</a:t>
            </a:r>
            <a:r>
              <a:rPr lang="en-US" altLang="ko-KR" sz="1200" dirty="0"/>
              <a:t>.</a:t>
            </a:r>
            <a:endParaRPr lang="ko-KR" altLang="en-US" sz="120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43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898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138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군산의료원의 경영 마인드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sz="1200" dirty="0"/>
              <a:t>현 상황을 경쟁력 발생의 원인과 결과 요인을 나타내주는 </a:t>
            </a:r>
            <a:r>
              <a:rPr lang="en-US" altLang="ko-KR" sz="1200" dirty="0"/>
              <a:t>SER-M-P(</a:t>
            </a:r>
            <a:r>
              <a:rPr lang="ko-KR" altLang="en-US" sz="1200" dirty="0"/>
              <a:t>주체</a:t>
            </a:r>
            <a:r>
              <a:rPr lang="en-US" altLang="ko-KR" sz="1200" dirty="0"/>
              <a:t>-</a:t>
            </a:r>
            <a:r>
              <a:rPr lang="ko-KR" altLang="en-US" sz="1200" dirty="0"/>
              <a:t>환경</a:t>
            </a:r>
            <a:r>
              <a:rPr lang="en-US" altLang="ko-KR" sz="1200" dirty="0"/>
              <a:t>-</a:t>
            </a:r>
            <a:r>
              <a:rPr lang="ko-KR" altLang="en-US" sz="1200" dirty="0"/>
              <a:t>자원</a:t>
            </a:r>
            <a:r>
              <a:rPr lang="en-US" altLang="ko-KR" sz="1200" dirty="0"/>
              <a:t>-</a:t>
            </a:r>
            <a:r>
              <a:rPr lang="ko-KR" altLang="en-US" sz="1200" dirty="0"/>
              <a:t>메커니즘</a:t>
            </a:r>
            <a:r>
              <a:rPr lang="en-US" altLang="ko-KR" sz="1200" dirty="0"/>
              <a:t>-</a:t>
            </a:r>
            <a:r>
              <a:rPr lang="ko-KR" altLang="en-US" sz="1200" dirty="0"/>
              <a:t>성과</a:t>
            </a:r>
            <a:r>
              <a:rPr lang="en-US" altLang="ko-KR" sz="1200" dirty="0"/>
              <a:t>) </a:t>
            </a:r>
            <a:r>
              <a:rPr lang="ko-KR" altLang="en-US" sz="1200" dirty="0"/>
              <a:t>측면에서 파악함으로써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비전달성을위한</a:t>
            </a:r>
            <a:r>
              <a:rPr lang="ko-KR" altLang="en-US" sz="1200" dirty="0"/>
              <a:t> 핵심성공요인의 도출 및 최적의 실행방안을 수립하고자 함</a:t>
            </a:r>
            <a:r>
              <a:rPr lang="en-US" altLang="ko-KR" sz="1200" dirty="0"/>
              <a:t>.</a:t>
            </a:r>
            <a:endParaRPr lang="ko-KR" altLang="en-US" sz="120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698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dirty="0"/>
              <a:t>충남도내 지방의료원의 경우 공공진료 실적이 점차적으로 감소하는 추세에 있으며 의료 수익 대비 공공진료 실적 </a:t>
            </a:r>
            <a:r>
              <a:rPr lang="en-US" altLang="ko-KR" dirty="0"/>
              <a:t>% </a:t>
            </a:r>
            <a:r>
              <a:rPr lang="ko-KR" altLang="en-US" dirty="0"/>
              <a:t>분석 결과 그 추세 역시 낮아지고 있음을 확인 할 수 있었다</a:t>
            </a:r>
            <a:r>
              <a:rPr lang="en-US" altLang="ko-KR" dirty="0"/>
              <a:t>. </a:t>
            </a:r>
            <a:endParaRPr lang="ko-KR" altLang="en-US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ko-KR" altLang="en-US" dirty="0"/>
              <a:t>서산의료원과 홍성의료원의 경우에는 다소 반등하고 있는 추세를 보이고 있으나 규모는 크지 않은 것으로 파악되며</a:t>
            </a:r>
            <a:r>
              <a:rPr lang="en-US" altLang="ko-KR" dirty="0"/>
              <a:t>, </a:t>
            </a:r>
            <a:r>
              <a:rPr lang="ko-KR" altLang="en-US" dirty="0"/>
              <a:t>천안의료원의 경우에는 지속적으로 공공진료 실적이 감소하고 있는 것으로 파악된다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433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/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911FF-D43E-48A7-B902-4FC62FDF36A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996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5C397D-E126-19D3-8A39-E1F0AB27F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5475313-88E9-B652-2C50-5A6783264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2C8C7A-A257-7B9F-4EB6-5E534FAD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7D8-5AFC-4284-9F0D-0CD8760904D0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54D30E-7A4B-5115-F7A9-DB0CA9006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9FA8F2-E615-BA2C-D278-7E424604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785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4DAAFF-A326-14B5-D15C-D4A552C3B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EA8058B-E693-C728-3A3B-E43EFDC30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82C375-4C5C-B1CC-9485-2BA6D92F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B88C-3845-4950-8616-CF53D1E5B048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5F02C1-0585-9A38-2E77-1CF78D2F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29925A-6C77-E6BD-94D8-B9429974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1648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75B9502-2033-FE64-7780-B5252AC91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FE0FEE3-1265-DB0B-C7CA-600DBDFD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E028C1-D1CF-22A8-2B3C-BC910BD7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7521-B5EE-4A12-B376-DE4CD7AD97E8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56C41E7-AEAD-C8DE-78CA-B3813442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23DBBF6-D776-C0DD-69AC-7FF37E60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82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6FF256-077E-A933-DB12-473599AC6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B2E6E1-66B7-3F80-1BE9-482F07380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A18A188-D45B-AACE-A868-5C8AC3BC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DDDD7-7322-4EB1-9887-80CC3E3DF614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88D2E8A-0732-EBFC-84FA-382583E3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537488-4D66-7EF3-DEB9-A422F644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87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8913F2-75DD-05BA-8028-9A648689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29643E-74B9-9F24-BE0A-29F8430F0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F9BE39C-4255-17D3-FADC-E84FBA16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B40D-146C-459E-92CD-C83F7E5F7052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D92016-3E25-10F9-EE99-5FAFAF07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A0B272-AC2C-1D9F-5583-83F4001E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362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952E68-6C6F-9D9A-D450-902E4D38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D3086D-4AFC-6331-7DE8-C3BDACA59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BF8F20F-6CC9-78E2-91CB-DA60F61D6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BE36E0F-C83D-224E-6FFA-253903C1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EE1E6-6D0C-4F71-A803-708F027BA2C0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CEFA0C0-AF22-3096-2273-F7A0BE5D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124505F-ED48-48BB-C15F-19680FE4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899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C04E14-BDD7-3830-E1B7-3B8384C4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E8D96FF-FE98-4846-8FE1-BDD031F0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07ECF96-C291-2FA2-7A73-A0625FD41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F2EC558-6D4A-6BF5-6C67-4307FCF2A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D185191-80DA-FBCB-8F0B-F1628139F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BDA9CAA-CF55-C6DA-4E43-0D1F492B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3EE49-EDBD-44AC-B4B9-C7901C78AB3E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393EA4E-73E0-F6BF-77CF-A8DEAEDA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86A4A52-AB3D-8A0C-E471-DF23B139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78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9AC89E-3458-5127-2281-11424068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1C4F5F4-5D3D-1FA9-1706-8362F1133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93325-9F2B-4419-8151-34271BA56D86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E85C99C-B2D1-9CA1-6099-552685DF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CFEC028-9EC2-3507-3E80-82226046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7407F0E-5B9B-F55B-C571-9999F2B3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59CA-AAD8-4E5B-86E1-35D976758782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970584-EE08-B614-9E6A-AFCA70A1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16809A-B58F-BE43-8F73-5E2CF50D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20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C15DFA-BBBF-87FA-9E33-BA45A684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42083D-46E4-FABB-2E90-C98CBA73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1557ED4-2F4B-74F8-6BE9-2C5DE2288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06D5F97-5CCD-9501-FA7F-74733076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6E31F-55FA-4245-9A96-5FE2F27E4531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E946E54-E047-4A72-F56A-7FD9971C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3F344A-E405-D349-5403-4A032E70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470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8CED7C-C5C5-9F15-B0E5-7999B5DE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C338C09-FE3D-E4DE-E682-0E92B3AFA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5C0429D-6929-AD97-577B-8EFB2F41B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64E33FB-F297-237C-E685-06EFEC88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0607-C997-47C4-BBE3-FDE3A59091E4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BF5ED5C-3786-335D-CC6A-2756CEA0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E964CC-B367-EE02-9D10-1DD97E2F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53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F552539-5901-ECE7-3E8C-A32D8FE8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5308DFE-79B4-FC37-1E70-5D0806FB3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A00BCE-9828-7662-B0FA-2D5734D1A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368C-437C-479F-97CC-C1D06B5F5BFD}" type="datetime1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2F4DB9-C872-5A8F-F7CB-383B38F3B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2842D4-6273-15CE-EE41-50554FD0E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38FED-E9E2-4A0F-8C84-1DF9B67633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734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comments" Target="../comments/commen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이등변 삼각형 19">
            <a:extLst>
              <a:ext uri="{FF2B5EF4-FFF2-40B4-BE49-F238E27FC236}">
                <a16:creationId xmlns:a16="http://schemas.microsoft.com/office/drawing/2014/main" id="{AA87C108-DAE1-E427-0F0E-AECE196753CE}"/>
              </a:ext>
            </a:extLst>
          </p:cNvPr>
          <p:cNvSpPr/>
          <p:nvPr/>
        </p:nvSpPr>
        <p:spPr>
          <a:xfrm rot="20846904">
            <a:off x="8239218" y="1468936"/>
            <a:ext cx="3530756" cy="2749341"/>
          </a:xfrm>
          <a:prstGeom prst="triangle">
            <a:avLst>
              <a:gd name="adj" fmla="val 50089"/>
            </a:avLst>
          </a:prstGeom>
          <a:solidFill>
            <a:srgbClr val="F6F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93021478-E842-6CE0-087A-F2EC1EEA23DF}"/>
              </a:ext>
            </a:extLst>
          </p:cNvPr>
          <p:cNvSpPr/>
          <p:nvPr/>
        </p:nvSpPr>
        <p:spPr>
          <a:xfrm rot="16472420">
            <a:off x="4151543" y="2957023"/>
            <a:ext cx="2975111" cy="2061218"/>
          </a:xfrm>
          <a:prstGeom prst="triangle">
            <a:avLst>
              <a:gd name="adj" fmla="val 500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09314-A9E4-5107-5199-2F1B0C87FF40}"/>
              </a:ext>
            </a:extLst>
          </p:cNvPr>
          <p:cNvSpPr txBox="1"/>
          <p:nvPr/>
        </p:nvSpPr>
        <p:spPr>
          <a:xfrm rot="21192630">
            <a:off x="5936968" y="2943367"/>
            <a:ext cx="1266693" cy="1558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KEY TOPIC</a:t>
            </a:r>
          </a:p>
          <a:p>
            <a:pPr>
              <a:lnSpc>
                <a:spcPct val="150000"/>
              </a:lnSpc>
            </a:pPr>
            <a:r>
              <a:rPr lang="ko-KR" altLang="en-US" sz="105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국립대병원</a:t>
            </a:r>
            <a:endParaRPr lang="en-US" altLang="ko-KR" sz="105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공공병원</a:t>
            </a:r>
            <a:endParaRPr lang="en-US" altLang="ko-KR" sz="105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중소병원</a:t>
            </a:r>
            <a:endParaRPr lang="en-US" altLang="ko-KR" sz="105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160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A8ECE-AE3C-DDF0-A6F9-990234FB2D5E}"/>
              </a:ext>
            </a:extLst>
          </p:cNvPr>
          <p:cNvSpPr txBox="1"/>
          <p:nvPr/>
        </p:nvSpPr>
        <p:spPr>
          <a:xfrm rot="21183640">
            <a:off x="8569110" y="2904386"/>
            <a:ext cx="1627369" cy="1558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TEAM MEMBERS</a:t>
            </a:r>
          </a:p>
          <a:p>
            <a:pPr>
              <a:lnSpc>
                <a:spcPct val="150000"/>
              </a:lnSpc>
            </a:pPr>
            <a:r>
              <a:rPr lang="ko-KR" altLang="en-US" sz="1050" dirty="0" err="1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강유지</a:t>
            </a:r>
            <a:endParaRPr lang="en-US" altLang="ko-KR" sz="105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김은서</a:t>
            </a:r>
            <a:endParaRPr lang="en-US" altLang="ko-KR" sz="105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50" dirty="0"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신승도</a:t>
            </a:r>
            <a:endParaRPr lang="en-US" altLang="ko-KR" sz="105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160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AEE4CAEB-5ACE-81BC-178E-0BD124539A1F}"/>
              </a:ext>
            </a:extLst>
          </p:cNvPr>
          <p:cNvSpPr/>
          <p:nvPr/>
        </p:nvSpPr>
        <p:spPr>
          <a:xfrm rot="18423989">
            <a:off x="-158556" y="856441"/>
            <a:ext cx="4162182" cy="3666070"/>
          </a:xfrm>
          <a:prstGeom prst="triangle">
            <a:avLst>
              <a:gd name="adj" fmla="val 5008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>
            <a:cxnSpLocks/>
          </p:cNvCxnSpPr>
          <p:nvPr/>
        </p:nvCxnSpPr>
        <p:spPr>
          <a:xfrm flipV="1">
            <a:off x="1838960" y="2128520"/>
            <a:ext cx="10403840" cy="12039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CCFE642-D983-D425-E9F6-3349F03077E7}"/>
              </a:ext>
            </a:extLst>
          </p:cNvPr>
          <p:cNvSpPr/>
          <p:nvPr/>
        </p:nvSpPr>
        <p:spPr>
          <a:xfrm rot="184500">
            <a:off x="1750346" y="1521509"/>
            <a:ext cx="8131163" cy="1899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lantUp">
              <a:avLst>
                <a:gd name="adj" fmla="val 71431"/>
              </a:avLst>
            </a:prstTxWarp>
            <a:spAutoFit/>
          </a:bodyPr>
          <a:lstStyle/>
          <a:p>
            <a:pPr algn="ctr"/>
            <a:r>
              <a:rPr lang="ko-KR" altLang="en-US" sz="1100" b="1" cap="none" spc="-150" dirty="0" err="1">
                <a:ln w="0"/>
                <a:solidFill>
                  <a:schemeClr val="accent5">
                    <a:lumMod val="7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병원별</a:t>
            </a:r>
            <a:r>
              <a:rPr lang="ko-KR" altLang="en-US" sz="1100" b="1" cap="none" spc="-150" dirty="0">
                <a:ln w="0"/>
                <a:solidFill>
                  <a:schemeClr val="accent5">
                    <a:lumMod val="75000"/>
                  </a:schemeClr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 경영 사례 조사</a:t>
            </a:r>
            <a:endParaRPr lang="en-US" altLang="ko-KR" sz="1100" b="1" cap="none" spc="-150" dirty="0">
              <a:ln w="0"/>
              <a:solidFill>
                <a:schemeClr val="accent5">
                  <a:lumMod val="75000"/>
                </a:schemeClr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9518631-7170-174E-98FB-3D9FB1C4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769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496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서울대병원의 경영전략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58D6034-8BF0-3B21-0B44-2494D263C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1338216"/>
            <a:ext cx="6860177" cy="378318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386A5FB-5641-3365-34B7-BDCD9A8BF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7" t="3918" r="15642"/>
          <a:stretch/>
        </p:blipFill>
        <p:spPr>
          <a:xfrm>
            <a:off x="7414366" y="1509381"/>
            <a:ext cx="4463888" cy="4102280"/>
          </a:xfrm>
          <a:prstGeom prst="rect">
            <a:avLst/>
          </a:prstGeom>
        </p:spPr>
      </p:pic>
      <p:sp>
        <p:nvSpPr>
          <p:cNvPr id="15" name="말풍선: 모서리가 둥근 사각형 14">
            <a:extLst>
              <a:ext uri="{FF2B5EF4-FFF2-40B4-BE49-F238E27FC236}">
                <a16:creationId xmlns:a16="http://schemas.microsoft.com/office/drawing/2014/main" id="{166199E2-73A1-ACF6-F552-3B3C1D3C1B35}"/>
              </a:ext>
            </a:extLst>
          </p:cNvPr>
          <p:cNvSpPr/>
          <p:nvPr/>
        </p:nvSpPr>
        <p:spPr>
          <a:xfrm rot="10800000">
            <a:off x="140740" y="4979095"/>
            <a:ext cx="3937734" cy="1672224"/>
          </a:xfrm>
          <a:prstGeom prst="wedgeRoundRectCallout">
            <a:avLst>
              <a:gd name="adj1" fmla="val -8439"/>
              <a:gd name="adj2" fmla="val 8308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말풍선: 모서리가 둥근 사각형 15">
            <a:extLst>
              <a:ext uri="{FF2B5EF4-FFF2-40B4-BE49-F238E27FC236}">
                <a16:creationId xmlns:a16="http://schemas.microsoft.com/office/drawing/2014/main" id="{A2338215-7715-EA6F-D10F-8207238A0729}"/>
              </a:ext>
            </a:extLst>
          </p:cNvPr>
          <p:cNvSpPr/>
          <p:nvPr/>
        </p:nvSpPr>
        <p:spPr>
          <a:xfrm rot="10800000" flipH="1">
            <a:off x="4316558" y="4922722"/>
            <a:ext cx="3887990" cy="1728595"/>
          </a:xfrm>
          <a:prstGeom prst="wedgeRoundRectCallout">
            <a:avLst>
              <a:gd name="adj1" fmla="val -57163"/>
              <a:gd name="adj2" fmla="val 855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758B301-55F3-27CA-83BA-46C170728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3" y="5105785"/>
            <a:ext cx="1973533" cy="13958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0075D8-A8C9-5747-8D97-458CD812BC8B}"/>
              </a:ext>
            </a:extLst>
          </p:cNvPr>
          <p:cNvSpPr txBox="1"/>
          <p:nvPr/>
        </p:nvSpPr>
        <p:spPr>
          <a:xfrm>
            <a:off x="2322871" y="5349841"/>
            <a:ext cx="1655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인적 다양성을 추구하고 그 차이를 포괄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C23E14-7F77-0582-C162-08D388212AB1}"/>
              </a:ext>
            </a:extLst>
          </p:cNvPr>
          <p:cNvSpPr txBox="1"/>
          <p:nvPr/>
        </p:nvSpPr>
        <p:spPr>
          <a:xfrm>
            <a:off x="4484527" y="5207078"/>
            <a:ext cx="1828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재무적 가치에 영향을 미칠 수 있는 비재무적 요인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94066D2C-6BF4-9D69-A203-CC1778217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0" t="3013" r="55791" b="4772"/>
          <a:stretch/>
        </p:blipFill>
        <p:spPr>
          <a:xfrm>
            <a:off x="6291403" y="5105785"/>
            <a:ext cx="1761105" cy="14099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26B890-0755-FB23-7448-EED9AC0A3769}"/>
              </a:ext>
            </a:extLst>
          </p:cNvPr>
          <p:cNvSpPr txBox="1"/>
          <p:nvPr/>
        </p:nvSpPr>
        <p:spPr>
          <a:xfrm>
            <a:off x="8287395" y="5688396"/>
            <a:ext cx="3615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/>
              <a:t>출처 </a:t>
            </a:r>
            <a:r>
              <a:rPr lang="en-US" altLang="ko-KR" sz="800" dirty="0"/>
              <a:t>: </a:t>
            </a:r>
            <a:r>
              <a:rPr lang="en-US" altLang="ko-KR" sz="800" dirty="0" err="1"/>
              <a:t>서울대학교</a:t>
            </a:r>
            <a:r>
              <a:rPr lang="ko-KR" altLang="en-US" sz="800" dirty="0"/>
              <a:t>병원</a:t>
            </a:r>
            <a:r>
              <a:rPr lang="en-US" altLang="ko-KR" sz="800" dirty="0"/>
              <a:t> </a:t>
            </a:r>
            <a:r>
              <a:rPr lang="ko-KR" altLang="en-US" sz="800" dirty="0"/>
              <a:t>병원뉴스</a:t>
            </a:r>
            <a:endParaRPr lang="en-US" altLang="ko-KR" sz="800" dirty="0"/>
          </a:p>
          <a:p>
            <a:endParaRPr lang="en-US" altLang="ko-KR" sz="800" dirty="0"/>
          </a:p>
          <a:p>
            <a:r>
              <a:rPr lang="en-US" altLang="ko-KR" sz="800" dirty="0"/>
              <a:t>http://www.snuh.org/board/B003/view.do?bbs_no=6440&amp;pageIndex=7&amp;restrictedBbsType=&amp;viewType=&amp;cate_cd=&amp;searchKey=all&amp;searchWord=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57580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5586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 경영실적 평가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14B3B5D-7DB1-0705-8CA1-7D4A627DD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9" t="5693" r="10915" b="12038"/>
          <a:stretch/>
        </p:blipFill>
        <p:spPr>
          <a:xfrm>
            <a:off x="1357532" y="1113039"/>
            <a:ext cx="3969016" cy="53241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392570-23FE-826B-E33B-C18C9FF4A89F}"/>
              </a:ext>
            </a:extLst>
          </p:cNvPr>
          <p:cNvSpPr txBox="1"/>
          <p:nvPr/>
        </p:nvSpPr>
        <p:spPr>
          <a:xfrm>
            <a:off x="6033379" y="2071651"/>
            <a:ext cx="5666447" cy="4193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전략기획과 경영혁신 및 사회적 책임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조직</a:t>
            </a:r>
            <a:r>
              <a:rPr lang="en-US" altLang="ko-KR" dirty="0"/>
              <a:t>·</a:t>
            </a:r>
            <a:r>
              <a:rPr lang="ko-KR" altLang="en-US" dirty="0"/>
              <a:t>인사</a:t>
            </a:r>
            <a:r>
              <a:rPr lang="en-US" altLang="ko-KR" dirty="0"/>
              <a:t>·</a:t>
            </a:r>
            <a:r>
              <a:rPr lang="ko-KR" altLang="en-US" dirty="0"/>
              <a:t>일자리 관리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재무예산관리 및 성과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보수</a:t>
            </a:r>
            <a:r>
              <a:rPr lang="en-US" altLang="ko-KR" dirty="0"/>
              <a:t>·</a:t>
            </a:r>
            <a:r>
              <a:rPr lang="ko-KR" altLang="en-US" dirty="0"/>
              <a:t>복리후생 및 노사관계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안전 및 환경 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동반성장과 지역발전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윤리</a:t>
            </a:r>
            <a:r>
              <a:rPr lang="en-US" altLang="ko-KR" dirty="0"/>
              <a:t>·</a:t>
            </a:r>
            <a:r>
              <a:rPr lang="ko-KR" altLang="en-US" dirty="0"/>
              <a:t>투명 경영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국민참여와 사회공헌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국민만족도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교육사업</a:t>
            </a:r>
            <a:r>
              <a:rPr lang="en-US" altLang="ko-KR" dirty="0"/>
              <a:t>, </a:t>
            </a:r>
            <a:r>
              <a:rPr lang="ko-KR" altLang="en-US" dirty="0"/>
              <a:t>연구사업</a:t>
            </a:r>
            <a:r>
              <a:rPr lang="en-US" altLang="ko-KR" dirty="0"/>
              <a:t>, </a:t>
            </a:r>
            <a:r>
              <a:rPr lang="ko-KR" altLang="en-US" dirty="0"/>
              <a:t>진료사업 및 공공보건 의료사업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2FEC6-272D-3817-5F36-AAD0C92F4B9F}"/>
              </a:ext>
            </a:extLst>
          </p:cNvPr>
          <p:cNvSpPr txBox="1"/>
          <p:nvPr/>
        </p:nvSpPr>
        <p:spPr>
          <a:xfrm>
            <a:off x="6033379" y="1547704"/>
            <a:ext cx="145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평가지표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E06BA11-9C22-5814-CD23-5F0C2EB80060}"/>
              </a:ext>
            </a:extLst>
          </p:cNvPr>
          <p:cNvSpPr/>
          <p:nvPr/>
        </p:nvSpPr>
        <p:spPr>
          <a:xfrm>
            <a:off x="5976425" y="1413299"/>
            <a:ext cx="5640303" cy="489080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AC9B0B-B145-C49A-1C79-E1461AD2407D}"/>
              </a:ext>
            </a:extLst>
          </p:cNvPr>
          <p:cNvSpPr txBox="1"/>
          <p:nvPr/>
        </p:nvSpPr>
        <p:spPr>
          <a:xfrm>
            <a:off x="838200" y="6437147"/>
            <a:ext cx="4256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/>
              <a:t>출처 </a:t>
            </a:r>
            <a:r>
              <a:rPr lang="en-US" altLang="ko-KR" sz="1000" dirty="0"/>
              <a:t>: </a:t>
            </a:r>
            <a:r>
              <a:rPr lang="ko-KR" altLang="en-US" sz="1000" dirty="0"/>
              <a:t>교육부 기타공공기관 경영평가단</a:t>
            </a:r>
          </a:p>
        </p:txBody>
      </p:sp>
    </p:spTree>
    <p:extLst>
      <p:ext uri="{BB962C8B-B14F-4D97-AF65-F5344CB8AC3E}">
        <p14:creationId xmlns:p14="http://schemas.microsoft.com/office/powerpoint/2010/main" val="238774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5586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 경영실적 평가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BA26C1-697D-2AB4-5C4C-888C5CD89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7" y="1534469"/>
            <a:ext cx="6602501" cy="14115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7985B15-D7A5-1206-DF33-2BF62B30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92" y="3277379"/>
            <a:ext cx="6709029" cy="115488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3BE415C-6E0B-9159-9692-798C3FA7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52" y="4962648"/>
            <a:ext cx="6798669" cy="121499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221643A-0E70-422E-378D-D6B5295633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509"/>
          <a:stretch/>
        </p:blipFill>
        <p:spPr>
          <a:xfrm>
            <a:off x="7033895" y="1225641"/>
            <a:ext cx="3985899" cy="5517225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1B6D3C2B-50DB-16AC-90D6-546CD37D4CB9}"/>
              </a:ext>
            </a:extLst>
          </p:cNvPr>
          <p:cNvSpPr/>
          <p:nvPr/>
        </p:nvSpPr>
        <p:spPr>
          <a:xfrm>
            <a:off x="10158761" y="6478859"/>
            <a:ext cx="371707" cy="1598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909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496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 손익계산서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832C55-DCF2-F0A0-6C51-F4BF4998D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55" y="1527233"/>
            <a:ext cx="8861073" cy="497746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6CBF602-F678-7599-E1D6-BED1CA714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8" t="13788" r="5373" b="11387"/>
          <a:stretch/>
        </p:blipFill>
        <p:spPr>
          <a:xfrm>
            <a:off x="1049155" y="1208263"/>
            <a:ext cx="2107398" cy="316841"/>
          </a:xfrm>
          <a:prstGeom prst="rect">
            <a:avLst/>
          </a:prstGeom>
        </p:spPr>
      </p:pic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5BB12846-42B0-A05D-6B66-D8B3B0187487}"/>
              </a:ext>
            </a:extLst>
          </p:cNvPr>
          <p:cNvCxnSpPr>
            <a:cxnSpLocks/>
          </p:cNvCxnSpPr>
          <p:nvPr/>
        </p:nvCxnSpPr>
        <p:spPr>
          <a:xfrm>
            <a:off x="3689858" y="2398734"/>
            <a:ext cx="65949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화살표: 위쪽 25">
            <a:extLst>
              <a:ext uri="{FF2B5EF4-FFF2-40B4-BE49-F238E27FC236}">
                <a16:creationId xmlns:a16="http://schemas.microsoft.com/office/drawing/2014/main" id="{8B487578-27D3-BA71-0E1C-6C8A6934DE96}"/>
              </a:ext>
            </a:extLst>
          </p:cNvPr>
          <p:cNvSpPr/>
          <p:nvPr/>
        </p:nvSpPr>
        <p:spPr>
          <a:xfrm>
            <a:off x="10648067" y="1525104"/>
            <a:ext cx="494778" cy="998891"/>
          </a:xfrm>
          <a:prstGeom prst="up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"/>
                  <a:lumOff val="95000"/>
                </a:schemeClr>
              </a:gs>
              <a:gs pos="0">
                <a:schemeClr val="accent2"/>
              </a:gs>
            </a:gsLst>
            <a:lin ang="5400000" scaled="1"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195B77-EF65-9D9B-005A-87143DDDA315}"/>
              </a:ext>
            </a:extLst>
          </p:cNvPr>
          <p:cNvSpPr txBox="1"/>
          <p:nvPr/>
        </p:nvSpPr>
        <p:spPr>
          <a:xfrm>
            <a:off x="663033" y="1227236"/>
            <a:ext cx="580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출처 </a:t>
            </a:r>
            <a:r>
              <a:rPr lang="en-US" altLang="ko-KR" sz="1200" dirty="0"/>
              <a:t>: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6039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403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서울대병원의 성과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02E9286-9D08-11CD-F3EE-E87108B00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9" t="-420" r="9235"/>
          <a:stretch/>
        </p:blipFill>
        <p:spPr>
          <a:xfrm>
            <a:off x="5660228" y="1750714"/>
            <a:ext cx="6248073" cy="4304222"/>
          </a:xfrm>
          <a:prstGeom prst="rect">
            <a:avLst/>
          </a:prstGeom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79ADA887-92DD-9744-8157-33A134952C46}"/>
              </a:ext>
            </a:extLst>
          </p:cNvPr>
          <p:cNvGrpSpPr/>
          <p:nvPr/>
        </p:nvGrpSpPr>
        <p:grpSpPr>
          <a:xfrm>
            <a:off x="-238784" y="1049843"/>
            <a:ext cx="5624466" cy="2396775"/>
            <a:chOff x="-488608" y="1032225"/>
            <a:chExt cx="5624466" cy="2396775"/>
          </a:xfrm>
        </p:grpSpPr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23BB504D-6558-C6E9-D3C6-3D92326202C9}"/>
                </a:ext>
              </a:extLst>
            </p:cNvPr>
            <p:cNvSpPr/>
            <p:nvPr/>
          </p:nvSpPr>
          <p:spPr>
            <a:xfrm>
              <a:off x="712269" y="1652430"/>
              <a:ext cx="4423589" cy="113244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38" name="그래픽 37" descr="별이 달린 수상 리본">
              <a:extLst>
                <a:ext uri="{FF2B5EF4-FFF2-40B4-BE49-F238E27FC236}">
                  <a16:creationId xmlns:a16="http://schemas.microsoft.com/office/drawing/2014/main" id="{C3656C6F-60E4-499D-60F2-CBBA38667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488608" y="1032225"/>
              <a:ext cx="2396775" cy="2396775"/>
            </a:xfrm>
            <a:prstGeom prst="rect">
              <a:avLst/>
            </a:prstGeom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ECD4A14C-0359-A7BE-EA68-136110D07A71}"/>
              </a:ext>
            </a:extLst>
          </p:cNvPr>
          <p:cNvGrpSpPr/>
          <p:nvPr/>
        </p:nvGrpSpPr>
        <p:grpSpPr>
          <a:xfrm>
            <a:off x="-238784" y="2742053"/>
            <a:ext cx="5624466" cy="2396775"/>
            <a:chOff x="-488608" y="1032225"/>
            <a:chExt cx="5624466" cy="2396775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398B79A8-4640-8D5E-FEB1-03EFD10A2A62}"/>
                </a:ext>
              </a:extLst>
            </p:cNvPr>
            <p:cNvSpPr/>
            <p:nvPr/>
          </p:nvSpPr>
          <p:spPr>
            <a:xfrm>
              <a:off x="712269" y="1652430"/>
              <a:ext cx="4423589" cy="113244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8" name="그래픽 47" descr="별이 달린 수상 리본">
              <a:extLst>
                <a:ext uri="{FF2B5EF4-FFF2-40B4-BE49-F238E27FC236}">
                  <a16:creationId xmlns:a16="http://schemas.microsoft.com/office/drawing/2014/main" id="{BD7FE2CF-6F53-0549-F795-BA8240AF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488608" y="1032225"/>
              <a:ext cx="2396775" cy="2396775"/>
            </a:xfrm>
            <a:prstGeom prst="rect">
              <a:avLst/>
            </a:prstGeom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533D9D0B-C9B9-185A-2580-95E1927CB91B}"/>
              </a:ext>
            </a:extLst>
          </p:cNvPr>
          <p:cNvGrpSpPr/>
          <p:nvPr/>
        </p:nvGrpSpPr>
        <p:grpSpPr>
          <a:xfrm>
            <a:off x="-238784" y="4434262"/>
            <a:ext cx="5624466" cy="2396775"/>
            <a:chOff x="-488608" y="1032225"/>
            <a:chExt cx="5624466" cy="2396775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D6971765-1950-6919-32A1-A687F94692E7}"/>
                </a:ext>
              </a:extLst>
            </p:cNvPr>
            <p:cNvSpPr/>
            <p:nvPr/>
          </p:nvSpPr>
          <p:spPr>
            <a:xfrm>
              <a:off x="712269" y="1652430"/>
              <a:ext cx="4423589" cy="113244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" name="그래픽 50" descr="별이 달린 수상 리본">
              <a:extLst>
                <a:ext uri="{FF2B5EF4-FFF2-40B4-BE49-F238E27FC236}">
                  <a16:creationId xmlns:a16="http://schemas.microsoft.com/office/drawing/2014/main" id="{65408E6E-D89A-6971-F4A0-C61E3728B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488608" y="1032225"/>
              <a:ext cx="2396775" cy="2396775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37C57B0-7ADC-8623-2595-DD7441A5AFE2}"/>
              </a:ext>
            </a:extLst>
          </p:cNvPr>
          <p:cNvSpPr txBox="1"/>
          <p:nvPr/>
        </p:nvSpPr>
        <p:spPr>
          <a:xfrm>
            <a:off x="1549694" y="1829903"/>
            <a:ext cx="3586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200" b="1" dirty="0"/>
              <a:t>브랜드 파워 종합병원 부문</a:t>
            </a:r>
            <a:endParaRPr lang="en-US" altLang="ko-KR" sz="2200" b="1" dirty="0"/>
          </a:p>
          <a:p>
            <a:pPr algn="ctr"/>
            <a:r>
              <a:rPr lang="en-US" altLang="ko-KR" sz="2200" b="1" dirty="0"/>
              <a:t>24</a:t>
            </a:r>
            <a:r>
              <a:rPr lang="ko-KR" altLang="en-US" sz="2200" b="1" dirty="0"/>
              <a:t>년 연속 </a:t>
            </a:r>
            <a:r>
              <a:rPr lang="en-US" altLang="ko-KR" sz="2200" b="1" dirty="0"/>
              <a:t>1</a:t>
            </a:r>
            <a:r>
              <a:rPr lang="ko-KR" altLang="en-US" sz="2200" b="1" dirty="0"/>
              <a:t>위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4994B0-85E1-6809-4DEA-0BCEE0E5D977}"/>
              </a:ext>
            </a:extLst>
          </p:cNvPr>
          <p:cNvSpPr txBox="1"/>
          <p:nvPr/>
        </p:nvSpPr>
        <p:spPr>
          <a:xfrm>
            <a:off x="1467941" y="3518105"/>
            <a:ext cx="37497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b="1" dirty="0"/>
              <a:t>8</a:t>
            </a:r>
            <a:r>
              <a:rPr lang="ko-KR" altLang="en-US" sz="2200" b="1" dirty="0"/>
              <a:t>년 연속 국가브랜드 경쟁력</a:t>
            </a:r>
            <a:endParaRPr lang="en-US" altLang="ko-KR" sz="2200" b="1" dirty="0"/>
          </a:p>
          <a:p>
            <a:pPr algn="ctr"/>
            <a:r>
              <a:rPr lang="ko-KR" altLang="en-US" sz="2200" b="1" dirty="0"/>
              <a:t>종합병원 부문 </a:t>
            </a:r>
            <a:r>
              <a:rPr lang="en-US" altLang="ko-KR" sz="2200" b="1" dirty="0"/>
              <a:t>1</a:t>
            </a:r>
            <a:r>
              <a:rPr lang="ko-KR" altLang="en-US" sz="2200" b="1" dirty="0"/>
              <a:t>위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A2C03E9-5B98-4BAB-41CA-318DF6B9CB5D}"/>
              </a:ext>
            </a:extLst>
          </p:cNvPr>
          <p:cNvSpPr txBox="1"/>
          <p:nvPr/>
        </p:nvSpPr>
        <p:spPr>
          <a:xfrm>
            <a:off x="1508016" y="5226280"/>
            <a:ext cx="36695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200" b="1" dirty="0"/>
              <a:t>공공보건의료계획 시행결과</a:t>
            </a:r>
            <a:endParaRPr lang="en-US" altLang="ko-KR" sz="2200" b="1" dirty="0"/>
          </a:p>
          <a:p>
            <a:pPr algn="ctr"/>
            <a:r>
              <a:rPr lang="ko-KR" altLang="en-US" sz="2200" b="1" dirty="0"/>
              <a:t>최우수기관 선정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056FD6-AED0-DC2E-7F7C-1BC6D0CF7C10}"/>
              </a:ext>
            </a:extLst>
          </p:cNvPr>
          <p:cNvSpPr txBox="1"/>
          <p:nvPr/>
        </p:nvSpPr>
        <p:spPr>
          <a:xfrm>
            <a:off x="5817186" y="6079351"/>
            <a:ext cx="5882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/>
              <a:t>출처 </a:t>
            </a:r>
            <a:r>
              <a:rPr lang="en-US" altLang="ko-KR" sz="1000" dirty="0"/>
              <a:t>: </a:t>
            </a:r>
            <a:r>
              <a:rPr lang="ko-KR" altLang="en-US" sz="1000" dirty="0"/>
              <a:t>서울대학교병원 병원 뉴스</a:t>
            </a:r>
            <a:endParaRPr lang="en-US" altLang="ko-KR" sz="1000" dirty="0"/>
          </a:p>
          <a:p>
            <a:r>
              <a:rPr lang="en-US" altLang="ko-KR" sz="1000" dirty="0"/>
              <a:t>http://www.snuh.org/board/B003/view.do?bbs_no=6440&amp;pageIndex=7&amp;restrictedBbsType=&amp;viewType=&amp;cate_cd=&amp;searchKey=all&amp;searchWord=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539520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467055" y="286615"/>
            <a:ext cx="6086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2-2. 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공공병원 경영사례조사 </a:t>
            </a:r>
          </a:p>
          <a:p>
            <a:endParaRPr lang="ko-KR" altLang="en-US" sz="36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F4D955F-76C1-B3DC-258A-C0DE0F9C11F7}"/>
              </a:ext>
            </a:extLst>
          </p:cNvPr>
          <p:cNvSpPr/>
          <p:nvPr/>
        </p:nvSpPr>
        <p:spPr>
          <a:xfrm>
            <a:off x="2182213" y="1755682"/>
            <a:ext cx="4260196" cy="4260444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</a:rPr>
              <a:t>군산의료원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DD49591-0102-BE2B-0DD2-34AF1A90862C}"/>
              </a:ext>
            </a:extLst>
          </p:cNvPr>
          <p:cNvSpPr/>
          <p:nvPr/>
        </p:nvSpPr>
        <p:spPr>
          <a:xfrm>
            <a:off x="6120038" y="1755682"/>
            <a:ext cx="2779051" cy="27676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 err="1">
                <a:solidFill>
                  <a:schemeClr val="tx1"/>
                </a:solidFill>
              </a:rPr>
              <a:t>충남권</a:t>
            </a:r>
            <a:r>
              <a:rPr lang="ko-KR" altLang="en-US" sz="2500" dirty="0">
                <a:solidFill>
                  <a:schemeClr val="tx1"/>
                </a:solidFill>
              </a:rPr>
              <a:t> </a:t>
            </a:r>
            <a:endParaRPr lang="en-US" altLang="ko-KR" sz="2500" dirty="0">
              <a:solidFill>
                <a:schemeClr val="tx1"/>
              </a:solidFill>
            </a:endParaRPr>
          </a:p>
          <a:p>
            <a:pPr algn="ctr"/>
            <a:r>
              <a:rPr lang="ko-KR" altLang="en-US" sz="2500" dirty="0">
                <a:solidFill>
                  <a:schemeClr val="tx1"/>
                </a:solidFill>
              </a:rPr>
              <a:t>지방병원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AEE4CAEB-5ACE-81BC-178E-0BD124539A1F}"/>
              </a:ext>
            </a:extLst>
          </p:cNvPr>
          <p:cNvSpPr/>
          <p:nvPr/>
        </p:nvSpPr>
        <p:spPr>
          <a:xfrm rot="19487120">
            <a:off x="7721004" y="4433845"/>
            <a:ext cx="1197891" cy="1055108"/>
          </a:xfrm>
          <a:prstGeom prst="triangle">
            <a:avLst>
              <a:gd name="adj" fmla="val 4758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 dirty="0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9DD49591-0102-BE2B-0DD2-34AF1A90862C}"/>
              </a:ext>
            </a:extLst>
          </p:cNvPr>
          <p:cNvSpPr/>
          <p:nvPr/>
        </p:nvSpPr>
        <p:spPr>
          <a:xfrm>
            <a:off x="5520054" y="4247231"/>
            <a:ext cx="2456049" cy="24738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>
                <a:solidFill>
                  <a:schemeClr val="tx1"/>
                </a:solidFill>
              </a:rPr>
              <a:t>경기도</a:t>
            </a:r>
            <a:endParaRPr lang="en-US" altLang="ko-KR" sz="2500" dirty="0">
              <a:solidFill>
                <a:schemeClr val="tx1"/>
              </a:solidFill>
            </a:endParaRPr>
          </a:p>
          <a:p>
            <a:pPr algn="ctr"/>
            <a:r>
              <a:rPr lang="ko-KR" altLang="en-US" sz="2500" dirty="0">
                <a:solidFill>
                  <a:schemeClr val="tx1"/>
                </a:solidFill>
              </a:rPr>
              <a:t>의료원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A17D741-5B7D-28F9-492A-7F0DF7ADB08A}"/>
              </a:ext>
            </a:extLst>
          </p:cNvPr>
          <p:cNvSpPr/>
          <p:nvPr/>
        </p:nvSpPr>
        <p:spPr>
          <a:xfrm>
            <a:off x="5672826" y="3352646"/>
            <a:ext cx="1406365" cy="1400610"/>
          </a:xfrm>
          <a:prstGeom prst="ellipse">
            <a:avLst/>
          </a:prstGeom>
          <a:solidFill>
            <a:srgbClr val="F6F4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공공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보건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algn="ctr"/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ko-KR" altLang="en-US" sz="2000" dirty="0">
                <a:solidFill>
                  <a:schemeClr val="tx1"/>
                </a:solidFill>
              </a:rPr>
              <a:t>의료</a:t>
            </a:r>
            <a:r>
              <a:rPr lang="en-US" altLang="ko-KR" sz="2000" dirty="0">
                <a:solidFill>
                  <a:schemeClr val="tx1"/>
                </a:solidFill>
              </a:rPr>
              <a:t>?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E09314-A9E4-5107-5199-2F1B0C87FF40}"/>
              </a:ext>
            </a:extLst>
          </p:cNvPr>
          <p:cNvSpPr txBox="1"/>
          <p:nvPr/>
        </p:nvSpPr>
        <p:spPr>
          <a:xfrm rot="21192630">
            <a:off x="7916158" y="4855673"/>
            <a:ext cx="1665757" cy="74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발표자</a:t>
            </a:r>
            <a:r>
              <a:rPr lang="en-US" altLang="ko-KR" sz="14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:</a:t>
            </a:r>
            <a:r>
              <a:rPr lang="ko-KR" altLang="en-US" sz="14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김은서</a:t>
            </a:r>
            <a:endParaRPr lang="en-US" altLang="ko-KR" sz="14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160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249AD74-CB54-20C5-6DD8-2483221F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8813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이등변 삼각형 19">
            <a:extLst>
              <a:ext uri="{FF2B5EF4-FFF2-40B4-BE49-F238E27FC236}">
                <a16:creationId xmlns:a16="http://schemas.microsoft.com/office/drawing/2014/main" id="{AA87C108-DAE1-E427-0F0E-AECE196753CE}"/>
              </a:ext>
            </a:extLst>
          </p:cNvPr>
          <p:cNvSpPr/>
          <p:nvPr/>
        </p:nvSpPr>
        <p:spPr>
          <a:xfrm rot="20846904">
            <a:off x="6101189" y="609229"/>
            <a:ext cx="408722" cy="322354"/>
          </a:xfrm>
          <a:prstGeom prst="triangle">
            <a:avLst>
              <a:gd name="adj" fmla="val 50089"/>
            </a:avLst>
          </a:prstGeom>
          <a:solidFill>
            <a:srgbClr val="F6F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93021478-E842-6CE0-087A-F2EC1EEA23DF}"/>
              </a:ext>
            </a:extLst>
          </p:cNvPr>
          <p:cNvSpPr/>
          <p:nvPr/>
        </p:nvSpPr>
        <p:spPr>
          <a:xfrm rot="20301030">
            <a:off x="266107" y="133134"/>
            <a:ext cx="475228" cy="380676"/>
          </a:xfrm>
          <a:prstGeom prst="triangle">
            <a:avLst>
              <a:gd name="adj" fmla="val 500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>
            <a:cxnSpLocks/>
          </p:cNvCxnSpPr>
          <p:nvPr/>
        </p:nvCxnSpPr>
        <p:spPr>
          <a:xfrm>
            <a:off x="0" y="799849"/>
            <a:ext cx="6305550" cy="0"/>
          </a:xfrm>
          <a:prstGeom prst="line">
            <a:avLst/>
          </a:prstGeom>
          <a:ln w="2921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AEE4CAEB-5ACE-81BC-178E-0BD124539A1F}"/>
              </a:ext>
            </a:extLst>
          </p:cNvPr>
          <p:cNvSpPr/>
          <p:nvPr/>
        </p:nvSpPr>
        <p:spPr>
          <a:xfrm rot="19252052">
            <a:off x="90453" y="661586"/>
            <a:ext cx="423691" cy="363638"/>
          </a:xfrm>
          <a:prstGeom prst="triangle">
            <a:avLst>
              <a:gd name="adj" fmla="val 5008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39F71-F8AA-DF5F-EA35-DDCCEE76544F}"/>
              </a:ext>
            </a:extLst>
          </p:cNvPr>
          <p:cNvSpPr txBox="1"/>
          <p:nvPr/>
        </p:nvSpPr>
        <p:spPr>
          <a:xfrm>
            <a:off x="212647" y="91963"/>
            <a:ext cx="4891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n w="0"/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공공보건의료</a:t>
            </a:r>
            <a:r>
              <a:rPr lang="en-US" altLang="ko-KR" sz="4000" dirty="0">
                <a:ln w="0"/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?</a:t>
            </a:r>
            <a:endParaRPr lang="ko-KR" altLang="en-US" sz="4000" dirty="0">
              <a:ln w="0"/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F88F4D3C-2722-1553-90F2-EEF826562331}"/>
              </a:ext>
            </a:extLst>
          </p:cNvPr>
          <p:cNvSpPr/>
          <p:nvPr/>
        </p:nvSpPr>
        <p:spPr>
          <a:xfrm rot="19252052">
            <a:off x="10916900" y="5595954"/>
            <a:ext cx="977473" cy="838928"/>
          </a:xfrm>
          <a:prstGeom prst="triangle">
            <a:avLst>
              <a:gd name="adj" fmla="val 5008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이등변 삼각형 15">
            <a:extLst>
              <a:ext uri="{FF2B5EF4-FFF2-40B4-BE49-F238E27FC236}">
                <a16:creationId xmlns:a16="http://schemas.microsoft.com/office/drawing/2014/main" id="{B0CF6825-CD9F-4DE3-5594-F9F2C0182D2C}"/>
              </a:ext>
            </a:extLst>
          </p:cNvPr>
          <p:cNvSpPr/>
          <p:nvPr/>
        </p:nvSpPr>
        <p:spPr>
          <a:xfrm rot="20846904">
            <a:off x="11418241" y="5566567"/>
            <a:ext cx="536870" cy="423423"/>
          </a:xfrm>
          <a:prstGeom prst="triangle">
            <a:avLst>
              <a:gd name="adj" fmla="val 50089"/>
            </a:avLst>
          </a:prstGeom>
          <a:solidFill>
            <a:srgbClr val="F6F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67CD01F8-11C3-426C-7319-36BAD6A88BF3}"/>
              </a:ext>
            </a:extLst>
          </p:cNvPr>
          <p:cNvSpPr/>
          <p:nvPr/>
        </p:nvSpPr>
        <p:spPr>
          <a:xfrm rot="20301030">
            <a:off x="10657532" y="6194330"/>
            <a:ext cx="475228" cy="380676"/>
          </a:xfrm>
          <a:prstGeom prst="triangle">
            <a:avLst>
              <a:gd name="adj" fmla="val 500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988160"/>
              </p:ext>
            </p:extLst>
          </p:nvPr>
        </p:nvGraphicFramePr>
        <p:xfrm>
          <a:off x="1696531" y="1815435"/>
          <a:ext cx="8552452" cy="346777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098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8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6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82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dirty="0"/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dirty="0"/>
                        <a:t>지금까지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dirty="0"/>
                        <a:t>앞으로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65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dirty="0"/>
                        <a:t>개념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dirty="0"/>
                        <a:t>민간에 대한 </a:t>
                      </a:r>
                      <a:r>
                        <a:rPr lang="ko-KR" altLang="en-US" dirty="0" err="1"/>
                        <a:t>보완자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dirty="0"/>
                        <a:t>적극적 책임자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16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dirty="0"/>
                        <a:t>역할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dirty="0"/>
                        <a:t>저소득층 진료</a:t>
                      </a:r>
                      <a:endParaRPr lang="en-US" altLang="ko-KR" dirty="0"/>
                    </a:p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dirty="0"/>
                        <a:t>부족한 서비스의 직접 공급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농어촌 지역 의료서비스를 위한 차관병원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/>
                        <a:t>공중보건의사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/>
                        <a:t>보건진료원 제도 등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dirty="0"/>
                        <a:t>시장실패 보완</a:t>
                      </a:r>
                      <a:endParaRPr lang="en-US" altLang="ko-KR" dirty="0"/>
                    </a:p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dirty="0"/>
                        <a:t>비용</a:t>
                      </a:r>
                      <a:r>
                        <a:rPr lang="en-US" altLang="ko-KR" dirty="0"/>
                        <a:t>-</a:t>
                      </a:r>
                      <a:r>
                        <a:rPr lang="ko-KR" altLang="en-US" dirty="0"/>
                        <a:t>효과적 공급 체계</a:t>
                      </a:r>
                      <a:endParaRPr lang="en-US" altLang="ko-KR" dirty="0"/>
                    </a:p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dirty="0"/>
                        <a:t>질 높은 의료와 예방</a:t>
                      </a:r>
                      <a:endParaRPr lang="en-US" altLang="ko-KR" dirty="0"/>
                    </a:p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dirty="0"/>
                        <a:t>비시장성 필수 공공재</a:t>
                      </a:r>
                      <a:endParaRPr lang="en-US" altLang="ko-KR" dirty="0"/>
                    </a:p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ko-KR" altLang="en-US" dirty="0" err="1"/>
                        <a:t>거버넌스</a:t>
                      </a:r>
                      <a:r>
                        <a:rPr lang="ko-KR" altLang="en-US" dirty="0"/>
                        <a:t> 구축을 통한 문제해결</a:t>
                      </a:r>
                      <a:endParaRPr lang="en-US" altLang="ko-KR" dirty="0"/>
                    </a:p>
                    <a:p>
                      <a:pPr marL="285750" indent="-285750" algn="ctr" latinLnBrk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altLang="ko-KR" dirty="0"/>
                        <a:t>BT</a:t>
                      </a:r>
                      <a:r>
                        <a:rPr lang="en-US" altLang="ko-KR" baseline="0" dirty="0"/>
                        <a:t> </a:t>
                      </a:r>
                      <a:r>
                        <a:rPr lang="ko-KR" altLang="en-US" baseline="0" dirty="0"/>
                        <a:t>등 첨단기술과 산업 발전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5557A50-76FC-8C27-B8BE-504D43A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988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442197" y="259386"/>
            <a:ext cx="773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공공보건의료가 지향해야 할 목적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>
            <a:extLst>
              <a:ext uri="{FF2B5EF4-FFF2-40B4-BE49-F238E27FC236}">
                <a16:creationId xmlns:a16="http://schemas.microsoft.com/office/drawing/2014/main" id="{B0879252-6F35-933E-0001-7846433D839D}"/>
              </a:ext>
            </a:extLst>
          </p:cNvPr>
          <p:cNvSpPr/>
          <p:nvPr/>
        </p:nvSpPr>
        <p:spPr>
          <a:xfrm>
            <a:off x="442197" y="2799809"/>
            <a:ext cx="1620000" cy="16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>
                <a:solidFill>
                  <a:schemeClr val="tx1"/>
                </a:solidFill>
              </a:rPr>
              <a:t>효과성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73EBF438-C2CD-B5A3-0977-D44A2F6B85AB}"/>
              </a:ext>
            </a:extLst>
          </p:cNvPr>
          <p:cNvSpPr/>
          <p:nvPr/>
        </p:nvSpPr>
        <p:spPr>
          <a:xfrm>
            <a:off x="2406237" y="2799809"/>
            <a:ext cx="1620000" cy="1620000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안전성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B0879252-6F35-933E-0001-7846433D839D}"/>
              </a:ext>
            </a:extLst>
          </p:cNvPr>
          <p:cNvSpPr/>
          <p:nvPr/>
        </p:nvSpPr>
        <p:spPr>
          <a:xfrm>
            <a:off x="4369281" y="2799809"/>
            <a:ext cx="1620000" cy="16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환자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algn="ctr"/>
            <a:r>
              <a:rPr lang="ko-KR" altLang="en-US" sz="2000" dirty="0" err="1">
                <a:solidFill>
                  <a:schemeClr val="tx1"/>
                </a:solidFill>
              </a:rPr>
              <a:t>중심성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73EBF438-C2CD-B5A3-0977-D44A2F6B85AB}"/>
              </a:ext>
            </a:extLst>
          </p:cNvPr>
          <p:cNvSpPr/>
          <p:nvPr/>
        </p:nvSpPr>
        <p:spPr>
          <a:xfrm>
            <a:off x="6332823" y="2799809"/>
            <a:ext cx="1620000" cy="1620000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>
                <a:solidFill>
                  <a:schemeClr val="tx1"/>
                </a:solidFill>
              </a:rPr>
              <a:t>적시성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0879252-6F35-933E-0001-7846433D839D}"/>
              </a:ext>
            </a:extLst>
          </p:cNvPr>
          <p:cNvSpPr/>
          <p:nvPr/>
        </p:nvSpPr>
        <p:spPr>
          <a:xfrm>
            <a:off x="8296365" y="2799809"/>
            <a:ext cx="1620000" cy="162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효율성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3EBF438-C2CD-B5A3-0977-D44A2F6B85AB}"/>
              </a:ext>
            </a:extLst>
          </p:cNvPr>
          <p:cNvSpPr/>
          <p:nvPr/>
        </p:nvSpPr>
        <p:spPr>
          <a:xfrm>
            <a:off x="10259907" y="2799809"/>
            <a:ext cx="1620000" cy="1620000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형평성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AC852B1-912B-54A6-5FC7-A1CC826C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943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군산의료원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90008" y="833511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76648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56000" y="833511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793" y="1334739"/>
            <a:ext cx="6263297" cy="501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165DCDD-1ED5-C03B-32C5-CD0D254A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0266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276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군산의료원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200189" y="816714"/>
            <a:ext cx="156016" cy="172331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86829" y="82352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73469" y="833511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5" y="1724299"/>
            <a:ext cx="4193632" cy="383911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690" y="1724299"/>
            <a:ext cx="4010585" cy="3905795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BDEFB4C-645A-E221-5669-4CD87E2A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478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B3A47F-1575-D82D-FF20-606EC25A072A}"/>
              </a:ext>
            </a:extLst>
          </p:cNvPr>
          <p:cNvSpPr txBox="1"/>
          <p:nvPr/>
        </p:nvSpPr>
        <p:spPr>
          <a:xfrm>
            <a:off x="378823" y="35269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목차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1DB5DB8-7695-09F8-ACFF-B3C030DD55C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616671-CAED-C712-A48B-46A6CD49B70D}"/>
              </a:ext>
            </a:extLst>
          </p:cNvPr>
          <p:cNvSpPr txBox="1"/>
          <p:nvPr/>
        </p:nvSpPr>
        <p:spPr>
          <a:xfrm>
            <a:off x="932821" y="1784959"/>
            <a:ext cx="23775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1. </a:t>
            </a:r>
            <a:r>
              <a:rPr lang="ko-KR" altLang="en-US" sz="2400" dirty="0" err="1"/>
              <a:t>병원경영이란</a:t>
            </a:r>
            <a:endParaRPr lang="ko-KR" altLang="en-US" sz="2400" dirty="0"/>
          </a:p>
          <a:p>
            <a:endParaRPr lang="ko-KR" altLang="en-US" sz="2400" dirty="0"/>
          </a:p>
          <a:p>
            <a:r>
              <a:rPr lang="en-US" altLang="ko-KR" sz="2400" dirty="0"/>
              <a:t>2. </a:t>
            </a:r>
            <a:r>
              <a:rPr lang="en-US" altLang="ko-KR" sz="2400" dirty="0" err="1"/>
              <a:t>병원경영사례</a:t>
            </a:r>
            <a:endParaRPr lang="en-US" altLang="ko-KR" sz="2400" dirty="0"/>
          </a:p>
          <a:p>
            <a:r>
              <a:rPr lang="en-US" altLang="ko-KR" sz="2400" dirty="0"/>
              <a:t>2-1. </a:t>
            </a:r>
            <a:r>
              <a:rPr lang="ko-KR" altLang="en-US" sz="2400" dirty="0"/>
              <a:t>국립대병원</a:t>
            </a:r>
          </a:p>
          <a:p>
            <a:r>
              <a:rPr lang="en-US" altLang="ko-KR" sz="2400" dirty="0"/>
              <a:t>2-2.</a:t>
            </a:r>
            <a:r>
              <a:rPr lang="ko-KR" altLang="en-US" sz="2400" dirty="0"/>
              <a:t> 공공병원</a:t>
            </a:r>
          </a:p>
          <a:p>
            <a:r>
              <a:rPr lang="en-US" altLang="ko-KR" sz="2400" dirty="0"/>
              <a:t>2-3.</a:t>
            </a:r>
            <a:r>
              <a:rPr lang="ko-KR" altLang="en-US" sz="2400" dirty="0"/>
              <a:t> 중소병원</a:t>
            </a: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33C3BCB-2408-A4E9-7BDC-3722E69C9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</a:t>
            </a:fld>
            <a:endParaRPr lang="ko-KR" altLang="en-US"/>
          </a:p>
        </p:txBody>
      </p:sp>
      <p:pic>
        <p:nvPicPr>
          <p:cNvPr id="13" name="그래픽 12" descr="정사각형 2개와 지그재그 선">
            <a:extLst>
              <a:ext uri="{FF2B5EF4-FFF2-40B4-BE49-F238E27FC236}">
                <a16:creationId xmlns:a16="http://schemas.microsoft.com/office/drawing/2014/main" id="{16B3CFA8-3CA0-41E6-4F3A-7083A2C0C9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96200" y="247943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29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군산의료원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77483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64123" y="822956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38238" y="822955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68" y="1517289"/>
            <a:ext cx="4686985" cy="4680000"/>
          </a:xfrm>
          <a:prstGeom prst="rect">
            <a:avLst/>
          </a:prstGeom>
        </p:spPr>
      </p:pic>
      <p:pic>
        <p:nvPicPr>
          <p:cNvPr id="10" name="Google Shape;75;p16"/>
          <p:cNvPicPr preferRelativeResize="0"/>
          <p:nvPr/>
        </p:nvPicPr>
        <p:blipFill rotWithShape="1">
          <a:blip r:embed="rId4">
            <a:alphaModFix/>
          </a:blip>
          <a:srcRect t="2950"/>
          <a:stretch/>
        </p:blipFill>
        <p:spPr>
          <a:xfrm>
            <a:off x="6753572" y="1517915"/>
            <a:ext cx="46800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649477" y="6312584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손해 현황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1813" y="6312584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이익 현황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27BC06B-64A0-B839-C908-314D0923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07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군산의료원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90008" y="833511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76648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56000" y="833511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91" y="1511992"/>
            <a:ext cx="9107830" cy="4506253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A157481-2112-C766-ECEE-7C8802DE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8296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395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충남권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 지방 병원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77483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976648" y="833511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238" y="1241647"/>
            <a:ext cx="6404447" cy="499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6ACED77-3417-6BB3-7A32-9F0986EF0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8100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322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경기도 의료원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0974853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1186419" y="822958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968" y="1309438"/>
            <a:ext cx="5180007" cy="516600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FE4AF1-CAEB-1E77-91DB-A04114E1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87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322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경기도 의료원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0974853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1186419" y="822958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75" y="1740619"/>
            <a:ext cx="5829182" cy="288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545" y="1740619"/>
            <a:ext cx="5283267" cy="27847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03" y="4968918"/>
            <a:ext cx="5243977" cy="68312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196" y="4896083"/>
            <a:ext cx="4982270" cy="82879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F82B2BB-1DB9-B0D1-32AD-D16DFF01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779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322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경기도 의료원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096347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763288" y="833511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1183423" y="833511"/>
            <a:ext cx="166197" cy="165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55FAD108-2DDD-6405-EA79-98300FA5F5A0}"/>
              </a:ext>
            </a:extLst>
          </p:cNvPr>
          <p:cNvSpPr/>
          <p:nvPr/>
        </p:nvSpPr>
        <p:spPr>
          <a:xfrm>
            <a:off x="3585178" y="1866064"/>
            <a:ext cx="4181412" cy="390378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500" dirty="0">
                <a:solidFill>
                  <a:schemeClr val="tx1"/>
                </a:solidFill>
              </a:rPr>
              <a:t>앞으로의 방향성</a:t>
            </a:r>
            <a:r>
              <a:rPr lang="en-US" altLang="ko-KR" sz="4500" dirty="0">
                <a:solidFill>
                  <a:schemeClr val="tx1"/>
                </a:solidFill>
              </a:rPr>
              <a:t>?</a:t>
            </a:r>
            <a:endParaRPr lang="ko-KR" altLang="en-US" sz="4500" dirty="0">
              <a:solidFill>
                <a:schemeClr val="tx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A4B807E-CAAD-177E-27A5-BE16D7E8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88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6086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2-3. 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중소병원 경영사례조사 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F4D955F-76C1-B3DC-258A-C0DE0F9C11F7}"/>
              </a:ext>
            </a:extLst>
          </p:cNvPr>
          <p:cNvSpPr/>
          <p:nvPr/>
        </p:nvSpPr>
        <p:spPr>
          <a:xfrm>
            <a:off x="2302587" y="1854304"/>
            <a:ext cx="4260196" cy="426044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500" b="1" dirty="0">
                <a:solidFill>
                  <a:schemeClr val="tx1"/>
                </a:solidFill>
              </a:rPr>
              <a:t>안동병원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DD49591-0102-BE2B-0DD2-34AF1A90862C}"/>
              </a:ext>
            </a:extLst>
          </p:cNvPr>
          <p:cNvSpPr/>
          <p:nvPr/>
        </p:nvSpPr>
        <p:spPr>
          <a:xfrm>
            <a:off x="6120038" y="1755682"/>
            <a:ext cx="2779051" cy="27676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300" dirty="0" err="1">
                <a:solidFill>
                  <a:schemeClr val="tx1"/>
                </a:solidFill>
              </a:rPr>
              <a:t>은성의료재단</a:t>
            </a:r>
            <a:endParaRPr lang="en-US" altLang="ko-KR" sz="2300" dirty="0">
              <a:solidFill>
                <a:schemeClr val="tx1"/>
              </a:solidFill>
            </a:endParaRPr>
          </a:p>
          <a:p>
            <a:pPr algn="ctr"/>
            <a:r>
              <a:rPr lang="ko-KR" altLang="en-US" sz="2300" dirty="0" err="1">
                <a:solidFill>
                  <a:schemeClr val="tx1"/>
                </a:solidFill>
              </a:rPr>
              <a:t>좋은강안병원</a:t>
            </a:r>
            <a:endParaRPr lang="ko-KR" altLang="en-US" sz="2300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A17D741-5B7D-28F9-492A-7F0DF7ADB08A}"/>
              </a:ext>
            </a:extLst>
          </p:cNvPr>
          <p:cNvSpPr/>
          <p:nvPr/>
        </p:nvSpPr>
        <p:spPr>
          <a:xfrm>
            <a:off x="5672826" y="3352646"/>
            <a:ext cx="1406365" cy="1400610"/>
          </a:xfrm>
          <a:prstGeom prst="ellipse">
            <a:avLst/>
          </a:prstGeom>
          <a:solidFill>
            <a:srgbClr val="F6F4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한길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안과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algn="ctr"/>
            <a:r>
              <a:rPr lang="ko-KR" altLang="en-US" sz="2000" dirty="0">
                <a:solidFill>
                  <a:schemeClr val="tx1"/>
                </a:solidFill>
              </a:rPr>
              <a:t>병원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AEE4CAEB-5ACE-81BC-178E-0BD124539A1F}"/>
              </a:ext>
            </a:extLst>
          </p:cNvPr>
          <p:cNvSpPr/>
          <p:nvPr/>
        </p:nvSpPr>
        <p:spPr>
          <a:xfrm rot="18423989">
            <a:off x="6559025" y="4321297"/>
            <a:ext cx="1197891" cy="1055108"/>
          </a:xfrm>
          <a:prstGeom prst="triangle">
            <a:avLst>
              <a:gd name="adj" fmla="val 500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E09314-A9E4-5107-5199-2F1B0C87FF40}"/>
              </a:ext>
            </a:extLst>
          </p:cNvPr>
          <p:cNvSpPr txBox="1"/>
          <p:nvPr/>
        </p:nvSpPr>
        <p:spPr>
          <a:xfrm rot="21192630">
            <a:off x="6603335" y="4717696"/>
            <a:ext cx="16657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발표자</a:t>
            </a:r>
            <a:r>
              <a:rPr lang="en-US" altLang="ko-KR" sz="14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:</a:t>
            </a:r>
            <a:r>
              <a:rPr lang="ko-KR" altLang="en-US" sz="14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신승도</a:t>
            </a:r>
            <a:endParaRPr lang="en-US" altLang="ko-KR" sz="14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1600" dirty="0"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B0A9EA3-F451-11A5-5A3F-2EB1DB49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9162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안동병원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0974853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1190008" y="822957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51323" y="824827"/>
            <a:ext cx="166197" cy="16551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AutoShape 4" descr="2023 LED전광판 설치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148" y="1272867"/>
            <a:ext cx="7370740" cy="522814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75A1499-9928-7E94-4DED-4052FB3E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5131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507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안동병원의 마케팅전략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76648" y="822958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55FAD108-2DDD-6405-EA79-98300FA5F5A0}"/>
              </a:ext>
            </a:extLst>
          </p:cNvPr>
          <p:cNvSpPr/>
          <p:nvPr/>
        </p:nvSpPr>
        <p:spPr>
          <a:xfrm>
            <a:off x="8028867" y="2107719"/>
            <a:ext cx="2960751" cy="29486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의료관광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969F12D8-2183-5EDA-A786-8837BDF91B3C}"/>
              </a:ext>
            </a:extLst>
          </p:cNvPr>
          <p:cNvSpPr/>
          <p:nvPr/>
        </p:nvSpPr>
        <p:spPr>
          <a:xfrm>
            <a:off x="4591350" y="2107717"/>
            <a:ext cx="2927819" cy="29486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환자 중심 병원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0879252-6F35-933E-0001-7846433D839D}"/>
              </a:ext>
            </a:extLst>
          </p:cNvPr>
          <p:cNvSpPr/>
          <p:nvPr/>
        </p:nvSpPr>
        <p:spPr>
          <a:xfrm>
            <a:off x="1120901" y="2107718"/>
            <a:ext cx="2960751" cy="29486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000" dirty="0">
              <a:solidFill>
                <a:schemeClr val="tx1"/>
              </a:solidFill>
            </a:endParaRPr>
          </a:p>
          <a:p>
            <a:pPr algn="ctr"/>
            <a:endParaRPr lang="en-US" altLang="ko-KR" sz="3000" dirty="0">
              <a:solidFill>
                <a:schemeClr val="tx1"/>
              </a:solidFill>
            </a:endParaRPr>
          </a:p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의료서비스 질 개선</a:t>
            </a:r>
          </a:p>
          <a:p>
            <a:pPr algn="ctr"/>
            <a:endParaRPr lang="ko-KR" altLang="en-US" sz="4500" dirty="0">
              <a:solidFill>
                <a:schemeClr val="tx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82677" y="822958"/>
            <a:ext cx="146808" cy="16551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18F843C-CF26-CFB8-D5F8-8599A272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4275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5995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은성의료재단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 </a:t>
            </a:r>
            <a:r>
              <a:rPr lang="ko-KR" altLang="en-US" sz="3600" dirty="0" err="1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좋은강안병원</a:t>
            </a:r>
            <a:endParaRPr lang="ko-KR" altLang="en-US" sz="36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0761056" y="822956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1190008" y="822957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976648" y="822956"/>
            <a:ext cx="166197" cy="16551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AutoShape 4" descr="2023 LED전광판 설치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817" y="1191387"/>
            <a:ext cx="6293510" cy="5362595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F78BE2B-3ABD-3E20-BD94-0CD5A20D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099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347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1. </a:t>
            </a:r>
            <a:r>
              <a:rPr lang="ko-KR" altLang="en-US" sz="3600" dirty="0" err="1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병원경영이란</a:t>
            </a:r>
            <a:endParaRPr lang="ko-KR" altLang="en-US" sz="36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FB7412-26CF-890B-28F5-AD66129E6A9B}"/>
              </a:ext>
            </a:extLst>
          </p:cNvPr>
          <p:cNvSpPr txBox="1"/>
          <p:nvPr/>
        </p:nvSpPr>
        <p:spPr>
          <a:xfrm>
            <a:off x="701457" y="1691014"/>
            <a:ext cx="9619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고객만족경영으로 고객에게 만족스러운 의료서비스를 제공하기 위한 전반적인 조직의 전략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고객이 언제 찾아오더라도 항상 만족을 </a:t>
            </a:r>
            <a:r>
              <a:rPr lang="ko-KR" altLang="en-US" dirty="0" err="1"/>
              <a:t>줄수</a:t>
            </a:r>
            <a:r>
              <a:rPr lang="ko-KR" altLang="en-US" dirty="0"/>
              <a:t> 있는 경영시스템을 구축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종사자의 적극적인 참여가 필요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의료의 질적 향상을 위해 업무 프로세스 개선</a:t>
            </a:r>
            <a:endParaRPr lang="en-US" altLang="ko-KR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AAB24DE-A599-EEC8-7A9B-F2118286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94" name="그래픽 93" descr="유기적 모서리 셰이프">
            <a:extLst>
              <a:ext uri="{FF2B5EF4-FFF2-40B4-BE49-F238E27FC236}">
                <a16:creationId xmlns:a16="http://schemas.microsoft.com/office/drawing/2014/main" id="{D7A29A28-AE2C-241E-B3BD-9C2C4F850B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8593553" y="0"/>
            <a:ext cx="3598447" cy="3598447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90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9307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 err="1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은성의료재단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 </a:t>
            </a:r>
            <a:r>
              <a:rPr lang="ko-KR" altLang="en-US" sz="3600" dirty="0" err="1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좋은강안병원의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 마케팅전략 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763288" y="833511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976648" y="833511"/>
            <a:ext cx="166197" cy="16551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55FAD108-2DDD-6405-EA79-98300FA5F5A0}"/>
              </a:ext>
            </a:extLst>
          </p:cNvPr>
          <p:cNvSpPr/>
          <p:nvPr/>
        </p:nvSpPr>
        <p:spPr>
          <a:xfrm>
            <a:off x="3585178" y="1866064"/>
            <a:ext cx="4181412" cy="390378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000" dirty="0">
                <a:solidFill>
                  <a:schemeClr val="tx1"/>
                </a:solidFill>
              </a:rPr>
              <a:t>글로벌</a:t>
            </a:r>
            <a:endParaRPr lang="en-US" altLang="ko-KR" sz="5000" dirty="0">
              <a:solidFill>
                <a:schemeClr val="tx1"/>
              </a:solidFill>
            </a:endParaRPr>
          </a:p>
          <a:p>
            <a:pPr algn="ctr"/>
            <a:r>
              <a:rPr lang="en-US" altLang="ko-KR" sz="2000" dirty="0">
                <a:solidFill>
                  <a:schemeClr val="tx1"/>
                </a:solidFill>
              </a:rPr>
              <a:t>(</a:t>
            </a:r>
            <a:r>
              <a:rPr lang="ko-KR" altLang="en-US" sz="2000" dirty="0">
                <a:solidFill>
                  <a:schemeClr val="tx1"/>
                </a:solidFill>
              </a:rPr>
              <a:t>외국인 환자 특화</a:t>
            </a:r>
            <a:r>
              <a:rPr lang="en-US" altLang="ko-KR" sz="2000" dirty="0">
                <a:solidFill>
                  <a:schemeClr val="tx1"/>
                </a:solidFill>
              </a:rPr>
              <a:t>)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061F3BF-E0A0-0DA5-8AC4-9238FB57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6456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한길안과병원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0749173" y="818620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67238" y="818253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1186845" y="822971"/>
            <a:ext cx="166197" cy="16551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AutoShape 4" descr="2023 LED전광판 설치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783" y="1200610"/>
            <a:ext cx="3609432" cy="553969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1023BEB-89E2-6DF4-0E99-B43A9894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3340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626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한길안과병원의 마케팅 전략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0763207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1190008" y="833511"/>
            <a:ext cx="166197" cy="16551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969F12D8-2183-5EDA-A786-8837BDF91B3C}"/>
              </a:ext>
            </a:extLst>
          </p:cNvPr>
          <p:cNvSpPr/>
          <p:nvPr/>
        </p:nvSpPr>
        <p:spPr>
          <a:xfrm>
            <a:off x="4372074" y="2064190"/>
            <a:ext cx="2959200" cy="2948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내부 고객 </a:t>
            </a:r>
            <a:endParaRPr lang="en-US" altLang="ko-KR" sz="3000" dirty="0">
              <a:solidFill>
                <a:schemeClr val="tx1"/>
              </a:solidFill>
            </a:endParaRPr>
          </a:p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만족도</a:t>
            </a:r>
            <a:endParaRPr lang="en-US" altLang="ko-KR" sz="3000" dirty="0">
              <a:solidFill>
                <a:schemeClr val="tx1"/>
              </a:solidFill>
            </a:endParaRPr>
          </a:p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향상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ABF80B59-0469-910D-BECC-45A162409D17}"/>
              </a:ext>
            </a:extLst>
          </p:cNvPr>
          <p:cNvSpPr/>
          <p:nvPr/>
        </p:nvSpPr>
        <p:spPr>
          <a:xfrm>
            <a:off x="8057415" y="2064190"/>
            <a:ext cx="2959200" cy="2948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사회공헌</a:t>
            </a:r>
            <a:endParaRPr lang="en-US" altLang="ko-KR" sz="3000" dirty="0">
              <a:solidFill>
                <a:schemeClr val="tx1"/>
              </a:solidFill>
            </a:endParaRPr>
          </a:p>
          <a:p>
            <a:pPr algn="ctr"/>
            <a:r>
              <a:rPr lang="ko-KR" altLang="en-US" sz="3000" dirty="0">
                <a:solidFill>
                  <a:schemeClr val="tx1"/>
                </a:solidFill>
              </a:rPr>
              <a:t>사업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ABF80B59-0469-910D-BECC-45A162409D17}"/>
              </a:ext>
            </a:extLst>
          </p:cNvPr>
          <p:cNvSpPr/>
          <p:nvPr/>
        </p:nvSpPr>
        <p:spPr>
          <a:xfrm>
            <a:off x="686733" y="2064190"/>
            <a:ext cx="2959200" cy="2948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dirty="0">
                <a:solidFill>
                  <a:schemeClr val="tx1"/>
                </a:solidFill>
              </a:rPr>
              <a:t>의료</a:t>
            </a:r>
            <a:endParaRPr lang="en-US" altLang="ko-KR" sz="3500" dirty="0">
              <a:solidFill>
                <a:schemeClr val="tx1"/>
              </a:solidFill>
            </a:endParaRPr>
          </a:p>
          <a:p>
            <a:pPr algn="ctr"/>
            <a:r>
              <a:rPr lang="ko-KR" altLang="en-US" sz="3500" dirty="0">
                <a:solidFill>
                  <a:schemeClr val="tx1"/>
                </a:solidFill>
              </a:rPr>
              <a:t>서비스 </a:t>
            </a:r>
            <a:endParaRPr lang="en-US" altLang="ko-KR" sz="3500" dirty="0">
              <a:solidFill>
                <a:schemeClr val="tx1"/>
              </a:solidFill>
            </a:endParaRPr>
          </a:p>
          <a:p>
            <a:pPr algn="ctr"/>
            <a:r>
              <a:rPr lang="ko-KR" altLang="en-US" sz="3500" dirty="0">
                <a:solidFill>
                  <a:schemeClr val="tx1"/>
                </a:solidFill>
              </a:rPr>
              <a:t>질 향상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C2EC31E-4A20-071E-678E-D7542D68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1007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5951" y="2842788"/>
            <a:ext cx="42279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/>
              <a:t>감사합니다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45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0957" y="2898085"/>
            <a:ext cx="37179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1" dirty="0">
                <a:solidFill>
                  <a:schemeClr val="tx2">
                    <a:lumMod val="50000"/>
                  </a:schemeClr>
                </a:solidFill>
              </a:rPr>
              <a:t>THANK YOU</a:t>
            </a:r>
            <a:endParaRPr lang="ko-KR" altLang="en-US" sz="45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475BCCF-B219-E611-D14E-8F5F0492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231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6548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2-1. 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국립대병원 경영사례조사 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F4D955F-76C1-B3DC-258A-C0DE0F9C11F7}"/>
              </a:ext>
            </a:extLst>
          </p:cNvPr>
          <p:cNvSpPr/>
          <p:nvPr/>
        </p:nvSpPr>
        <p:spPr>
          <a:xfrm>
            <a:off x="3621056" y="1772920"/>
            <a:ext cx="4260196" cy="42604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</a:rPr>
              <a:t>서울대병원</a:t>
            </a: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A17D741-5B7D-28F9-492A-7F0DF7ADB08A}"/>
              </a:ext>
            </a:extLst>
          </p:cNvPr>
          <p:cNvSpPr/>
          <p:nvPr/>
        </p:nvSpPr>
        <p:spPr>
          <a:xfrm>
            <a:off x="7178069" y="4294573"/>
            <a:ext cx="1406365" cy="140061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/>
              <a:t>강유지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AC494D-4675-19AA-EB2B-9C6933FE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71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208FAF7-52F7-8211-5BE6-2CFAA3609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99" y="1395137"/>
            <a:ext cx="4203810" cy="55240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655F462-3A9F-ACA7-74D8-52CCFDF8E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89" y="2291923"/>
            <a:ext cx="5737000" cy="408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D458E7-A7F3-1B02-61DF-5081394761FD}"/>
              </a:ext>
            </a:extLst>
          </p:cNvPr>
          <p:cNvSpPr txBox="1"/>
          <p:nvPr/>
        </p:nvSpPr>
        <p:spPr>
          <a:xfrm>
            <a:off x="6670626" y="1872788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대한민국을 대표하는 국가중앙병원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본원을 비롯한 어린이병원</a:t>
            </a:r>
            <a:r>
              <a:rPr lang="en-US" altLang="ko-KR" dirty="0"/>
              <a:t>, </a:t>
            </a:r>
            <a:r>
              <a:rPr lang="ko-KR" altLang="en-US" dirty="0" err="1"/>
              <a:t>암병원</a:t>
            </a:r>
            <a:r>
              <a:rPr lang="en-US" altLang="ko-KR" dirty="0"/>
              <a:t>, </a:t>
            </a:r>
            <a:r>
              <a:rPr lang="ko-KR" altLang="en-US" dirty="0"/>
              <a:t>의생명연구원으로 구성</a:t>
            </a:r>
            <a:r>
              <a:rPr lang="en-US" altLang="ko-KR" dirty="0"/>
              <a:t> </a:t>
            </a:r>
          </a:p>
          <a:p>
            <a:endParaRPr lang="en-US" altLang="ko-KR" dirty="0"/>
          </a:p>
          <a:p>
            <a:r>
              <a:rPr lang="en-US" altLang="ko-KR" dirty="0"/>
              <a:t>1751</a:t>
            </a:r>
            <a:r>
              <a:rPr lang="ko-KR" altLang="en-US" dirty="0"/>
              <a:t>개 병상운영</a:t>
            </a:r>
            <a:r>
              <a:rPr lang="en-US" altLang="ko-KR" dirty="0"/>
              <a:t>, 1</a:t>
            </a:r>
            <a:r>
              <a:rPr lang="ko-KR" altLang="en-US" dirty="0"/>
              <a:t>일 </a:t>
            </a:r>
            <a:r>
              <a:rPr lang="en-US" altLang="ko-KR" dirty="0"/>
              <a:t>9000</a:t>
            </a:r>
            <a:r>
              <a:rPr lang="ko-KR" altLang="en-US" dirty="0"/>
              <a:t>명 외래환자</a:t>
            </a:r>
            <a:endParaRPr lang="en-US" altLang="ko-KR" dirty="0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E8BDF9B1-94DC-DF3E-3584-0FB2B37C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6773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래픽 11" descr="불규칙한 점들로 채워진 원">
            <a:extLst>
              <a:ext uri="{FF2B5EF4-FFF2-40B4-BE49-F238E27FC236}">
                <a16:creationId xmlns:a16="http://schemas.microsoft.com/office/drawing/2014/main" id="{769524FE-C69E-C6C1-9B29-E2C82A7D38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24000" y="905717"/>
            <a:ext cx="4572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17235-073B-1358-7031-9CF6D665C81E}"/>
              </a:ext>
            </a:extLst>
          </p:cNvPr>
          <p:cNvSpPr txBox="1"/>
          <p:nvPr/>
        </p:nvSpPr>
        <p:spPr>
          <a:xfrm>
            <a:off x="378823" y="352697"/>
            <a:ext cx="403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서울대병원의 미래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86EE78B-9BFC-5ADF-8CDD-28754AEB8891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타원 14">
            <a:extLst>
              <a:ext uri="{FF2B5EF4-FFF2-40B4-BE49-F238E27FC236}">
                <a16:creationId xmlns:a16="http://schemas.microsoft.com/office/drawing/2014/main" id="{BB6D7889-AD02-715D-83CC-377D1CAB5B6C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B581F919-735D-15EE-FF05-2E8BB822894B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620278C3-82C7-CC17-135D-0B639FFDA184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672887D-46DF-328C-C6E0-9766591DF164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FFA4527-1F50-A34C-B3F3-64D40C77B735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26" name="Picture 2" descr="서울대학교병원. [사진=서울대학교병원]"/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01" y="2693097"/>
            <a:ext cx="4972691" cy="343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8DEFCBF-CAC9-CE60-5B10-28EC2FE43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483" y="1643339"/>
            <a:ext cx="6620885" cy="3297201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0B8DC077-FB0D-2A37-3001-CB748B10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1670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403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서울대병원의 미래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9B71B28-6C87-F341-F2B7-7F710597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663" y="1175973"/>
            <a:ext cx="6212988" cy="234850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1244B8A-D0B5-3929-8D9C-E390A4EF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296" y="3649697"/>
            <a:ext cx="7603408" cy="307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0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5312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서울대병원의 </a:t>
            </a:r>
            <a:r>
              <a:rPr lang="en-US" altLang="ko-KR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SWOT</a:t>
            </a:r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분석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6269369-0B51-A8B7-7D0F-FA5491C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94" y="2542209"/>
            <a:ext cx="3748655" cy="2642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805394-D048-8FA2-3171-F3CCFFA660E4}"/>
              </a:ext>
            </a:extLst>
          </p:cNvPr>
          <p:cNvSpPr txBox="1"/>
          <p:nvPr/>
        </p:nvSpPr>
        <p:spPr>
          <a:xfrm>
            <a:off x="1641888" y="1973266"/>
            <a:ext cx="152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SWOT </a:t>
            </a:r>
            <a:r>
              <a:rPr lang="ko-KR" altLang="en-US" sz="2000" b="1" dirty="0"/>
              <a:t>분석</a:t>
            </a:r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D1DF9D84-3056-E39C-6F3E-20314F80F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04535"/>
              </p:ext>
            </p:extLst>
          </p:nvPr>
        </p:nvGraphicFramePr>
        <p:xfrm>
          <a:off x="5301254" y="2356031"/>
          <a:ext cx="6398572" cy="330963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199286">
                  <a:extLst>
                    <a:ext uri="{9D8B030D-6E8A-4147-A177-3AD203B41FA5}">
                      <a16:colId xmlns:a16="http://schemas.microsoft.com/office/drawing/2014/main" val="3460403146"/>
                    </a:ext>
                  </a:extLst>
                </a:gridCol>
                <a:gridCol w="3199286">
                  <a:extLst>
                    <a:ext uri="{9D8B030D-6E8A-4147-A177-3AD203B41FA5}">
                      <a16:colId xmlns:a16="http://schemas.microsoft.com/office/drawing/2014/main" val="762817000"/>
                    </a:ext>
                  </a:extLst>
                </a:gridCol>
              </a:tblGrid>
              <a:tr h="4759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강점</a:t>
                      </a:r>
                      <a:r>
                        <a:rPr lang="en-US" altLang="ko-KR" dirty="0"/>
                        <a:t>(S)</a:t>
                      </a:r>
                      <a:endParaRPr lang="ko-KR" altLang="en-US" dirty="0"/>
                    </a:p>
                  </a:txBody>
                  <a:tcPr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약점</a:t>
                      </a:r>
                      <a:r>
                        <a:rPr lang="en-US" altLang="ko-KR" dirty="0"/>
                        <a:t>(W)</a:t>
                      </a:r>
                      <a:endParaRPr lang="ko-KR" altLang="en-US" dirty="0"/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20936220"/>
                  </a:ext>
                </a:extLst>
              </a:tr>
              <a:tr h="12758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국내최고의 브랜드 파워 및 우수한 의료</a:t>
                      </a:r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우수한 장비 및 주변환경</a:t>
                      </a:r>
                    </a:p>
                  </a:txBody>
                  <a:tcPr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인건비</a:t>
                      </a:r>
                      <a:r>
                        <a:rPr lang="en-US" altLang="ko-KR" dirty="0"/>
                        <a:t>, </a:t>
                      </a:r>
                      <a:r>
                        <a:rPr lang="ko-KR" altLang="en-US" dirty="0" err="1"/>
                        <a:t>약품비</a:t>
                      </a:r>
                      <a:r>
                        <a:rPr lang="en-US" altLang="ko-KR" dirty="0"/>
                        <a:t> </a:t>
                      </a:r>
                      <a:r>
                        <a:rPr lang="ko-KR" altLang="en-US" dirty="0"/>
                        <a:t>및 전기료 등의 증가로 수익성 악화</a:t>
                      </a:r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허가병상수와 의사수의 제한으로 환자 수 증가에 한계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336299"/>
                  </a:ext>
                </a:extLst>
              </a:tr>
              <a:tr h="4759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기회</a:t>
                      </a:r>
                      <a:r>
                        <a:rPr lang="en-US" altLang="ko-KR" b="1" dirty="0"/>
                        <a:t>(O)</a:t>
                      </a:r>
                      <a:endParaRPr lang="ko-KR" altLang="en-US" b="1" dirty="0"/>
                    </a:p>
                  </a:txBody>
                  <a:tcPr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/>
                        <a:t>위협</a:t>
                      </a:r>
                      <a:r>
                        <a:rPr lang="en-US" altLang="ko-KR" b="1" dirty="0"/>
                        <a:t>(T)</a:t>
                      </a:r>
                      <a:endParaRPr lang="ko-KR" altLang="en-US" b="1" dirty="0"/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643542"/>
                  </a:ext>
                </a:extLst>
              </a:tr>
              <a:tr h="108196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강력한 병원장의 개혁의지</a:t>
                      </a:r>
                    </a:p>
                  </a:txBody>
                  <a:tcPr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기업소유의 병원이 증가하면서 서울대병원의 위상 악화</a:t>
                      </a:r>
                      <a:endParaRPr lang="en-US" altLang="ko-KR" dirty="0"/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6546394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E3125EE9-BD3E-7643-223A-46E8F2106809}"/>
              </a:ext>
            </a:extLst>
          </p:cNvPr>
          <p:cNvSpPr txBox="1"/>
          <p:nvPr/>
        </p:nvSpPr>
        <p:spPr>
          <a:xfrm>
            <a:off x="9362461" y="187577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부정적 측면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E1E454-A434-96AC-C00F-520E66837A70}"/>
              </a:ext>
            </a:extLst>
          </p:cNvPr>
          <p:cNvSpPr txBox="1"/>
          <p:nvPr/>
        </p:nvSpPr>
        <p:spPr>
          <a:xfrm>
            <a:off x="6156157" y="187577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긍정적 측면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178B05-0ADD-886E-20B5-64370A465E7F}"/>
              </a:ext>
            </a:extLst>
          </p:cNvPr>
          <p:cNvSpPr txBox="1"/>
          <p:nvPr/>
        </p:nvSpPr>
        <p:spPr>
          <a:xfrm>
            <a:off x="4517594" y="287974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내부</a:t>
            </a:r>
            <a:endParaRPr lang="en-US" altLang="ko-KR" dirty="0"/>
          </a:p>
          <a:p>
            <a:r>
              <a:rPr lang="ko-KR" altLang="en-US" dirty="0"/>
              <a:t>환경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9BB650-18A7-5C9C-6386-1398522B0088}"/>
              </a:ext>
            </a:extLst>
          </p:cNvPr>
          <p:cNvSpPr txBox="1"/>
          <p:nvPr/>
        </p:nvSpPr>
        <p:spPr>
          <a:xfrm>
            <a:off x="4517594" y="425343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외부</a:t>
            </a:r>
            <a:endParaRPr lang="en-US" altLang="ko-KR" dirty="0"/>
          </a:p>
          <a:p>
            <a:r>
              <a:rPr lang="ko-KR" altLang="en-US" dirty="0"/>
              <a:t>환경</a:t>
            </a:r>
          </a:p>
        </p:txBody>
      </p:sp>
    </p:spTree>
    <p:extLst>
      <p:ext uri="{BB962C8B-B14F-4D97-AF65-F5344CB8AC3E}">
        <p14:creationId xmlns:p14="http://schemas.microsoft.com/office/powerpoint/2010/main" val="4256799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27CF5D-0B53-6F76-F9B4-7F8A23E4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8FED-E9E2-4A0F-8C84-1DF9B67633F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16FC-5D16-8E7F-D36A-77B5631ED634}"/>
              </a:ext>
            </a:extLst>
          </p:cNvPr>
          <p:cNvSpPr txBox="1"/>
          <p:nvPr/>
        </p:nvSpPr>
        <p:spPr>
          <a:xfrm>
            <a:off x="378823" y="352697"/>
            <a:ext cx="496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서울대병원의 경영전략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FD24DB4-344D-6952-A959-726D9632D7A8}"/>
              </a:ext>
            </a:extLst>
          </p:cNvPr>
          <p:cNvCxnSpPr/>
          <p:nvPr/>
        </p:nvCxnSpPr>
        <p:spPr>
          <a:xfrm>
            <a:off x="529389" y="1050757"/>
            <a:ext cx="112535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 6">
            <a:extLst>
              <a:ext uri="{FF2B5EF4-FFF2-40B4-BE49-F238E27FC236}">
                <a16:creationId xmlns:a16="http://schemas.microsoft.com/office/drawing/2014/main" id="{FB274E84-6A4A-E2CD-0C10-113D0E029452}"/>
              </a:ext>
            </a:extLst>
          </p:cNvPr>
          <p:cNvSpPr/>
          <p:nvPr/>
        </p:nvSpPr>
        <p:spPr>
          <a:xfrm flipH="1">
            <a:off x="1161672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653FAB9-BC48-7552-7284-389A24BB68B2}"/>
              </a:ext>
            </a:extLst>
          </p:cNvPr>
          <p:cNvSpPr/>
          <p:nvPr/>
        </p:nvSpPr>
        <p:spPr>
          <a:xfrm flipH="1">
            <a:off x="1140336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7841E0-036A-C643-AC61-5AC00540D4E0}"/>
              </a:ext>
            </a:extLst>
          </p:cNvPr>
          <p:cNvSpPr/>
          <p:nvPr/>
        </p:nvSpPr>
        <p:spPr>
          <a:xfrm flipH="1">
            <a:off x="1119000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25478B10-59B4-47BA-E2E2-BA8AA9058072}"/>
              </a:ext>
            </a:extLst>
          </p:cNvPr>
          <p:cNvSpPr/>
          <p:nvPr/>
        </p:nvSpPr>
        <p:spPr>
          <a:xfrm flipH="1">
            <a:off x="10976648" y="822959"/>
            <a:ext cx="166197" cy="165517"/>
          </a:xfrm>
          <a:prstGeom prst="ellipse">
            <a:avLst/>
          </a:prstGeom>
          <a:solidFill>
            <a:srgbClr val="E6E8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F1AAFB96-B30D-40DF-6AB8-8C66586CA3A8}"/>
              </a:ext>
            </a:extLst>
          </p:cNvPr>
          <p:cNvSpPr/>
          <p:nvPr/>
        </p:nvSpPr>
        <p:spPr>
          <a:xfrm flipH="1">
            <a:off x="10763288" y="822959"/>
            <a:ext cx="166197" cy="1655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82D60DD-9EB2-62D2-C6EF-B1D305FE2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822" y="1338281"/>
            <a:ext cx="9018357" cy="53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47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717</Words>
  <Application>Microsoft Office PowerPoint</Application>
  <PresentationFormat>와이드스크린</PresentationFormat>
  <Paragraphs>227</Paragraphs>
  <Slides>33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0" baseType="lpstr">
      <vt:lpstr>G마켓 산스 Bold</vt:lpstr>
      <vt:lpstr>G마켓 산스 Medium</vt:lpstr>
      <vt:lpstr>Malgun Gothic</vt:lpstr>
      <vt:lpstr>Malgun Gothic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조경은[ 직원 / 학술정보인프라부 ]</dc:creator>
  <cp:lastModifiedBy>user</cp:lastModifiedBy>
  <cp:revision>45</cp:revision>
  <dcterms:created xsi:type="dcterms:W3CDTF">2022-05-24T05:24:49Z</dcterms:created>
  <dcterms:modified xsi:type="dcterms:W3CDTF">2024-05-01T23:58:19Z</dcterms:modified>
</cp:coreProperties>
</file>