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7" r:id="rId5"/>
    <p:sldId id="268" r:id="rId6"/>
    <p:sldId id="265" r:id="rId7"/>
    <p:sldId id="264" r:id="rId8"/>
    <p:sldId id="261" r:id="rId9"/>
    <p:sldId id="257" r:id="rId10"/>
    <p:sldId id="262" r:id="rId11"/>
    <p:sldId id="258" r:id="rId12"/>
    <p:sldId id="259" r:id="rId13"/>
    <p:sldId id="263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2" autoAdjust="0"/>
    <p:restoredTop sz="94660"/>
  </p:normalViewPr>
  <p:slideViewPr>
    <p:cSldViewPr>
      <p:cViewPr varScale="1">
        <p:scale>
          <a:sx n="86" d="100"/>
          <a:sy n="86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565B-82CB-451B-9EBB-B9732C3BA6EB}" type="datetimeFigureOut">
              <a:rPr lang="ko-KR" altLang="en-US" smtClean="0"/>
              <a:pPr/>
              <a:t>2019-04-02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0173-6E98-47E8-92B4-6331AD4640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at.or.k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pat.or.k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t.or.k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879585" y="2779474"/>
            <a:ext cx="5500727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 smtClean="0">
                <a:latin typeface="+mn-ea"/>
              </a:rPr>
              <a:t>지식재산 능력시험  </a:t>
            </a:r>
            <a:endParaRPr lang="en-US" altLang="ko-KR" sz="4800" b="1" dirty="0" smtClean="0">
              <a:latin typeface="+mn-ea"/>
            </a:endParaRPr>
          </a:p>
          <a:p>
            <a:pPr algn="ctr">
              <a:defRPr/>
            </a:pPr>
            <a:endParaRPr lang="en-US" altLang="ko-KR" sz="5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defRPr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(</a:t>
            </a:r>
            <a:r>
              <a:rPr lang="en-US" altLang="ko-KR" sz="2400" b="1" dirty="0" smtClean="0">
                <a:solidFill>
                  <a:srgbClr val="031199"/>
                </a:solidFill>
                <a:latin typeface="+mn-ea"/>
              </a:rPr>
              <a:t>I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ntellectual </a:t>
            </a:r>
            <a:r>
              <a:rPr lang="en-US" altLang="ko-KR" sz="2400" b="1" dirty="0" smtClean="0">
                <a:solidFill>
                  <a:srgbClr val="031199"/>
                </a:solidFill>
                <a:latin typeface="+mn-ea"/>
              </a:rPr>
              <a:t>P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roperty </a:t>
            </a:r>
            <a:r>
              <a:rPr lang="en-US" altLang="ko-KR" sz="2400" b="1" dirty="0" smtClean="0">
                <a:solidFill>
                  <a:srgbClr val="031199"/>
                </a:solidFill>
                <a:latin typeface="+mn-ea"/>
              </a:rPr>
              <a:t>A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bility </a:t>
            </a:r>
            <a:r>
              <a:rPr lang="en-US" altLang="ko-KR" sz="2400" b="1" dirty="0" smtClean="0">
                <a:solidFill>
                  <a:srgbClr val="031199"/>
                </a:solidFill>
                <a:latin typeface="+mn-ea"/>
              </a:rPr>
              <a:t>T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est)</a:t>
            </a:r>
          </a:p>
          <a:p>
            <a:pPr algn="ctr">
              <a:defRPr/>
            </a:pPr>
            <a:endParaRPr lang="en-US" altLang="ko-KR" sz="6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309141" cy="311278"/>
          </a:xfrm>
          <a:prstGeom prst="rect">
            <a:avLst/>
          </a:prstGeom>
          <a:noFill/>
          <a:ln w="9487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20578443">
            <a:off x="1626509" y="2193338"/>
            <a:ext cx="72008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국가</a:t>
            </a:r>
            <a:endParaRPr lang="en-US" altLang="ko-KR" sz="20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2000" b="1" dirty="0" smtClean="0">
                <a:solidFill>
                  <a:schemeClr val="bg1"/>
                </a:solidFill>
                <a:latin typeface="+mn-ea"/>
              </a:rPr>
              <a:t>공인</a:t>
            </a:r>
            <a:endParaRPr lang="ko-KR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93296"/>
            <a:ext cx="1763688" cy="51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dirty="0" smtClean="0">
                <a:latin typeface="HY헤드라인M"/>
                <a:ea typeface="HY헤드라인M"/>
              </a:rPr>
              <a:t>4.  </a:t>
            </a:r>
            <a:r>
              <a:rPr lang="ko-KR" altLang="en-US" b="1" dirty="0" smtClean="0">
                <a:latin typeface="HY헤드라인M"/>
                <a:ea typeface="HY헤드라인M"/>
              </a:rPr>
              <a:t>① </a:t>
            </a:r>
            <a:r>
              <a:rPr lang="ko-KR" altLang="en-US" b="1" dirty="0" smtClean="0"/>
              <a:t>응시구분 </a:t>
            </a:r>
            <a:r>
              <a:rPr lang="en-US" altLang="ko-KR" b="1" dirty="0" smtClean="0"/>
              <a:t>“ </a:t>
            </a:r>
            <a:r>
              <a:rPr lang="ko-KR" altLang="en-US" b="1" dirty="0" smtClean="0"/>
              <a:t>단체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선택 </a:t>
            </a:r>
            <a:endParaRPr lang="en-US" altLang="ko-KR" b="1" dirty="0" smtClean="0"/>
          </a:p>
          <a:p>
            <a:pPr marL="342900" indent="-342900"/>
            <a:r>
              <a:rPr lang="en-US" altLang="ko-KR" b="1" dirty="0" smtClean="0"/>
              <a:t>    </a:t>
            </a:r>
            <a:r>
              <a:rPr lang="ko-KR" altLang="en-US" b="1" dirty="0" smtClean="0">
                <a:latin typeface="HY헤드라인M"/>
                <a:ea typeface="HY헤드라인M"/>
              </a:rPr>
              <a:t>② </a:t>
            </a:r>
            <a:r>
              <a:rPr lang="ko-KR" altLang="en-US" b="1" dirty="0" smtClean="0"/>
              <a:t>단체선택 단체 선택</a:t>
            </a:r>
            <a:endParaRPr lang="en-US" altLang="ko-KR" b="1" dirty="0" smtClean="0"/>
          </a:p>
          <a:p>
            <a:pPr marL="342900" indent="-342900"/>
            <a:r>
              <a:rPr lang="en-US" altLang="ko-KR" b="1" dirty="0" smtClean="0"/>
              <a:t>    </a:t>
            </a:r>
            <a:r>
              <a:rPr lang="ko-KR" altLang="en-US" b="1" dirty="0" smtClean="0">
                <a:latin typeface="HY헤드라인M"/>
                <a:ea typeface="HY헤드라인M"/>
              </a:rPr>
              <a:t>③ </a:t>
            </a:r>
            <a:r>
              <a:rPr lang="ko-KR" altLang="en-US" b="1" dirty="0" smtClean="0"/>
              <a:t>인증키 입력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사전 단체 담당자에게 </a:t>
            </a:r>
            <a:r>
              <a:rPr lang="ko-KR" altLang="en-US" b="1" dirty="0" err="1" smtClean="0"/>
              <a:t>안내받은</a:t>
            </a:r>
            <a:r>
              <a:rPr lang="ko-KR" altLang="en-US" b="1" dirty="0" smtClean="0"/>
              <a:t> 단체별 인증키 입력</a:t>
            </a:r>
            <a:r>
              <a:rPr lang="en-US" altLang="ko-KR" b="1" dirty="0" smtClean="0"/>
              <a:t>)</a:t>
            </a:r>
          </a:p>
          <a:p>
            <a:pPr marL="342900" indent="-342900"/>
            <a:r>
              <a:rPr lang="ko-KR" altLang="en-US" b="1" dirty="0" smtClean="0"/>
              <a:t>    </a:t>
            </a:r>
            <a:r>
              <a:rPr lang="ko-KR" altLang="en-US" b="1" dirty="0" smtClean="0">
                <a:latin typeface="HY헤드라인M"/>
                <a:ea typeface="HY헤드라인M"/>
              </a:rPr>
              <a:t>④ </a:t>
            </a:r>
            <a:r>
              <a:rPr lang="ko-KR" altLang="en-US" b="1" dirty="0" smtClean="0"/>
              <a:t>접수하기 클릭</a:t>
            </a:r>
            <a:endParaRPr lang="ko-KR" alt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2952328" cy="467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347864" y="4005064"/>
            <a:ext cx="24482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 설명선 6"/>
          <p:cNvSpPr/>
          <p:nvPr/>
        </p:nvSpPr>
        <p:spPr>
          <a:xfrm>
            <a:off x="5508104" y="2564904"/>
            <a:ext cx="3384376" cy="1296144"/>
          </a:xfrm>
          <a:prstGeom prst="wedgeRectCallout">
            <a:avLst>
              <a:gd name="adj1" fmla="val -41154"/>
              <a:gd name="adj2" fmla="val 6896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단체별 담당자가 알려준 </a:t>
            </a:r>
            <a:r>
              <a:rPr lang="en-US" altLang="ko-KR" dirty="0" smtClean="0">
                <a:solidFill>
                  <a:srgbClr val="FF0000"/>
                </a:solidFill>
              </a:rPr>
              <a:t/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dirty="0" err="1" smtClean="0">
                <a:solidFill>
                  <a:srgbClr val="FF0000"/>
                </a:solidFill>
              </a:rPr>
              <a:t>인증키를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입력하면됩니다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2903" t="9956" r="16129" b="1039"/>
          <a:stretch>
            <a:fillRect/>
          </a:stretch>
        </p:blipFill>
        <p:spPr bwMode="auto">
          <a:xfrm>
            <a:off x="2123728" y="1124744"/>
            <a:ext cx="5472608" cy="53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/>
              <a:t>5. </a:t>
            </a:r>
            <a:r>
              <a:rPr lang="ko-KR" altLang="en-US" b="1" dirty="0" smtClean="0"/>
              <a:t>시험접수 관련 정보 입력 후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다음 단계 클릭 </a:t>
            </a:r>
            <a:endParaRPr lang="en-US" altLang="ko-KR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/>
              <a:t>6. </a:t>
            </a:r>
            <a:r>
              <a:rPr lang="ko-KR" altLang="en-US" b="1" dirty="0" smtClean="0"/>
              <a:t>접수완료 </a:t>
            </a:r>
            <a:endParaRPr lang="en-US" altLang="ko-KR" b="1" dirty="0" smtClean="0"/>
          </a:p>
          <a:p>
            <a:pPr marL="342900" indent="-342900"/>
            <a:r>
              <a:rPr lang="ko-KR" altLang="en-US" b="1" dirty="0" smtClean="0">
                <a:solidFill>
                  <a:schemeClr val="accent2"/>
                </a:solidFill>
              </a:rPr>
              <a:t>  </a:t>
            </a:r>
            <a:r>
              <a:rPr lang="ko-KR" altLang="en-US" b="1" dirty="0" smtClean="0">
                <a:solidFill>
                  <a:srgbClr val="FF0000"/>
                </a:solidFill>
              </a:rPr>
              <a:t>미결제 상태로 두시면 됩니다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  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pic>
        <p:nvPicPr>
          <p:cNvPr id="6" name="그림 5" descr="01.jpg"/>
          <p:cNvPicPr>
            <a:picLocks noChangeAspect="1"/>
          </p:cNvPicPr>
          <p:nvPr/>
        </p:nvPicPr>
        <p:blipFill>
          <a:blip r:embed="rId2" cstate="print"/>
          <a:srcRect t="1977" b="2045"/>
          <a:stretch>
            <a:fillRect/>
          </a:stretch>
        </p:blipFill>
        <p:spPr>
          <a:xfrm>
            <a:off x="1835696" y="1268760"/>
            <a:ext cx="5961128" cy="547260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563888" y="6165304"/>
            <a:ext cx="21602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 설명선 7"/>
          <p:cNvSpPr/>
          <p:nvPr/>
        </p:nvSpPr>
        <p:spPr>
          <a:xfrm>
            <a:off x="5580112" y="5589240"/>
            <a:ext cx="3240360" cy="360040"/>
          </a:xfrm>
          <a:prstGeom prst="wedgeRectCallout">
            <a:avLst>
              <a:gd name="adj1" fmla="val -50475"/>
              <a:gd name="adj2" fmla="val 11158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미결제 상태로 두시면 됩니다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endParaRPr lang="ko-KR" altLang="en-US" dirty="0"/>
          </a:p>
        </p:txBody>
      </p:sp>
      <p:sp>
        <p:nvSpPr>
          <p:cNvPr id="9" name="사각형 설명선 8"/>
          <p:cNvSpPr/>
          <p:nvPr/>
        </p:nvSpPr>
        <p:spPr>
          <a:xfrm>
            <a:off x="5364088" y="692696"/>
            <a:ext cx="3456384" cy="936104"/>
          </a:xfrm>
          <a:prstGeom prst="wedgeRectCallout">
            <a:avLst>
              <a:gd name="adj1" fmla="val -50475"/>
              <a:gd name="adj2" fmla="val 11158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등록된 사진은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접수이후</a:t>
            </a:r>
            <a:r>
              <a:rPr lang="ko-KR" altLang="en-US" b="1" dirty="0" smtClean="0">
                <a:solidFill>
                  <a:srgbClr val="FF0000"/>
                </a:solidFill>
              </a:rPr>
              <a:t> 변경 불가하며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수험표에 인쇄됩니다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99695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감사합니다</a:t>
            </a:r>
            <a:endParaRPr lang="en-US" altLang="ko-KR" sz="2800" b="1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2377391" y="4851157"/>
            <a:ext cx="4210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b="1" dirty="0" smtClean="0">
                <a:latin typeface="+mn-ea"/>
              </a:rPr>
              <a:t>지식재산능력시험 본부</a:t>
            </a:r>
            <a:endParaRPr lang="en-US" altLang="ko-KR" sz="1400" b="1" dirty="0" smtClean="0">
              <a:latin typeface="+mn-ea"/>
            </a:endParaRPr>
          </a:p>
          <a:p>
            <a:pPr algn="ctr">
              <a:defRPr/>
            </a:pPr>
            <a:r>
              <a:rPr lang="en-US" altLang="ko-KR" sz="1400" b="1" dirty="0" smtClean="0">
                <a:latin typeface="+mn-ea"/>
                <a:hlinkClick r:id="rId2"/>
              </a:rPr>
              <a:t>www.ipat.or.kr</a:t>
            </a:r>
            <a:endParaRPr lang="en-US" altLang="ko-KR" sz="1400" b="1" dirty="0" smtClean="0">
              <a:latin typeface="+mn-ea"/>
            </a:endParaRPr>
          </a:p>
          <a:p>
            <a:pPr algn="ctr">
              <a:defRPr/>
            </a:pPr>
            <a:r>
              <a:rPr lang="en-US" altLang="ko-KR" sz="1400" b="1" dirty="0" smtClean="0">
                <a:latin typeface="+mn-ea"/>
              </a:rPr>
              <a:t>02-3459-2777,2864</a:t>
            </a:r>
            <a:endParaRPr lang="en-US" altLang="ko-KR" sz="1400" b="1" dirty="0" smtClean="0">
              <a:latin typeface="+mn-ea"/>
            </a:endParaRPr>
          </a:p>
          <a:p>
            <a:pPr algn="ctr">
              <a:defRPr/>
            </a:pPr>
            <a:r>
              <a:rPr lang="en-US" altLang="ko-KR" sz="1400" b="1" dirty="0" smtClean="0">
                <a:latin typeface="+mn-ea"/>
              </a:rPr>
              <a:t>ipat@kipa.org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90381"/>
            <a:ext cx="650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latin typeface="+mn-ea"/>
              </a:rPr>
              <a:t>지식재산 능력시험이란</a:t>
            </a:r>
            <a:r>
              <a:rPr lang="en-US" altLang="ko-KR" sz="3600" b="1" dirty="0" smtClean="0">
                <a:latin typeface="+mn-ea"/>
              </a:rPr>
              <a:t>?</a:t>
            </a:r>
            <a:endParaRPr lang="en-US" altLang="ko-KR" sz="7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02920" cy="262244"/>
          </a:xfrm>
          <a:prstGeom prst="rect">
            <a:avLst/>
          </a:prstGeom>
          <a:noFill/>
          <a:ln w="9487">
            <a:noFill/>
            <a:miter lim="800000"/>
            <a:headEnd/>
            <a:tailEnd/>
          </a:ln>
        </p:spPr>
      </p:pic>
      <p:cxnSp>
        <p:nvCxnSpPr>
          <p:cNvPr id="9" name="직선 연결선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5" y="1340768"/>
          <a:ext cx="8136905" cy="4392488"/>
        </p:xfrm>
        <a:graphic>
          <a:graphicData uri="http://schemas.openxmlformats.org/drawingml/2006/table">
            <a:tbl>
              <a:tblPr/>
              <a:tblGrid>
                <a:gridCol w="1240106"/>
                <a:gridCol w="2842691"/>
                <a:gridCol w="1191767"/>
                <a:gridCol w="2862341"/>
              </a:tblGrid>
              <a:tr h="400359">
                <a:tc gridSpan="4"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▪ 자격정보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97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1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 격 명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지식재산능력시험</a:t>
                      </a:r>
                      <a:endParaRPr lang="ko-KR" altLang="en-US" sz="1400" b="1" kern="0" spc="-11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1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1" kern="0" spc="-11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Intellectual Property Ability Test)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1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자격의 종류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공인민간자격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부분공인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1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등록번호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공인번호 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특허청 제 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2017-1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등록번호 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제 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2014-0408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자격발급기관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한국발명진흥회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총비용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응시료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3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만원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단체할인</a:t>
                      </a:r>
                      <a:r>
                        <a:rPr lang="en-US" altLang="ko-KR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시험본부와 협의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환 불 </a:t>
                      </a:r>
                      <a:r>
                        <a:rPr lang="ko-KR" altLang="en-US" sz="1400" b="1" kern="0" spc="-6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규</a:t>
                      </a: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정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응시료</a:t>
                      </a:r>
                      <a:r>
                        <a:rPr lang="en-US" altLang="ko-KR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접수기간내 </a:t>
                      </a:r>
                      <a:r>
                        <a:rPr lang="en-US" altLang="ko-KR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100% </a:t>
                      </a: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환불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접수기간 이후 </a:t>
                      </a:r>
                      <a:r>
                        <a:rPr lang="en-US" altLang="ko-KR" sz="1400" b="1" kern="0" spc="-9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b="1" kern="0" spc="-9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취소 및 환불불가</a:t>
                      </a: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9">
                <a:tc gridSpan="4"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▪ 자격관리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‧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운영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발급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기관 정보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0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1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 관 명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한국발명진흥회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 표 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구자열</a:t>
                      </a:r>
                      <a:r>
                        <a:rPr lang="en-US" altLang="ko-KR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고준호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1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 락 처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02) 3459-2777, 2864</a:t>
                      </a:r>
                      <a:endParaRPr 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 메 일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ipat@kipa.org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1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 재 지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2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서울시 강남구 테헤란로 </a:t>
                      </a:r>
                      <a:r>
                        <a:rPr lang="en-US" altLang="ko-KR" sz="1400" b="1" kern="0" spc="-12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131 </a:t>
                      </a:r>
                      <a:r>
                        <a:rPr lang="ko-KR" altLang="en-US" sz="1400" b="1" kern="0" spc="-12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한국지식재산센터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6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홈페이지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www.ipat.or.kr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90381"/>
            <a:ext cx="650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latin typeface="+mn-ea"/>
              </a:rPr>
              <a:t>지식재산 능력시험이란</a:t>
            </a:r>
            <a:r>
              <a:rPr lang="en-US" altLang="ko-KR" sz="3600" b="1" dirty="0" smtClean="0">
                <a:latin typeface="+mn-ea"/>
              </a:rPr>
              <a:t>?</a:t>
            </a:r>
            <a:endParaRPr lang="en-US" altLang="ko-KR" sz="7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02920" cy="262244"/>
          </a:xfrm>
          <a:prstGeom prst="rect">
            <a:avLst/>
          </a:prstGeom>
          <a:noFill/>
          <a:ln w="9487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1618922"/>
            <a:ext cx="889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▪ 지식재산 직무 분석을 근거로 설계된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지식재산 역량 검증 시험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1400" b="1" dirty="0" smtClean="0">
              <a:latin typeface="+mn-ea"/>
            </a:endParaRPr>
          </a:p>
          <a:p>
            <a:r>
              <a:rPr lang="ko-KR" altLang="en-US" sz="1400" b="1" dirty="0" smtClean="0">
                <a:latin typeface="+mn-ea"/>
              </a:rPr>
              <a:t>▪ 특허</a:t>
            </a:r>
            <a:r>
              <a:rPr lang="en-US" altLang="ko-KR" sz="1400" b="1" dirty="0" smtClean="0">
                <a:latin typeface="+mn-ea"/>
              </a:rPr>
              <a:t>·</a:t>
            </a:r>
            <a:r>
              <a:rPr lang="ko-KR" altLang="en-US" sz="1400" b="1" dirty="0" smtClean="0">
                <a:latin typeface="+mn-ea"/>
              </a:rPr>
              <a:t>실용신안</a:t>
            </a:r>
            <a:r>
              <a:rPr lang="en-US" altLang="ko-KR" sz="1400" b="1" dirty="0" smtClean="0">
                <a:latin typeface="+mn-ea"/>
              </a:rPr>
              <a:t>·</a:t>
            </a:r>
            <a:r>
              <a:rPr lang="ko-KR" altLang="en-US" sz="1400" b="1" dirty="0" smtClean="0">
                <a:latin typeface="+mn-ea"/>
              </a:rPr>
              <a:t>상표</a:t>
            </a:r>
            <a:r>
              <a:rPr lang="en-US" altLang="ko-KR" sz="1400" b="1" dirty="0" smtClean="0">
                <a:latin typeface="+mn-ea"/>
              </a:rPr>
              <a:t>·</a:t>
            </a:r>
            <a:r>
              <a:rPr lang="ko-KR" altLang="en-US" sz="1400" b="1" dirty="0" smtClean="0">
                <a:latin typeface="+mn-ea"/>
              </a:rPr>
              <a:t>디자인</a:t>
            </a:r>
            <a:r>
              <a:rPr lang="en-US" altLang="ko-KR" sz="1400" b="1" dirty="0" smtClean="0">
                <a:latin typeface="+mn-ea"/>
              </a:rPr>
              <a:t>·</a:t>
            </a:r>
            <a:r>
              <a:rPr lang="ko-KR" altLang="en-US" sz="1400" b="1" dirty="0" smtClean="0">
                <a:latin typeface="+mn-ea"/>
              </a:rPr>
              <a:t>저작권 등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지식재산 전 분야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에 관한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기본 지식과 실무 능력을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객관적으로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검증할 수 있는 시험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1400" b="1" dirty="0" smtClean="0">
              <a:latin typeface="+mn-ea"/>
            </a:endParaRPr>
          </a:p>
          <a:p>
            <a:r>
              <a:rPr lang="ko-KR" altLang="en-US" sz="1400" b="1" dirty="0" smtClean="0">
                <a:latin typeface="+mn-ea"/>
              </a:rPr>
              <a:t>▪ 시험시행기관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ko-KR" altLang="en-US" sz="1400" b="1" dirty="0" smtClean="0">
                <a:latin typeface="+mn-ea"/>
              </a:rPr>
              <a:t>한국발명진흥회</a:t>
            </a:r>
            <a:endParaRPr lang="en-US" altLang="ko-KR" sz="1400" b="1" dirty="0" smtClean="0">
              <a:latin typeface="+mn-ea"/>
            </a:endParaRPr>
          </a:p>
          <a:p>
            <a:endParaRPr lang="en-US" altLang="ko-KR" sz="1400" b="1" dirty="0" smtClean="0">
              <a:latin typeface="+mn-ea"/>
            </a:endParaRPr>
          </a:p>
          <a:p>
            <a:pPr fontAlgn="base"/>
            <a:r>
              <a:rPr lang="ko-KR" altLang="en-US" sz="1400" b="1" dirty="0" smtClean="0">
                <a:latin typeface="+mn-ea"/>
              </a:rPr>
              <a:t>▪ 정기시험일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ko-KR" altLang="en-US" sz="1400" b="1" dirty="0" smtClean="0">
                <a:latin typeface="+mn-ea"/>
              </a:rPr>
              <a:t>매년 </a:t>
            </a:r>
            <a:r>
              <a:rPr lang="en-US" altLang="ko-KR" sz="1400" b="1" u="sng" dirty="0" smtClean="0">
                <a:latin typeface="+mn-ea"/>
              </a:rPr>
              <a:t>5</a:t>
            </a:r>
            <a:r>
              <a:rPr lang="ko-KR" altLang="en-US" sz="1400" b="1" u="sng" dirty="0" smtClean="0">
                <a:latin typeface="+mn-ea"/>
              </a:rPr>
              <a:t>월</a:t>
            </a:r>
            <a:r>
              <a:rPr lang="ko-KR" altLang="en-US" sz="1400" b="1" dirty="0" smtClean="0">
                <a:latin typeface="+mn-ea"/>
              </a:rPr>
              <a:t>과 </a:t>
            </a:r>
            <a:r>
              <a:rPr lang="en-US" altLang="ko-KR" sz="1400" b="1" u="sng" dirty="0" smtClean="0">
                <a:latin typeface="+mn-ea"/>
              </a:rPr>
              <a:t>11</a:t>
            </a:r>
            <a:r>
              <a:rPr lang="ko-KR" altLang="en-US" sz="1400" b="1" u="sng" dirty="0" smtClean="0">
                <a:latin typeface="+mn-ea"/>
              </a:rPr>
              <a:t>월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연 </a:t>
            </a:r>
            <a:r>
              <a:rPr lang="en-US" altLang="ko-KR" sz="1400" b="1" dirty="0" smtClean="0">
                <a:latin typeface="+mn-ea"/>
              </a:rPr>
              <a:t>2</a:t>
            </a:r>
            <a:r>
              <a:rPr lang="ko-KR" altLang="en-US" sz="1400" b="1" dirty="0" smtClean="0">
                <a:latin typeface="+mn-ea"/>
              </a:rPr>
              <a:t>회</a:t>
            </a:r>
            <a:r>
              <a:rPr lang="en-US" altLang="ko-KR" sz="1400" b="1" dirty="0" smtClean="0">
                <a:latin typeface="+mn-ea"/>
              </a:rPr>
              <a:t>) </a:t>
            </a:r>
            <a:r>
              <a:rPr lang="ko-KR" altLang="en-US" sz="1400" b="1" dirty="0" err="1" smtClean="0">
                <a:latin typeface="+mn-ea"/>
              </a:rPr>
              <a:t>넷째주</a:t>
            </a:r>
            <a:r>
              <a:rPr lang="ko-KR" altLang="en-US" sz="1400" b="1" dirty="0" smtClean="0">
                <a:latin typeface="+mn-ea"/>
              </a:rPr>
              <a:t> 토요일에 실시</a:t>
            </a:r>
          </a:p>
          <a:p>
            <a:pPr fontAlgn="base"/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latin typeface="+mn-ea"/>
              </a:rPr>
              <a:t>제</a:t>
            </a:r>
            <a:r>
              <a:rPr lang="en-US" altLang="ko-KR" sz="1400" b="1" dirty="0" smtClean="0">
                <a:latin typeface="+mn-ea"/>
              </a:rPr>
              <a:t>18</a:t>
            </a:r>
            <a:r>
              <a:rPr lang="ko-KR" altLang="en-US" sz="1400" b="1" dirty="0" smtClean="0">
                <a:latin typeface="+mn-ea"/>
              </a:rPr>
              <a:t>회 </a:t>
            </a:r>
            <a:r>
              <a:rPr lang="ko-KR" altLang="en-US" sz="1400" b="1" dirty="0" smtClean="0">
                <a:latin typeface="+mn-ea"/>
              </a:rPr>
              <a:t>시험 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</a:rPr>
              <a:t>’19. </a:t>
            </a:r>
            <a:r>
              <a:rPr lang="en-US" altLang="ko-KR" sz="1400" b="1" dirty="0" smtClean="0">
                <a:latin typeface="+mn-ea"/>
              </a:rPr>
              <a:t>5. </a:t>
            </a:r>
            <a:r>
              <a:rPr lang="en-US" altLang="ko-KR" sz="1400" b="1" dirty="0" smtClean="0">
                <a:latin typeface="+mn-ea"/>
              </a:rPr>
              <a:t>25), </a:t>
            </a:r>
            <a:r>
              <a:rPr lang="ko-KR" altLang="en-US" sz="1400" b="1" dirty="0" smtClean="0">
                <a:latin typeface="+mn-ea"/>
              </a:rPr>
              <a:t>제</a:t>
            </a:r>
            <a:r>
              <a:rPr lang="en-US" altLang="ko-KR" sz="1400" b="1" dirty="0" smtClean="0">
                <a:latin typeface="+mn-ea"/>
              </a:rPr>
              <a:t>19</a:t>
            </a:r>
            <a:r>
              <a:rPr lang="ko-KR" altLang="en-US" sz="1400" b="1" dirty="0" smtClean="0">
                <a:latin typeface="+mn-ea"/>
              </a:rPr>
              <a:t>회 </a:t>
            </a:r>
            <a:r>
              <a:rPr lang="ko-KR" altLang="en-US" sz="1400" b="1" dirty="0" smtClean="0">
                <a:latin typeface="+mn-ea"/>
              </a:rPr>
              <a:t>시험</a:t>
            </a:r>
            <a:r>
              <a:rPr lang="en-US" altLang="ko-KR" sz="1400" b="1" dirty="0" smtClean="0">
                <a:latin typeface="+mn-ea"/>
              </a:rPr>
              <a:t>(‘</a:t>
            </a:r>
            <a:r>
              <a:rPr lang="en-US" altLang="ko-KR" sz="1400" b="1" dirty="0" smtClean="0">
                <a:latin typeface="+mn-ea"/>
              </a:rPr>
              <a:t>19. 11. 23) </a:t>
            </a:r>
            <a:endParaRPr lang="en-US" altLang="ko-KR" sz="1400" b="1" dirty="0" smtClean="0">
              <a:latin typeface="+mn-ea"/>
            </a:endParaRPr>
          </a:p>
          <a:p>
            <a:pPr fontAlgn="base"/>
            <a:endParaRPr lang="en-US" altLang="ko-KR" sz="1400" b="1" dirty="0" smtClean="0">
              <a:latin typeface="+mn-ea"/>
            </a:endParaRPr>
          </a:p>
          <a:p>
            <a:r>
              <a:rPr lang="ko-KR" altLang="en-US" sz="1400" b="1" dirty="0" smtClean="0">
                <a:latin typeface="+mn-ea"/>
              </a:rPr>
              <a:t>▪ </a:t>
            </a:r>
            <a:r>
              <a:rPr lang="en-US" altLang="ko-KR" sz="1400" b="1" dirty="0" smtClean="0">
                <a:latin typeface="+mn-ea"/>
              </a:rPr>
              <a:t>2018</a:t>
            </a:r>
            <a:r>
              <a:rPr lang="ko-KR" altLang="en-US" sz="1400" b="1" dirty="0" smtClean="0">
                <a:latin typeface="+mn-ea"/>
              </a:rPr>
              <a:t>년 </a:t>
            </a:r>
            <a:r>
              <a:rPr lang="en-US" altLang="ko-KR" sz="1400" b="1" dirty="0" smtClean="0">
                <a:latin typeface="+mn-ea"/>
              </a:rPr>
              <a:t>1</a:t>
            </a:r>
            <a:r>
              <a:rPr lang="ko-KR" altLang="en-US" sz="1400" b="1" dirty="0" smtClean="0">
                <a:latin typeface="+mn-ea"/>
              </a:rPr>
              <a:t>월 </a:t>
            </a:r>
            <a:r>
              <a:rPr lang="en-US" altLang="ko-KR" sz="1400" b="1" dirty="0" smtClean="0">
                <a:latin typeface="+mn-ea"/>
              </a:rPr>
              <a:t>1</a:t>
            </a:r>
            <a:r>
              <a:rPr lang="ko-KR" altLang="en-US" sz="1400" b="1" dirty="0" smtClean="0">
                <a:latin typeface="+mn-ea"/>
              </a:rPr>
              <a:t>일부터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국가공인 취득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1400" b="1" u="sng" dirty="0" smtClean="0">
              <a:latin typeface="+mn-ea"/>
            </a:endParaRPr>
          </a:p>
          <a:p>
            <a:r>
              <a:rPr lang="ko-KR" altLang="en-US" sz="1400" b="1" dirty="0" smtClean="0">
                <a:latin typeface="+mn-ea"/>
              </a:rPr>
              <a:t>▪ </a:t>
            </a:r>
            <a:r>
              <a:rPr lang="en-US" altLang="ko-KR" sz="1400" b="1" dirty="0" smtClean="0">
                <a:latin typeface="+mn-ea"/>
              </a:rPr>
              <a:t>2018</a:t>
            </a:r>
            <a:r>
              <a:rPr lang="ko-KR" altLang="en-US" sz="1400" b="1" dirty="0" smtClean="0">
                <a:latin typeface="+mn-ea"/>
              </a:rPr>
              <a:t>년도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중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+mn-ea"/>
              </a:rPr>
              <a:t>.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고등학교 학교생활기록부 기술관련 국가공인 자격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지식재산능력시험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+mn-ea"/>
              </a:rPr>
              <a:t>”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기재 가능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1400" b="1" dirty="0" smtClean="0"/>
          </a:p>
          <a:p>
            <a:r>
              <a:rPr lang="ko-KR" altLang="en-US" sz="1400" b="1" dirty="0" smtClean="0">
                <a:latin typeface="+mn-ea"/>
              </a:rPr>
              <a:t>▪ 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/>
              <a:t>1~4</a:t>
            </a:r>
            <a:r>
              <a:rPr lang="ko-KR" altLang="en-US" sz="1400" b="1" dirty="0" smtClean="0"/>
              <a:t>급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국가공인민간자격</a:t>
            </a:r>
            <a:r>
              <a:rPr lang="en-US" altLang="ko-KR" sz="1400" b="1" dirty="0" smtClean="0"/>
              <a:t> </a:t>
            </a:r>
          </a:p>
          <a:p>
            <a:r>
              <a:rPr lang="en-US" altLang="ko-KR" sz="1400" b="1" dirty="0" smtClean="0"/>
              <a:t>   5~7</a:t>
            </a:r>
            <a:r>
              <a:rPr lang="ko-KR" altLang="en-US" sz="1400" b="1" dirty="0" smtClean="0"/>
              <a:t>급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등록민간자격</a:t>
            </a:r>
            <a:endParaRPr lang="en-US" altLang="ko-KR" sz="1400" b="1" dirty="0" smtClean="0"/>
          </a:p>
          <a:p>
            <a:endParaRPr lang="en-US" altLang="ko-KR" sz="1400" b="1" u="sng" dirty="0" smtClean="0">
              <a:latin typeface="+mn-ea"/>
            </a:endParaRPr>
          </a:p>
          <a:p>
            <a:endParaRPr lang="en-US" altLang="ko-KR" sz="1400" b="1" u="sng" dirty="0" smtClean="0">
              <a:latin typeface="+mn-ea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90381"/>
            <a:ext cx="6500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latin typeface="+mn-ea"/>
              </a:rPr>
              <a:t>지식재산 능력시험이란</a:t>
            </a:r>
            <a:r>
              <a:rPr lang="en-US" altLang="ko-KR" sz="3600" b="1" dirty="0" smtClean="0">
                <a:latin typeface="+mn-ea"/>
              </a:rPr>
              <a:t>?</a:t>
            </a:r>
            <a:endParaRPr lang="en-US" altLang="ko-KR" sz="7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102920" cy="262244"/>
          </a:xfrm>
          <a:prstGeom prst="rect">
            <a:avLst/>
          </a:prstGeom>
          <a:noFill/>
          <a:ln w="9487">
            <a:noFill/>
            <a:miter lim="800000"/>
            <a:headEnd/>
            <a:tailEnd/>
          </a:ln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55576" y="1196752"/>
          <a:ext cx="7560840" cy="32059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168"/>
                <a:gridCol w="2232248"/>
                <a:gridCol w="3816424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40" dirty="0" smtClean="0">
                          <a:solidFill>
                            <a:schemeClr val="bg1"/>
                          </a:solidFill>
                        </a:rPr>
                        <a:t>시험 분야</a:t>
                      </a:r>
                      <a:endParaRPr lang="ko-KR" altLang="en-US" sz="1100" b="1" kern="0" spc="-4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40" dirty="0">
                          <a:solidFill>
                            <a:schemeClr val="bg1"/>
                          </a:solidFill>
                        </a:rPr>
                        <a:t>주요 내용</a:t>
                      </a:r>
                      <a:endParaRPr lang="ko-KR" altLang="en-US" sz="1100" b="1" kern="0" spc="-4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/>
                        <a:t>지식재산 제도 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지식재산권 </a:t>
                      </a:r>
                      <a:r>
                        <a:rPr lang="ko-KR" altLang="en-US" sz="1100" b="1" kern="0" spc="0" dirty="0"/>
                        <a:t>입문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9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법</a:t>
                      </a:r>
                      <a:r>
                        <a:rPr lang="en-US" altLang="ko-KR" sz="1100" b="1" kern="0" spc="0" dirty="0"/>
                        <a:t>·</a:t>
                      </a:r>
                      <a:r>
                        <a:rPr lang="ko-KR" altLang="en-US" sz="1100" b="1" kern="0" spc="0" dirty="0"/>
                        <a:t>제도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49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/>
                        <a:t>지식재산 창출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/>
                        <a:t>지식재산 관리</a:t>
                      </a:r>
                      <a:endParaRPr lang="ko-KR" altLang="en-US" sz="1100" b="1" kern="0" spc="-3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190" dirty="0" smtClean="0"/>
                        <a:t> 지식재산 </a:t>
                      </a:r>
                      <a:r>
                        <a:rPr lang="ko-KR" altLang="en-US" sz="1100" b="1" kern="0" spc="-190" dirty="0"/>
                        <a:t>발굴</a:t>
                      </a:r>
                      <a:r>
                        <a:rPr lang="en-US" altLang="ko-KR" sz="1100" b="1" kern="0" spc="-190" dirty="0"/>
                        <a:t>(</a:t>
                      </a:r>
                      <a:r>
                        <a:rPr lang="ko-KR" altLang="en-US" sz="1100" b="1" kern="0" spc="-190" dirty="0"/>
                        <a:t>발명과 아이디어</a:t>
                      </a:r>
                      <a:r>
                        <a:rPr lang="en-US" altLang="ko-KR" sz="1100" b="1" kern="0" spc="-190" dirty="0"/>
                        <a:t>)</a:t>
                      </a:r>
                      <a:endParaRPr lang="ko-KR" altLang="en-US" sz="1100" b="1" kern="0" spc="-19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직무발명 </a:t>
                      </a:r>
                      <a:r>
                        <a:rPr lang="ko-KR" altLang="en-US" sz="1100" b="1" kern="0" spc="0" dirty="0"/>
                        <a:t>운영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권리화</a:t>
                      </a:r>
                      <a:r>
                        <a:rPr lang="en-US" altLang="ko-KR" sz="1100" b="1" kern="0" spc="0" dirty="0"/>
                        <a:t>(</a:t>
                      </a:r>
                      <a:r>
                        <a:rPr lang="ko-KR" altLang="en-US" sz="1100" b="1" kern="0" spc="0" dirty="0"/>
                        <a:t>출원</a:t>
                      </a:r>
                      <a:r>
                        <a:rPr lang="en-US" altLang="ko-KR" sz="1100" b="1" kern="0" spc="0" dirty="0"/>
                        <a:t>)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/>
                        <a:t>지식재산 </a:t>
                      </a:r>
                      <a:r>
                        <a:rPr lang="ko-KR" altLang="en-US" sz="1100" b="1" kern="0" spc="-30" dirty="0" smtClean="0"/>
                        <a:t>정보조사분석</a:t>
                      </a:r>
                      <a:endParaRPr lang="ko-KR" altLang="en-US" sz="1100" b="1" kern="0" spc="-3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특허정보조사검색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7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특허정보조사분석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49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/>
                        <a:t>지식재산 보호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/>
                        <a:t>지식재산 관리</a:t>
                      </a:r>
                      <a:endParaRPr lang="ko-KR" altLang="en-US" sz="1100" b="1" kern="0" spc="-3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유지 및 관리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지식재산권 </a:t>
                      </a:r>
                      <a:r>
                        <a:rPr lang="ko-KR" altLang="en-US" sz="1100" b="1" kern="0" spc="0" dirty="0"/>
                        <a:t>분쟁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분쟁 방어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49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/>
                        <a:t>지식재산 활용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경영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 err="1"/>
                        <a:t>라이센싱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6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/>
                        <a:t>지식재산 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-30" dirty="0"/>
                        <a:t>평가거래</a:t>
                      </a:r>
                      <a:endParaRPr lang="ko-KR" altLang="en-US" sz="1100" b="1" kern="0" spc="-3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사업화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가치평가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/>
                        <a:t> 지식재산 </a:t>
                      </a:r>
                      <a:r>
                        <a:rPr lang="ko-KR" altLang="en-US" sz="1100" b="1" kern="0" spc="0" dirty="0"/>
                        <a:t>금융 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5729" marR="15729" marT="15729" marB="1572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직선 연결선 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55576" y="4725144"/>
          <a:ext cx="7594658" cy="196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4104456"/>
                <a:gridCol w="1978034"/>
              </a:tblGrid>
              <a:tr h="2074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급 수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점수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 역량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국가공인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7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(900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(800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지식재산 실무인력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및 지식재산 컨설턴트 역량 보유 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국가공인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</a:tr>
              <a:tr h="1280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(700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(600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지식재산 전담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겸임인력으로 실무 역량 보유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국가공인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7FC"/>
                    </a:solidFill>
                  </a:tcPr>
                </a:tc>
              </a:tr>
              <a:tr h="4213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(500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(400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급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(300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이상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지식재산 교양 함양 및 기초 실무역량 보유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민간자격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무급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(299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 이하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C2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23528" y="4437112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 dirty="0" smtClean="0">
                <a:latin typeface="+mn-ea"/>
              </a:rPr>
              <a:t>▪ </a:t>
            </a:r>
            <a:r>
              <a:rPr lang="ko-KR" altLang="en-US" sz="1400" b="1" dirty="0" err="1" smtClean="0">
                <a:latin typeface="+mn-ea"/>
              </a:rPr>
              <a:t>급수별</a:t>
            </a:r>
            <a:r>
              <a:rPr lang="ko-KR" altLang="en-US" sz="1400" b="1" dirty="0" smtClean="0">
                <a:latin typeface="+mn-ea"/>
              </a:rPr>
              <a:t> 직무역량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3528" y="908344"/>
            <a:ext cx="211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 b="1" dirty="0" smtClean="0">
                <a:latin typeface="+mn-ea"/>
              </a:rPr>
              <a:t>▪ 시험 분야 및 주요내용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51520" y="1052736"/>
            <a:ext cx="443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▪ 시험 일시</a:t>
            </a:r>
            <a:r>
              <a:rPr lang="en-US" altLang="ko-KR" sz="1400" b="1" dirty="0" smtClean="0">
                <a:latin typeface="+mn-ea"/>
              </a:rPr>
              <a:t> </a:t>
            </a:r>
          </a:p>
          <a:p>
            <a:pPr>
              <a:defRPr/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en-US" altLang="ko-KR" sz="1400" b="1" dirty="0" smtClean="0">
                <a:latin typeface="+mn-ea"/>
              </a:rPr>
              <a:t>18</a:t>
            </a:r>
            <a:r>
              <a:rPr lang="ko-KR" altLang="en-US" sz="1400" b="1" dirty="0" smtClean="0">
                <a:latin typeface="+mn-ea"/>
              </a:rPr>
              <a:t>회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en-US" altLang="ko-KR" sz="1400" b="1" dirty="0" smtClean="0">
                <a:latin typeface="+mn-ea"/>
              </a:rPr>
              <a:t>2019. 5. 25(</a:t>
            </a:r>
            <a:r>
              <a:rPr lang="ko-KR" altLang="en-US" sz="1400" b="1" dirty="0" smtClean="0">
                <a:latin typeface="+mn-ea"/>
              </a:rPr>
              <a:t>토</a:t>
            </a:r>
            <a:r>
              <a:rPr lang="en-US" altLang="ko-KR" sz="1400" b="1" dirty="0" smtClean="0">
                <a:latin typeface="+mn-ea"/>
              </a:rPr>
              <a:t>) 11:00 ~12:20 (80</a:t>
            </a:r>
            <a:r>
              <a:rPr lang="ko-KR" altLang="en-US" sz="1400" b="1" dirty="0" smtClean="0">
                <a:latin typeface="+mn-ea"/>
              </a:rPr>
              <a:t>분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85719" y="2401724"/>
            <a:ext cx="4210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▪ 접수 기간</a:t>
            </a:r>
            <a:endParaRPr lang="en-US" altLang="ko-KR" sz="1400" b="1" dirty="0" smtClean="0">
              <a:latin typeface="+mn-ea"/>
            </a:endParaRPr>
          </a:p>
          <a:p>
            <a:pPr>
              <a:defRPr/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en-US" altLang="ko-KR" sz="1400" b="1" dirty="0" smtClean="0">
                <a:latin typeface="+mn-ea"/>
              </a:rPr>
              <a:t>2019. 4. </a:t>
            </a:r>
            <a:r>
              <a:rPr lang="en-US" altLang="ko-KR" sz="1400" b="1" dirty="0" smtClean="0">
                <a:latin typeface="+mn-ea"/>
              </a:rPr>
              <a:t>4(</a:t>
            </a:r>
            <a:r>
              <a:rPr lang="ko-KR" altLang="en-US" sz="1400" b="1" dirty="0" smtClean="0">
                <a:latin typeface="+mn-ea"/>
              </a:rPr>
              <a:t>목</a:t>
            </a:r>
            <a:r>
              <a:rPr lang="en-US" altLang="ko-KR" sz="1400" b="1" dirty="0" smtClean="0">
                <a:latin typeface="+mn-ea"/>
              </a:rPr>
              <a:t>) ~ </a:t>
            </a:r>
            <a:r>
              <a:rPr lang="en-US" altLang="ko-KR" sz="1400" b="1" dirty="0" smtClean="0">
                <a:latin typeface="+mn-ea"/>
              </a:rPr>
              <a:t>5</a:t>
            </a:r>
            <a:r>
              <a:rPr lang="en-US" altLang="ko-KR" sz="1400" b="1" dirty="0" smtClean="0">
                <a:latin typeface="+mn-ea"/>
              </a:rPr>
              <a:t>. </a:t>
            </a:r>
            <a:r>
              <a:rPr lang="en-US" altLang="ko-KR" sz="1400" b="1" dirty="0" smtClean="0">
                <a:latin typeface="+mn-ea"/>
              </a:rPr>
              <a:t>9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목</a:t>
            </a:r>
            <a:r>
              <a:rPr lang="en-US" altLang="ko-KR" sz="1400" b="1" dirty="0" smtClean="0">
                <a:latin typeface="+mn-ea"/>
              </a:rPr>
              <a:t>) 18</a:t>
            </a:r>
            <a:r>
              <a:rPr lang="ko-KR" altLang="en-US" sz="1400" b="1" dirty="0" smtClean="0">
                <a:latin typeface="+mn-ea"/>
              </a:rPr>
              <a:t>시까지 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51520" y="3049796"/>
            <a:ext cx="4210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▪ 접수 방법</a:t>
            </a:r>
            <a:endParaRPr lang="en-US" altLang="ko-KR" sz="1400" b="1" dirty="0" smtClean="0">
              <a:latin typeface="+mn-ea"/>
            </a:endParaRPr>
          </a:p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온라인 접수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  <a:hlinkClick r:id="rId2"/>
              </a:rPr>
              <a:t>www.ipat.or.kr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51520" y="4941168"/>
            <a:ext cx="4210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▪ 성적 발표</a:t>
            </a:r>
            <a:endParaRPr lang="en-US" altLang="ko-KR" sz="1400" b="1" dirty="0" smtClean="0">
              <a:latin typeface="+mn-ea"/>
            </a:endParaRPr>
          </a:p>
          <a:p>
            <a:pPr>
              <a:defRPr/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en-US" altLang="ko-KR" sz="1400" b="1" dirty="0" smtClean="0">
                <a:latin typeface="+mn-ea"/>
              </a:rPr>
              <a:t>2019. </a:t>
            </a:r>
            <a:r>
              <a:rPr lang="en-US" altLang="ko-KR" sz="1400" b="1" dirty="0" smtClean="0">
                <a:latin typeface="+mn-ea"/>
              </a:rPr>
              <a:t>6</a:t>
            </a:r>
            <a:r>
              <a:rPr lang="en-US" altLang="ko-KR" sz="1400" b="1" dirty="0" smtClean="0">
                <a:latin typeface="+mn-ea"/>
              </a:rPr>
              <a:t>. 5(</a:t>
            </a:r>
            <a:r>
              <a:rPr lang="ko-KR" altLang="en-US" sz="1400" b="1" dirty="0" smtClean="0">
                <a:latin typeface="+mn-ea"/>
              </a:rPr>
              <a:t>수</a:t>
            </a:r>
            <a:r>
              <a:rPr lang="en-US" altLang="ko-KR" sz="1400" b="1" dirty="0" smtClean="0">
                <a:latin typeface="+mn-ea"/>
              </a:rPr>
              <a:t>)  </a:t>
            </a:r>
            <a:r>
              <a:rPr lang="ko-KR" altLang="en-US" sz="1400" b="1" dirty="0" smtClean="0">
                <a:latin typeface="+mn-ea"/>
              </a:rPr>
              <a:t>홈페이지  확인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5720" y="1825660"/>
            <a:ext cx="522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▪ 시험 장소</a:t>
            </a:r>
            <a:endParaRPr lang="en-US" altLang="ko-KR" sz="1400" b="1" dirty="0" smtClean="0">
              <a:latin typeface="+mn-ea"/>
            </a:endParaRPr>
          </a:p>
          <a:p>
            <a:pPr>
              <a:defRPr/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latin typeface="+mn-ea"/>
              </a:rPr>
              <a:t>서울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경기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대전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부산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전북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광주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대구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경북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강원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제주 등</a:t>
            </a:r>
            <a:endParaRPr lang="en-US" altLang="ko-KR" sz="1100" b="1" dirty="0" smtClean="0">
              <a:latin typeface="+mn-ea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511300" cy="359346"/>
          </a:xfrm>
          <a:prstGeom prst="rect">
            <a:avLst/>
          </a:prstGeom>
          <a:noFill/>
          <a:ln w="9487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107504" y="19038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latin typeface="+mn-ea"/>
              </a:rPr>
              <a:t>제</a:t>
            </a:r>
            <a:r>
              <a:rPr lang="en-US" altLang="ko-KR" sz="3600" b="1" dirty="0" smtClean="0">
                <a:latin typeface="+mn-ea"/>
              </a:rPr>
              <a:t>18</a:t>
            </a:r>
            <a:r>
              <a:rPr lang="ko-KR" altLang="en-US" sz="3600" b="1" dirty="0" smtClean="0">
                <a:latin typeface="+mn-ea"/>
              </a:rPr>
              <a:t>회 </a:t>
            </a:r>
            <a:r>
              <a:rPr lang="ko-KR" altLang="en-US" sz="3600" b="1" dirty="0" smtClean="0">
                <a:latin typeface="+mn-ea"/>
              </a:rPr>
              <a:t>지식재산 능력시험 실시</a:t>
            </a:r>
            <a:endParaRPr lang="en-US" altLang="ko-KR" sz="7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폭발 2 15"/>
          <p:cNvSpPr/>
          <p:nvPr/>
        </p:nvSpPr>
        <p:spPr>
          <a:xfrm>
            <a:off x="5724128" y="2420888"/>
            <a:ext cx="3312368" cy="2376264"/>
          </a:xfrm>
          <a:prstGeom prst="irregularSeal2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2018.1.1~</a:t>
            </a:r>
          </a:p>
          <a:p>
            <a:pPr algn="ctr"/>
            <a:r>
              <a:rPr lang="ko-KR" altLang="en-US" dirty="0" smtClean="0"/>
              <a:t>국가공인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자격시험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5589240"/>
            <a:ext cx="4210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</a:rPr>
              <a:t>▪ 기타 문의사항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ko-KR" altLang="en-US" sz="1400" b="1" dirty="0" smtClean="0">
                <a:latin typeface="+mn-ea"/>
              </a:rPr>
              <a:t>지식재산능력시험 본부</a:t>
            </a:r>
            <a:endParaRPr lang="en-US" altLang="ko-KR" sz="1400" b="1" dirty="0" smtClean="0">
              <a:latin typeface="+mn-ea"/>
            </a:endParaRPr>
          </a:p>
          <a:p>
            <a:pPr>
              <a:defRPr/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en-US" altLang="ko-KR" sz="1400" b="1" dirty="0" smtClean="0">
                <a:latin typeface="+mn-ea"/>
              </a:rPr>
              <a:t>02-3459-2777, 2864</a:t>
            </a:r>
            <a:endParaRPr lang="en-US" altLang="ko-KR" sz="1400" b="1" dirty="0" smtClean="0">
              <a:latin typeface="+mn-ea"/>
            </a:endParaRPr>
          </a:p>
          <a:p>
            <a:pPr>
              <a:defRPr/>
            </a:pPr>
            <a:r>
              <a:rPr lang="en-US" altLang="ko-KR" sz="1400" b="1" dirty="0" smtClean="0">
                <a:latin typeface="+mn-ea"/>
              </a:rPr>
              <a:t>  - ipat@kipa.org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51520" y="40770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▪ </a:t>
            </a:r>
            <a:r>
              <a:rPr lang="ko-KR" altLang="en-US" sz="1400" b="1" dirty="0" smtClean="0"/>
              <a:t>환불규정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  - </a:t>
            </a:r>
            <a:r>
              <a:rPr lang="ko-KR" altLang="en-US" sz="1400" b="1" dirty="0" smtClean="0"/>
              <a:t>접수마감 전까지 </a:t>
            </a:r>
            <a:r>
              <a:rPr lang="en-US" altLang="ko-KR" sz="1400" b="1" dirty="0" smtClean="0"/>
              <a:t>100% </a:t>
            </a:r>
            <a:r>
              <a:rPr lang="ko-KR" altLang="en-US" sz="1400" b="1" dirty="0" smtClean="0"/>
              <a:t>환불</a:t>
            </a:r>
            <a:endParaRPr lang="en-US" altLang="ko-KR" sz="1400" b="1" dirty="0" smtClean="0"/>
          </a:p>
          <a:p>
            <a:r>
              <a:rPr lang="ko-KR" altLang="en-US" sz="1400" b="1" dirty="0" smtClean="0"/>
              <a:t>  </a:t>
            </a:r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접수기간 이후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취소 및 환불불가</a:t>
            </a:r>
            <a:endParaRPr lang="ko-KR" altLang="en-US" sz="1400" b="1" dirty="0"/>
          </a:p>
        </p:txBody>
      </p:sp>
      <p:sp>
        <p:nvSpPr>
          <p:cNvPr id="18" name="직사각형 17"/>
          <p:cNvSpPr/>
          <p:nvPr/>
        </p:nvSpPr>
        <p:spPr>
          <a:xfrm>
            <a:off x="251520" y="3645024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+mn-ea"/>
              </a:rPr>
              <a:t>▪ </a:t>
            </a:r>
            <a:r>
              <a:rPr lang="ko-KR" altLang="en-US" sz="1400" b="1" dirty="0" smtClean="0"/>
              <a:t>검정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응시</a:t>
            </a:r>
            <a:r>
              <a:rPr lang="en-US" altLang="ko-KR" sz="1400" b="1" dirty="0" smtClean="0"/>
              <a:t>)</a:t>
            </a:r>
            <a:r>
              <a:rPr lang="ko-KR" altLang="en-US" sz="1400" b="1" dirty="0" err="1" smtClean="0"/>
              <a:t>료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3</a:t>
            </a:r>
            <a:r>
              <a:rPr lang="ko-KR" altLang="en-US" sz="1400" b="1" dirty="0" smtClean="0"/>
              <a:t>만원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단체할인 가능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시험본부와 협의</a:t>
            </a:r>
            <a:r>
              <a:rPr lang="en-US" altLang="ko-KR" sz="1400" b="1" dirty="0" smtClean="0"/>
              <a:t>)</a:t>
            </a:r>
          </a:p>
          <a:p>
            <a:endParaRPr lang="en-US" altLang="ko-KR" sz="1400" b="1" u="sng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907704" y="2276872"/>
            <a:ext cx="5500727" cy="254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latin typeface="+mn-ea"/>
              </a:rPr>
              <a:t>시험 접수방법</a:t>
            </a:r>
            <a:endParaRPr lang="en-US" altLang="ko-KR" sz="48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800" b="1" dirty="0" smtClean="0">
                <a:latin typeface="+mn-ea"/>
              </a:rPr>
              <a:t>(</a:t>
            </a:r>
            <a:r>
              <a:rPr lang="ko-KR" altLang="en-US" sz="4800" b="1" dirty="0" smtClean="0">
                <a:latin typeface="+mn-ea"/>
              </a:rPr>
              <a:t>단체</a:t>
            </a:r>
            <a:r>
              <a:rPr lang="en-US" altLang="ko-KR" sz="4800" b="1" dirty="0" smtClean="0">
                <a:latin typeface="+mn-ea"/>
              </a:rPr>
              <a:t>)</a:t>
            </a:r>
            <a:r>
              <a:rPr lang="ko-KR" altLang="en-US" sz="4800" b="1" dirty="0" smtClean="0">
                <a:latin typeface="+mn-ea"/>
              </a:rPr>
              <a:t>  </a:t>
            </a:r>
            <a:endParaRPr lang="en-US" altLang="ko-KR" sz="4800" b="1" dirty="0" smtClean="0"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5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600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13" name="Picture 3" descr="D:\이누리\업무관련\990.참고참고\001. PPT 다락방\발명진흥회 로고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486105"/>
            <a:ext cx="1224136" cy="183255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309141" cy="311278"/>
          </a:xfrm>
          <a:prstGeom prst="rect">
            <a:avLst/>
          </a:prstGeom>
          <a:noFill/>
          <a:ln w="9487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4874" t="11513" r="15374" b="10735"/>
          <a:stretch>
            <a:fillRect/>
          </a:stretch>
        </p:blipFill>
        <p:spPr bwMode="auto">
          <a:xfrm>
            <a:off x="1043608" y="1268760"/>
            <a:ext cx="7056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b="1" dirty="0" smtClean="0">
                <a:hlinkClick r:id="rId3"/>
              </a:rPr>
              <a:t>www.ipat.or.kr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접속 </a:t>
            </a:r>
            <a:r>
              <a:rPr lang="en-US" altLang="ko-KR" b="1" dirty="0" smtClean="0"/>
              <a:t>-&gt; </a:t>
            </a:r>
            <a:r>
              <a:rPr lang="ko-KR" altLang="en-US" b="1" dirty="0" smtClean="0"/>
              <a:t>로그인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6588224" y="1196752"/>
            <a:ext cx="4320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438" t="11149" r="19477" b="27451"/>
          <a:stretch>
            <a:fillRect/>
          </a:stretch>
        </p:blipFill>
        <p:spPr bwMode="auto">
          <a:xfrm>
            <a:off x="1043608" y="1124744"/>
            <a:ext cx="71963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/>
              <a:t>2. </a:t>
            </a:r>
            <a:r>
              <a:rPr lang="ko-KR" altLang="en-US" b="1" dirty="0" smtClean="0"/>
              <a:t>로그인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b="1" dirty="0" smtClean="0"/>
              <a:t>3.  </a:t>
            </a:r>
            <a:r>
              <a:rPr lang="ko-KR" altLang="en-US" b="1" dirty="0" smtClean="0"/>
              <a:t>접수안내</a:t>
            </a:r>
            <a:r>
              <a:rPr lang="en-US" altLang="ko-KR" b="1" dirty="0" smtClean="0"/>
              <a:t>-&gt; </a:t>
            </a:r>
            <a:r>
              <a:rPr lang="ko-KR" altLang="en-US" b="1" dirty="0" smtClean="0"/>
              <a:t>시험접수</a:t>
            </a:r>
            <a:r>
              <a:rPr lang="en-US" altLang="ko-KR" b="1" dirty="0" smtClean="0"/>
              <a:t> -&gt;</a:t>
            </a:r>
            <a:r>
              <a:rPr lang="ko-KR" altLang="en-US" b="1" dirty="0" smtClean="0"/>
              <a:t> 안내 및 규정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개인정보 수집 및 이용 등 동의 체크 후 </a:t>
            </a:r>
            <a:r>
              <a:rPr lang="en-US" altLang="ko-KR" b="1" dirty="0" smtClean="0"/>
              <a:t>[</a:t>
            </a:r>
            <a:r>
              <a:rPr lang="ko-KR" altLang="en-US" b="1" dirty="0" smtClean="0"/>
              <a:t>접수하기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 클릭 </a:t>
            </a:r>
            <a:endParaRPr lang="ko-KR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640" t="12786" r="12894" b="1774"/>
          <a:stretch>
            <a:fillRect/>
          </a:stretch>
        </p:blipFill>
        <p:spPr bwMode="auto">
          <a:xfrm>
            <a:off x="1115616" y="1268760"/>
            <a:ext cx="6264696" cy="49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657</Words>
  <Application>Microsoft Office PowerPoint</Application>
  <PresentationFormat>화면 슬라이드 쇼(4:3)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이누리</dc:creator>
  <cp:lastModifiedBy>이혜미</cp:lastModifiedBy>
  <cp:revision>12</cp:revision>
  <dcterms:created xsi:type="dcterms:W3CDTF">2016-09-29T01:53:09Z</dcterms:created>
  <dcterms:modified xsi:type="dcterms:W3CDTF">2019-04-02T08:32:54Z</dcterms:modified>
</cp:coreProperties>
</file>