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404040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32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2022-03-28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2073623" y="2492896"/>
            <a:ext cx="5758754" cy="1487568"/>
            <a:chOff x="2127946" y="2290235"/>
            <a:chExt cx="5758754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197103" y="2439340"/>
              <a:ext cx="5620448" cy="1189358"/>
              <a:chOff x="313234" y="2328242"/>
              <a:chExt cx="5620448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13234" y="2353535"/>
                <a:ext cx="5620448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교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·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사대생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등 대학생 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53218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844639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38435" y="1179026"/>
            <a:ext cx="4574605" cy="2080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(12,500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참여 시간을 교육봉사시간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등으로 인정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교육봉사시간 인정여부 관련 세부 사항은 대학에서 정함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33120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89088"/>
              </p:ext>
            </p:extLst>
          </p:nvPr>
        </p:nvGraphicFramePr>
        <p:xfrm>
          <a:off x="934543" y="4082006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450159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6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학습지원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튜티에게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방역기준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준수하에서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또는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메타버스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</a:t>
            </a:r>
            <a:r>
              <a:rPr lang="ko-KR" altLang="en-US" sz="17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튜터와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262198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국가근로자학금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함께 유익한 맞춤형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튜터링이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 담당자와 대화를 많이 하여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튜티와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491427" cy="2424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은 대학 자체 기준에 따라 교육봉사시간 및 학점 인정 가능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645315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39885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교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56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 등 대학생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26429" cy="2726085"/>
            <a:chOff x="803377" y="4007038"/>
            <a:chExt cx="8426429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2386" y="5226190"/>
              <a:ext cx="4857420" cy="1306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교사대생의 경우 성적기준 제한이 없습니다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일반대생의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B0(80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그 외 활동기관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교과학습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오프라인으로 집중 지원하는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142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코로나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19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 인한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학습결손 등의 회복을 위하여 예비교사인 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통해 학습 보충 지원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대학생에게는 지식과 경험을 나누는 가치 있는 교육봉사활동 기회를 제공하고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초중등학생에게는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통한 학습결손 회복 추진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7523213" cy="138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 재학생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baseline="30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*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*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일반대학 교육과 및 교직과정 중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특수학교 정교사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양성과정에 한함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소속대학 등의 선발 기준을 충족한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4" y="4936450"/>
            <a:ext cx="7228261" cy="14711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대한민국 국적으로 외국대학에 재학 중인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휴학생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졸업생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조기취업자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위탁생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평생교육시설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신청 이후 학적 변동이 있을 경우 변동 당일의 활동까지만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4495110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920552" y="2744733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공통사항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r>
              <a:rPr lang="ko-KR" altLang="en-US" sz="1400" dirty="0">
                <a:solidFill>
                  <a:schemeClr val="tx1"/>
                </a:solidFill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❸ 「아동</a:t>
            </a:r>
            <a:r>
              <a:rPr lang="en-US" altLang="ko-KR" sz="1400" dirty="0">
                <a:solidFill>
                  <a:schemeClr val="tx1"/>
                </a:solidFill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</a:rPr>
              <a:t>청소년의 성보호에 관한 법률」 등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교</a:t>
            </a:r>
            <a:r>
              <a:rPr lang="en-US" altLang="ko-KR" sz="1400" b="1" dirty="0">
                <a:solidFill>
                  <a:schemeClr val="tx1"/>
                </a:solidFill>
              </a:rPr>
              <a:t>‧</a:t>
            </a:r>
            <a:r>
              <a:rPr lang="ko-KR" altLang="en-US" sz="1400" b="1" dirty="0" err="1">
                <a:solidFill>
                  <a:schemeClr val="tx1"/>
                </a:solidFill>
              </a:rPr>
              <a:t>사대생</a:t>
            </a:r>
            <a:r>
              <a:rPr lang="ko-KR" altLang="en-US" sz="1400" b="1" dirty="0">
                <a:solidFill>
                  <a:schemeClr val="tx1"/>
                </a:solidFill>
              </a:rPr>
              <a:t> 등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제한 없음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단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학칙 등에 따라 징계 중인 경우 해당기간 내 불가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  <a:p>
            <a:pPr fontAlgn="base"/>
            <a:r>
              <a:rPr lang="ko-KR" altLang="en-US" sz="1400" dirty="0">
                <a:solidFill>
                  <a:schemeClr val="tx1"/>
                </a:solidFill>
              </a:rPr>
              <a:t>* 교직과정 중인 학생이 성적 </a:t>
            </a:r>
            <a:r>
              <a:rPr lang="ko-KR" altLang="en-US" sz="1400" dirty="0" err="1">
                <a:solidFill>
                  <a:schemeClr val="tx1"/>
                </a:solidFill>
              </a:rPr>
              <a:t>미충족</a:t>
            </a:r>
            <a:r>
              <a:rPr lang="ko-KR" altLang="en-US" sz="1400" dirty="0">
                <a:solidFill>
                  <a:schemeClr val="tx1"/>
                </a:solidFill>
              </a:rPr>
              <a:t> 시 교직과정 증빙서류를 포함하여 특별추천으로 승인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일반대생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➊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 err="1">
                <a:solidFill>
                  <a:schemeClr val="tx1"/>
                </a:solidFill>
              </a:rPr>
              <a:t>초중등학교</a:t>
            </a:r>
            <a:r>
              <a:rPr lang="ko-KR" altLang="en-US" sz="1400" b="1" dirty="0">
                <a:solidFill>
                  <a:schemeClr val="tx1"/>
                </a:solidFill>
              </a:rPr>
              <a:t>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B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(80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충족하는 자 ➋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>
                <a:solidFill>
                  <a:schemeClr val="tx1"/>
                </a:solidFill>
              </a:rPr>
              <a:t>그 외 활동기관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</a:t>
            </a:r>
            <a:r>
              <a:rPr lang="ko-KR" altLang="en-US" sz="1400" dirty="0" err="1">
                <a:solidFill>
                  <a:schemeClr val="tx1"/>
                </a:solidFill>
              </a:rPr>
              <a:t>충족하는자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455557"/>
              </p:ext>
            </p:extLst>
          </p:nvPr>
        </p:nvGraphicFramePr>
        <p:xfrm>
          <a:off x="560512" y="731452"/>
          <a:ext cx="8784976" cy="58399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</a:t>
                      </a:r>
                      <a:endParaRPr lang="en-US" altLang="ko-KR" sz="1500" b="1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있는 시설 및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제한함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 중앙지원단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endParaRPr lang="ko-KR" altLang="en-US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-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모든 학생을 대상으로 ① 담임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교과교사 등이 학습보충 등이 필요하다고 인정하거나 ② 스스로 </a:t>
                      </a:r>
                      <a:endParaRPr lang="en-US" altLang="ko-KR" sz="15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참여를 희망하는 모든 학생</a:t>
                      </a:r>
                      <a:endParaRPr lang="ko-KR" altLang="en-US" sz="11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튜터링의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경우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학습지도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23512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지역아동센터 중앙지원단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복수의 활동기관에서 활동 불가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중단하고 다른 활동기관 및 근로지에서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</TotalTime>
  <Words>2402</Words>
  <Application>Microsoft Office PowerPoint</Application>
  <PresentationFormat>A4 용지(210x297mm)</PresentationFormat>
  <Paragraphs>346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PC</cp:lastModifiedBy>
  <cp:revision>114</cp:revision>
  <dcterms:created xsi:type="dcterms:W3CDTF">2018-08-22T06:52:58Z</dcterms:created>
  <dcterms:modified xsi:type="dcterms:W3CDTF">2022-03-28T04:42:59Z</dcterms:modified>
</cp:coreProperties>
</file>