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290" r:id="rId30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404040"/>
    <a:srgbClr val="EFF8FF"/>
    <a:srgbClr val="F3FAFF"/>
    <a:srgbClr val="DDF0FF"/>
    <a:srgbClr val="F2F2F2"/>
    <a:srgbClr val="FCFCFC"/>
    <a:srgbClr val="0594FF"/>
    <a:srgbClr val="E4EDF8"/>
    <a:srgbClr val="CD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73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2022-11-14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2073623" y="2492896"/>
            <a:ext cx="5758754" cy="1487568"/>
            <a:chOff x="2127946" y="2290235"/>
            <a:chExt cx="5758754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2197103" y="2439340"/>
              <a:ext cx="5620448" cy="1189358"/>
              <a:chOff x="313234" y="2328242"/>
              <a:chExt cx="5620448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13234" y="2353535"/>
                <a:ext cx="5620448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교</a:t>
                </a:r>
                <a:r>
                  <a:rPr lang="en-US" altLang="ko-KR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·</a:t>
                </a:r>
                <a:r>
                  <a:rPr lang="ko-KR" altLang="en-US" sz="3200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사대생</a:t>
                </a:r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등 대학생 </a:t>
                </a:r>
                <a:r>
                  <a:rPr lang="ko-KR" altLang="en-US" sz="3200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튜터링</a:t>
                </a:r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사업</a:t>
                </a:r>
                <a:endParaRPr lang="en-US" altLang="ko-KR" sz="3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53218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844639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38435" y="1179026"/>
            <a:ext cx="4574605" cy="2080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(12,500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참여 시간을 교육봉사시간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60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학점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/60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등으로 인정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교육봉사시간 인정여부 관련 세부 사항은 대학에서 정함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33120" y="1179026"/>
            <a:ext cx="3523722" cy="1637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2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즉시 본인 입력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58628"/>
              </p:ext>
            </p:extLst>
          </p:nvPr>
        </p:nvGraphicFramePr>
        <p:xfrm>
          <a:off x="934543" y="4082006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450</a:t>
                      </a:r>
                      <a:r>
                        <a:rPr lang="ko-KR" altLang="en-US" sz="1600" b="0" kern="1200" spc="-150" baseline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  <a:endParaRPr lang="ko-KR" altLang="en-US" sz="16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450159"/>
            <a:ext cx="8470589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원칙적으로 장학금을 지급하지 않으나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활동기관의 부득이한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사정으로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활동이 중단된 경우 예외 지급 가능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사유로 인한 중도포기는 인정하지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36129" y="1297335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04528" y="1772816"/>
            <a:ext cx="8823076" cy="306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내용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학생을 대상으로 학습지원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피드백 등 지원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이외에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튜티에게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필요한 활동이라고 동의한 경우 활동으로 인정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업무보조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노무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857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운영방식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방역기준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준수하에서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또는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및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협의를 통해 대면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블렌디드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수업 등 가능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시 시작시간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캡처본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실제 활동 여부 및 시간을 증빙할 수 있는 자료를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출근부 등록 시 증빙자료로 업로드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(meet),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메타버스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7372531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총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6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차시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기관배정까지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기관포털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공지사항 확인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출근부는 재단 홈페이지 또는 출근부 앱을 통해 반드시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본인이 활동 후 즉시 직접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배정 </a:t>
            </a:r>
            <a:r>
              <a:rPr lang="ko-KR" altLang="en-US" sz="17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확인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678675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35957"/>
              </p:ext>
            </p:extLst>
          </p:nvPr>
        </p:nvGraphicFramePr>
        <p:xfrm>
          <a:off x="776537" y="1422299"/>
          <a:ext cx="8352927" cy="2449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활동을 하지 않았거나 할 수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없음에도 출근부를 작성한 경우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확정일로부터 </a:t>
                      </a:r>
                      <a:r>
                        <a:rPr lang="en-US" altLang="ko-KR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</a:t>
                      </a:r>
                      <a:r>
                        <a:rPr lang="ko-KR" altLang="en-US" sz="1400" b="1" kern="1200" spc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실제 근로시간과 출근부 입력시간이</a:t>
                      </a:r>
                      <a:endParaRPr lang="en-US" altLang="ko-KR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상이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</a:t>
                      </a:r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본인이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활동을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</a:t>
                      </a:r>
                      <a:r>
                        <a:rPr lang="ko-KR" altLang="en-US" sz="1400" b="1" kern="1200" spc="-10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튜터와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대리자 모두 확정일로부터 </a:t>
                      </a:r>
                      <a:r>
                        <a:rPr lang="en-US" altLang="ko-KR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ko-KR" altLang="en-US" sz="1400" b="1" kern="1200" spc="-10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en-US" altLang="ko-KR" sz="1400" b="1" kern="1200" spc="-10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67619" y="3894956"/>
            <a:ext cx="8045821" cy="31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공공재정환수법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(’20. 1. 1.)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 부정근로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행정오류 등으로 장학금이 지급된 경우 공공재정환수 대상이므로 이자 및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제재부가금 등 부과 가능</a:t>
            </a:r>
            <a:endParaRPr lang="en-US" altLang="ko-KR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058576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262198" cy="444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활동기관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활동의 대가로 장학금이 지급되므로 봉사활동 시간으로 중복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퇴근 시 이동시간은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활동으로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활동도우미에 한하여 출장에 대한 증빙서류가 있을 경우 예외 인정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근로장학금 사업 간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참여 학생은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국가근로자학금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32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32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꿈을 이루는 과정에서 어떤 의미가 있는가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통해 무엇을 얻을 것인가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함께 유익한 맞춤형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튜터링이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활동기관 담당자와 대화를 많이 하여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튜티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2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20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후 잘하고 있는 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역량별로 끊임없이 검토한다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튜티와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</a:t>
              </a:r>
              <a:r>
                <a:rPr lang="ko-KR" altLang="en-US" sz="16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튜터링을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튜터링</a:t>
                </a:r>
                <a:r>
                  <a:rPr lang="ko-KR" altLang="en-US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실시</a:t>
                </a:r>
                <a:endParaRPr lang="en-US" altLang="ko-KR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소감 나누기 등을 통해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마무리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합의한 목표는 무엇이며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초기 대비 성취현황 및 잘하고 있는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튜티의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중장기 목표 설정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튜티와의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관계 설정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491427" cy="2424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활동기관과 같은 기관에서 금전적 지원 또는 사회봉사인증 등을 받으며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은 대학 자체 기준에 따라 교육봉사시간 및 학점 인정 가능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645315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기한 내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39885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2022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교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사대생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등 대학생 </a:t>
              </a:r>
              <a:r>
                <a:rPr lang="ko-KR" altLang="en-US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8944118" cy="2725383"/>
            <a:chOff x="803377" y="4007038"/>
            <a:chExt cx="8944118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354823"/>
              <a:ext cx="6355136" cy="12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활동가능기관 중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수요 신청한 기관은 희망근로지 신청 시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확인가능합니다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 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사대생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등 대학생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 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근로기관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※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 경로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재단홈페이지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(www.kosaf.go.kr) 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인재육성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대학생지식멘토링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교사대생 등 대학생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근로기관을 변경해야 할 경우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125147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3500045"/>
            <a:ext cx="8426429" cy="2726085"/>
            <a:chOff x="803377" y="4007038"/>
            <a:chExt cx="8426429" cy="2726085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54427" y="5717460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773381" y="6629181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2386" y="5226190"/>
              <a:ext cx="4857420" cy="1306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교사대생의 경우 성적기준 제한이 없습니다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일반대생의 경우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초중등학교에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배정될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튜터는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성적기준 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B0(80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그 외 활동기관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튜터는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C0(70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충족해야합니다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튜터의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8751068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희망하는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학생들에게 교과학습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상담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등을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오프라인으로 집중 지원하는 사업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751068" cy="14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코로나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19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 인한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학습결손 등의 회복을 위하여 예비교사인 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통해 학습 보충 지원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대학생에게는 지식과 경험을 나누는 가치 있는 교육봉사활동 기회를 제공하고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초중등학생에게는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통한 학습결손 회복 추진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7523213" cy="138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중 아래의 조건을 충족한 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사범대학 재학생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600" b="1" spc="-150" baseline="30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*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*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교육대학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사범대학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일반대학 교육과 및 교직과정 중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특수학교 정교사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(2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양성과정에 한함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일반대생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소속대학 등의 선발 기준을 충족한 대학생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47314" y="4936450"/>
            <a:ext cx="7228261" cy="1471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대한민국 국적으로 외국대학에 재학 중인 대학생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휴학생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졸업생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조기취업자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사업체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위탁생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평생교육시설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신청 이후 학적 변동이 있을 경우 변동 당일의 활동까지만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8915" y="4495110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DB52FCA4-68EA-4673-B05C-F12C62F78731}"/>
              </a:ext>
            </a:extLst>
          </p:cNvPr>
          <p:cNvSpPr/>
          <p:nvPr/>
        </p:nvSpPr>
        <p:spPr>
          <a:xfrm>
            <a:off x="920552" y="2744733"/>
            <a:ext cx="7920880" cy="154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공통사항</a:t>
            </a:r>
            <a:r>
              <a:rPr lang="en-US" altLang="ko-KR" sz="1400" dirty="0">
                <a:solidFill>
                  <a:schemeClr val="tx1"/>
                </a:solidFill>
              </a:rPr>
              <a:t>)</a:t>
            </a:r>
            <a:r>
              <a:rPr lang="ko-KR" altLang="en-US" sz="1400" dirty="0">
                <a:solidFill>
                  <a:schemeClr val="tx1"/>
                </a:solidFill>
              </a:rPr>
              <a:t> ➊ 대한민국 국적 소지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➋ 지원대상 대학의 재학생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>
                <a:solidFill>
                  <a:schemeClr val="tx1"/>
                </a:solidFill>
              </a:rPr>
              <a:t>휴학생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시간제 </a:t>
            </a:r>
            <a:r>
              <a:rPr lang="ko-KR" altLang="en-US" sz="1400" dirty="0" err="1">
                <a:solidFill>
                  <a:schemeClr val="tx1"/>
                </a:solidFill>
              </a:rPr>
              <a:t>등록생</a:t>
            </a:r>
            <a:r>
              <a:rPr lang="ko-KR" altLang="en-US" sz="1400" dirty="0">
                <a:solidFill>
                  <a:schemeClr val="tx1"/>
                </a:solidFill>
              </a:rPr>
              <a:t> 등 제외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❸ 「아동</a:t>
            </a:r>
            <a:r>
              <a:rPr lang="en-US" altLang="ko-KR" sz="1400" dirty="0">
                <a:solidFill>
                  <a:schemeClr val="tx1"/>
                </a:solidFill>
              </a:rPr>
              <a:t>‧</a:t>
            </a:r>
            <a:r>
              <a:rPr lang="ko-KR" altLang="en-US" sz="1400" dirty="0">
                <a:solidFill>
                  <a:schemeClr val="tx1"/>
                </a:solidFill>
              </a:rPr>
              <a:t>청소년의 성보호에 관한 법률」 등 관련 결격사유에 해당하지 않는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교</a:t>
            </a:r>
            <a:r>
              <a:rPr lang="en-US" altLang="ko-KR" sz="1400" b="1" dirty="0">
                <a:solidFill>
                  <a:schemeClr val="tx1"/>
                </a:solidFill>
              </a:rPr>
              <a:t>‧</a:t>
            </a:r>
            <a:r>
              <a:rPr lang="ko-KR" altLang="en-US" sz="1400" b="1" dirty="0" err="1">
                <a:solidFill>
                  <a:schemeClr val="tx1"/>
                </a:solidFill>
              </a:rPr>
              <a:t>사대생</a:t>
            </a:r>
            <a:r>
              <a:rPr lang="ko-KR" altLang="en-US" sz="1400" b="1" dirty="0">
                <a:solidFill>
                  <a:schemeClr val="tx1"/>
                </a:solidFill>
              </a:rPr>
              <a:t> 등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제한 없음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>
                <a:solidFill>
                  <a:schemeClr val="tx1"/>
                </a:solidFill>
              </a:rPr>
              <a:t>단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학칙 등에 따라 징계 중인 경우 해당기간 내 불가</a:t>
            </a:r>
            <a:r>
              <a:rPr lang="en-US" altLang="ko-KR" sz="1400" dirty="0">
                <a:solidFill>
                  <a:schemeClr val="tx1"/>
                </a:solidFill>
              </a:rPr>
              <a:t>)</a:t>
            </a:r>
            <a:endParaRPr lang="ko-KR" altLang="en-US" sz="1400" dirty="0">
              <a:solidFill>
                <a:schemeClr val="tx1"/>
              </a:solidFill>
            </a:endParaRPr>
          </a:p>
          <a:p>
            <a:pPr fontAlgn="base"/>
            <a:r>
              <a:rPr lang="ko-KR" altLang="en-US" sz="1400" dirty="0">
                <a:solidFill>
                  <a:schemeClr val="tx1"/>
                </a:solidFill>
              </a:rPr>
              <a:t>* 교직과정 중인 학생이 성적 </a:t>
            </a:r>
            <a:r>
              <a:rPr lang="ko-KR" altLang="en-US" sz="1400" dirty="0" err="1">
                <a:solidFill>
                  <a:schemeClr val="tx1"/>
                </a:solidFill>
              </a:rPr>
              <a:t>미충족</a:t>
            </a:r>
            <a:r>
              <a:rPr lang="ko-KR" altLang="en-US" sz="1400" dirty="0">
                <a:solidFill>
                  <a:schemeClr val="tx1"/>
                </a:solidFill>
              </a:rPr>
              <a:t> 시 교직과정 증빙서류를 포함하여 특별추천으로 승인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일반대생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➊ 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b="1" dirty="0" err="1">
                <a:solidFill>
                  <a:schemeClr val="tx1"/>
                </a:solidFill>
              </a:rPr>
              <a:t>초중등학교</a:t>
            </a:r>
            <a:r>
              <a:rPr lang="ko-KR" altLang="en-US" sz="1400" b="1" dirty="0">
                <a:solidFill>
                  <a:schemeClr val="tx1"/>
                </a:solidFill>
              </a:rPr>
              <a:t> </a:t>
            </a:r>
            <a:r>
              <a:rPr lang="ko-KR" altLang="en-US" sz="1400" b="1" dirty="0" err="1">
                <a:solidFill>
                  <a:schemeClr val="tx1"/>
                </a:solidFill>
              </a:rPr>
              <a:t>튜터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</a:rPr>
              <a:t>B</a:t>
            </a:r>
            <a:r>
              <a:rPr lang="en-US" altLang="ko-KR" sz="1400" baseline="30000" dirty="0">
                <a:solidFill>
                  <a:schemeClr val="tx1"/>
                </a:solidFill>
              </a:rPr>
              <a:t>0</a:t>
            </a:r>
            <a:r>
              <a:rPr lang="en-US" altLang="ko-KR" sz="1400" dirty="0">
                <a:solidFill>
                  <a:schemeClr val="tx1"/>
                </a:solidFill>
              </a:rPr>
              <a:t>(80</a:t>
            </a:r>
            <a:r>
              <a:rPr lang="ko-KR" altLang="en-US" sz="1400" dirty="0">
                <a:solidFill>
                  <a:schemeClr val="tx1"/>
                </a:solidFill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이상을 충족하는 자 ➋ 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b="1" dirty="0">
                <a:solidFill>
                  <a:schemeClr val="tx1"/>
                </a:solidFill>
              </a:rPr>
              <a:t>그 외 활동기관 </a:t>
            </a:r>
            <a:r>
              <a:rPr lang="ko-KR" altLang="en-US" sz="1400" b="1" dirty="0" err="1">
                <a:solidFill>
                  <a:schemeClr val="tx1"/>
                </a:solidFill>
              </a:rPr>
              <a:t>튜터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</a:rPr>
              <a:t>C</a:t>
            </a:r>
            <a:r>
              <a:rPr lang="en-US" altLang="ko-KR" sz="1400" baseline="30000" dirty="0">
                <a:solidFill>
                  <a:schemeClr val="tx1"/>
                </a:solidFill>
              </a:rPr>
              <a:t>0</a:t>
            </a:r>
            <a:r>
              <a:rPr lang="en-US" altLang="ko-KR" sz="1400" dirty="0">
                <a:solidFill>
                  <a:schemeClr val="tx1"/>
                </a:solidFill>
              </a:rPr>
              <a:t>(70</a:t>
            </a:r>
            <a:r>
              <a:rPr lang="ko-KR" altLang="en-US" sz="1400" dirty="0">
                <a:solidFill>
                  <a:schemeClr val="tx1"/>
                </a:solidFill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이상을 </a:t>
            </a:r>
            <a:r>
              <a:rPr lang="ko-KR" altLang="en-US" sz="1400" dirty="0" err="1">
                <a:solidFill>
                  <a:schemeClr val="tx1"/>
                </a:solidFill>
              </a:rPr>
              <a:t>충족하는자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55557"/>
              </p:ext>
            </p:extLst>
          </p:nvPr>
        </p:nvGraphicFramePr>
        <p:xfrm>
          <a:off x="560512" y="731452"/>
          <a:ext cx="8784976" cy="5868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</a:t>
                      </a:r>
                      <a:endParaRPr lang="en-US" altLang="ko-KR" sz="1500" b="1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있는 시설 및 청소년방과후아카데미 운영시설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제한함</a:t>
                      </a:r>
                      <a:endParaRPr lang="en-US" altLang="ko-KR" sz="1500" b="1" kern="1200" spc="-1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 중앙지원단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endParaRPr lang="ko-KR" altLang="en-US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</a:t>
                      </a:r>
                      <a:r>
                        <a:rPr lang="en-US" altLang="ko-KR" sz="1500" b="1" kern="1200" spc="-150" baseline="300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및 학교 밖 청소년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- 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모든 학생을 대상으로 ① 담임</a:t>
                      </a: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교과교사 등이 학습보충 등이 필요하다고 인정하거나 ② 스스로 </a:t>
                      </a:r>
                      <a:endParaRPr lang="en-US" altLang="ko-KR" sz="15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 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참여를 희망하는 모든 학생</a:t>
                      </a:r>
                      <a:endParaRPr lang="ko-KR" altLang="en-US" sz="11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대면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튜터링의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경우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소속학교로 하되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기관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대학 간 협의를 통해 활동장소 변경 가능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장소변경은 공공시설로 한하며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학습보충 및 상담 등 교육활동 이외에 부적절한 상황이 발생하지 않도록 유의</a:t>
                      </a:r>
                      <a:endParaRPr lang="en-US" altLang="ko-KR" sz="13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학습지도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학교생활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교우관계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 등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피드백 등 지원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66573"/>
              </p:ext>
            </p:extLst>
          </p:nvPr>
        </p:nvGraphicFramePr>
        <p:xfrm>
          <a:off x="2360712" y="419445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450</a:t>
                      </a:r>
                      <a:r>
                        <a:rPr lang="ko-KR" altLang="en-US" sz="1200" b="0" kern="1200" spc="-150" baseline="0" dirty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  <a:endParaRPr lang="ko-KR" altLang="en-US" sz="12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6654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대학과 연계 및 협약을 통해 발굴한 기관 또는 수요조사시스템을 통해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수요를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등록한 기관에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방문하여 활동기관 담당자와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관련 내용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협의 후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지역아동센터 중앙지원단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한국장학재단으로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수요조사시스템 외의 사업 참여를 희망하는 신규 활동기관에 대해서는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 가능</a:t>
            </a: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대학 담당자의 승인을 얻은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매칭이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튜터는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복수의 활동기관에서 활동 불가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활동기관 및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담당자가 가족관계 등의 이해관계가 있을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 신고하여 대학은 즉시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중단하고 다른 활동기관 및 근로지에서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수행할 수 있도록 조치</a:t>
            </a: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3" y="159680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38525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2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희망근로지 신청</a:t>
            </a:r>
            <a:endParaRPr lang="en-US" altLang="ko-KR" b="1" spc="-2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 확인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7915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 및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수요신청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4811839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>
            <a:off x="255625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4" name="양쪽 대괄호 73"/>
          <p:cNvSpPr/>
          <p:nvPr/>
        </p:nvSpPr>
        <p:spPr>
          <a:xfrm>
            <a:off x="779154" y="1488162"/>
            <a:ext cx="1333649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93761" y="1489368"/>
            <a:ext cx="771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 → 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</a:t>
            </a: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교사대생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6" name="양쪽 대괄호 75"/>
          <p:cNvSpPr/>
          <p:nvPr/>
        </p:nvSpPr>
        <p:spPr>
          <a:xfrm>
            <a:off x="742958" y="2393254"/>
            <a:ext cx="1369845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3761" y="2442316"/>
            <a:ext cx="736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한국장학재단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로그인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교사대생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4850</TotalTime>
  <Words>2402</Words>
  <Application>Microsoft Office PowerPoint</Application>
  <PresentationFormat>A4 용지(210x297mm)</PresentationFormat>
  <Paragraphs>346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PC</cp:lastModifiedBy>
  <cp:revision>116</cp:revision>
  <dcterms:created xsi:type="dcterms:W3CDTF">2018-08-22T06:52:58Z</dcterms:created>
  <dcterms:modified xsi:type="dcterms:W3CDTF">2022-11-14T07:12:25Z</dcterms:modified>
</cp:coreProperties>
</file>