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8" r:id="rId6"/>
    <p:sldId id="258" r:id="rId7"/>
    <p:sldId id="257" r:id="rId8"/>
    <p:sldId id="259" r:id="rId9"/>
    <p:sldId id="260" r:id="rId10"/>
    <p:sldId id="262" r:id="rId11"/>
    <p:sldId id="261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6" pos="5148" userDrawn="1">
          <p15:clr>
            <a:srgbClr val="A4A3A4"/>
          </p15:clr>
        </p15:guide>
        <p15:guide id="7" pos="612" userDrawn="1">
          <p15:clr>
            <a:srgbClr val="A4A3A4"/>
          </p15:clr>
        </p15:guide>
        <p15:guide id="8" orient="horz" pos="1207" userDrawn="1">
          <p15:clr>
            <a:srgbClr val="A4A3A4"/>
          </p15:clr>
        </p15:guide>
        <p15:guide id="9" pos="295" userDrawn="1">
          <p15:clr>
            <a:srgbClr val="A4A3A4"/>
          </p15:clr>
        </p15:guide>
        <p15:guide id="11" orient="horz" pos="4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242"/>
    <a:srgbClr val="3C5A8C"/>
    <a:srgbClr val="CC6B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572" y="102"/>
      </p:cViewPr>
      <p:guideLst>
        <p:guide orient="horz" pos="1049"/>
        <p:guide pos="385"/>
        <p:guide pos="5148"/>
        <p:guide pos="612"/>
        <p:guide orient="horz" pos="1207"/>
        <p:guide pos="295"/>
        <p:guide orient="horz" pos="4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2019-09-05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864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2019-09-05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93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2019-09-05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529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2019-09-05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33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2019-09-05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02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2019-09-05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28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2019-09-05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33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2019-09-05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705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2019-09-05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039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2019-09-05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4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2019-09-05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511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A1D1-F7D9-41C5-93D5-1B21F0718ADA}" type="datetimeFigureOut">
              <a:rPr lang="ko-KR" altLang="en-US" smtClean="0"/>
              <a:pPr/>
              <a:t>2019-09-05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82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*.shinhancard.com" TargetMode="External"/><Relationship Id="rId2" Type="http://schemas.openxmlformats.org/officeDocument/2006/relationships/hyperlink" Target="http://*.shinhan.co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bank.shinhan.com/index.jsp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평행 사변형 3"/>
          <p:cNvSpPr/>
          <p:nvPr/>
        </p:nvSpPr>
        <p:spPr>
          <a:xfrm>
            <a:off x="858324" y="1210110"/>
            <a:ext cx="7200900" cy="513597"/>
          </a:xfrm>
          <a:prstGeom prst="parallelogram">
            <a:avLst>
              <a:gd name="adj" fmla="val 51804"/>
            </a:avLst>
          </a:prstGeom>
          <a:solidFill>
            <a:srgbClr val="EE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학생증 </a:t>
            </a:r>
            <a:r>
              <a:rPr lang="ko-KR" altLang="en-US" sz="2000" dirty="0"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체크카드 신청 </a:t>
            </a:r>
            <a:r>
              <a:rPr lang="ko-KR" altLang="en-US" sz="2000" dirty="0" smtClean="0"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프로세스 안내</a:t>
            </a:r>
            <a:endParaRPr lang="ko-KR" altLang="en-US" sz="2000" dirty="0">
              <a:solidFill>
                <a:schemeClr val="bg1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341120" y="424315"/>
            <a:ext cx="6984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목원대학교 </a:t>
            </a:r>
            <a:r>
              <a:rPr lang="ko-KR" altLang="en-US" sz="2400" dirty="0" err="1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재학생및</a:t>
            </a:r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 신입생 학생증체크카드발급 </a:t>
            </a:r>
            <a:endParaRPr lang="ko-KR" altLang="en-US" sz="2400" dirty="0">
              <a:solidFill>
                <a:schemeClr val="bg1">
                  <a:lumMod val="50000"/>
                </a:schemeClr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18606" y="2438400"/>
            <a:ext cx="3143794" cy="3466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rgbClr val="FF0000"/>
                </a:solidFill>
              </a:rPr>
              <a:t>신한 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SOL</a:t>
            </a:r>
          </a:p>
          <a:p>
            <a:pPr algn="ctr"/>
            <a:r>
              <a:rPr lang="ko-KR" altLang="en-US" sz="2800" b="1" dirty="0" err="1" smtClean="0">
                <a:solidFill>
                  <a:srgbClr val="FF0000"/>
                </a:solidFill>
              </a:rPr>
              <a:t>모바일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 신청</a:t>
            </a:r>
            <a:endParaRPr lang="en-US" altLang="ko-KR" sz="2800" b="1" dirty="0" smtClean="0">
              <a:solidFill>
                <a:srgbClr val="FF0000"/>
              </a:solidFill>
            </a:endParaRPr>
          </a:p>
          <a:p>
            <a:pPr algn="ctr"/>
            <a:endParaRPr lang="en-US" altLang="ko-KR" dirty="0" smtClean="0"/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간편한 신청절차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본인 휴대폰에서 가능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별도의 은행방문 없음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44731" y="2455816"/>
            <a:ext cx="635725" cy="6008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1</a:t>
            </a:r>
            <a:endParaRPr lang="ko-KR" altLang="en-US" sz="2800" b="1" dirty="0"/>
          </a:p>
        </p:txBody>
      </p:sp>
      <p:sp>
        <p:nvSpPr>
          <p:cNvPr id="7" name="직사각형 6"/>
          <p:cNvSpPr/>
          <p:nvPr/>
        </p:nvSpPr>
        <p:spPr>
          <a:xfrm>
            <a:off x="4715712" y="2434039"/>
            <a:ext cx="3143794" cy="3466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rgbClr val="FF0000"/>
                </a:solidFill>
              </a:rPr>
              <a:t>인터넷신청</a:t>
            </a:r>
            <a:endParaRPr lang="en-US" altLang="ko-KR" sz="2800" b="1" dirty="0" smtClean="0">
              <a:solidFill>
                <a:srgbClr val="FF0000"/>
              </a:solidFill>
            </a:endParaRPr>
          </a:p>
          <a:p>
            <a:pPr algn="ctr"/>
            <a:endParaRPr lang="en-US" altLang="ko-KR" dirty="0" smtClean="0"/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학교 홈페이지 접속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신청예약 후 은행방문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휴대폰 미소지 학생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733127" y="2442746"/>
            <a:ext cx="635725" cy="6008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2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484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7041205" y="6597650"/>
            <a:ext cx="2132226" cy="260350"/>
          </a:xfrm>
        </p:spPr>
        <p:txBody>
          <a:bodyPr/>
          <a:lstStyle/>
          <a:p>
            <a:pPr>
              <a:defRPr/>
            </a:pPr>
            <a:fld id="{85FBFEBF-EF54-4971-B145-88AE459359F9}" type="slidenum">
              <a:rPr lang="en-US" altLang="ko-KR" sz="1000" b="0"/>
              <a:pPr>
                <a:defRPr/>
              </a:pPr>
              <a:t>10</a:t>
            </a:fld>
            <a:endParaRPr lang="en-US" altLang="ko-KR" sz="1000" b="0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6804248" y="692696"/>
            <a:ext cx="0" cy="6165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04248" y="908720"/>
            <a:ext cx="23397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chemeClr val="tx2"/>
                </a:solidFill>
              </a:rPr>
              <a:t>인터넷 예약 기본 정보 입력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endParaRPr lang="en-US" altLang="ko-KR" sz="1000" b="1" dirty="0">
              <a:solidFill>
                <a:schemeClr val="tx2"/>
              </a:solidFill>
            </a:endParaRPr>
          </a:p>
          <a:p>
            <a:r>
              <a:rPr lang="en-US" altLang="ko-KR" sz="1000" dirty="0" smtClean="0"/>
              <a:t>&lt;</a:t>
            </a:r>
            <a:r>
              <a:rPr lang="ko-KR" altLang="en-US" sz="1000" dirty="0" smtClean="0"/>
              <a:t>주요내용</a:t>
            </a:r>
            <a:r>
              <a:rPr lang="en-US" altLang="ko-KR" sz="1000" dirty="0" smtClean="0"/>
              <a:t>&gt;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주민등록번호 수집불가에 따라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예약자 본인 확인을 위한 정보를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사전 수집함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(</a:t>
            </a:r>
            <a:r>
              <a:rPr lang="ko-KR" altLang="en-US" sz="1000" dirty="0" smtClean="0"/>
              <a:t>이름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생년월일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전화번호 뒤 </a:t>
            </a:r>
            <a:r>
              <a:rPr lang="en-US" altLang="ko-KR" sz="1000" dirty="0" smtClean="0"/>
              <a:t>4</a:t>
            </a:r>
            <a:r>
              <a:rPr lang="ko-KR" altLang="en-US" sz="1000" dirty="0" smtClean="0"/>
              <a:t>자리</a:t>
            </a:r>
            <a:r>
              <a:rPr lang="en-US" altLang="ko-KR" sz="1000" dirty="0" smtClean="0"/>
              <a:t>, 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</a:t>
            </a:r>
            <a:r>
              <a:rPr lang="ko-KR" altLang="en-US" sz="1000" dirty="0" smtClean="0"/>
              <a:t>학교</a:t>
            </a:r>
            <a:r>
              <a:rPr lang="en-US" altLang="ko-KR" sz="1000" dirty="0" smtClean="0"/>
              <a:t>, </a:t>
            </a:r>
            <a:r>
              <a:rPr lang="ko-KR" altLang="en-US" sz="1000" dirty="0" err="1" smtClean="0"/>
              <a:t>학과명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학번 등</a:t>
            </a:r>
            <a:r>
              <a:rPr lang="en-US" altLang="ko-KR" sz="1000" dirty="0" smtClean="0"/>
              <a:t>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대학교의 경우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학과 및 학번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 필수입력 해야 함</a:t>
            </a:r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r>
              <a:rPr lang="en-US" altLang="ko-KR" sz="10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&lt;</a:t>
            </a:r>
            <a:r>
              <a:rPr lang="ko-KR" altLang="en-US" sz="10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매우 중요</a:t>
            </a:r>
            <a:r>
              <a:rPr lang="en-US" altLang="ko-KR" sz="10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!!!&gt;</a:t>
            </a:r>
          </a:p>
          <a:p>
            <a:endParaRPr lang="en-US" altLang="ko-KR" sz="1000" dirty="0" smtClean="0"/>
          </a:p>
          <a:p>
            <a:r>
              <a:rPr lang="ko-KR" altLang="en-US" sz="1000" b="1" dirty="0" smtClean="0"/>
              <a:t>인터넷 예약 과정에서 사진등록이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원활치 않을 경우 본 화면으로 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이동하여 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000" b="1" dirty="0" smtClean="0">
                <a:solidFill>
                  <a:srgbClr val="FF0000"/>
                </a:solidFill>
              </a:rPr>
              <a:t>도움말 보기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’</a:t>
            </a:r>
            <a:r>
              <a:rPr lang="en-US" altLang="ko-KR" sz="1000" b="1" dirty="0" smtClean="0"/>
              <a:t> </a:t>
            </a:r>
            <a:r>
              <a:rPr lang="ko-KR" altLang="en-US" sz="1000" b="1" dirty="0" smtClean="0"/>
              <a:t>누르시면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조치방법이 상세히 안내됨 </a:t>
            </a:r>
            <a:endParaRPr lang="en-US" altLang="ko-KR" sz="10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4" y="769189"/>
            <a:ext cx="4825727" cy="426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사각형 설명선 11"/>
          <p:cNvSpPr/>
          <p:nvPr/>
        </p:nvSpPr>
        <p:spPr>
          <a:xfrm>
            <a:off x="3995936" y="1268760"/>
            <a:ext cx="2266827" cy="1020891"/>
          </a:xfrm>
          <a:prstGeom prst="wedgeRectCallout">
            <a:avLst>
              <a:gd name="adj1" fmla="val -102269"/>
              <a:gd name="adj2" fmla="val 1026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solidFill>
                  <a:schemeClr val="tx1"/>
                </a:solidFill>
              </a:rPr>
              <a:t>외국인학생은 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인터넷 신청가능</a:t>
            </a:r>
            <a:r>
              <a:rPr lang="en-US" altLang="ko-KR" sz="1000" dirty="0" smtClean="0">
                <a:solidFill>
                  <a:schemeClr val="tx1"/>
                </a:solidFill>
              </a:rPr>
              <a:t>,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모바일</a:t>
            </a:r>
            <a:r>
              <a:rPr lang="ko-KR" altLang="en-US" sz="1000" dirty="0" smtClean="0">
                <a:solidFill>
                  <a:schemeClr val="tx1"/>
                </a:solidFill>
              </a:rPr>
              <a:t> 신청 불가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endParaRPr lang="en-US" altLang="ko-KR" sz="1000" dirty="0" smtClean="0">
              <a:solidFill>
                <a:schemeClr val="tx1"/>
              </a:solidFill>
            </a:endParaRPr>
          </a:p>
          <a:p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627784" y="4581128"/>
            <a:ext cx="64807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꺾인 연결선 13"/>
          <p:cNvCxnSpPr/>
          <p:nvPr/>
        </p:nvCxnSpPr>
        <p:spPr>
          <a:xfrm>
            <a:off x="3310648" y="4761148"/>
            <a:ext cx="3375572" cy="288032"/>
          </a:xfrm>
          <a:prstGeom prst="bentConnector3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01  </a:t>
            </a:r>
            <a:r>
              <a:rPr lang="ko-KR" altLang="en-US" dirty="0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인터넷예약방식</a:t>
            </a:r>
            <a:endParaRPr lang="ko-KR" altLang="en-US" dirty="0">
              <a:solidFill>
                <a:srgbClr val="FF0000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932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7041205" y="6597650"/>
            <a:ext cx="2132226" cy="260350"/>
          </a:xfrm>
        </p:spPr>
        <p:txBody>
          <a:bodyPr/>
          <a:lstStyle/>
          <a:p>
            <a:pPr>
              <a:defRPr/>
            </a:pPr>
            <a:fld id="{85FBFEBF-EF54-4971-B145-88AE459359F9}" type="slidenum">
              <a:rPr lang="en-US" altLang="ko-KR" sz="1000" b="0"/>
              <a:pPr>
                <a:defRPr/>
              </a:pPr>
              <a:t>11</a:t>
            </a:fld>
            <a:endParaRPr lang="en-US" altLang="ko-KR" sz="1000" b="0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6804248" y="692696"/>
            <a:ext cx="0" cy="6165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04248" y="908720"/>
            <a:ext cx="2339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chemeClr val="tx2"/>
                </a:solidFill>
              </a:rPr>
              <a:t>인터넷 예약 세부정보 입력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endParaRPr lang="en-US" altLang="ko-KR" sz="1000" b="1" dirty="0">
              <a:solidFill>
                <a:schemeClr val="tx2"/>
              </a:solidFill>
            </a:endParaRPr>
          </a:p>
          <a:p>
            <a:r>
              <a:rPr lang="en-US" altLang="ko-KR" sz="1000" dirty="0" smtClean="0"/>
              <a:t> </a:t>
            </a:r>
            <a:r>
              <a:rPr lang="en-US" altLang="ko-KR" sz="1000" dirty="0"/>
              <a:t>- </a:t>
            </a:r>
            <a:r>
              <a:rPr lang="ko-KR" altLang="en-US" sz="1000" dirty="0" smtClean="0"/>
              <a:t>영문성명</a:t>
            </a:r>
            <a:endParaRPr lang="en-US" altLang="ko-KR" sz="1000" dirty="0" smtClean="0"/>
          </a:p>
          <a:p>
            <a:r>
              <a:rPr lang="en-US" altLang="ko-KR" sz="1000" dirty="0" smtClean="0"/>
              <a:t> - </a:t>
            </a:r>
            <a:r>
              <a:rPr lang="ko-KR" altLang="en-US" sz="1000" dirty="0" smtClean="0"/>
              <a:t>휴대폰</a:t>
            </a:r>
            <a:endParaRPr lang="en-US" altLang="ko-KR" sz="1000" dirty="0"/>
          </a:p>
          <a:p>
            <a:r>
              <a:rPr lang="en-US" altLang="ko-KR" sz="1000" dirty="0"/>
              <a:t> - </a:t>
            </a:r>
            <a:r>
              <a:rPr lang="ko-KR" altLang="en-US" sz="1000" dirty="0" err="1"/>
              <a:t>이메일</a:t>
            </a:r>
            <a:endParaRPr lang="en-US" altLang="ko-KR" sz="1000" dirty="0"/>
          </a:p>
          <a:p>
            <a:r>
              <a:rPr lang="en-US" altLang="ko-KR" sz="1000" dirty="0"/>
              <a:t> - </a:t>
            </a:r>
            <a:r>
              <a:rPr lang="ko-KR" altLang="en-US" sz="1000" dirty="0"/>
              <a:t>자택주소 및 전화번호</a:t>
            </a:r>
            <a:endParaRPr lang="en-US" altLang="ko-KR" sz="1000" dirty="0"/>
          </a:p>
          <a:p>
            <a:r>
              <a:rPr lang="en-US" altLang="ko-KR" sz="1000" dirty="0"/>
              <a:t> - </a:t>
            </a:r>
            <a:r>
              <a:rPr lang="ko-KR" altLang="en-US" sz="1000" dirty="0"/>
              <a:t>이용명세서 전달</a:t>
            </a:r>
            <a:r>
              <a:rPr lang="en-US" altLang="ko-KR" sz="1000" dirty="0"/>
              <a:t>(EMAIL)</a:t>
            </a:r>
            <a:r>
              <a:rPr lang="ko-KR" altLang="en-US" sz="1000" dirty="0"/>
              <a:t>방식</a:t>
            </a:r>
            <a:endParaRPr lang="en-US" altLang="ko-KR" sz="1000" dirty="0"/>
          </a:p>
          <a:p>
            <a:r>
              <a:rPr lang="en-US" altLang="ko-KR" sz="1000" dirty="0"/>
              <a:t> - SMS </a:t>
            </a:r>
            <a:r>
              <a:rPr lang="ko-KR" altLang="en-US" sz="1000" dirty="0"/>
              <a:t>유료서비스 신청여부</a:t>
            </a:r>
            <a:endParaRPr lang="en-US" altLang="ko-KR" sz="1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94097"/>
            <a:ext cx="2869584" cy="342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5103252" y="4043168"/>
            <a:ext cx="692884" cy="2796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572000" y="1340767"/>
            <a:ext cx="2016224" cy="15841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383" y="884116"/>
            <a:ext cx="3325100" cy="312094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417382" y="1628800"/>
            <a:ext cx="3218513" cy="1656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 설명선 18"/>
          <p:cNvSpPr/>
          <p:nvPr/>
        </p:nvSpPr>
        <p:spPr>
          <a:xfrm>
            <a:off x="1691680" y="3775348"/>
            <a:ext cx="2266827" cy="1020891"/>
          </a:xfrm>
          <a:prstGeom prst="wedgeRectCallout">
            <a:avLst>
              <a:gd name="adj1" fmla="val -45445"/>
              <a:gd name="adj2" fmla="val -9877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solidFill>
                  <a:schemeClr val="tx1"/>
                </a:solidFill>
              </a:rPr>
              <a:t>교통카드는 선불교통 선택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01  </a:t>
            </a:r>
            <a:r>
              <a:rPr lang="ko-KR" altLang="en-US" dirty="0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인터넷예약방식</a:t>
            </a:r>
            <a:endParaRPr lang="ko-KR" altLang="en-US" dirty="0">
              <a:solidFill>
                <a:srgbClr val="FF0000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01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7041205" y="6597650"/>
            <a:ext cx="2132226" cy="260350"/>
          </a:xfrm>
        </p:spPr>
        <p:txBody>
          <a:bodyPr/>
          <a:lstStyle/>
          <a:p>
            <a:pPr>
              <a:defRPr/>
            </a:pPr>
            <a:fld id="{85FBFEBF-EF54-4971-B145-88AE459359F9}" type="slidenum">
              <a:rPr lang="en-US" altLang="ko-KR" sz="1000" b="0"/>
              <a:pPr>
                <a:defRPr/>
              </a:pPr>
              <a:t>12</a:t>
            </a:fld>
            <a:endParaRPr lang="en-US" altLang="ko-KR" sz="1000" b="0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6804248" y="692696"/>
            <a:ext cx="0" cy="6165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04248" y="908720"/>
            <a:ext cx="233975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>
                <a:solidFill>
                  <a:schemeClr val="tx2"/>
                </a:solidFill>
              </a:rPr>
              <a:t>인터넷 예약 세부정보 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입력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 (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계속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)</a:t>
            </a:r>
          </a:p>
          <a:p>
            <a:r>
              <a:rPr lang="en-US" altLang="ko-KR" sz="1000" b="1" dirty="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인터넷 예약 사진등록</a:t>
            </a:r>
            <a:endParaRPr lang="en-US" altLang="ko-KR" sz="1000" b="1" dirty="0">
              <a:solidFill>
                <a:schemeClr val="tx2"/>
              </a:solidFill>
            </a:endParaRPr>
          </a:p>
          <a:p>
            <a:r>
              <a:rPr lang="en-US" altLang="ko-KR" sz="1000" dirty="0" smtClean="0"/>
              <a:t>    (</a:t>
            </a:r>
            <a:r>
              <a:rPr lang="ko-KR" altLang="en-US" sz="1000" dirty="0" smtClean="0"/>
              <a:t>대상학교만 표시</a:t>
            </a:r>
            <a:r>
              <a:rPr lang="en-US" altLang="ko-KR" sz="1000" dirty="0" smtClean="0"/>
              <a:t>)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&lt;</a:t>
            </a:r>
            <a:r>
              <a:rPr lang="ko-KR" altLang="en-US" sz="1000" dirty="0" smtClean="0"/>
              <a:t>주요내용</a:t>
            </a:r>
            <a:r>
              <a:rPr lang="en-US" altLang="ko-KR" sz="1000" dirty="0" smtClean="0"/>
              <a:t>&gt;</a:t>
            </a:r>
            <a:endParaRPr lang="en-US" altLang="ko-KR" sz="1000" b="1" dirty="0">
              <a:solidFill>
                <a:srgbClr val="FF0000"/>
              </a:solidFill>
            </a:endParaRPr>
          </a:p>
          <a:p>
            <a:r>
              <a:rPr lang="en-US" altLang="ko-KR" sz="1000" dirty="0" smtClean="0">
                <a:solidFill>
                  <a:schemeClr val="tx2"/>
                </a:solidFill>
              </a:rPr>
              <a:t>- </a:t>
            </a:r>
            <a:r>
              <a:rPr lang="ko-KR" altLang="en-US" sz="1000" dirty="0" smtClean="0">
                <a:solidFill>
                  <a:schemeClr val="tx2"/>
                </a:solidFill>
              </a:rPr>
              <a:t>사진 </a:t>
            </a:r>
            <a:r>
              <a:rPr lang="ko-KR" altLang="en-US" sz="1000" dirty="0">
                <a:solidFill>
                  <a:schemeClr val="tx2"/>
                </a:solidFill>
              </a:rPr>
              <a:t>업로드가 안 되는 경우 </a:t>
            </a:r>
            <a:r>
              <a:rPr lang="ko-KR" altLang="en-US" sz="1000" dirty="0" smtClean="0">
                <a:solidFill>
                  <a:schemeClr val="tx2"/>
                </a:solidFill>
              </a:rPr>
              <a:t>안내</a:t>
            </a:r>
            <a:endParaRPr lang="ko-KR" altLang="en-US" sz="1000" dirty="0"/>
          </a:p>
          <a:p>
            <a:r>
              <a:rPr lang="en-US" altLang="ko-KR" sz="1000" dirty="0" smtClean="0"/>
              <a:t>   1</a:t>
            </a:r>
            <a:r>
              <a:rPr lang="en-US" altLang="ko-KR" sz="1000" dirty="0"/>
              <a:t>) </a:t>
            </a:r>
            <a:r>
              <a:rPr lang="ko-KR" altLang="en-US" sz="1000" dirty="0" err="1" smtClean="0"/>
              <a:t>익스플로러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브라우저 </a:t>
            </a:r>
            <a:r>
              <a:rPr lang="ko-KR" altLang="en-US" sz="1000" dirty="0"/>
              <a:t>실행</a:t>
            </a:r>
          </a:p>
          <a:p>
            <a:r>
              <a:rPr lang="en-US" altLang="ko-KR" sz="1000" dirty="0" smtClean="0"/>
              <a:t>   2</a:t>
            </a:r>
            <a:r>
              <a:rPr lang="en-US" altLang="ko-KR" sz="1000" dirty="0"/>
              <a:t>) </a:t>
            </a:r>
            <a:r>
              <a:rPr lang="ko-KR" altLang="en-US" sz="1000" dirty="0"/>
              <a:t>브라우저 메뉴에서 도구 </a:t>
            </a:r>
            <a:r>
              <a:rPr lang="en-US" altLang="ko-KR" sz="1000" dirty="0"/>
              <a:t>-&gt;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</a:t>
            </a:r>
            <a:r>
              <a:rPr lang="ko-KR" altLang="en-US" sz="1000" dirty="0" smtClean="0"/>
              <a:t>인터넷</a:t>
            </a:r>
            <a:r>
              <a:rPr lang="en-US" altLang="ko-KR" sz="1000" dirty="0" smtClean="0"/>
              <a:t> </a:t>
            </a:r>
            <a:r>
              <a:rPr lang="ko-KR" altLang="en-US" sz="1000" dirty="0"/>
              <a:t>옵션 </a:t>
            </a:r>
            <a:r>
              <a:rPr lang="en-US" altLang="ko-KR" sz="1000" dirty="0"/>
              <a:t>-&gt; '</a:t>
            </a:r>
            <a:r>
              <a:rPr lang="ko-KR" altLang="en-US" sz="1000" dirty="0"/>
              <a:t>검색기록</a:t>
            </a:r>
            <a:r>
              <a:rPr lang="en-US" altLang="ko-KR" sz="1000" dirty="0"/>
              <a:t>'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</a:t>
            </a:r>
            <a:r>
              <a:rPr lang="ko-KR" altLang="en-US" sz="1000" dirty="0" smtClean="0"/>
              <a:t>부분의 </a:t>
            </a:r>
            <a:r>
              <a:rPr lang="ko-KR" altLang="en-US" sz="1000" dirty="0"/>
              <a:t>설정 클릭</a:t>
            </a:r>
          </a:p>
          <a:p>
            <a:r>
              <a:rPr lang="en-US" altLang="ko-KR" sz="1000" dirty="0" smtClean="0"/>
              <a:t>   3</a:t>
            </a:r>
            <a:r>
              <a:rPr lang="en-US" altLang="ko-KR" sz="1000" dirty="0"/>
              <a:t>) </a:t>
            </a:r>
            <a:r>
              <a:rPr lang="ko-KR" altLang="en-US" sz="1000" dirty="0"/>
              <a:t>페이지를 열 때마다 체크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-&gt; </a:t>
            </a:r>
            <a:r>
              <a:rPr lang="ko-KR" altLang="en-US" sz="1000" dirty="0"/>
              <a:t>확인</a:t>
            </a:r>
          </a:p>
          <a:p>
            <a:r>
              <a:rPr lang="en-US" altLang="ko-KR" sz="1000" dirty="0" smtClean="0"/>
              <a:t>   4</a:t>
            </a:r>
            <a:r>
              <a:rPr lang="en-US" altLang="ko-KR" sz="1000" dirty="0"/>
              <a:t>) </a:t>
            </a:r>
            <a:r>
              <a:rPr lang="ko-KR" altLang="en-US" sz="1000" dirty="0"/>
              <a:t>보안 탭 </a:t>
            </a:r>
            <a:r>
              <a:rPr lang="en-US" altLang="ko-KR" sz="1000" dirty="0"/>
              <a:t>-&gt; '</a:t>
            </a:r>
            <a:r>
              <a:rPr lang="ko-KR" altLang="en-US" sz="1000" dirty="0"/>
              <a:t>신뢰할 수 있는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</a:t>
            </a:r>
            <a:r>
              <a:rPr lang="ko-KR" altLang="en-US" sz="1000" dirty="0" smtClean="0"/>
              <a:t>사이트</a:t>
            </a:r>
            <a:r>
              <a:rPr lang="en-US" altLang="ko-KR" sz="1000" dirty="0" smtClean="0"/>
              <a:t>‘ </a:t>
            </a:r>
            <a:r>
              <a:rPr lang="ko-KR" altLang="en-US" sz="1000" dirty="0" smtClean="0"/>
              <a:t>클릭 </a:t>
            </a:r>
            <a:r>
              <a:rPr lang="en-US" altLang="ko-KR" sz="1000" dirty="0"/>
              <a:t>-&gt; </a:t>
            </a:r>
            <a:r>
              <a:rPr lang="ko-KR" altLang="en-US" sz="1000" dirty="0"/>
              <a:t>사이트 클릭</a:t>
            </a:r>
          </a:p>
          <a:p>
            <a:r>
              <a:rPr lang="ko-KR" altLang="en-US" sz="1000" dirty="0"/>
              <a:t>   </a:t>
            </a:r>
            <a:r>
              <a:rPr lang="ko-KR" altLang="en-US" sz="1000" dirty="0" smtClean="0"/>
              <a:t>    </a:t>
            </a:r>
            <a:r>
              <a:rPr lang="en-US" altLang="ko-KR" sz="1000" u="sng" dirty="0" smtClean="0">
                <a:hlinkClick r:id="rId2"/>
              </a:rPr>
              <a:t>http</a:t>
            </a:r>
            <a:r>
              <a:rPr lang="en-US" altLang="ko-KR" sz="1000" u="sng" dirty="0">
                <a:hlinkClick r:id="rId2"/>
              </a:rPr>
              <a:t>://*.shinhan.com</a:t>
            </a:r>
            <a:endParaRPr lang="ko-KR" altLang="en-US" sz="1000" u="sng" dirty="0">
              <a:hlinkClick r:id="rId2"/>
            </a:endParaRPr>
          </a:p>
          <a:p>
            <a:r>
              <a:rPr lang="ko-KR" altLang="en-US" sz="1000" dirty="0"/>
              <a:t>   </a:t>
            </a:r>
            <a:r>
              <a:rPr lang="ko-KR" altLang="en-US" sz="1000" dirty="0" smtClean="0"/>
              <a:t>    </a:t>
            </a:r>
            <a:r>
              <a:rPr lang="en-US" altLang="ko-KR" sz="1000" u="sng" dirty="0" smtClean="0">
                <a:hlinkClick r:id="rId3"/>
              </a:rPr>
              <a:t>https</a:t>
            </a:r>
            <a:r>
              <a:rPr lang="en-US" altLang="ko-KR" sz="1000" u="sng" dirty="0">
                <a:hlinkClick r:id="rId3"/>
              </a:rPr>
              <a:t>://*.shinhancard.com</a:t>
            </a:r>
            <a:endParaRPr lang="ko-KR" altLang="en-US" sz="1000" u="sng" dirty="0">
              <a:hlinkClick r:id="rId3"/>
            </a:endParaRPr>
          </a:p>
          <a:p>
            <a:r>
              <a:rPr lang="ko-KR" altLang="en-US" sz="1000" dirty="0"/>
              <a:t>   </a:t>
            </a:r>
            <a:r>
              <a:rPr lang="ko-KR" altLang="en-US" sz="1000" dirty="0" smtClean="0"/>
              <a:t>   위 </a:t>
            </a:r>
            <a:r>
              <a:rPr lang="en-US" altLang="ko-KR" sz="1000" dirty="0"/>
              <a:t>2</a:t>
            </a:r>
            <a:r>
              <a:rPr lang="ko-KR" altLang="en-US" sz="1000" dirty="0"/>
              <a:t>개 </a:t>
            </a:r>
            <a:r>
              <a:rPr lang="en-US" altLang="ko-KR" sz="1000" dirty="0" err="1"/>
              <a:t>url</a:t>
            </a:r>
            <a:r>
              <a:rPr lang="en-US" altLang="ko-KR" sz="1000" dirty="0"/>
              <a:t> </a:t>
            </a:r>
            <a:r>
              <a:rPr lang="ko-KR" altLang="en-US" sz="1000" dirty="0" smtClean="0"/>
              <a:t>추가 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000" b="1" dirty="0" err="1" smtClean="0">
                <a:solidFill>
                  <a:srgbClr val="FF0000"/>
                </a:solidFill>
              </a:rPr>
              <a:t>매우중요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!!!)</a:t>
            </a:r>
            <a:endParaRPr lang="ko-KR" altLang="en-US" sz="1000" b="1" dirty="0">
              <a:solidFill>
                <a:srgbClr val="FF0000"/>
              </a:solidFill>
            </a:endParaRPr>
          </a:p>
          <a:p>
            <a:endParaRPr lang="ko-KR" altLang="en-US" sz="1000" dirty="0"/>
          </a:p>
          <a:p>
            <a:endParaRPr lang="ko-KR" altLang="en-US" sz="1000" dirty="0"/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908720" y="980777"/>
            <a:ext cx="5256312" cy="630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학생증 사진등록</a:t>
            </a:r>
            <a:r>
              <a:rPr lang="en-US" altLang="ko-KR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은 대상 대학에 대해서만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spcBef>
                <a:spcPct val="50000"/>
              </a:spcBef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표시되며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대상이 아닌 대학은 표시되지 않습니다</a:t>
            </a:r>
            <a:r>
              <a:rPr lang="en-US" altLang="ko-KR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4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" name="그림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0769" y="1805051"/>
            <a:ext cx="5256312" cy="4144229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2123729" y="4853258"/>
            <a:ext cx="3096344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921134" y="5195504"/>
            <a:ext cx="61574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01  </a:t>
            </a:r>
            <a:r>
              <a:rPr lang="ko-KR" altLang="en-US" dirty="0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인터넷예약방식</a:t>
            </a:r>
            <a:endParaRPr lang="ko-KR" altLang="en-US" dirty="0">
              <a:solidFill>
                <a:srgbClr val="FF0000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94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7041205" y="6597650"/>
            <a:ext cx="2132226" cy="260350"/>
          </a:xfrm>
        </p:spPr>
        <p:txBody>
          <a:bodyPr/>
          <a:lstStyle/>
          <a:p>
            <a:pPr>
              <a:defRPr/>
            </a:pPr>
            <a:fld id="{85FBFEBF-EF54-4971-B145-88AE459359F9}" type="slidenum">
              <a:rPr lang="en-US" altLang="ko-KR" sz="1000" b="0"/>
              <a:pPr>
                <a:defRPr/>
              </a:pPr>
              <a:t>13</a:t>
            </a:fld>
            <a:endParaRPr lang="en-US" altLang="ko-KR" sz="1000" b="0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6804248" y="692696"/>
            <a:ext cx="0" cy="6165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04248" y="908720"/>
            <a:ext cx="233975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>
                <a:solidFill>
                  <a:schemeClr val="tx2"/>
                </a:solidFill>
              </a:rPr>
              <a:t>인터넷 예약 세부정보 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입력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 (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계속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)</a:t>
            </a:r>
          </a:p>
          <a:p>
            <a:r>
              <a:rPr lang="en-US" altLang="ko-KR" sz="1000" b="1" dirty="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ko-KR" altLang="en-US" sz="1000" b="1" dirty="0" smtClean="0">
                <a:solidFill>
                  <a:schemeClr val="tx2"/>
                </a:solidFill>
                <a:sym typeface="Wingdings" pitchFamily="2" charset="2"/>
              </a:rPr>
              <a:t>신청정보입력</a:t>
            </a:r>
            <a:endParaRPr lang="en-US" altLang="ko-KR" sz="1000" dirty="0" smtClean="0"/>
          </a:p>
          <a:p>
            <a:endParaRPr lang="en-US" altLang="ko-KR" sz="1000" dirty="0"/>
          </a:p>
          <a:p>
            <a:r>
              <a:rPr lang="en-US" altLang="ko-KR" sz="1000" dirty="0" smtClean="0"/>
              <a:t>&lt;</a:t>
            </a:r>
            <a:r>
              <a:rPr lang="ko-KR" altLang="en-US" sz="1000" dirty="0" smtClean="0"/>
              <a:t>주요내용</a:t>
            </a:r>
            <a:r>
              <a:rPr lang="en-US" altLang="ko-KR" sz="1000" dirty="0" smtClean="0"/>
              <a:t>&gt;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영문성명</a:t>
            </a:r>
            <a:endParaRPr lang="en-US" altLang="ko-KR" sz="1000" dirty="0" smtClean="0"/>
          </a:p>
          <a:p>
            <a:r>
              <a:rPr lang="en-US" altLang="ko-KR" sz="1000" dirty="0" smtClean="0"/>
              <a:t> - </a:t>
            </a:r>
            <a:r>
              <a:rPr lang="ko-KR" altLang="en-US" sz="1000" dirty="0" err="1" smtClean="0"/>
              <a:t>이메일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자택주소 및 전화번호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이용명세서 전달</a:t>
            </a:r>
            <a:r>
              <a:rPr lang="en-US" altLang="ko-KR" sz="1000" dirty="0" smtClean="0"/>
              <a:t>(EMAIL)</a:t>
            </a:r>
            <a:r>
              <a:rPr lang="ko-KR" altLang="en-US" sz="1000" dirty="0" smtClean="0"/>
              <a:t>방식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SMS </a:t>
            </a:r>
            <a:r>
              <a:rPr lang="ko-KR" altLang="en-US" sz="1000" dirty="0" smtClean="0"/>
              <a:t>유료서비스 신청여부</a:t>
            </a:r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r>
              <a:rPr lang="ko-KR" altLang="en-US" sz="1000" b="1" dirty="0" smtClean="0">
                <a:solidFill>
                  <a:schemeClr val="tx2"/>
                </a:solidFill>
              </a:rPr>
              <a:t>예약 신청 완료 </a:t>
            </a:r>
            <a:r>
              <a:rPr lang="ko-KR" altLang="en-US" sz="1000" b="1" dirty="0" err="1" smtClean="0">
                <a:solidFill>
                  <a:schemeClr val="tx2"/>
                </a:solidFill>
              </a:rPr>
              <a:t>메세지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[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영업점 방문 필수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]</a:t>
            </a:r>
            <a:endParaRPr lang="en-US" altLang="ko-KR" sz="1600" b="1" dirty="0">
              <a:solidFill>
                <a:srgbClr val="FF000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726744"/>
            <a:ext cx="3456385" cy="329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2050594" y="3775348"/>
            <a:ext cx="865222" cy="2429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3"/>
            <a:ext cx="5208438" cy="23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23528" y="4365103"/>
            <a:ext cx="4896544" cy="22322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01  </a:t>
            </a:r>
            <a:r>
              <a:rPr lang="ko-KR" altLang="en-US" dirty="0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인터넷예약방식</a:t>
            </a:r>
            <a:endParaRPr lang="ko-KR" altLang="en-US" dirty="0">
              <a:solidFill>
                <a:srgbClr val="FF0000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21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평행 사변형 3"/>
          <p:cNvSpPr/>
          <p:nvPr/>
        </p:nvSpPr>
        <p:spPr>
          <a:xfrm>
            <a:off x="971551" y="3143413"/>
            <a:ext cx="7200900" cy="513597"/>
          </a:xfrm>
          <a:prstGeom prst="parallelogram">
            <a:avLst>
              <a:gd name="adj" fmla="val 51804"/>
            </a:avLst>
          </a:prstGeom>
          <a:solidFill>
            <a:srgbClr val="EE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신한 </a:t>
            </a:r>
            <a:r>
              <a:rPr lang="en-US" altLang="ko-KR" sz="2000"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SOL </a:t>
            </a:r>
            <a:r>
              <a:rPr lang="ko-KR" altLang="en-US" sz="2000"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대학교 학생증 체크카드 신청 프로세스</a:t>
            </a:r>
            <a:endParaRPr lang="ko-KR" altLang="en-US" sz="2000" dirty="0">
              <a:solidFill>
                <a:schemeClr val="bg1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601392" y="2599332"/>
            <a:ext cx="59412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2019</a:t>
            </a:r>
            <a:r>
              <a:rPr lang="ko-KR" altLang="en-US" sz="2000" dirty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년도 상반기 학생증 체크카드 신청</a:t>
            </a:r>
          </a:p>
        </p:txBody>
      </p:sp>
    </p:spTree>
    <p:extLst>
      <p:ext uri="{BB962C8B-B14F-4D97-AF65-F5344CB8AC3E}">
        <p14:creationId xmlns:p14="http://schemas.microsoft.com/office/powerpoint/2010/main" val="17484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476" y="92622"/>
            <a:ext cx="200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00  </a:t>
            </a:r>
            <a:r>
              <a:rPr lang="ko-KR" altLang="en-US" dirty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안내사항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220875" y="1227163"/>
            <a:ext cx="6699162" cy="551468"/>
          </a:xfrm>
          <a:prstGeom prst="rect">
            <a:avLst/>
          </a:prstGeom>
          <a:noFill/>
          <a:ln w="2540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다음의 항목들을 미리 준비해주시면 훨씬 빠른 신청이 가능합니다</a:t>
            </a:r>
          </a:p>
        </p:txBody>
      </p:sp>
      <p:sp>
        <p:nvSpPr>
          <p:cNvPr id="9" name="Tekstboks 84"/>
          <p:cNvSpPr txBox="1">
            <a:spLocks noChangeArrowheads="1"/>
          </p:cNvSpPr>
          <p:nvPr/>
        </p:nvSpPr>
        <p:spPr bwMode="auto">
          <a:xfrm>
            <a:off x="628605" y="5118110"/>
            <a:ext cx="7921625" cy="783000"/>
          </a:xfrm>
          <a:prstGeom prst="rect">
            <a:avLst/>
          </a:prstGeom>
          <a:solidFill>
            <a:srgbClr val="EE424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7000" tIns="27000" rIns="27000" bIns="5400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 latinLnBrk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b="1" kern="0" noProof="1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신한은행 계좌가 없는 분들은 </a:t>
            </a:r>
            <a:r>
              <a:rPr lang="ko-KR" altLang="en-US" b="1" kern="0" noProof="1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FFFF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통장</a:t>
            </a:r>
            <a:r>
              <a:rPr lang="en-US" altLang="ko-KR" b="1" kern="0" noProof="1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FFFF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, </a:t>
            </a:r>
            <a:r>
              <a:rPr lang="ko-KR" altLang="en-US" b="1" kern="0" noProof="1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FFFF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카드 동시 개설</a:t>
            </a:r>
            <a:r>
              <a:rPr lang="ko-KR" altLang="en-US" b="1" kern="0" noProof="1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로 진행해주세요</a:t>
            </a:r>
            <a:r>
              <a:rPr lang="en-US" altLang="ko-KR" b="1" kern="0" noProof="1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!</a:t>
            </a:r>
            <a:endParaRPr lang="en-US" altLang="ko-KR" b="1" kern="0" noProof="1">
              <a:ln>
                <a:solidFill>
                  <a:srgbClr val="ED1D8F">
                    <a:alpha val="0"/>
                  </a:srgbClr>
                </a:solidFill>
              </a:ln>
              <a:solidFill>
                <a:schemeClr val="bg1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828795" y="4939939"/>
            <a:ext cx="345366" cy="299628"/>
            <a:chOff x="-1804988" y="3211513"/>
            <a:chExt cx="587375" cy="509588"/>
          </a:xfrm>
          <a:solidFill>
            <a:srgbClr val="EE424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-1471613" y="3211513"/>
              <a:ext cx="254000" cy="509588"/>
            </a:xfrm>
            <a:custGeom>
              <a:avLst/>
              <a:gdLst>
                <a:gd name="T0" fmla="*/ 1101 w 1101"/>
                <a:gd name="T1" fmla="*/ 1107 h 2208"/>
                <a:gd name="T2" fmla="*/ 400 w 1101"/>
                <a:gd name="T3" fmla="*/ 1107 h 2208"/>
                <a:gd name="T4" fmla="*/ 1101 w 1101"/>
                <a:gd name="T5" fmla="*/ 400 h 2208"/>
                <a:gd name="T6" fmla="*/ 1101 w 1101"/>
                <a:gd name="T7" fmla="*/ 0 h 2208"/>
                <a:gd name="T8" fmla="*/ 0 w 1101"/>
                <a:gd name="T9" fmla="*/ 1107 h 2208"/>
                <a:gd name="T10" fmla="*/ 0 w 1101"/>
                <a:gd name="T11" fmla="*/ 1107 h 2208"/>
                <a:gd name="T12" fmla="*/ 0 w 1101"/>
                <a:gd name="T13" fmla="*/ 1117 h 2208"/>
                <a:gd name="T14" fmla="*/ 0 w 1101"/>
                <a:gd name="T15" fmla="*/ 2208 h 2208"/>
                <a:gd name="T16" fmla="*/ 1101 w 1101"/>
                <a:gd name="T17" fmla="*/ 2208 h 2208"/>
                <a:gd name="T18" fmla="*/ 1101 w 1101"/>
                <a:gd name="T19" fmla="*/ 1107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1" h="2208">
                  <a:moveTo>
                    <a:pt x="1101" y="1107"/>
                  </a:moveTo>
                  <a:lnTo>
                    <a:pt x="400" y="1107"/>
                  </a:lnTo>
                  <a:cubicBezTo>
                    <a:pt x="406" y="721"/>
                    <a:pt x="716" y="408"/>
                    <a:pt x="1101" y="400"/>
                  </a:cubicBezTo>
                  <a:lnTo>
                    <a:pt x="1101" y="0"/>
                  </a:lnTo>
                  <a:cubicBezTo>
                    <a:pt x="496" y="9"/>
                    <a:pt x="6" y="501"/>
                    <a:pt x="0" y="1107"/>
                  </a:cubicBezTo>
                  <a:lnTo>
                    <a:pt x="0" y="1107"/>
                  </a:lnTo>
                  <a:lnTo>
                    <a:pt x="0" y="1117"/>
                  </a:lnTo>
                  <a:lnTo>
                    <a:pt x="0" y="2208"/>
                  </a:lnTo>
                  <a:lnTo>
                    <a:pt x="1101" y="2208"/>
                  </a:lnTo>
                  <a:lnTo>
                    <a:pt x="1101" y="110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35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-1804988" y="3211513"/>
              <a:ext cx="255588" cy="509588"/>
            </a:xfrm>
            <a:custGeom>
              <a:avLst/>
              <a:gdLst>
                <a:gd name="T0" fmla="*/ 1101 w 1101"/>
                <a:gd name="T1" fmla="*/ 2208 h 2208"/>
                <a:gd name="T2" fmla="*/ 1101 w 1101"/>
                <a:gd name="T3" fmla="*/ 1107 h 2208"/>
                <a:gd name="T4" fmla="*/ 400 w 1101"/>
                <a:gd name="T5" fmla="*/ 1107 h 2208"/>
                <a:gd name="T6" fmla="*/ 1101 w 1101"/>
                <a:gd name="T7" fmla="*/ 400 h 2208"/>
                <a:gd name="T8" fmla="*/ 1101 w 1101"/>
                <a:gd name="T9" fmla="*/ 0 h 2208"/>
                <a:gd name="T10" fmla="*/ 0 w 1101"/>
                <a:gd name="T11" fmla="*/ 1107 h 2208"/>
                <a:gd name="T12" fmla="*/ 0 w 1101"/>
                <a:gd name="T13" fmla="*/ 1107 h 2208"/>
                <a:gd name="T14" fmla="*/ 0 w 1101"/>
                <a:gd name="T15" fmla="*/ 1117 h 2208"/>
                <a:gd name="T16" fmla="*/ 0 w 1101"/>
                <a:gd name="T17" fmla="*/ 2208 h 2208"/>
                <a:gd name="T18" fmla="*/ 1101 w 1101"/>
                <a:gd name="T19" fmla="*/ 2208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1" h="2208">
                  <a:moveTo>
                    <a:pt x="1101" y="2208"/>
                  </a:moveTo>
                  <a:lnTo>
                    <a:pt x="1101" y="1107"/>
                  </a:lnTo>
                  <a:lnTo>
                    <a:pt x="400" y="1107"/>
                  </a:lnTo>
                  <a:cubicBezTo>
                    <a:pt x="406" y="721"/>
                    <a:pt x="717" y="408"/>
                    <a:pt x="1101" y="400"/>
                  </a:cubicBezTo>
                  <a:lnTo>
                    <a:pt x="1101" y="0"/>
                  </a:lnTo>
                  <a:cubicBezTo>
                    <a:pt x="496" y="9"/>
                    <a:pt x="6" y="501"/>
                    <a:pt x="0" y="1107"/>
                  </a:cubicBezTo>
                  <a:lnTo>
                    <a:pt x="0" y="1107"/>
                  </a:lnTo>
                  <a:lnTo>
                    <a:pt x="0" y="1117"/>
                  </a:lnTo>
                  <a:lnTo>
                    <a:pt x="0" y="2208"/>
                  </a:lnTo>
                  <a:lnTo>
                    <a:pt x="1101" y="220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35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 flipH="1" flipV="1">
            <a:off x="7967874" y="5831905"/>
            <a:ext cx="345366" cy="299628"/>
            <a:chOff x="-1804988" y="3211513"/>
            <a:chExt cx="587375" cy="509588"/>
          </a:xfrm>
          <a:solidFill>
            <a:srgbClr val="EE4242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-1471613" y="3211513"/>
              <a:ext cx="254000" cy="509588"/>
            </a:xfrm>
            <a:custGeom>
              <a:avLst/>
              <a:gdLst>
                <a:gd name="T0" fmla="*/ 1101 w 1101"/>
                <a:gd name="T1" fmla="*/ 1107 h 2208"/>
                <a:gd name="T2" fmla="*/ 400 w 1101"/>
                <a:gd name="T3" fmla="*/ 1107 h 2208"/>
                <a:gd name="T4" fmla="*/ 1101 w 1101"/>
                <a:gd name="T5" fmla="*/ 400 h 2208"/>
                <a:gd name="T6" fmla="*/ 1101 w 1101"/>
                <a:gd name="T7" fmla="*/ 0 h 2208"/>
                <a:gd name="T8" fmla="*/ 0 w 1101"/>
                <a:gd name="T9" fmla="*/ 1107 h 2208"/>
                <a:gd name="T10" fmla="*/ 0 w 1101"/>
                <a:gd name="T11" fmla="*/ 1107 h 2208"/>
                <a:gd name="T12" fmla="*/ 0 w 1101"/>
                <a:gd name="T13" fmla="*/ 1117 h 2208"/>
                <a:gd name="T14" fmla="*/ 0 w 1101"/>
                <a:gd name="T15" fmla="*/ 2208 h 2208"/>
                <a:gd name="T16" fmla="*/ 1101 w 1101"/>
                <a:gd name="T17" fmla="*/ 2208 h 2208"/>
                <a:gd name="T18" fmla="*/ 1101 w 1101"/>
                <a:gd name="T19" fmla="*/ 1107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1" h="2208">
                  <a:moveTo>
                    <a:pt x="1101" y="1107"/>
                  </a:moveTo>
                  <a:lnTo>
                    <a:pt x="400" y="1107"/>
                  </a:lnTo>
                  <a:cubicBezTo>
                    <a:pt x="406" y="721"/>
                    <a:pt x="716" y="408"/>
                    <a:pt x="1101" y="400"/>
                  </a:cubicBezTo>
                  <a:lnTo>
                    <a:pt x="1101" y="0"/>
                  </a:lnTo>
                  <a:cubicBezTo>
                    <a:pt x="496" y="9"/>
                    <a:pt x="6" y="501"/>
                    <a:pt x="0" y="1107"/>
                  </a:cubicBezTo>
                  <a:lnTo>
                    <a:pt x="0" y="1107"/>
                  </a:lnTo>
                  <a:lnTo>
                    <a:pt x="0" y="1117"/>
                  </a:lnTo>
                  <a:lnTo>
                    <a:pt x="0" y="2208"/>
                  </a:lnTo>
                  <a:lnTo>
                    <a:pt x="1101" y="2208"/>
                  </a:lnTo>
                  <a:lnTo>
                    <a:pt x="1101" y="110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-1804988" y="3211513"/>
              <a:ext cx="255588" cy="509588"/>
            </a:xfrm>
            <a:custGeom>
              <a:avLst/>
              <a:gdLst>
                <a:gd name="T0" fmla="*/ 1101 w 1101"/>
                <a:gd name="T1" fmla="*/ 2208 h 2208"/>
                <a:gd name="T2" fmla="*/ 1101 w 1101"/>
                <a:gd name="T3" fmla="*/ 1107 h 2208"/>
                <a:gd name="T4" fmla="*/ 400 w 1101"/>
                <a:gd name="T5" fmla="*/ 1107 h 2208"/>
                <a:gd name="T6" fmla="*/ 1101 w 1101"/>
                <a:gd name="T7" fmla="*/ 400 h 2208"/>
                <a:gd name="T8" fmla="*/ 1101 w 1101"/>
                <a:gd name="T9" fmla="*/ 0 h 2208"/>
                <a:gd name="T10" fmla="*/ 0 w 1101"/>
                <a:gd name="T11" fmla="*/ 1107 h 2208"/>
                <a:gd name="T12" fmla="*/ 0 w 1101"/>
                <a:gd name="T13" fmla="*/ 1107 h 2208"/>
                <a:gd name="T14" fmla="*/ 0 w 1101"/>
                <a:gd name="T15" fmla="*/ 1117 h 2208"/>
                <a:gd name="T16" fmla="*/ 0 w 1101"/>
                <a:gd name="T17" fmla="*/ 2208 h 2208"/>
                <a:gd name="T18" fmla="*/ 1101 w 1101"/>
                <a:gd name="T19" fmla="*/ 2208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1" h="2208">
                  <a:moveTo>
                    <a:pt x="1101" y="2208"/>
                  </a:moveTo>
                  <a:lnTo>
                    <a:pt x="1101" y="1107"/>
                  </a:lnTo>
                  <a:lnTo>
                    <a:pt x="400" y="1107"/>
                  </a:lnTo>
                  <a:cubicBezTo>
                    <a:pt x="406" y="721"/>
                    <a:pt x="717" y="408"/>
                    <a:pt x="1101" y="400"/>
                  </a:cubicBezTo>
                  <a:lnTo>
                    <a:pt x="1101" y="0"/>
                  </a:lnTo>
                  <a:cubicBezTo>
                    <a:pt x="496" y="9"/>
                    <a:pt x="6" y="501"/>
                    <a:pt x="0" y="1107"/>
                  </a:cubicBezTo>
                  <a:lnTo>
                    <a:pt x="0" y="1107"/>
                  </a:lnTo>
                  <a:lnTo>
                    <a:pt x="0" y="1117"/>
                  </a:lnTo>
                  <a:lnTo>
                    <a:pt x="0" y="2208"/>
                  </a:lnTo>
                  <a:lnTo>
                    <a:pt x="1101" y="220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350"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9476" y="2413597"/>
            <a:ext cx="2219863" cy="15188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71501" y="4499992"/>
            <a:ext cx="2441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주민등록증 또는 운전면허증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7151" y="2170717"/>
            <a:ext cx="1340178" cy="229043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8"/>
          <a:stretch/>
        </p:blipFill>
        <p:spPr>
          <a:xfrm>
            <a:off x="2678002" y="2364151"/>
            <a:ext cx="1128969" cy="1932716"/>
          </a:xfrm>
          <a:prstGeom prst="rect">
            <a:avLst/>
          </a:prstGeom>
          <a:effectLst/>
        </p:spPr>
      </p:pic>
      <p:sp>
        <p:nvSpPr>
          <p:cNvPr id="19" name="TextBox 18"/>
          <p:cNvSpPr txBox="1"/>
          <p:nvPr/>
        </p:nvSpPr>
        <p:spPr>
          <a:xfrm>
            <a:off x="2428128" y="4501164"/>
            <a:ext cx="1724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신한 </a:t>
            </a:r>
            <a:r>
              <a:rPr lang="en-US" altLang="ko-KR" sz="1200" dirty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SOL </a:t>
            </a:r>
            <a:r>
              <a:rPr lang="ko-KR" altLang="en-US" sz="1200" dirty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다운로드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4008" y="76856"/>
            <a:ext cx="378373" cy="45719"/>
          </a:xfrm>
          <a:prstGeom prst="rect">
            <a:avLst/>
          </a:prstGeom>
          <a:solidFill>
            <a:srgbClr val="EE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13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8"/>
          <a:stretch/>
        </p:blipFill>
        <p:spPr>
          <a:xfrm>
            <a:off x="142101" y="1694172"/>
            <a:ext cx="1574338" cy="27076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"/>
          <a:stretch/>
        </p:blipFill>
        <p:spPr>
          <a:xfrm>
            <a:off x="1964950" y="1694172"/>
            <a:ext cx="1574338" cy="27076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오른쪽 화살표 1"/>
          <p:cNvSpPr/>
          <p:nvPr/>
        </p:nvSpPr>
        <p:spPr>
          <a:xfrm>
            <a:off x="1744903" y="3008149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7" name="오른쪽 화살표 6"/>
          <p:cNvSpPr/>
          <p:nvPr/>
        </p:nvSpPr>
        <p:spPr>
          <a:xfrm>
            <a:off x="3572545" y="3007740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1719" y="1704253"/>
            <a:ext cx="1576029" cy="28992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오른쪽 화살표 9"/>
          <p:cNvSpPr/>
          <p:nvPr/>
        </p:nvSpPr>
        <p:spPr>
          <a:xfrm>
            <a:off x="5397163" y="3008918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03498" y="1691221"/>
            <a:ext cx="1563453" cy="26711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오른쪽 화살표 11"/>
          <p:cNvSpPr/>
          <p:nvPr/>
        </p:nvSpPr>
        <p:spPr>
          <a:xfrm>
            <a:off x="7196814" y="3008918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0384454-74AF-C34E-8DE8-7CAD46F6A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901" y="1702193"/>
            <a:ext cx="1568499" cy="28068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2476" y="92622"/>
            <a:ext cx="200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01  </a:t>
            </a:r>
            <a:r>
              <a:rPr lang="ko-KR" altLang="en-US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회원가입</a:t>
            </a:r>
            <a:endParaRPr lang="ko-KR" altLang="en-US" dirty="0">
              <a:solidFill>
                <a:srgbClr val="EE4242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34008" y="76856"/>
            <a:ext cx="378373" cy="45719"/>
          </a:xfrm>
          <a:prstGeom prst="rect">
            <a:avLst/>
          </a:prstGeom>
          <a:solidFill>
            <a:srgbClr val="EE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109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4413" y="604172"/>
            <a:ext cx="1611865" cy="27559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오른쪽 화살표 13"/>
          <p:cNvSpPr/>
          <p:nvPr/>
        </p:nvSpPr>
        <p:spPr>
          <a:xfrm>
            <a:off x="2171941" y="1961924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0" name="TextBox 29"/>
          <p:cNvSpPr txBox="1"/>
          <p:nvPr/>
        </p:nvSpPr>
        <p:spPr>
          <a:xfrm>
            <a:off x="471173" y="3401229"/>
            <a:ext cx="1605447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화면하단 </a:t>
            </a:r>
            <a:r>
              <a:rPr lang="en-US" altLang="ko-KR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‘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상품몰</a:t>
            </a:r>
            <a:r>
              <a:rPr lang="en-US" altLang="ko-KR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’ 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진입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"/>
          <a:stretch/>
        </p:blipFill>
        <p:spPr>
          <a:xfrm>
            <a:off x="471173" y="614577"/>
            <a:ext cx="1605448" cy="27494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타원 20"/>
          <p:cNvSpPr/>
          <p:nvPr/>
        </p:nvSpPr>
        <p:spPr>
          <a:xfrm>
            <a:off x="855310" y="3166863"/>
            <a:ext cx="207406" cy="203256"/>
          </a:xfrm>
          <a:prstGeom prst="ellipse">
            <a:avLst/>
          </a:prstGeom>
          <a:solidFill>
            <a:srgbClr val="EE42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40" name="TextBox 39"/>
          <p:cNvSpPr txBox="1"/>
          <p:nvPr/>
        </p:nvSpPr>
        <p:spPr>
          <a:xfrm>
            <a:off x="2463101" y="3401875"/>
            <a:ext cx="161672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‘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카드</a:t>
            </a:r>
            <a:r>
              <a:rPr lang="en-US" altLang="ko-KR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’ </a:t>
            </a:r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메뉴 선택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66301" y="3404326"/>
            <a:ext cx="1619215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화면상단 </a:t>
            </a:r>
            <a:r>
              <a:rPr lang="en-US" altLang="ko-KR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‘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체크카드</a:t>
            </a:r>
            <a:r>
              <a:rPr lang="en-US" altLang="ko-KR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’</a:t>
            </a:r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탭</a:t>
            </a:r>
            <a:r>
              <a:rPr lang="en-US" altLang="ko-KR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 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선택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18177" y="3404704"/>
            <a:ext cx="177646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맨 하단 </a:t>
            </a:r>
            <a:r>
              <a:rPr lang="en-US" altLang="ko-KR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‘</a:t>
            </a:r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학생증 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체크카드</a:t>
            </a:r>
            <a:r>
              <a:rPr lang="en-US" altLang="ko-KR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’ </a:t>
            </a:r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선택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"/>
          <a:stretch/>
        </p:blipFill>
        <p:spPr>
          <a:xfrm>
            <a:off x="470382" y="3736758"/>
            <a:ext cx="1617936" cy="27455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470382" y="6517033"/>
            <a:ext cx="16179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통장</a:t>
            </a:r>
            <a:r>
              <a:rPr lang="en-US" altLang="ko-KR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, 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카드 동시개설</a:t>
            </a:r>
            <a:endParaRPr lang="en-US" altLang="ko-KR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  <a:p>
            <a:pPr algn="ctr"/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또는 체크카드만 신청 선택</a:t>
            </a:r>
          </a:p>
        </p:txBody>
      </p:sp>
      <p:sp>
        <p:nvSpPr>
          <p:cNvPr id="44" name="타원 43"/>
          <p:cNvSpPr/>
          <p:nvPr/>
        </p:nvSpPr>
        <p:spPr>
          <a:xfrm>
            <a:off x="7586031" y="3125339"/>
            <a:ext cx="207406" cy="203256"/>
          </a:xfrm>
          <a:prstGeom prst="ellipse">
            <a:avLst/>
          </a:prstGeom>
          <a:solidFill>
            <a:srgbClr val="EE42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46" name="TextBox 45"/>
          <p:cNvSpPr txBox="1"/>
          <p:nvPr/>
        </p:nvSpPr>
        <p:spPr>
          <a:xfrm>
            <a:off x="4481390" y="6550754"/>
            <a:ext cx="1625632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비대면 실명인증 안내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02  </a:t>
            </a:r>
            <a:r>
              <a:rPr lang="ko-KR" altLang="en-US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입출금통장</a:t>
            </a:r>
            <a:r>
              <a:rPr lang="en-US" altLang="ko-KR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&amp;</a:t>
            </a:r>
            <a:r>
              <a:rPr lang="ko-KR" altLang="en-US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카드 신규</a:t>
            </a:r>
            <a:endParaRPr lang="ko-KR" altLang="en-US" dirty="0">
              <a:solidFill>
                <a:srgbClr val="EE4242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134008" y="76856"/>
            <a:ext cx="378373" cy="45719"/>
          </a:xfrm>
          <a:prstGeom prst="rect">
            <a:avLst/>
          </a:prstGeom>
          <a:solidFill>
            <a:srgbClr val="EE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60074" y="614577"/>
            <a:ext cx="1646850" cy="27634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6" name="타원 35"/>
          <p:cNvSpPr/>
          <p:nvPr/>
        </p:nvSpPr>
        <p:spPr>
          <a:xfrm>
            <a:off x="3562732" y="2938407"/>
            <a:ext cx="207406" cy="203256"/>
          </a:xfrm>
          <a:prstGeom prst="ellipse">
            <a:avLst/>
          </a:prstGeom>
          <a:solidFill>
            <a:srgbClr val="EE42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58418" y="606694"/>
            <a:ext cx="1627098" cy="27555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1" name="타원 50"/>
          <p:cNvSpPr/>
          <p:nvPr/>
        </p:nvSpPr>
        <p:spPr>
          <a:xfrm>
            <a:off x="5554898" y="1015377"/>
            <a:ext cx="207406" cy="203256"/>
          </a:xfrm>
          <a:prstGeom prst="ellipse">
            <a:avLst/>
          </a:prstGeom>
          <a:solidFill>
            <a:srgbClr val="EE42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37" name="타원 36"/>
          <p:cNvSpPr/>
          <p:nvPr/>
        </p:nvSpPr>
        <p:spPr>
          <a:xfrm>
            <a:off x="1588547" y="6271169"/>
            <a:ext cx="207406" cy="203256"/>
          </a:xfrm>
          <a:prstGeom prst="ellipse">
            <a:avLst/>
          </a:prstGeom>
          <a:solidFill>
            <a:srgbClr val="EE42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58" name="TextBox 57"/>
          <p:cNvSpPr txBox="1"/>
          <p:nvPr/>
        </p:nvSpPr>
        <p:spPr>
          <a:xfrm>
            <a:off x="2460074" y="6542871"/>
            <a:ext cx="164160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입출금통장 상품 안내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"/>
          <a:stretch/>
        </p:blipFill>
        <p:spPr bwMode="auto">
          <a:xfrm>
            <a:off x="6494752" y="3713285"/>
            <a:ext cx="1629956" cy="27764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486944" y="6556409"/>
            <a:ext cx="163776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신분증 촬영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6277125" y="4289541"/>
            <a:ext cx="2057402" cy="1292772"/>
          </a:xfrm>
          <a:prstGeom prst="rect">
            <a:avLst/>
          </a:prstGeom>
        </p:spPr>
      </p:pic>
      <p:sp>
        <p:nvSpPr>
          <p:cNvPr id="68" name="오른쪽 화살표 67"/>
          <p:cNvSpPr/>
          <p:nvPr/>
        </p:nvSpPr>
        <p:spPr>
          <a:xfrm>
            <a:off x="2201415" y="5038256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69" name="오른쪽 화살표 68"/>
          <p:cNvSpPr/>
          <p:nvPr/>
        </p:nvSpPr>
        <p:spPr>
          <a:xfrm>
            <a:off x="4196784" y="5038256"/>
            <a:ext cx="205566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70" name="오른쪽 화살표 69"/>
          <p:cNvSpPr/>
          <p:nvPr/>
        </p:nvSpPr>
        <p:spPr>
          <a:xfrm>
            <a:off x="6212697" y="5038256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1" b="1178"/>
          <a:stretch/>
        </p:blipFill>
        <p:spPr>
          <a:xfrm>
            <a:off x="2460073" y="3722438"/>
            <a:ext cx="1641606" cy="27376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6" name="직사각형 55"/>
          <p:cNvSpPr/>
          <p:nvPr/>
        </p:nvSpPr>
        <p:spPr>
          <a:xfrm>
            <a:off x="2538256" y="6343696"/>
            <a:ext cx="1106624" cy="102308"/>
          </a:xfrm>
          <a:prstGeom prst="rect">
            <a:avLst/>
          </a:prstGeom>
          <a:solidFill>
            <a:srgbClr val="3C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9"/>
          <a:stretch/>
        </p:blipFill>
        <p:spPr bwMode="auto">
          <a:xfrm>
            <a:off x="4477186" y="3713285"/>
            <a:ext cx="1629836" cy="27764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오른쪽 화살표 72"/>
          <p:cNvSpPr/>
          <p:nvPr/>
        </p:nvSpPr>
        <p:spPr>
          <a:xfrm>
            <a:off x="8317415" y="1926894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74" name="오른쪽 화살표 73"/>
          <p:cNvSpPr/>
          <p:nvPr/>
        </p:nvSpPr>
        <p:spPr>
          <a:xfrm>
            <a:off x="6212697" y="1935620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76" name="오른쪽 화살표 75"/>
          <p:cNvSpPr/>
          <p:nvPr/>
        </p:nvSpPr>
        <p:spPr>
          <a:xfrm>
            <a:off x="4196784" y="1948570"/>
            <a:ext cx="205566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77" name="직사각형 76"/>
          <p:cNvSpPr/>
          <p:nvPr/>
        </p:nvSpPr>
        <p:spPr>
          <a:xfrm>
            <a:off x="379815" y="3674782"/>
            <a:ext cx="7814821" cy="2858550"/>
          </a:xfrm>
          <a:prstGeom prst="rect">
            <a:avLst/>
          </a:prstGeom>
          <a:noFill/>
          <a:ln w="25400">
            <a:solidFill>
              <a:srgbClr val="EE424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오른쪽 화살표 78"/>
          <p:cNvSpPr/>
          <p:nvPr/>
        </p:nvSpPr>
        <p:spPr>
          <a:xfrm>
            <a:off x="8322822" y="5038256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8" name="직사각형 37"/>
          <p:cNvSpPr/>
          <p:nvPr/>
        </p:nvSpPr>
        <p:spPr>
          <a:xfrm>
            <a:off x="5297346" y="5219474"/>
            <a:ext cx="268076" cy="25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7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02  </a:t>
            </a:r>
            <a:r>
              <a:rPr lang="ko-KR" altLang="en-US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입출금통장</a:t>
            </a:r>
            <a:r>
              <a:rPr lang="en-US" altLang="ko-KR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&amp;</a:t>
            </a:r>
            <a:r>
              <a:rPr lang="ko-KR" altLang="en-US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카드 신규</a:t>
            </a:r>
            <a:endParaRPr lang="ko-KR" altLang="en-US" dirty="0">
              <a:solidFill>
                <a:srgbClr val="EE4242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34008" y="76856"/>
            <a:ext cx="378373" cy="45719"/>
          </a:xfrm>
          <a:prstGeom prst="rect">
            <a:avLst/>
          </a:prstGeom>
          <a:solidFill>
            <a:srgbClr val="EE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9302" y="530693"/>
            <a:ext cx="1624709" cy="27650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오른쪽 화살표 9"/>
          <p:cNvSpPr/>
          <p:nvPr/>
        </p:nvSpPr>
        <p:spPr>
          <a:xfrm>
            <a:off x="6204814" y="1887441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4469303" y="3361430"/>
            <a:ext cx="159774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약관 동의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"/>
          <a:stretch/>
        </p:blipFill>
        <p:spPr>
          <a:xfrm>
            <a:off x="6494311" y="530693"/>
            <a:ext cx="1613046" cy="27650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494311" y="3361430"/>
            <a:ext cx="161304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학적정보 입력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3"/>
          <a:stretch/>
        </p:blipFill>
        <p:spPr>
          <a:xfrm>
            <a:off x="473666" y="3713285"/>
            <a:ext cx="1623505" cy="27572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오른쪽 화살표 15"/>
          <p:cNvSpPr/>
          <p:nvPr/>
        </p:nvSpPr>
        <p:spPr>
          <a:xfrm>
            <a:off x="8213715" y="1881850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488791" y="6511685"/>
            <a:ext cx="159261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기타정보 입력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2193532" y="5038256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4"/>
          <a:stretch/>
        </p:blipFill>
        <p:spPr>
          <a:xfrm>
            <a:off x="4543495" y="3697011"/>
            <a:ext cx="1617075" cy="279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6"/>
          <a:stretch/>
        </p:blipFill>
        <p:spPr>
          <a:xfrm>
            <a:off x="2518487" y="3713285"/>
            <a:ext cx="1632214" cy="27751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오른쪽 화살표 28"/>
          <p:cNvSpPr/>
          <p:nvPr/>
        </p:nvSpPr>
        <p:spPr>
          <a:xfrm>
            <a:off x="4253998" y="5038256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0" name="TextBox 29"/>
          <p:cNvSpPr txBox="1"/>
          <p:nvPr/>
        </p:nvSpPr>
        <p:spPr>
          <a:xfrm>
            <a:off x="496626" y="3363508"/>
            <a:ext cx="3513307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추가인증 진행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"/>
          <a:stretch/>
        </p:blipFill>
        <p:spPr bwMode="auto">
          <a:xfrm>
            <a:off x="468314" y="545067"/>
            <a:ext cx="1653930" cy="27655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"/>
          <a:stretch/>
        </p:blipFill>
        <p:spPr bwMode="auto">
          <a:xfrm>
            <a:off x="2406031" y="527127"/>
            <a:ext cx="1603903" cy="27556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직사각형 32"/>
          <p:cNvSpPr/>
          <p:nvPr/>
        </p:nvSpPr>
        <p:spPr>
          <a:xfrm>
            <a:off x="362619" y="474295"/>
            <a:ext cx="3788306" cy="2887135"/>
          </a:xfrm>
          <a:prstGeom prst="rect">
            <a:avLst/>
          </a:prstGeom>
          <a:noFill/>
          <a:ln w="2540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407049" y="2747027"/>
            <a:ext cx="1776460" cy="56085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6" tIns="60928" rIns="121856" bIns="60928" spcCol="0" rtlCol="0" anchor="ctr"/>
          <a:lstStyle/>
          <a:p>
            <a:pPr algn="ctr" defTabSz="1217879"/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신한은행 계좌가 있는 경우</a:t>
            </a:r>
            <a:endParaRPr lang="en-US" altLang="ko-KR" sz="900" dirty="0" smtClean="0">
              <a:solidFill>
                <a:srgbClr val="FF0000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  <a:p>
            <a:pPr algn="ctr" defTabSz="1217879"/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☞ 계좌 정보로 인증</a:t>
            </a:r>
            <a:endParaRPr lang="ko-KR" altLang="en-US" sz="900" dirty="0">
              <a:solidFill>
                <a:srgbClr val="FF0000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336529" y="2635428"/>
            <a:ext cx="1757267" cy="68698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6" tIns="60928" rIns="121856" bIns="60928" spcCol="0" rtlCol="0" anchor="ctr"/>
          <a:lstStyle/>
          <a:p>
            <a:pPr algn="ctr" defTabSz="1217879"/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신한은행 계좌가 없는 경우</a:t>
            </a:r>
            <a:endParaRPr lang="en-US" altLang="ko-KR" sz="900" dirty="0" smtClean="0">
              <a:solidFill>
                <a:srgbClr val="FF0000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  <a:p>
            <a:pPr algn="ctr" defTabSz="1217879"/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① 다른</a:t>
            </a:r>
            <a:r>
              <a:rPr lang="en-US" altLang="ko-KR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 </a:t>
            </a:r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은행 계좌인증 </a:t>
            </a:r>
            <a:endParaRPr lang="en-US" altLang="ko-KR" sz="900" dirty="0" smtClean="0">
              <a:solidFill>
                <a:srgbClr val="FF0000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  <a:p>
            <a:pPr algn="ctr" defTabSz="1217879"/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② </a:t>
            </a:r>
            <a:r>
              <a:rPr lang="ko-KR" altLang="en-US" sz="900" dirty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영상통화 </a:t>
            </a:r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中 택</a:t>
            </a:r>
            <a:r>
              <a:rPr lang="en-US" altLang="ko-KR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1</a:t>
            </a:r>
            <a:endParaRPr lang="ko-KR" altLang="en-US" sz="900" dirty="0">
              <a:solidFill>
                <a:srgbClr val="FF0000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38" name="오른쪽 화살표 37"/>
          <p:cNvSpPr/>
          <p:nvPr/>
        </p:nvSpPr>
        <p:spPr>
          <a:xfrm>
            <a:off x="4204667" y="1895323"/>
            <a:ext cx="205566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0" name="TextBox 39"/>
          <p:cNvSpPr txBox="1"/>
          <p:nvPr/>
        </p:nvSpPr>
        <p:spPr>
          <a:xfrm>
            <a:off x="2529018" y="6506223"/>
            <a:ext cx="1614178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입력 정보 확인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43495" y="6506223"/>
            <a:ext cx="1613047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신청 완료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458817" y="1734207"/>
            <a:ext cx="1551116" cy="25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38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평행 사변형 3"/>
          <p:cNvSpPr/>
          <p:nvPr/>
        </p:nvSpPr>
        <p:spPr>
          <a:xfrm>
            <a:off x="971551" y="3143413"/>
            <a:ext cx="7200900" cy="513597"/>
          </a:xfrm>
          <a:prstGeom prst="parallelogram">
            <a:avLst>
              <a:gd name="adj" fmla="val 51804"/>
            </a:avLst>
          </a:prstGeom>
          <a:solidFill>
            <a:srgbClr val="EE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인터넷 예약방식 학생증 체크카드 </a:t>
            </a:r>
            <a:r>
              <a:rPr lang="ko-KR" altLang="en-US" sz="2000" dirty="0"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신청 프로세스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601392" y="2599332"/>
            <a:ext cx="59412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 err="1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재학생및</a:t>
            </a:r>
            <a:r>
              <a:rPr lang="ko-KR" altLang="en-US" sz="2000" dirty="0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 신입생  </a:t>
            </a:r>
            <a:r>
              <a:rPr lang="ko-KR" altLang="en-US" sz="2000" dirty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학생증 체크카드 신청</a:t>
            </a:r>
          </a:p>
        </p:txBody>
      </p:sp>
    </p:spTree>
    <p:extLst>
      <p:ext uri="{BB962C8B-B14F-4D97-AF65-F5344CB8AC3E}">
        <p14:creationId xmlns:p14="http://schemas.microsoft.com/office/powerpoint/2010/main" val="17484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7041205" y="6597650"/>
            <a:ext cx="2132226" cy="260350"/>
          </a:xfrm>
        </p:spPr>
        <p:txBody>
          <a:bodyPr/>
          <a:lstStyle/>
          <a:p>
            <a:pPr>
              <a:defRPr/>
            </a:pPr>
            <a:fld id="{85FBFEBF-EF54-4971-B145-88AE459359F9}" type="slidenum">
              <a:rPr lang="en-US" altLang="ko-KR" sz="1000" b="0"/>
              <a:pPr>
                <a:defRPr/>
              </a:pPr>
              <a:t>8</a:t>
            </a:fld>
            <a:endParaRPr lang="en-US" altLang="ko-KR" sz="1000" b="0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6804248" y="692696"/>
            <a:ext cx="0" cy="6165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520" y="687363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 smtClean="0">
                <a:solidFill>
                  <a:srgbClr val="000000"/>
                </a:solidFill>
              </a:rPr>
              <a:t>인터넷 주소</a:t>
            </a:r>
            <a:r>
              <a:rPr lang="en-US" altLang="ko-KR" sz="1200" dirty="0" smtClean="0">
                <a:solidFill>
                  <a:srgbClr val="000000"/>
                </a:solidFill>
              </a:rPr>
              <a:t>(</a:t>
            </a:r>
            <a:r>
              <a:rPr lang="ko-KR" altLang="en-US" sz="1200" dirty="0" smtClean="0">
                <a:solidFill>
                  <a:srgbClr val="000000"/>
                </a:solidFill>
              </a:rPr>
              <a:t>팝업</a:t>
            </a:r>
            <a:r>
              <a:rPr lang="en-US" altLang="ko-KR" sz="1200" dirty="0" smtClean="0">
                <a:solidFill>
                  <a:srgbClr val="000000"/>
                </a:solidFill>
              </a:rPr>
              <a:t>) : </a:t>
            </a:r>
            <a:r>
              <a:rPr lang="ko-KR" altLang="en-US" sz="1200" dirty="0" smtClean="0">
                <a:solidFill>
                  <a:srgbClr val="000000"/>
                </a:solidFill>
              </a:rPr>
              <a:t> </a:t>
            </a:r>
            <a:r>
              <a:rPr lang="en-US" altLang="ko-KR" sz="1200" u="sng" dirty="0" smtClean="0">
                <a:hlinkClick r:id="rId2"/>
              </a:rPr>
              <a:t>https</a:t>
            </a:r>
            <a:r>
              <a:rPr lang="en-US" altLang="ko-KR" sz="1200" u="sng" dirty="0">
                <a:hlinkClick r:id="rId2"/>
              </a:rPr>
              <a:t>://bank.shinhan.com/index.jsp#253300000000</a:t>
            </a:r>
            <a:endParaRPr lang="en-US" altLang="ko-KR" sz="1200" b="1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FF0000"/>
                </a:solidFill>
              </a:rPr>
              <a:t>※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학교 홈페이지에서 연결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게시예정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)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3437" y="810473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2"/>
                </a:solidFill>
              </a:rPr>
              <a:t>-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학생증체크카드 인터넷 예약서비스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r>
              <a:rPr lang="ko-KR" altLang="en-US" sz="1000" b="1" dirty="0" smtClean="0">
                <a:solidFill>
                  <a:schemeClr val="tx2"/>
                </a:solidFill>
              </a:rPr>
              <a:t>안</a:t>
            </a:r>
            <a:r>
              <a:rPr lang="ko-KR" altLang="en-US" sz="1000" b="1" dirty="0">
                <a:solidFill>
                  <a:schemeClr val="tx2"/>
                </a:solidFill>
              </a:rPr>
              <a:t>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23437" y="1903605"/>
            <a:ext cx="2339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2"/>
                </a:solidFill>
              </a:rPr>
              <a:t>- 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학생증체크카드 인터넷 예약관련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r>
              <a:rPr lang="ko-KR" altLang="en-US" sz="1000" b="1" dirty="0" smtClean="0">
                <a:solidFill>
                  <a:schemeClr val="tx2"/>
                </a:solidFill>
              </a:rPr>
              <a:t>학생 동의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&lt;</a:t>
            </a:r>
            <a:r>
              <a:rPr lang="ko-KR" altLang="en-US" sz="1000" dirty="0" smtClean="0"/>
              <a:t>주요내용</a:t>
            </a:r>
            <a:r>
              <a:rPr lang="en-US" altLang="ko-KR" sz="1000" dirty="0" smtClean="0"/>
              <a:t>&gt;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학생증체크카드 발급을 위한 학적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정보를 학교로부터 제공 받는 것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관련 동의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원활한 학사운영을 위하여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학교에서 요청하는 경우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학생 신청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정보 학교 제공 관련 동의</a:t>
            </a:r>
            <a:endParaRPr lang="en-US" altLang="ko-KR" sz="1000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1917"/>
            <a:ext cx="3683694" cy="21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1" y="3485357"/>
            <a:ext cx="2193834" cy="138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49182"/>
            <a:ext cx="2316040" cy="191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1691681" y="3236418"/>
            <a:ext cx="792088" cy="2712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모서리가 둥근 사각형 설명선 1"/>
          <p:cNvSpPr/>
          <p:nvPr/>
        </p:nvSpPr>
        <p:spPr>
          <a:xfrm>
            <a:off x="2855094" y="2996952"/>
            <a:ext cx="1080120" cy="510715"/>
          </a:xfrm>
          <a:prstGeom prst="wedgeRoundRectCallout">
            <a:avLst>
              <a:gd name="adj1" fmla="val -81084"/>
              <a:gd name="adj2" fmla="val 23788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예약접수 신청클릭</a:t>
            </a:r>
            <a:r>
              <a:rPr lang="en-US" altLang="ko-KR" sz="1000" dirty="0" smtClean="0">
                <a:solidFill>
                  <a:schemeClr val="tx1"/>
                </a:solidFill>
              </a:rPr>
              <a:t>!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4" name="모서리가 둥근 사각형 설명선 23"/>
          <p:cNvSpPr/>
          <p:nvPr/>
        </p:nvSpPr>
        <p:spPr>
          <a:xfrm>
            <a:off x="611559" y="4503380"/>
            <a:ext cx="1944217" cy="797828"/>
          </a:xfrm>
          <a:prstGeom prst="wedgeRoundRectCallout">
            <a:avLst>
              <a:gd name="adj1" fmla="val -25474"/>
              <a:gd name="adj2" fmla="val -74833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 smtClean="0">
                <a:solidFill>
                  <a:schemeClr val="tx1"/>
                </a:solidFill>
              </a:rPr>
              <a:t>인터넷익스플로러</a:t>
            </a:r>
            <a:r>
              <a:rPr lang="ko-KR" altLang="en-US" sz="1000" dirty="0" smtClean="0">
                <a:solidFill>
                  <a:schemeClr val="tx1"/>
                </a:solidFill>
              </a:rPr>
              <a:t>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메뉴중</a:t>
            </a:r>
            <a:r>
              <a:rPr lang="ko-KR" altLang="en-US" sz="1000" dirty="0" smtClean="0">
                <a:solidFill>
                  <a:schemeClr val="tx1"/>
                </a:solidFill>
              </a:rPr>
              <a:t> 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도구옵션 설정하기 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SETP 1~STEP12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차례로진행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5487" y="3715643"/>
            <a:ext cx="2339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2"/>
                </a:solidFill>
              </a:rPr>
              <a:t>- 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인터넷 </a:t>
            </a:r>
            <a:r>
              <a:rPr lang="ko-KR" altLang="en-US" sz="1000" b="1" dirty="0" err="1" smtClean="0">
                <a:solidFill>
                  <a:schemeClr val="tx2"/>
                </a:solidFill>
              </a:rPr>
              <a:t>익스플로러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 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r>
              <a:rPr lang="ko-KR" altLang="en-US" sz="1000" b="1" dirty="0" smtClean="0">
                <a:solidFill>
                  <a:schemeClr val="tx2"/>
                </a:solidFill>
              </a:rPr>
              <a:t>도구옵션설정하기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endParaRPr lang="en-US" altLang="ko-KR" sz="1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01  </a:t>
            </a:r>
            <a:r>
              <a:rPr lang="ko-KR" altLang="en-US" dirty="0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인터넷예약방식</a:t>
            </a:r>
            <a:endParaRPr lang="ko-KR" altLang="en-US" dirty="0">
              <a:solidFill>
                <a:srgbClr val="FF0000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146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7041205" y="6597650"/>
            <a:ext cx="2132226" cy="260350"/>
          </a:xfrm>
        </p:spPr>
        <p:txBody>
          <a:bodyPr/>
          <a:lstStyle/>
          <a:p>
            <a:pPr>
              <a:defRPr/>
            </a:pPr>
            <a:fld id="{85FBFEBF-EF54-4971-B145-88AE459359F9}" type="slidenum">
              <a:rPr lang="en-US" altLang="ko-KR" sz="1000" b="0"/>
              <a:pPr>
                <a:defRPr/>
              </a:pPr>
              <a:t>9</a:t>
            </a:fld>
            <a:endParaRPr lang="en-US" altLang="ko-KR" sz="1000" b="0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6804248" y="692696"/>
            <a:ext cx="0" cy="6165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04248" y="1124744"/>
            <a:ext cx="2339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000" b="1" dirty="0" smtClean="0">
                <a:solidFill>
                  <a:schemeClr val="tx2"/>
                </a:solidFill>
              </a:rPr>
              <a:t>학생증체크카드 인터넷 금융신청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r>
              <a:rPr lang="en-US" altLang="ko-KR" sz="1000" b="1" dirty="0">
                <a:solidFill>
                  <a:schemeClr val="tx2"/>
                </a:solidFill>
              </a:rPr>
              <a:t> 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   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정보제공 동의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 &lt;</a:t>
            </a:r>
            <a:r>
              <a:rPr lang="ko-KR" altLang="en-US" sz="1000" dirty="0" smtClean="0"/>
              <a:t>주요내용</a:t>
            </a:r>
            <a:r>
              <a:rPr lang="en-US" altLang="ko-KR" sz="1000" dirty="0" smtClean="0"/>
              <a:t>&gt;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학생증체크카드 발급을 위한 학적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정보를 학교로부터 제공 받는 것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관련 동의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원활한 학사운영을 위하여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학교에서 요청하는 경우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학생 신청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정보 학교 제공 관련 동의</a:t>
            </a:r>
            <a:endParaRPr lang="en-US" altLang="ko-KR" sz="1000" dirty="0" smtClean="0"/>
          </a:p>
        </p:txBody>
      </p:sp>
      <p:sp>
        <p:nvSpPr>
          <p:cNvPr id="13" name="직사각형 12"/>
          <p:cNvSpPr/>
          <p:nvPr/>
        </p:nvSpPr>
        <p:spPr>
          <a:xfrm>
            <a:off x="2881908" y="3077344"/>
            <a:ext cx="779433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02571"/>
            <a:ext cx="4752528" cy="57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5131713" y="2204864"/>
            <a:ext cx="576064" cy="3744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059832" y="6165304"/>
            <a:ext cx="1008112" cy="3707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01  </a:t>
            </a:r>
            <a:r>
              <a:rPr lang="ko-KR" altLang="en-US" dirty="0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인터넷예약방식</a:t>
            </a:r>
            <a:endParaRPr lang="ko-KR" altLang="en-US" dirty="0">
              <a:solidFill>
                <a:srgbClr val="FF0000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18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B904F4F58B79C44981691469A6131634" ma:contentTypeVersion="0" ma:contentTypeDescription="새 문서를 만듭니다." ma:contentTypeScope="" ma:versionID="6c6abe38f745f9985ba934958160e95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8509c16e2068e4d5d0612c501c1975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2CDB11-78CA-4E9C-9714-31AA6CFBF48B}">
  <ds:schemaRefs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5D8F891-6355-4C88-A516-9C3E8FB681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A421051-8D96-46A8-A0CC-F37ED56B1D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1502</TotalTime>
  <Words>577</Words>
  <Application>Microsoft Office PowerPoint</Application>
  <PresentationFormat>화면 슬라이드 쇼(4:3)</PresentationFormat>
  <Paragraphs>175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2" baseType="lpstr">
      <vt:lpstr>나눔고딕 ExtraBold</vt:lpstr>
      <vt:lpstr>맑은 고딕</vt:lpstr>
      <vt:lpstr>원신한 Light</vt:lpstr>
      <vt:lpstr>원신한 Medium</vt:lpstr>
      <vt:lpstr>Arial</vt:lpstr>
      <vt:lpstr>Calibri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전수연(13200267)</dc:creator>
  <cp:lastModifiedBy>USER</cp:lastModifiedBy>
  <cp:revision>151</cp:revision>
  <dcterms:created xsi:type="dcterms:W3CDTF">2019-01-11T02:19:27Z</dcterms:created>
  <dcterms:modified xsi:type="dcterms:W3CDTF">2019-09-05T00:39:29Z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0x010100B904F4F58B79C44981691469A6131634</vt:lpwstr>
  </property>
</Properties>
</file>