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65" r:id="rId7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39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39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88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2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48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57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39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33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72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15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27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ACC0E-DBD6-480A-B174-3FF3EF1D4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31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2293257"/>
            <a:ext cx="12192000" cy="11611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/>
          </a:p>
        </p:txBody>
      </p:sp>
      <p:sp>
        <p:nvSpPr>
          <p:cNvPr id="14" name="TextBox 13"/>
          <p:cNvSpPr txBox="1"/>
          <p:nvPr/>
        </p:nvSpPr>
        <p:spPr>
          <a:xfrm>
            <a:off x="3105852" y="4760735"/>
            <a:ext cx="574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종합정보시스템 계좌정보 등록하는 방법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2684" y="885373"/>
            <a:ext cx="838864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 smtClean="0">
                <a:latin typeface="+mj-lt"/>
              </a:rPr>
              <a:t>신</a:t>
            </a:r>
            <a:r>
              <a:rPr lang="en-US" altLang="ko-KR" sz="5400" b="1" dirty="0">
                <a:latin typeface="+mj-lt"/>
              </a:rPr>
              <a:t>·</a:t>
            </a:r>
            <a:r>
              <a:rPr lang="ko-KR" altLang="en-US" sz="5400" b="1" dirty="0" smtClean="0">
                <a:latin typeface="+mj-lt"/>
              </a:rPr>
              <a:t>편입생 및 재학생</a:t>
            </a:r>
            <a:endParaRPr lang="en-US" altLang="ko-KR" sz="5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altLang="ko-KR" sz="5400" b="1" dirty="0" smtClean="0">
                <a:latin typeface="+mj-lt"/>
              </a:rPr>
              <a:t>[ </a:t>
            </a:r>
            <a:r>
              <a:rPr lang="ko-KR" altLang="en-US" sz="5400" b="1" dirty="0" smtClean="0">
                <a:latin typeface="+mj-lt"/>
              </a:rPr>
              <a:t>계좌정보 등록 </a:t>
            </a:r>
            <a:r>
              <a:rPr lang="en-US" altLang="ko-KR" sz="5400" b="1" dirty="0" smtClean="0">
                <a:latin typeface="+mj-lt"/>
              </a:rPr>
              <a:t>]</a:t>
            </a:r>
          </a:p>
          <a:p>
            <a:pPr algn="ctr">
              <a:lnSpc>
                <a:spcPct val="150000"/>
              </a:lnSpc>
            </a:pPr>
            <a:r>
              <a:rPr lang="ko-KR" altLang="en-US" sz="5400" b="1" dirty="0" smtClean="0">
                <a:latin typeface="+mj-lt"/>
              </a:rPr>
              <a:t>가이드</a:t>
            </a:r>
            <a:endParaRPr lang="ko-KR" altLang="en-US" sz="5400" b="1" dirty="0">
              <a:latin typeface="+mj-lt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35767" r="24802" b="51111"/>
          <a:stretch/>
        </p:blipFill>
        <p:spPr>
          <a:xfrm>
            <a:off x="8697808" y="5581759"/>
            <a:ext cx="3436136" cy="11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7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20" y="175941"/>
            <a:ext cx="7005803" cy="37948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12302" b="19131"/>
          <a:stretch/>
        </p:blipFill>
        <p:spPr>
          <a:xfrm>
            <a:off x="198393" y="428175"/>
            <a:ext cx="4144191" cy="483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279" y="1071155"/>
            <a:ext cx="425469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목원대학교 홈페이지 </a:t>
            </a:r>
            <a:r>
              <a:rPr lang="ko-KR" altLang="en-US" sz="2400" b="1" dirty="0" smtClean="0">
                <a:latin typeface="+mj-lt"/>
              </a:rPr>
              <a:t>접속</a:t>
            </a:r>
            <a:r>
              <a:rPr lang="en-US" altLang="ko-KR" sz="2400" b="1" dirty="0" smtClean="0">
                <a:latin typeface="+mj-lt"/>
              </a:rPr>
              <a:t>!</a:t>
            </a:r>
            <a:endParaRPr lang="ko-KR" alt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3697" y="2280712"/>
            <a:ext cx="35892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mtClean="0">
                <a:solidFill>
                  <a:srgbClr val="FF0000"/>
                </a:solidFill>
                <a:latin typeface="+mj-lt"/>
              </a:rPr>
              <a:t>목원대학교 홈페이지</a:t>
            </a:r>
            <a:endParaRPr lang="ko-KR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4624251" y="639664"/>
            <a:ext cx="1017724" cy="8629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7279" y="4514283"/>
            <a:ext cx="893225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홈페이지 오른쪽 상단 </a:t>
            </a:r>
            <a:r>
              <a:rPr lang="ko-KR" altLang="en-US" sz="2400" b="1" dirty="0" smtClean="0">
                <a:latin typeface="+mj-lt"/>
              </a:rPr>
              <a:t>메뉴 중 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[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+mj-lt"/>
              </a:rPr>
              <a:t>교내사이트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 ] </a:t>
            </a:r>
            <a:r>
              <a:rPr lang="ko-KR" altLang="en-US" sz="2400" b="1" dirty="0" smtClean="0">
                <a:latin typeface="+mj-lt"/>
              </a:rPr>
              <a:t>클릭해서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 접속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ko-KR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오른쪽 화살표 11"/>
          <p:cNvSpPr/>
          <p:nvPr/>
        </p:nvSpPr>
        <p:spPr>
          <a:xfrm rot="5400000">
            <a:off x="7407774" y="4909501"/>
            <a:ext cx="465320" cy="59821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2" b="66363"/>
          <a:stretch/>
        </p:blipFill>
        <p:spPr>
          <a:xfrm>
            <a:off x="0" y="5545180"/>
            <a:ext cx="12192000" cy="529936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10993581" y="5468201"/>
            <a:ext cx="683893" cy="6838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3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0" b="19036"/>
          <a:stretch/>
        </p:blipFill>
        <p:spPr>
          <a:xfrm>
            <a:off x="0" y="995488"/>
            <a:ext cx="12192000" cy="4549102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1350817" y="2740058"/>
            <a:ext cx="1194955" cy="3325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왼쪽/위쪽 화살표 15"/>
          <p:cNvSpPr/>
          <p:nvPr/>
        </p:nvSpPr>
        <p:spPr>
          <a:xfrm>
            <a:off x="2754508" y="434184"/>
            <a:ext cx="1698172" cy="2915072"/>
          </a:xfrm>
          <a:prstGeom prst="lef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47052" y="434184"/>
            <a:ext cx="777007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3.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+mj-lt"/>
              </a:rPr>
              <a:t>교내사이트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– [ 04.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종합정보시스템 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] </a:t>
            </a:r>
            <a:r>
              <a:rPr lang="ko-KR" altLang="en-US" sz="2400" b="1" dirty="0" smtClean="0">
                <a:latin typeface="+mj-lt"/>
              </a:rPr>
              <a:t>클릭해서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 접속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ko-KR" alt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82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0" r="10137" b="21742"/>
          <a:stretch/>
        </p:blipFill>
        <p:spPr>
          <a:xfrm>
            <a:off x="964276" y="1113905"/>
            <a:ext cx="10956175" cy="4696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417" y="868271"/>
            <a:ext cx="422383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4.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본인의 학번 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/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비밀번호</a:t>
            </a:r>
            <a:endParaRPr lang="en-US" altLang="ko-KR" sz="24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atin typeface="+mj-lt"/>
              </a:rPr>
              <a:t>입력하고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 로그인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ko-KR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766853" y="1637109"/>
            <a:ext cx="1017724" cy="8629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838008" y="1330036"/>
            <a:ext cx="2011680" cy="15378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6997733" y="1701454"/>
            <a:ext cx="706187" cy="734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63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67"/>
          <a:stretch/>
        </p:blipFill>
        <p:spPr>
          <a:xfrm>
            <a:off x="3663442" y="187767"/>
            <a:ext cx="8175737" cy="6562167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5453421" y="615142"/>
            <a:ext cx="566849" cy="5321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530438" y="1864821"/>
            <a:ext cx="1683497" cy="1501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800772" y="2377440"/>
            <a:ext cx="1122218" cy="182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17680" y="307413"/>
            <a:ext cx="2921813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5. [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일반 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-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   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개인정보관리 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     개인정보변경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latin typeface="+mj-lt"/>
              </a:rPr>
              <a:t>     클릭</a:t>
            </a:r>
            <a:r>
              <a:rPr lang="en-US" altLang="ko-KR" sz="2400" b="1" dirty="0" smtClean="0">
                <a:latin typeface="+mj-lt"/>
              </a:rPr>
              <a:t>!</a:t>
            </a:r>
            <a:endParaRPr lang="ko-KR" altLang="en-US" sz="2400" b="1" dirty="0">
              <a:latin typeface="+mj-lt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3239491" y="449716"/>
            <a:ext cx="2138843" cy="8629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5400000">
            <a:off x="3833145" y="881207"/>
            <a:ext cx="1057472" cy="8629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70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67"/>
          <a:stretch/>
        </p:blipFill>
        <p:spPr>
          <a:xfrm>
            <a:off x="3663442" y="187767"/>
            <a:ext cx="8175737" cy="656216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800772" y="2377440"/>
            <a:ext cx="1122218" cy="182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230559" y="4391890"/>
            <a:ext cx="6342613" cy="3048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1014636" y="4763192"/>
            <a:ext cx="483722" cy="457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17679" y="3609030"/>
            <a:ext cx="2921813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6. </a:t>
            </a:r>
            <a:r>
              <a:rPr lang="ko-KR" altLang="en-US" sz="2400" b="1" dirty="0" smtClean="0">
                <a:latin typeface="+mj-lt"/>
              </a:rPr>
              <a:t>본인명의 계좌의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rgbClr val="FF0000"/>
                </a:solidFill>
                <a:latin typeface="+mj-lt"/>
              </a:rPr>
              <a:t>은행명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계좌번호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예금주 </a:t>
            </a:r>
            <a:r>
              <a:rPr lang="ko-KR" altLang="en-US" sz="2400" b="1" dirty="0" smtClean="0">
                <a:latin typeface="+mj-lt"/>
              </a:rPr>
              <a:t>입력 후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저장</a:t>
            </a:r>
            <a:r>
              <a:rPr lang="en-US" altLang="ko-KR" sz="2400" b="1" dirty="0">
                <a:latin typeface="+mj-lt"/>
              </a:rPr>
              <a:t> </a:t>
            </a:r>
            <a:r>
              <a:rPr lang="ko-KR" altLang="en-US" sz="2400" b="1" dirty="0" smtClean="0">
                <a:latin typeface="+mj-lt"/>
              </a:rPr>
              <a:t>버튼 클릭</a:t>
            </a:r>
            <a:r>
              <a:rPr lang="en-US" altLang="ko-KR" sz="2400" b="1" dirty="0" smtClean="0">
                <a:latin typeface="+mj-lt"/>
              </a:rPr>
              <a:t>!</a:t>
            </a:r>
            <a:endParaRPr lang="ko-KR" altLang="en-US" sz="2400" b="1" dirty="0">
              <a:latin typeface="+mj-lt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3239491" y="4134409"/>
            <a:ext cx="1966061" cy="8629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800772" y="5228965"/>
            <a:ext cx="700577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  <a:latin typeface="+mj-lt"/>
              </a:rPr>
              <a:t>9. </a:t>
            </a:r>
            <a:r>
              <a:rPr lang="ko-KR" altLang="en-US" sz="1200" b="1" dirty="0" smtClean="0">
                <a:solidFill>
                  <a:srgbClr val="FF0000"/>
                </a:solidFill>
                <a:latin typeface="+mj-lt"/>
              </a:rPr>
              <a:t>계좌정보를 정확하게 입력하고 저장</a:t>
            </a:r>
            <a:r>
              <a:rPr lang="en-US" altLang="ko-KR" sz="1200" b="1" dirty="0" smtClean="0">
                <a:solidFill>
                  <a:srgbClr val="FF0000"/>
                </a:solidFill>
                <a:latin typeface="+mj-lt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j-lt"/>
              </a:rPr>
              <a:t> </a:t>
            </a:r>
            <a:r>
              <a:rPr lang="en-US" altLang="ko-KR" sz="1200" b="1" dirty="0" smtClean="0">
                <a:latin typeface="+mj-lt"/>
              </a:rPr>
              <a:t>   </a:t>
            </a:r>
            <a:r>
              <a:rPr lang="ko-KR" altLang="en-US" sz="1200" b="1" dirty="0" smtClean="0">
                <a:latin typeface="+mj-lt"/>
              </a:rPr>
              <a:t>* 반드시 </a:t>
            </a:r>
            <a:r>
              <a:rPr lang="en-US" altLang="ko-KR" sz="1200" b="1" dirty="0" smtClean="0">
                <a:solidFill>
                  <a:srgbClr val="FF0000"/>
                </a:solidFill>
                <a:latin typeface="+mj-lt"/>
              </a:rPr>
              <a:t>‘</a:t>
            </a:r>
            <a:r>
              <a:rPr lang="ko-KR" altLang="en-US" sz="1200" b="1" dirty="0" smtClean="0">
                <a:solidFill>
                  <a:srgbClr val="FF0000"/>
                </a:solidFill>
                <a:latin typeface="+mj-lt"/>
              </a:rPr>
              <a:t>본인명의</a:t>
            </a:r>
            <a:r>
              <a:rPr lang="en-US" altLang="ko-KR" sz="1200" b="1" dirty="0" smtClean="0">
                <a:solidFill>
                  <a:srgbClr val="FF0000"/>
                </a:solidFill>
                <a:latin typeface="+mj-lt"/>
              </a:rPr>
              <a:t>’</a:t>
            </a:r>
            <a:r>
              <a:rPr lang="ko-KR" altLang="en-US" sz="1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ko-KR" altLang="en-US" sz="1200" b="1" dirty="0" smtClean="0">
                <a:latin typeface="+mj-lt"/>
              </a:rPr>
              <a:t>계좌 </a:t>
            </a:r>
            <a:r>
              <a:rPr lang="en-US" altLang="ko-KR" sz="1200" b="1" dirty="0" smtClean="0">
                <a:latin typeface="+mj-lt"/>
              </a:rPr>
              <a:t>(</a:t>
            </a:r>
            <a:r>
              <a:rPr lang="ko-KR" altLang="en-US" sz="1200" b="1" dirty="0" smtClean="0">
                <a:latin typeface="+mj-lt"/>
              </a:rPr>
              <a:t>형제</a:t>
            </a:r>
            <a:r>
              <a:rPr lang="en-US" altLang="ko-KR" sz="1200" b="1" dirty="0" smtClean="0">
                <a:latin typeface="+mj-lt"/>
              </a:rPr>
              <a:t>, </a:t>
            </a:r>
            <a:r>
              <a:rPr lang="ko-KR" altLang="en-US" sz="1200" b="1" dirty="0" smtClean="0">
                <a:latin typeface="+mj-lt"/>
              </a:rPr>
              <a:t>부모님 </a:t>
            </a:r>
            <a:r>
              <a:rPr lang="en-US" altLang="ko-KR" sz="1200" b="1" dirty="0" smtClean="0">
                <a:latin typeface="+mj-lt"/>
              </a:rPr>
              <a:t>NO NO!)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j-lt"/>
              </a:rPr>
              <a:t> </a:t>
            </a:r>
            <a:r>
              <a:rPr lang="en-US" altLang="ko-KR" sz="1200" b="1" dirty="0" smtClean="0">
                <a:latin typeface="+mj-lt"/>
              </a:rPr>
              <a:t>   </a:t>
            </a:r>
            <a:r>
              <a:rPr lang="ko-KR" altLang="en-US" sz="1200" b="1" dirty="0" smtClean="0">
                <a:latin typeface="+mj-lt"/>
              </a:rPr>
              <a:t>* 가능하면 </a:t>
            </a:r>
            <a:r>
              <a:rPr lang="ko-KR" altLang="en-US" sz="1200" b="1" dirty="0" smtClean="0">
                <a:solidFill>
                  <a:srgbClr val="FF0000"/>
                </a:solidFill>
                <a:latin typeface="+mj-lt"/>
              </a:rPr>
              <a:t>우리은행</a:t>
            </a:r>
            <a:r>
              <a:rPr lang="en-US" altLang="ko-KR" sz="12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  <a:latin typeface="+mj-lt"/>
              </a:rPr>
              <a:t>우체국</a:t>
            </a:r>
            <a:r>
              <a:rPr lang="ko-KR" altLang="en-US" sz="1200" b="1" dirty="0" smtClean="0">
                <a:latin typeface="+mj-lt"/>
              </a:rPr>
              <a:t> 계좌 입력 </a:t>
            </a:r>
            <a:r>
              <a:rPr lang="en-US" altLang="ko-KR" sz="12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  <a:latin typeface="+mj-lt"/>
              </a:rPr>
              <a:t>이 외의 은행도 상관 </a:t>
            </a:r>
            <a:r>
              <a:rPr lang="en-US" altLang="ko-KR" sz="1200" b="1" dirty="0" smtClean="0">
                <a:solidFill>
                  <a:srgbClr val="FF0000"/>
                </a:solidFill>
                <a:latin typeface="+mj-lt"/>
              </a:rPr>
              <a:t>X)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j-lt"/>
              </a:rPr>
              <a:t>* 잘못 된 계좌정보 입력 시</a:t>
            </a:r>
            <a:r>
              <a:rPr lang="en-US" altLang="ko-KR" sz="1200" b="1" dirty="0" smtClean="0">
                <a:latin typeface="+mj-lt"/>
              </a:rPr>
              <a:t>, </a:t>
            </a:r>
            <a:r>
              <a:rPr lang="ko-KR" altLang="en-US" sz="1200" b="1" dirty="0" smtClean="0">
                <a:latin typeface="+mj-lt"/>
              </a:rPr>
              <a:t>장학금 지급 등에서 불이익이 있을 수 있습니다</a:t>
            </a:r>
            <a:endParaRPr lang="en-US" altLang="ko-KR" sz="1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2736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135</Words>
  <Application>Microsoft Office PowerPoint</Application>
  <PresentationFormat>와이드스크린</PresentationFormat>
  <Paragraphs>22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29</cp:revision>
  <cp:lastPrinted>2020-03-06T04:32:31Z</cp:lastPrinted>
  <dcterms:created xsi:type="dcterms:W3CDTF">2020-03-06T01:10:55Z</dcterms:created>
  <dcterms:modified xsi:type="dcterms:W3CDTF">2022-06-07T04:58:52Z</dcterms:modified>
</cp:coreProperties>
</file>