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6" r:id="rId2"/>
    <p:sldId id="317" r:id="rId3"/>
    <p:sldId id="313" r:id="rId4"/>
    <p:sldId id="314" r:id="rId5"/>
    <p:sldId id="315" r:id="rId6"/>
    <p:sldId id="298" r:id="rId7"/>
    <p:sldId id="257" r:id="rId8"/>
    <p:sldId id="279" r:id="rId9"/>
    <p:sldId id="304" r:id="rId10"/>
    <p:sldId id="320" r:id="rId11"/>
    <p:sldId id="307" r:id="rId12"/>
    <p:sldId id="308" r:id="rId13"/>
    <p:sldId id="309" r:id="rId14"/>
    <p:sldId id="311" r:id="rId15"/>
    <p:sldId id="285" r:id="rId16"/>
    <p:sldId id="286" r:id="rId17"/>
    <p:sldId id="321" r:id="rId18"/>
    <p:sldId id="319" r:id="rId19"/>
    <p:sldId id="287" r:id="rId20"/>
    <p:sldId id="310" r:id="rId21"/>
    <p:sldId id="288" r:id="rId22"/>
    <p:sldId id="322" r:id="rId23"/>
    <p:sldId id="260" r:id="rId24"/>
  </p:sldIdLst>
  <p:sldSz cx="9144000" cy="6858000" type="screen4x3"/>
  <p:notesSz cx="10234613" cy="7104063"/>
  <p:embeddedFontLst>
    <p:embeddedFont>
      <p:font typeface="HY그래픽M" panose="02030600000101010101" pitchFamily="18" charset="-127"/>
      <p:regular r:id="rId27"/>
    </p:embeddedFont>
    <p:embeddedFont>
      <p:font typeface="HY헤드라인M" panose="02030600000101010101" pitchFamily="18" charset="-127"/>
      <p:regular r:id="rId28"/>
    </p:embeddedFont>
    <p:embeddedFont>
      <p:font typeface="KoPub돋움체 Bold" panose="02020603020101020101" pitchFamily="18" charset="-127"/>
      <p:regular r:id="rId29"/>
    </p:embeddedFont>
    <p:embeddedFont>
      <p:font typeface="나눔고딕" panose="020D0604000000000000" pitchFamily="50" charset="-127"/>
      <p:regular r:id="rId30"/>
    </p:embeddedFont>
    <p:embeddedFont>
      <p:font typeface="맑은 고딕" panose="020B0503020000020004" pitchFamily="50" charset="-127"/>
      <p:regular r:id="rId31"/>
      <p:bold r:id="rId3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59" userDrawn="1">
          <p15:clr>
            <a:srgbClr val="A4A3A4"/>
          </p15:clr>
        </p15:guide>
        <p15:guide id="4" pos="5205" userDrawn="1">
          <p15:clr>
            <a:srgbClr val="A4A3A4"/>
          </p15:clr>
        </p15:guide>
        <p15:guide id="5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8" userDrawn="1">
          <p15:clr>
            <a:srgbClr val="A4A3A4"/>
          </p15:clr>
        </p15:guide>
        <p15:guide id="2" pos="32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5477D"/>
    <a:srgbClr val="004A82"/>
    <a:srgbClr val="EB9F15"/>
    <a:srgbClr val="709CBA"/>
    <a:srgbClr val="3C86B4"/>
    <a:srgbClr val="FFBD5D"/>
    <a:srgbClr val="760000"/>
    <a:srgbClr val="EEDDB4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700" autoAdjust="0"/>
  </p:normalViewPr>
  <p:slideViewPr>
    <p:cSldViewPr>
      <p:cViewPr varScale="1">
        <p:scale>
          <a:sx n="106" d="100"/>
          <a:sy n="106" d="100"/>
        </p:scale>
        <p:origin x="1968" y="108"/>
      </p:cViewPr>
      <p:guideLst>
        <p:guide orient="horz" pos="2444"/>
        <p:guide pos="2880"/>
        <p:guide orient="horz" pos="459"/>
        <p:guide pos="5205"/>
        <p:guide pos="4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76" y="-90"/>
      </p:cViewPr>
      <p:guideLst>
        <p:guide orient="horz" pos="2238"/>
        <p:guide pos="3224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5000" cy="355203"/>
          </a:xfrm>
          <a:prstGeom prst="rect">
            <a:avLst/>
          </a:prstGeom>
        </p:spPr>
        <p:txBody>
          <a:bodyPr vert="horz" lIns="94657" tIns="47329" rIns="94657" bIns="4732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797246" y="1"/>
            <a:ext cx="4435000" cy="355203"/>
          </a:xfrm>
          <a:prstGeom prst="rect">
            <a:avLst/>
          </a:prstGeom>
        </p:spPr>
        <p:txBody>
          <a:bodyPr vert="horz" lIns="94657" tIns="47329" rIns="94657" bIns="47329" rtlCol="0"/>
          <a:lstStyle>
            <a:lvl1pPr algn="r">
              <a:defRPr sz="1200"/>
            </a:lvl1pPr>
          </a:lstStyle>
          <a:p>
            <a:fld id="{A8CFC35E-7984-49A6-A97F-8FEA7A7FFEEC}" type="datetimeFigureOut">
              <a:rPr lang="ko-KR" altLang="en-US" smtClean="0"/>
              <a:t>2025-05-16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747627"/>
            <a:ext cx="4435000" cy="355203"/>
          </a:xfrm>
          <a:prstGeom prst="rect">
            <a:avLst/>
          </a:prstGeom>
        </p:spPr>
        <p:txBody>
          <a:bodyPr vert="horz" lIns="94657" tIns="47329" rIns="94657" bIns="4732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797246" y="6747627"/>
            <a:ext cx="4435000" cy="355203"/>
          </a:xfrm>
          <a:prstGeom prst="rect">
            <a:avLst/>
          </a:prstGeom>
        </p:spPr>
        <p:txBody>
          <a:bodyPr vert="horz" lIns="94657" tIns="47329" rIns="94657" bIns="47329" rtlCol="0" anchor="b"/>
          <a:lstStyle>
            <a:lvl1pPr algn="r">
              <a:defRPr sz="1200"/>
            </a:lvl1pPr>
          </a:lstStyle>
          <a:p>
            <a:fld id="{0C445F10-5ECD-4371-9B42-EA4AB5FDD9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776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5000" cy="355203"/>
          </a:xfrm>
          <a:prstGeom prst="rect">
            <a:avLst/>
          </a:prstGeom>
        </p:spPr>
        <p:txBody>
          <a:bodyPr vert="horz" lIns="94657" tIns="47329" rIns="94657" bIns="4732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797246" y="1"/>
            <a:ext cx="4435000" cy="355203"/>
          </a:xfrm>
          <a:prstGeom prst="rect">
            <a:avLst/>
          </a:prstGeom>
        </p:spPr>
        <p:txBody>
          <a:bodyPr vert="horz" lIns="94657" tIns="47329" rIns="94657" bIns="47329" rtlCol="0"/>
          <a:lstStyle>
            <a:lvl1pPr algn="r">
              <a:defRPr sz="1200"/>
            </a:lvl1pPr>
          </a:lstStyle>
          <a:p>
            <a:fld id="{5A963C37-AC89-4893-98DA-3A89C1CDD014}" type="datetimeFigureOut">
              <a:rPr lang="ko-KR" altLang="en-US" smtClean="0"/>
              <a:t>2025-05-16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57" tIns="47329" rIns="94657" bIns="4732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3462" y="3374431"/>
            <a:ext cx="8187690" cy="3196828"/>
          </a:xfrm>
          <a:prstGeom prst="rect">
            <a:avLst/>
          </a:prstGeom>
        </p:spPr>
        <p:txBody>
          <a:bodyPr vert="horz" lIns="94657" tIns="47329" rIns="94657" bIns="47329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747627"/>
            <a:ext cx="4435000" cy="355203"/>
          </a:xfrm>
          <a:prstGeom prst="rect">
            <a:avLst/>
          </a:prstGeom>
        </p:spPr>
        <p:txBody>
          <a:bodyPr vert="horz" lIns="94657" tIns="47329" rIns="94657" bIns="4732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797246" y="6747627"/>
            <a:ext cx="4435000" cy="355203"/>
          </a:xfrm>
          <a:prstGeom prst="rect">
            <a:avLst/>
          </a:prstGeom>
        </p:spPr>
        <p:txBody>
          <a:bodyPr vert="horz" lIns="94657" tIns="47329" rIns="94657" bIns="47329" rtlCol="0" anchor="b"/>
          <a:lstStyle>
            <a:lvl1pPr algn="r">
              <a:defRPr sz="1200"/>
            </a:lvl1pPr>
          </a:lstStyle>
          <a:p>
            <a:fld id="{1D95D76B-8796-4298-B6F6-9BFD7981A4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9420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D76B-8796-4298-B6F6-9BFD7981A42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277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D76B-8796-4298-B6F6-9BFD7981A42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189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D76B-8796-4298-B6F6-9BFD7981A42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6854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D76B-8796-4298-B6F6-9BFD7981A42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6019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D76B-8796-4298-B6F6-9BFD7981A42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7973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D76B-8796-4298-B6F6-9BFD7981A42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296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D76B-8796-4298-B6F6-9BFD7981A42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7013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2">
              <a:defRPr/>
            </a:pPr>
            <a:fld id="{1D95D76B-8796-4298-B6F6-9BFD7981A421}" type="slidenum">
              <a: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 defTabSz="914302">
                <a:defRPr/>
              </a:pPr>
              <a:t>17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6056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D76B-8796-4298-B6F6-9BFD7981A421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852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8" y="5949336"/>
            <a:ext cx="2219325" cy="7524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타원 3"/>
          <p:cNvSpPr/>
          <p:nvPr userDrawn="1"/>
        </p:nvSpPr>
        <p:spPr>
          <a:xfrm>
            <a:off x="1" y="-12032"/>
            <a:ext cx="5832167" cy="6870032"/>
          </a:xfrm>
          <a:custGeom>
            <a:avLst/>
            <a:gdLst>
              <a:gd name="connsiteX0" fmla="*/ 0 w 5518454"/>
              <a:gd name="connsiteY0" fmla="*/ 12031 h 6870032"/>
              <a:gd name="connsiteX1" fmla="*/ 3973107 w 5518454"/>
              <a:gd name="connsiteY1" fmla="*/ 0 h 6870032"/>
              <a:gd name="connsiteX2" fmla="*/ 5518454 w 5518454"/>
              <a:gd name="connsiteY2" fmla="*/ 3687606 h 6870032"/>
              <a:gd name="connsiteX3" fmla="*/ 4131030 w 5518454"/>
              <a:gd name="connsiteY3" fmla="*/ 6870032 h 6870032"/>
              <a:gd name="connsiteX4" fmla="*/ 0 w 5518454"/>
              <a:gd name="connsiteY4" fmla="*/ 6870032 h 6870032"/>
              <a:gd name="connsiteX5" fmla="*/ 0 w 5518454"/>
              <a:gd name="connsiteY5" fmla="*/ 12031 h 6870032"/>
              <a:gd name="connsiteX0" fmla="*/ 0 w 5518454"/>
              <a:gd name="connsiteY0" fmla="*/ 12031 h 6870032"/>
              <a:gd name="connsiteX1" fmla="*/ 3973107 w 5518454"/>
              <a:gd name="connsiteY1" fmla="*/ 0 h 6870032"/>
              <a:gd name="connsiteX2" fmla="*/ 5518454 w 5518454"/>
              <a:gd name="connsiteY2" fmla="*/ 3687606 h 6870032"/>
              <a:gd name="connsiteX3" fmla="*/ 4131030 w 5518454"/>
              <a:gd name="connsiteY3" fmla="*/ 6870032 h 6870032"/>
              <a:gd name="connsiteX4" fmla="*/ 0 w 5518454"/>
              <a:gd name="connsiteY4" fmla="*/ 6870032 h 6870032"/>
              <a:gd name="connsiteX5" fmla="*/ 0 w 5518454"/>
              <a:gd name="connsiteY5" fmla="*/ 12031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8454" h="6870032">
                <a:moveTo>
                  <a:pt x="0" y="12031"/>
                </a:moveTo>
                <a:lnTo>
                  <a:pt x="3973107" y="0"/>
                </a:lnTo>
                <a:cubicBezTo>
                  <a:pt x="4996885" y="925477"/>
                  <a:pt x="5518454" y="2139879"/>
                  <a:pt x="5518454" y="3687606"/>
                </a:cubicBezTo>
                <a:cubicBezTo>
                  <a:pt x="5518454" y="4944682"/>
                  <a:pt x="4984787" y="6077113"/>
                  <a:pt x="4131030" y="6870032"/>
                </a:cubicBezTo>
                <a:lnTo>
                  <a:pt x="0" y="6870032"/>
                </a:lnTo>
                <a:lnTo>
                  <a:pt x="0" y="12031"/>
                </a:lnTo>
                <a:close/>
              </a:path>
            </a:pathLst>
          </a:custGeom>
          <a:solidFill>
            <a:srgbClr val="709CB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B4C2EE1-A4CF-460B-82A6-862DB45F42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38" y="233018"/>
            <a:ext cx="2218085" cy="3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3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 userDrawn="1"/>
        </p:nvGrpSpPr>
        <p:grpSpPr>
          <a:xfrm>
            <a:off x="0" y="0"/>
            <a:ext cx="9143999" cy="6858001"/>
            <a:chOff x="0" y="0"/>
            <a:chExt cx="9143999" cy="6858001"/>
          </a:xfrm>
        </p:grpSpPr>
        <p:grpSp>
          <p:nvGrpSpPr>
            <p:cNvPr id="4" name="그룹 3"/>
            <p:cNvGrpSpPr/>
            <p:nvPr/>
          </p:nvGrpSpPr>
          <p:grpSpPr>
            <a:xfrm>
              <a:off x="4607698" y="3429000"/>
              <a:ext cx="4536301" cy="3429001"/>
              <a:chOff x="4607698" y="3429000"/>
              <a:chExt cx="4536301" cy="3429001"/>
            </a:xfrm>
          </p:grpSpPr>
          <p:sp>
            <p:nvSpPr>
              <p:cNvPr id="9" name="직사각형 2"/>
              <p:cNvSpPr/>
              <p:nvPr/>
            </p:nvSpPr>
            <p:spPr>
              <a:xfrm>
                <a:off x="5237782" y="3429000"/>
                <a:ext cx="3906216" cy="3429001"/>
              </a:xfrm>
              <a:custGeom>
                <a:avLst/>
                <a:gdLst/>
                <a:ahLst/>
                <a:cxnLst/>
                <a:rect l="l" t="t" r="r" b="b"/>
                <a:pathLst>
                  <a:path w="7626551" h="5470733">
                    <a:moveTo>
                      <a:pt x="7626551" y="0"/>
                    </a:moveTo>
                    <a:lnTo>
                      <a:pt x="7626551" y="5470733"/>
                    </a:lnTo>
                    <a:lnTo>
                      <a:pt x="0" y="5470733"/>
                    </a:lnTo>
                    <a:cubicBezTo>
                      <a:pt x="3964640" y="4866814"/>
                      <a:pt x="7026430" y="2698749"/>
                      <a:pt x="7626551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2"/>
              <p:cNvSpPr/>
              <p:nvPr/>
            </p:nvSpPr>
            <p:spPr>
              <a:xfrm>
                <a:off x="4936069" y="4243380"/>
                <a:ext cx="4207930" cy="2614621"/>
              </a:xfrm>
              <a:custGeom>
                <a:avLst/>
                <a:gdLst/>
                <a:ahLst/>
                <a:cxnLst/>
                <a:rect l="l" t="t" r="r" b="b"/>
                <a:pathLst>
                  <a:path w="7626551" h="5470733">
                    <a:moveTo>
                      <a:pt x="7626551" y="0"/>
                    </a:moveTo>
                    <a:lnTo>
                      <a:pt x="7626551" y="5470733"/>
                    </a:lnTo>
                    <a:lnTo>
                      <a:pt x="0" y="5470733"/>
                    </a:lnTo>
                    <a:cubicBezTo>
                      <a:pt x="3964640" y="4866814"/>
                      <a:pt x="7026430" y="2698749"/>
                      <a:pt x="7626551" y="0"/>
                    </a:cubicBezTo>
                    <a:close/>
                  </a:path>
                </a:pathLst>
              </a:custGeom>
              <a:solidFill>
                <a:srgbClr val="004A8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2"/>
              <p:cNvSpPr/>
              <p:nvPr/>
            </p:nvSpPr>
            <p:spPr>
              <a:xfrm>
                <a:off x="4607698" y="4738446"/>
                <a:ext cx="4536300" cy="2119555"/>
              </a:xfrm>
              <a:custGeom>
                <a:avLst/>
                <a:gdLst/>
                <a:ahLst/>
                <a:cxnLst/>
                <a:rect l="l" t="t" r="r" b="b"/>
                <a:pathLst>
                  <a:path w="7626551" h="5470733">
                    <a:moveTo>
                      <a:pt x="7626551" y="0"/>
                    </a:moveTo>
                    <a:lnTo>
                      <a:pt x="7626551" y="5470733"/>
                    </a:lnTo>
                    <a:lnTo>
                      <a:pt x="0" y="5470733"/>
                    </a:lnTo>
                    <a:cubicBezTo>
                      <a:pt x="3964640" y="4866814"/>
                      <a:pt x="7026430" y="2698749"/>
                      <a:pt x="7626551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그룹 4"/>
            <p:cNvGrpSpPr/>
            <p:nvPr/>
          </p:nvGrpSpPr>
          <p:grpSpPr>
            <a:xfrm flipH="1" flipV="1">
              <a:off x="0" y="0"/>
              <a:ext cx="4536301" cy="3429001"/>
              <a:chOff x="4607698" y="3429000"/>
              <a:chExt cx="4536301" cy="3429001"/>
            </a:xfrm>
          </p:grpSpPr>
          <p:sp>
            <p:nvSpPr>
              <p:cNvPr id="6" name="직사각형 2"/>
              <p:cNvSpPr/>
              <p:nvPr/>
            </p:nvSpPr>
            <p:spPr>
              <a:xfrm>
                <a:off x="5237782" y="3429000"/>
                <a:ext cx="3906216" cy="3429001"/>
              </a:xfrm>
              <a:custGeom>
                <a:avLst/>
                <a:gdLst/>
                <a:ahLst/>
                <a:cxnLst/>
                <a:rect l="l" t="t" r="r" b="b"/>
                <a:pathLst>
                  <a:path w="7626551" h="5470733">
                    <a:moveTo>
                      <a:pt x="7626551" y="0"/>
                    </a:moveTo>
                    <a:lnTo>
                      <a:pt x="7626551" y="5470733"/>
                    </a:lnTo>
                    <a:lnTo>
                      <a:pt x="0" y="5470733"/>
                    </a:lnTo>
                    <a:cubicBezTo>
                      <a:pt x="3964640" y="4866814"/>
                      <a:pt x="7026430" y="2698749"/>
                      <a:pt x="7626551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직사각형 2"/>
              <p:cNvSpPr/>
              <p:nvPr/>
            </p:nvSpPr>
            <p:spPr>
              <a:xfrm>
                <a:off x="4936069" y="4243380"/>
                <a:ext cx="4207930" cy="2614621"/>
              </a:xfrm>
              <a:custGeom>
                <a:avLst/>
                <a:gdLst/>
                <a:ahLst/>
                <a:cxnLst/>
                <a:rect l="l" t="t" r="r" b="b"/>
                <a:pathLst>
                  <a:path w="7626551" h="5470733">
                    <a:moveTo>
                      <a:pt x="7626551" y="0"/>
                    </a:moveTo>
                    <a:lnTo>
                      <a:pt x="7626551" y="5470733"/>
                    </a:lnTo>
                    <a:lnTo>
                      <a:pt x="0" y="5470733"/>
                    </a:lnTo>
                    <a:cubicBezTo>
                      <a:pt x="3964640" y="4866814"/>
                      <a:pt x="7026430" y="2698749"/>
                      <a:pt x="7626551" y="0"/>
                    </a:cubicBezTo>
                    <a:close/>
                  </a:path>
                </a:pathLst>
              </a:custGeom>
              <a:solidFill>
                <a:srgbClr val="004A8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2"/>
              <p:cNvSpPr/>
              <p:nvPr/>
            </p:nvSpPr>
            <p:spPr>
              <a:xfrm>
                <a:off x="4607698" y="4738446"/>
                <a:ext cx="4536300" cy="2119555"/>
              </a:xfrm>
              <a:custGeom>
                <a:avLst/>
                <a:gdLst/>
                <a:ahLst/>
                <a:cxnLst/>
                <a:rect l="l" t="t" r="r" b="b"/>
                <a:pathLst>
                  <a:path w="7626551" h="5470733">
                    <a:moveTo>
                      <a:pt x="7626551" y="0"/>
                    </a:moveTo>
                    <a:lnTo>
                      <a:pt x="7626551" y="5470733"/>
                    </a:lnTo>
                    <a:lnTo>
                      <a:pt x="0" y="5470733"/>
                    </a:lnTo>
                    <a:cubicBezTo>
                      <a:pt x="3964640" y="4866814"/>
                      <a:pt x="7026430" y="2698749"/>
                      <a:pt x="7626551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726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템플릿가이드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79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606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47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모서리가 둥근 직사각형 2"/>
          <p:cNvSpPr/>
          <p:nvPr userDrawn="1"/>
        </p:nvSpPr>
        <p:spPr>
          <a:xfrm>
            <a:off x="521460" y="2121594"/>
            <a:ext cx="8101080" cy="4230564"/>
          </a:xfrm>
          <a:prstGeom prst="roundRect">
            <a:avLst>
              <a:gd name="adj" fmla="val 3525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4F041B9-CC27-4094-97E7-8EEEE1AD9B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38" y="233018"/>
            <a:ext cx="2218085" cy="3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3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타원 3"/>
          <p:cNvSpPr/>
          <p:nvPr userDrawn="1"/>
        </p:nvSpPr>
        <p:spPr>
          <a:xfrm>
            <a:off x="1" y="-12032"/>
            <a:ext cx="5832167" cy="6870032"/>
          </a:xfrm>
          <a:custGeom>
            <a:avLst/>
            <a:gdLst>
              <a:gd name="connsiteX0" fmla="*/ 0 w 5518454"/>
              <a:gd name="connsiteY0" fmla="*/ 12031 h 6870032"/>
              <a:gd name="connsiteX1" fmla="*/ 3973107 w 5518454"/>
              <a:gd name="connsiteY1" fmla="*/ 0 h 6870032"/>
              <a:gd name="connsiteX2" fmla="*/ 5518454 w 5518454"/>
              <a:gd name="connsiteY2" fmla="*/ 3687606 h 6870032"/>
              <a:gd name="connsiteX3" fmla="*/ 4131030 w 5518454"/>
              <a:gd name="connsiteY3" fmla="*/ 6870032 h 6870032"/>
              <a:gd name="connsiteX4" fmla="*/ 0 w 5518454"/>
              <a:gd name="connsiteY4" fmla="*/ 6870032 h 6870032"/>
              <a:gd name="connsiteX5" fmla="*/ 0 w 5518454"/>
              <a:gd name="connsiteY5" fmla="*/ 12031 h 6870032"/>
              <a:gd name="connsiteX0" fmla="*/ 0 w 5518454"/>
              <a:gd name="connsiteY0" fmla="*/ 12031 h 6870032"/>
              <a:gd name="connsiteX1" fmla="*/ 3973107 w 5518454"/>
              <a:gd name="connsiteY1" fmla="*/ 0 h 6870032"/>
              <a:gd name="connsiteX2" fmla="*/ 5518454 w 5518454"/>
              <a:gd name="connsiteY2" fmla="*/ 3687606 h 6870032"/>
              <a:gd name="connsiteX3" fmla="*/ 4131030 w 5518454"/>
              <a:gd name="connsiteY3" fmla="*/ 6870032 h 6870032"/>
              <a:gd name="connsiteX4" fmla="*/ 0 w 5518454"/>
              <a:gd name="connsiteY4" fmla="*/ 6870032 h 6870032"/>
              <a:gd name="connsiteX5" fmla="*/ 0 w 5518454"/>
              <a:gd name="connsiteY5" fmla="*/ 12031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8454" h="6870032">
                <a:moveTo>
                  <a:pt x="0" y="12031"/>
                </a:moveTo>
                <a:lnTo>
                  <a:pt x="3973107" y="0"/>
                </a:lnTo>
                <a:cubicBezTo>
                  <a:pt x="4996885" y="925477"/>
                  <a:pt x="5518454" y="2139879"/>
                  <a:pt x="5518454" y="3687606"/>
                </a:cubicBezTo>
                <a:cubicBezTo>
                  <a:pt x="5518454" y="4944682"/>
                  <a:pt x="4984787" y="6077113"/>
                  <a:pt x="4131030" y="6870032"/>
                </a:cubicBezTo>
                <a:lnTo>
                  <a:pt x="0" y="6870032"/>
                </a:lnTo>
                <a:lnTo>
                  <a:pt x="0" y="12031"/>
                </a:lnTo>
                <a:close/>
              </a:path>
            </a:pathLst>
          </a:custGeom>
          <a:solidFill>
            <a:srgbClr val="709CB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B899B05-CC64-4E7D-93A8-C7321F8E8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38" y="233018"/>
            <a:ext cx="2218085" cy="3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1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 userDrawn="1"/>
        </p:nvSpPr>
        <p:spPr>
          <a:xfrm>
            <a:off x="341436" y="908664"/>
            <a:ext cx="8461128" cy="5670756"/>
          </a:xfrm>
          <a:prstGeom prst="roundRect">
            <a:avLst>
              <a:gd name="adj" fmla="val 3525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E5CC24F-5761-4EE4-85BB-3768FF77B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38" y="233018"/>
            <a:ext cx="2218085" cy="3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6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/>
          <a:srcRect r="-236"/>
          <a:stretch/>
        </p:blipFill>
        <p:spPr>
          <a:xfrm rot="10800000">
            <a:off x="-38470" y="-8135"/>
            <a:ext cx="9182469" cy="687401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2" y="6219372"/>
            <a:ext cx="1834153" cy="6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7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/>
          <a:srcRect r="-236"/>
          <a:stretch/>
        </p:blipFill>
        <p:spPr>
          <a:xfrm rot="10800000">
            <a:off x="-38470" y="-8135"/>
            <a:ext cx="9182469" cy="687401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2" y="6219372"/>
            <a:ext cx="1834153" cy="621880"/>
          </a:xfrm>
          <a:prstGeom prst="rect">
            <a:avLst/>
          </a:prstGeom>
        </p:spPr>
      </p:pic>
      <p:grpSp>
        <p:nvGrpSpPr>
          <p:cNvPr id="6" name="그룹 5"/>
          <p:cNvGrpSpPr/>
          <p:nvPr userDrawn="1"/>
        </p:nvGrpSpPr>
        <p:grpSpPr>
          <a:xfrm>
            <a:off x="2636838" y="1825530"/>
            <a:ext cx="3870325" cy="82550"/>
            <a:chOff x="2636838" y="2273300"/>
            <a:chExt cx="3870325" cy="82550"/>
          </a:xfrm>
        </p:grpSpPr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2636838" y="2273300"/>
              <a:ext cx="966788" cy="82550"/>
            </a:xfrm>
            <a:prstGeom prst="rect">
              <a:avLst/>
            </a:prstGeom>
            <a:solidFill>
              <a:srgbClr val="004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3603625" y="2273300"/>
              <a:ext cx="968375" cy="82550"/>
            </a:xfrm>
            <a:prstGeom prst="rect">
              <a:avLst/>
            </a:prstGeom>
            <a:solidFill>
              <a:srgbClr val="EB9F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Rectangle 12"/>
            <p:cNvSpPr>
              <a:spLocks noChangeArrowheads="1"/>
            </p:cNvSpPr>
            <p:nvPr userDrawn="1"/>
          </p:nvSpPr>
          <p:spPr bwMode="auto">
            <a:xfrm>
              <a:off x="4572000" y="2273300"/>
              <a:ext cx="968375" cy="825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Rectangle 13"/>
            <p:cNvSpPr>
              <a:spLocks noChangeArrowheads="1"/>
            </p:cNvSpPr>
            <p:nvPr userDrawn="1"/>
          </p:nvSpPr>
          <p:spPr bwMode="auto">
            <a:xfrm>
              <a:off x="5540375" y="2273300"/>
              <a:ext cx="966788" cy="82550"/>
            </a:xfrm>
            <a:prstGeom prst="rect">
              <a:avLst/>
            </a:prstGeom>
            <a:solidFill>
              <a:srgbClr val="004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588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내용 개체 틀 2"/>
          <p:cNvSpPr txBox="1">
            <a:spLocks/>
          </p:cNvSpPr>
          <p:nvPr userDrawn="1"/>
        </p:nvSpPr>
        <p:spPr>
          <a:xfrm>
            <a:off x="306218" y="352345"/>
            <a:ext cx="826114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8000">
                <a:solidFill>
                  <a:schemeClr val="accent5">
                    <a:lumMod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algn="l"/>
            <a:r>
              <a:rPr lang="ko-KR" altLang="en-US" sz="3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표준 아이콘 적용</a:t>
            </a:r>
            <a:endParaRPr lang="en-US" altLang="ko-KR" sz="36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7377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73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 userDrawn="1"/>
        </p:nvGrpSpPr>
        <p:grpSpPr>
          <a:xfrm>
            <a:off x="0" y="0"/>
            <a:ext cx="9143998" cy="6858001"/>
            <a:chOff x="0" y="0"/>
            <a:chExt cx="9143998" cy="6858001"/>
          </a:xfrm>
        </p:grpSpPr>
        <p:grpSp>
          <p:nvGrpSpPr>
            <p:cNvPr id="4" name="그룹 3"/>
            <p:cNvGrpSpPr/>
            <p:nvPr/>
          </p:nvGrpSpPr>
          <p:grpSpPr>
            <a:xfrm>
              <a:off x="7959319" y="5962499"/>
              <a:ext cx="1184679" cy="895502"/>
              <a:chOff x="4607698" y="3429000"/>
              <a:chExt cx="4536301" cy="3429001"/>
            </a:xfrm>
          </p:grpSpPr>
          <p:sp>
            <p:nvSpPr>
              <p:cNvPr id="9" name="직사각형 2"/>
              <p:cNvSpPr/>
              <p:nvPr/>
            </p:nvSpPr>
            <p:spPr>
              <a:xfrm>
                <a:off x="5237782" y="3429000"/>
                <a:ext cx="3906216" cy="3429001"/>
              </a:xfrm>
              <a:custGeom>
                <a:avLst/>
                <a:gdLst/>
                <a:ahLst/>
                <a:cxnLst/>
                <a:rect l="l" t="t" r="r" b="b"/>
                <a:pathLst>
                  <a:path w="7626551" h="5470733">
                    <a:moveTo>
                      <a:pt x="7626551" y="0"/>
                    </a:moveTo>
                    <a:lnTo>
                      <a:pt x="7626551" y="5470733"/>
                    </a:lnTo>
                    <a:lnTo>
                      <a:pt x="0" y="5470733"/>
                    </a:lnTo>
                    <a:cubicBezTo>
                      <a:pt x="3964640" y="4866814"/>
                      <a:pt x="7026430" y="2698749"/>
                      <a:pt x="7626551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2"/>
              <p:cNvSpPr/>
              <p:nvPr/>
            </p:nvSpPr>
            <p:spPr>
              <a:xfrm>
                <a:off x="4936069" y="4243380"/>
                <a:ext cx="4207930" cy="2614621"/>
              </a:xfrm>
              <a:custGeom>
                <a:avLst/>
                <a:gdLst/>
                <a:ahLst/>
                <a:cxnLst/>
                <a:rect l="l" t="t" r="r" b="b"/>
                <a:pathLst>
                  <a:path w="7626551" h="5470733">
                    <a:moveTo>
                      <a:pt x="7626551" y="0"/>
                    </a:moveTo>
                    <a:lnTo>
                      <a:pt x="7626551" y="5470733"/>
                    </a:lnTo>
                    <a:lnTo>
                      <a:pt x="0" y="5470733"/>
                    </a:lnTo>
                    <a:cubicBezTo>
                      <a:pt x="3964640" y="4866814"/>
                      <a:pt x="7026430" y="2698749"/>
                      <a:pt x="7626551" y="0"/>
                    </a:cubicBezTo>
                    <a:close/>
                  </a:path>
                </a:pathLst>
              </a:custGeom>
              <a:solidFill>
                <a:srgbClr val="004A8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2"/>
              <p:cNvSpPr/>
              <p:nvPr/>
            </p:nvSpPr>
            <p:spPr>
              <a:xfrm>
                <a:off x="4607698" y="4738446"/>
                <a:ext cx="4536300" cy="2119555"/>
              </a:xfrm>
              <a:custGeom>
                <a:avLst/>
                <a:gdLst/>
                <a:ahLst/>
                <a:cxnLst/>
                <a:rect l="l" t="t" r="r" b="b"/>
                <a:pathLst>
                  <a:path w="7626551" h="5470733">
                    <a:moveTo>
                      <a:pt x="7626551" y="0"/>
                    </a:moveTo>
                    <a:lnTo>
                      <a:pt x="7626551" y="5470733"/>
                    </a:lnTo>
                    <a:lnTo>
                      <a:pt x="0" y="5470733"/>
                    </a:lnTo>
                    <a:cubicBezTo>
                      <a:pt x="3964640" y="4866814"/>
                      <a:pt x="7026430" y="2698749"/>
                      <a:pt x="7626551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그룹 4"/>
            <p:cNvGrpSpPr/>
            <p:nvPr/>
          </p:nvGrpSpPr>
          <p:grpSpPr>
            <a:xfrm flipH="1" flipV="1">
              <a:off x="0" y="0"/>
              <a:ext cx="2035644" cy="1538748"/>
              <a:chOff x="4607698" y="3429000"/>
              <a:chExt cx="4536301" cy="3429001"/>
            </a:xfrm>
          </p:grpSpPr>
          <p:sp>
            <p:nvSpPr>
              <p:cNvPr id="6" name="직사각형 2"/>
              <p:cNvSpPr/>
              <p:nvPr/>
            </p:nvSpPr>
            <p:spPr>
              <a:xfrm>
                <a:off x="5237782" y="3429000"/>
                <a:ext cx="3906216" cy="3429001"/>
              </a:xfrm>
              <a:custGeom>
                <a:avLst/>
                <a:gdLst/>
                <a:ahLst/>
                <a:cxnLst/>
                <a:rect l="l" t="t" r="r" b="b"/>
                <a:pathLst>
                  <a:path w="7626551" h="5470733">
                    <a:moveTo>
                      <a:pt x="7626551" y="0"/>
                    </a:moveTo>
                    <a:lnTo>
                      <a:pt x="7626551" y="5470733"/>
                    </a:lnTo>
                    <a:lnTo>
                      <a:pt x="0" y="5470733"/>
                    </a:lnTo>
                    <a:cubicBezTo>
                      <a:pt x="3964640" y="4866814"/>
                      <a:pt x="7026430" y="2698749"/>
                      <a:pt x="7626551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직사각형 2"/>
              <p:cNvSpPr/>
              <p:nvPr/>
            </p:nvSpPr>
            <p:spPr>
              <a:xfrm>
                <a:off x="4936069" y="4243380"/>
                <a:ext cx="4207930" cy="2614621"/>
              </a:xfrm>
              <a:custGeom>
                <a:avLst/>
                <a:gdLst/>
                <a:ahLst/>
                <a:cxnLst/>
                <a:rect l="l" t="t" r="r" b="b"/>
                <a:pathLst>
                  <a:path w="7626551" h="5470733">
                    <a:moveTo>
                      <a:pt x="7626551" y="0"/>
                    </a:moveTo>
                    <a:lnTo>
                      <a:pt x="7626551" y="5470733"/>
                    </a:lnTo>
                    <a:lnTo>
                      <a:pt x="0" y="5470733"/>
                    </a:lnTo>
                    <a:cubicBezTo>
                      <a:pt x="3964640" y="4866814"/>
                      <a:pt x="7026430" y="2698749"/>
                      <a:pt x="7626551" y="0"/>
                    </a:cubicBezTo>
                    <a:close/>
                  </a:path>
                </a:pathLst>
              </a:custGeom>
              <a:solidFill>
                <a:srgbClr val="004A8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2"/>
              <p:cNvSpPr/>
              <p:nvPr/>
            </p:nvSpPr>
            <p:spPr>
              <a:xfrm>
                <a:off x="4607698" y="4738446"/>
                <a:ext cx="4536300" cy="2119555"/>
              </a:xfrm>
              <a:custGeom>
                <a:avLst/>
                <a:gdLst/>
                <a:ahLst/>
                <a:cxnLst/>
                <a:rect l="l" t="t" r="r" b="b"/>
                <a:pathLst>
                  <a:path w="7626551" h="5470733">
                    <a:moveTo>
                      <a:pt x="7626551" y="0"/>
                    </a:moveTo>
                    <a:lnTo>
                      <a:pt x="7626551" y="5470733"/>
                    </a:lnTo>
                    <a:lnTo>
                      <a:pt x="0" y="5470733"/>
                    </a:lnTo>
                    <a:cubicBezTo>
                      <a:pt x="3964640" y="4866814"/>
                      <a:pt x="7026430" y="2698749"/>
                      <a:pt x="7626551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63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56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3" r:id="rId5"/>
    <p:sldLayoutId id="2147483664" r:id="rId6"/>
    <p:sldLayoutId id="2147483651" r:id="rId7"/>
    <p:sldLayoutId id="2147483656" r:id="rId8"/>
    <p:sldLayoutId id="2147483662" r:id="rId9"/>
    <p:sldLayoutId id="2147483661" r:id="rId10"/>
    <p:sldLayoutId id="2147483657" r:id="rId11"/>
    <p:sldLayoutId id="2147483658" r:id="rId12"/>
    <p:sldLayoutId id="2147483659" r:id="rId13"/>
  </p:sldLayoutIdLst>
  <p:hf sldNum="0" hdr="0" ft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41436" y="2796747"/>
            <a:ext cx="7110948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ko-KR" altLang="en-US" sz="44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/>
              </a:rPr>
              <a:t>한국부동산원 소개</a:t>
            </a:r>
            <a:endParaRPr lang="en-US" altLang="ko-KR" sz="440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/>
            </a:endParaRPr>
          </a:p>
        </p:txBody>
      </p:sp>
      <p:sp>
        <p:nvSpPr>
          <p:cNvPr id="15" name="부제목 2"/>
          <p:cNvSpPr txBox="1">
            <a:spLocks/>
          </p:cNvSpPr>
          <p:nvPr/>
        </p:nvSpPr>
        <p:spPr>
          <a:xfrm>
            <a:off x="405570" y="3879060"/>
            <a:ext cx="5066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1600">
                <a:solidFill>
                  <a:schemeClr val="accent5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algn="l"/>
            <a:r>
              <a:rPr lang="ko-KR" altLang="en-US" sz="14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/>
              </a:rPr>
              <a:t>부동산 시장의 안정과 질서를 유지하고 부동산 소비자 권익보호와 </a:t>
            </a:r>
            <a:endParaRPr lang="en-US" altLang="ko-KR" sz="140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/>
            </a:endParaRPr>
          </a:p>
          <a:p>
            <a:pPr algn="l"/>
            <a:r>
              <a:rPr lang="ko-KR" altLang="en-US" sz="14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/>
              </a:rPr>
              <a:t>부동산 산업발전에 이바지합니다</a:t>
            </a:r>
            <a:r>
              <a:rPr lang="en-US" altLang="ko-KR" sz="14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/>
              </a:rPr>
              <a:t>.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495582" y="3699036"/>
            <a:ext cx="5220696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31568" y="4779180"/>
            <a:ext cx="1350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/>
              </a:rPr>
              <a:t>2025. 5</a:t>
            </a:r>
            <a:endParaRPr lang="ko-KR" altLang="en-US" sz="200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/>
            </a:endParaRPr>
          </a:p>
        </p:txBody>
      </p:sp>
    </p:spTree>
    <p:extLst>
      <p:ext uri="{BB962C8B-B14F-4D97-AF65-F5344CB8AC3E}">
        <p14:creationId xmlns:p14="http://schemas.microsoft.com/office/powerpoint/2010/main" val="2544669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A4B14D9-E73E-4364-B1E8-8D36577B5D39}"/>
              </a:ext>
            </a:extLst>
          </p:cNvPr>
          <p:cNvSpPr/>
          <p:nvPr/>
        </p:nvSpPr>
        <p:spPr>
          <a:xfrm>
            <a:off x="446461" y="960466"/>
            <a:ext cx="8285895" cy="50962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참고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 2025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년 상반기 신입직원 채용공고문 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599F012-31A5-481D-9F08-59EAD3C7ADA0}"/>
              </a:ext>
            </a:extLst>
          </p:cNvPr>
          <p:cNvGrpSpPr/>
          <p:nvPr/>
        </p:nvGrpSpPr>
        <p:grpSpPr>
          <a:xfrm>
            <a:off x="791496" y="1554398"/>
            <a:ext cx="7584296" cy="4844998"/>
            <a:chOff x="783244" y="4783021"/>
            <a:chExt cx="7584296" cy="2684709"/>
          </a:xfrm>
        </p:grpSpPr>
        <p:sp>
          <p:nvSpPr>
            <p:cNvPr id="4" name="모서리가 둥근 직사각형 16">
              <a:extLst>
                <a:ext uri="{FF2B5EF4-FFF2-40B4-BE49-F238E27FC236}">
                  <a16:creationId xmlns:a16="http://schemas.microsoft.com/office/drawing/2014/main" id="{B0E814A8-44B2-4667-B857-CB2F01E07852}"/>
                </a:ext>
              </a:extLst>
            </p:cNvPr>
            <p:cNvSpPr/>
            <p:nvPr/>
          </p:nvSpPr>
          <p:spPr>
            <a:xfrm>
              <a:off x="783244" y="4783021"/>
              <a:ext cx="7470996" cy="2684709"/>
            </a:xfrm>
            <a:prstGeom prst="roundRect">
              <a:avLst>
                <a:gd name="adj" fmla="val 85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FAA1A343-608C-43A0-8257-054EDA157B65}"/>
                </a:ext>
              </a:extLst>
            </p:cNvPr>
            <p:cNvSpPr/>
            <p:nvPr/>
          </p:nvSpPr>
          <p:spPr>
            <a:xfrm>
              <a:off x="794772" y="4783021"/>
              <a:ext cx="7572768" cy="2534105"/>
            </a:xfrm>
            <a:prstGeom prst="rect">
              <a:avLst/>
            </a:prstGeom>
          </p:spPr>
          <p:txBody>
            <a:bodyPr wrap="square" anchor="t">
              <a:noAutofit/>
            </a:bodyPr>
            <a:lstStyle/>
            <a:p>
              <a:pPr>
                <a:lnSpc>
                  <a:spcPct val="150000"/>
                </a:lnSpc>
              </a:pPr>
              <a:endParaRPr lang="en-US" altLang="ko-KR" sz="1600" b="1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0A644D67-62B8-42F5-93FD-321A3A5B718E}"/>
              </a:ext>
            </a:extLst>
          </p:cNvPr>
          <p:cNvSpPr txBox="1">
            <a:spLocks/>
          </p:cNvSpPr>
          <p:nvPr/>
        </p:nvSpPr>
        <p:spPr>
          <a:xfrm>
            <a:off x="251424" y="278580"/>
            <a:ext cx="826114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8000">
                <a:solidFill>
                  <a:schemeClr val="accent5">
                    <a:lumMod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algn="l"/>
            <a:r>
              <a:rPr lang="en-US" altLang="ko-KR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02. </a:t>
            </a:r>
            <a:r>
              <a:rPr lang="ko-KR" altLang="en-US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채용규모</a:t>
            </a:r>
            <a:endParaRPr lang="en-US" altLang="ko-KR" sz="280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DCD8345-897D-40B5-949C-15AE916A7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71" y="1628759"/>
            <a:ext cx="6961058" cy="477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52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251424" y="278580"/>
            <a:ext cx="826114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8000">
                <a:solidFill>
                  <a:schemeClr val="accent5">
                    <a:lumMod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algn="l"/>
            <a:r>
              <a:rPr lang="en-US" altLang="ko-KR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03. </a:t>
            </a:r>
            <a:r>
              <a:rPr lang="ko-KR" altLang="en-US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우대사항</a:t>
            </a:r>
            <a:endParaRPr lang="en-US" altLang="ko-KR" sz="280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46461" y="960466"/>
            <a:ext cx="8285895" cy="5085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사회적 가치 실현 관련</a:t>
            </a: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                                      </a:t>
            </a:r>
            <a:r>
              <a:rPr lang="en-US" altLang="ko-KR" sz="1300" b="1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* </a:t>
            </a:r>
            <a:r>
              <a:rPr lang="ko-KR" altLang="en-US" sz="1300" b="1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공고일 기준</a:t>
            </a:r>
            <a:r>
              <a:rPr lang="en-US" altLang="ko-KR" sz="1300" b="1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300" b="1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중복 시 지원자가 </a:t>
            </a:r>
            <a:r>
              <a:rPr lang="en-US" altLang="ko-KR" sz="1300" b="1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</a:t>
            </a:r>
            <a:r>
              <a:rPr lang="ko-KR" altLang="en-US" sz="1300" b="1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개만 선택하여 입력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511363"/>
              </p:ext>
            </p:extLst>
          </p:nvPr>
        </p:nvGraphicFramePr>
        <p:xfrm>
          <a:off x="521460" y="1593630"/>
          <a:ext cx="8101080" cy="4792758"/>
        </p:xfrm>
        <a:graphic>
          <a:graphicData uri="http://schemas.openxmlformats.org/drawingml/2006/table">
            <a:tbl>
              <a:tblPr/>
              <a:tblGrid>
                <a:gridCol w="4781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16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구 분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서류전형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필기시험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면접전형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949">
                <a:tc>
                  <a:txBody>
                    <a:bodyPr/>
                    <a:lstStyle/>
                    <a:p>
                      <a:pPr marL="381000" marR="0" indent="-38100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국가유공자 등 법령에서 정한 취업지원대상자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5,10%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</a:t>
                      </a:r>
                      <a:r>
                        <a:rPr lang="ko-KR" altLang="en-US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5,10%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5,10%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949">
                <a:tc>
                  <a:txBody>
                    <a:bodyPr/>
                    <a:lstStyle/>
                    <a:p>
                      <a:pPr marL="381000" marR="0" indent="-38100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｢</a:t>
                      </a:r>
                      <a:r>
                        <a:rPr lang="en-US" altLang="ko-KR" sz="1200" kern="0" spc="0" baseline="0" dirty="0" err="1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의사상자</a:t>
                      </a:r>
                      <a:r>
                        <a:rPr lang="en-US" altLang="ko-KR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 등 </a:t>
                      </a:r>
                      <a:r>
                        <a:rPr lang="en-US" altLang="ko-KR" sz="1200" kern="0" spc="0" baseline="0" dirty="0" err="1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예우</a:t>
                      </a:r>
                      <a:r>
                        <a:rPr lang="en-US" altLang="ko-KR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 및 </a:t>
                      </a:r>
                      <a:r>
                        <a:rPr lang="en-US" altLang="ko-KR" sz="1200" kern="0" spc="0" baseline="0" dirty="0" err="1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지원에</a:t>
                      </a:r>
                      <a:r>
                        <a:rPr lang="en-US" altLang="ko-KR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200" kern="0" spc="0" baseline="0" dirty="0" err="1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관한</a:t>
                      </a:r>
                      <a:r>
                        <a:rPr lang="en-US" altLang="ko-KR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200" kern="0" spc="0" baseline="0" dirty="0" err="1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법률｣에</a:t>
                      </a:r>
                      <a:r>
                        <a:rPr lang="en-US" altLang="ko-KR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200" kern="0" spc="0" baseline="0" dirty="0" err="1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따른</a:t>
                      </a:r>
                      <a:r>
                        <a:rPr lang="en-US" altLang="ko-KR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 </a:t>
                      </a:r>
                    </a:p>
                    <a:p>
                      <a:pPr marL="381000" marR="0" indent="-38100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200" kern="0" spc="0" baseline="0" dirty="0" err="1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의사자의</a:t>
                      </a:r>
                      <a:r>
                        <a:rPr lang="en-US" altLang="ko-KR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배</a:t>
                      </a:r>
                      <a:r>
                        <a:rPr lang="en-US" altLang="ko-KR" sz="1200" kern="0" spc="0" baseline="0" dirty="0" err="1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우자</a:t>
                      </a:r>
                      <a:r>
                        <a:rPr lang="en-US" altLang="ko-KR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200" kern="0" spc="0" baseline="0" dirty="0" err="1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또는</a:t>
                      </a:r>
                      <a:r>
                        <a:rPr lang="en-US" altLang="ko-KR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200" kern="0" spc="0" baseline="0" dirty="0" err="1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자녀</a:t>
                      </a:r>
                      <a:r>
                        <a:rPr lang="en-US" altLang="ko-KR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en-US" altLang="ko-KR" sz="1200" kern="0" spc="0" baseline="0" dirty="0" err="1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의상자</a:t>
                      </a:r>
                      <a:r>
                        <a:rPr lang="en-US" altLang="ko-KR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 및 그 </a:t>
                      </a:r>
                      <a:r>
                        <a:rPr lang="en-US" altLang="ko-KR" sz="1200" kern="0" spc="0" baseline="0" dirty="0" err="1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배우자</a:t>
                      </a:r>
                      <a:r>
                        <a:rPr lang="en-US" altLang="ko-KR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200" kern="0" spc="0" baseline="0" dirty="0" err="1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또는</a:t>
                      </a:r>
                      <a:r>
                        <a:rPr lang="en-US" altLang="ko-KR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200" kern="0" spc="0" baseline="0" dirty="0" err="1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자녀</a:t>
                      </a:r>
                      <a:endParaRPr lang="ko-KR" altLang="en-US" sz="1200" kern="0" spc="0" baseline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3,5%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3,5%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3,5%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94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｢</a:t>
                      </a:r>
                      <a:r>
                        <a:rPr lang="ko-KR" altLang="en-US" sz="1200" kern="0" spc="-1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장애인고용촉진 및 </a:t>
                      </a:r>
                      <a:r>
                        <a:rPr lang="ko-KR" altLang="en-US" sz="1200" kern="0" spc="-10" dirty="0" err="1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직업재활법</a:t>
                      </a:r>
                      <a:r>
                        <a:rPr lang="en-US" altLang="ko-KR" sz="1200" kern="0" spc="-1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｣</a:t>
                      </a:r>
                      <a:r>
                        <a:rPr lang="ko-KR" altLang="en-US" sz="1200" kern="0" spc="-1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에 제 </a:t>
                      </a:r>
                      <a:r>
                        <a:rPr lang="en-US" altLang="ko-KR" sz="1200" kern="0" spc="-1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2</a:t>
                      </a:r>
                      <a:r>
                        <a:rPr lang="ko-KR" altLang="en-US" sz="1200" kern="0" spc="-1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조에 따른 장애인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5%</a:t>
                      </a:r>
                      <a:endParaRPr lang="ko-KR" altLang="en-US" sz="1200" kern="0" spc="-6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5%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5%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94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｢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국민기초생활보장법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｣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에 따른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수급자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본인 및 자녀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3%</a:t>
                      </a:r>
                      <a:endParaRPr lang="ko-KR" altLang="en-US" sz="1200" kern="0" spc="-6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3%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3%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949">
                <a:tc>
                  <a:txBody>
                    <a:bodyPr/>
                    <a:lstStyle/>
                    <a:p>
                      <a:pPr marL="88900" marR="0" indent="-8890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｢</a:t>
                      </a:r>
                      <a:r>
                        <a:rPr lang="ko-KR" altLang="en-US" sz="1200" kern="0" spc="-30" dirty="0" err="1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한부모가족지원법</a:t>
                      </a:r>
                      <a:r>
                        <a:rPr lang="en-US" altLang="ko-KR" sz="1200" kern="0" spc="-3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｣</a:t>
                      </a:r>
                      <a:r>
                        <a:rPr lang="ko-KR" altLang="en-US" sz="1200" kern="0" spc="-3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에 따른 지원대상자로서 해당하는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 기간이 계속하여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2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년 이상인 사람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3%</a:t>
                      </a:r>
                      <a:endParaRPr lang="ko-KR" altLang="en-US" sz="1200" kern="0" spc="-6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3%</a:t>
                      </a:r>
                      <a:endParaRPr lang="ko-KR" altLang="en-US" sz="1200" kern="0" spc="-6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3%</a:t>
                      </a:r>
                      <a:endParaRPr lang="ko-KR" altLang="en-US" sz="1200" kern="0" spc="-6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949">
                <a:tc>
                  <a:txBody>
                    <a:bodyPr/>
                    <a:lstStyle/>
                    <a:p>
                      <a:pPr marL="144780" marR="0" indent="-14478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｢</a:t>
                      </a:r>
                      <a:r>
                        <a:rPr lang="ko-KR" altLang="en-US" sz="1200" kern="0" spc="-1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북한이탈주민의 보호 및 정착지원에 관한 법률」에 따른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 북한이탈주민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3%</a:t>
                      </a:r>
                      <a:endParaRPr lang="ko-KR" altLang="en-US" sz="1200" kern="0" spc="-6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3%</a:t>
                      </a:r>
                      <a:endParaRPr lang="ko-KR" altLang="en-US" sz="1200" kern="0" spc="-6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3%</a:t>
                      </a:r>
                      <a:endParaRPr lang="ko-KR" altLang="en-US" sz="1200" kern="0" spc="-6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94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｢</a:t>
                      </a:r>
                      <a:r>
                        <a:rPr lang="ko-KR" altLang="en-US" sz="1200" kern="0" spc="-7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다문화가족지원법</a:t>
                      </a:r>
                      <a:r>
                        <a:rPr lang="en-US" altLang="ko-KR" sz="1200" kern="0" spc="-7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｣</a:t>
                      </a:r>
                      <a:r>
                        <a:rPr lang="ko-KR" altLang="en-US" sz="1200" kern="0" spc="-7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에 따른 다문화가족 구성원 중 자녀</a:t>
                      </a:r>
                      <a:endParaRPr lang="ko-KR" altLang="en-US" sz="1200" kern="0" spc="-6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3%</a:t>
                      </a:r>
                      <a:endParaRPr lang="ko-KR" altLang="en-US" sz="1200" kern="0" spc="-6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3%</a:t>
                      </a:r>
                      <a:endParaRPr lang="ko-KR" altLang="en-US" sz="1200" kern="0" spc="-6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-6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3%</a:t>
                      </a:r>
                      <a:endParaRPr lang="ko-KR" altLang="en-US" sz="1200" kern="0" spc="-6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094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「</a:t>
                      </a:r>
                      <a:r>
                        <a:rPr lang="ko-KR" altLang="en-US" sz="1200" kern="0" spc="-60" dirty="0" err="1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아동복지법」제</a:t>
                      </a:r>
                      <a:r>
                        <a:rPr lang="en-US" altLang="ko-KR" sz="1200" kern="0" spc="-6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16</a:t>
                      </a:r>
                      <a:r>
                        <a:rPr lang="ko-KR" altLang="en-US" sz="1200" kern="0" spc="-6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조 및 제</a:t>
                      </a:r>
                      <a:r>
                        <a:rPr lang="en-US" altLang="ko-KR" sz="1200" kern="0" spc="-6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16</a:t>
                      </a:r>
                      <a:r>
                        <a:rPr lang="ko-KR" altLang="en-US" sz="1200" kern="0" spc="-6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조의 </a:t>
                      </a:r>
                      <a:r>
                        <a:rPr lang="en-US" altLang="ko-KR" sz="1200" kern="0" spc="-6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3</a:t>
                      </a:r>
                      <a:r>
                        <a:rPr lang="ko-KR" altLang="en-US" sz="1200" kern="0" spc="-6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에 따라 보호조치가 종료되거나 해당시설에서 퇴소한 지 </a:t>
                      </a:r>
                      <a:r>
                        <a:rPr lang="en-US" altLang="ko-KR" sz="1200" kern="0" spc="-6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5</a:t>
                      </a:r>
                      <a:r>
                        <a:rPr lang="ko-KR" altLang="en-US" sz="1200" kern="0" spc="-6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년 이내인 사람 </a:t>
                      </a:r>
                      <a:r>
                        <a:rPr lang="en-US" altLang="ko-KR" sz="1200" kern="0" spc="-6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(</a:t>
                      </a:r>
                      <a:r>
                        <a:rPr lang="ko-KR" altLang="en-US" sz="1200" kern="0" spc="-6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신설</a:t>
                      </a:r>
                      <a:r>
                        <a:rPr lang="en-US" altLang="ko-KR" sz="1200" kern="0" spc="-6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)</a:t>
                      </a:r>
                      <a:endParaRPr lang="ko-KR" altLang="en-US" sz="1200" kern="0" spc="-60" dirty="0">
                        <a:solidFill>
                          <a:schemeClr val="tx1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-6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3%</a:t>
                      </a:r>
                      <a:endParaRPr lang="ko-KR" altLang="en-US" sz="1200" kern="0" spc="-60" dirty="0">
                        <a:solidFill>
                          <a:schemeClr val="tx1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-6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-6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3%</a:t>
                      </a:r>
                      <a:endParaRPr lang="ko-KR" altLang="en-US" sz="1200" kern="0" spc="-60" dirty="0">
                        <a:solidFill>
                          <a:schemeClr val="tx1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-6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-6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3%</a:t>
                      </a:r>
                      <a:endParaRPr lang="ko-KR" altLang="en-US" sz="1200" kern="0" spc="-60" dirty="0">
                        <a:solidFill>
                          <a:schemeClr val="tx1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77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871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251424" y="278580"/>
            <a:ext cx="826114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8000">
                <a:solidFill>
                  <a:schemeClr val="accent5">
                    <a:lumMod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algn="l"/>
            <a:r>
              <a:rPr lang="en-US" altLang="ko-KR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03. </a:t>
            </a:r>
            <a:r>
              <a:rPr lang="ko-KR" altLang="en-US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우대사항</a:t>
            </a:r>
            <a:endParaRPr lang="en-US" altLang="ko-KR" sz="280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46461" y="960466"/>
            <a:ext cx="8285895" cy="50545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자격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관련                                         </a:t>
            </a:r>
            <a:r>
              <a:rPr lang="en-US" altLang="ko-KR" sz="1300" b="1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* </a:t>
            </a:r>
            <a:r>
              <a:rPr lang="ko-KR" altLang="en-US" sz="1300" b="1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공고일 기준</a:t>
            </a:r>
            <a:r>
              <a:rPr lang="en-US" altLang="ko-KR" sz="1300" b="1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300" b="1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중복 시 지원자가 </a:t>
            </a:r>
            <a:r>
              <a:rPr lang="en-US" altLang="ko-KR" sz="1300" b="1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</a:t>
            </a:r>
            <a:r>
              <a:rPr lang="ko-KR" altLang="en-US" sz="1300" b="1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개만 선택하여 입력</a:t>
            </a:r>
            <a:r>
              <a:rPr lang="ko-KR" altLang="en-US" sz="2000" b="1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                                          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1938" y="292737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8F281A00-AE13-4C81-B3A3-1724A4C39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887350"/>
              </p:ext>
            </p:extLst>
          </p:nvPr>
        </p:nvGraphicFramePr>
        <p:xfrm>
          <a:off x="611472" y="1492222"/>
          <a:ext cx="7741032" cy="4547125"/>
        </p:xfrm>
        <a:graphic>
          <a:graphicData uri="http://schemas.openxmlformats.org/drawingml/2006/table">
            <a:tbl>
              <a:tblPr/>
              <a:tblGrid>
                <a:gridCol w="1154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6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7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분 야</a:t>
                      </a:r>
                    </a:p>
                  </a:txBody>
                  <a:tcPr marL="52515" marR="52515" marT="14519" marB="14519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자 격</a:t>
                      </a:r>
                    </a:p>
                  </a:txBody>
                  <a:tcPr marL="52515" marR="52515" marT="14519" marB="1451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필기전형</a:t>
                      </a:r>
                    </a:p>
                  </a:txBody>
                  <a:tcPr marL="52515" marR="52515" marT="14519" marB="1451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62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공통</a:t>
                      </a:r>
                    </a:p>
                  </a:txBody>
                  <a:tcPr marL="35941" marR="35941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국사편찬위원회가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주관ㆍ시행하는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 한국사능력검정시험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2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급 이상</a:t>
                      </a:r>
                      <a:endParaRPr lang="en-US" altLang="ko-KR" sz="12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0.5%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0" dirty="0">
                          <a:solidFill>
                            <a:srgbClr val="FF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제</a:t>
                      </a:r>
                      <a:r>
                        <a:rPr lang="en-US" altLang="ko-KR" sz="1200" kern="0" spc="0" dirty="0">
                          <a:solidFill>
                            <a:srgbClr val="FF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1</a:t>
                      </a:r>
                      <a:r>
                        <a:rPr lang="ko-KR" altLang="en-US" sz="1200" kern="0" spc="0" dirty="0">
                          <a:solidFill>
                            <a:srgbClr val="FF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종 운전면허 또는 제</a:t>
                      </a:r>
                      <a:r>
                        <a:rPr lang="en-US" altLang="ko-KR" sz="1200" kern="0" spc="0" dirty="0">
                          <a:solidFill>
                            <a:srgbClr val="FF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2</a:t>
                      </a:r>
                      <a:r>
                        <a:rPr lang="ko-KR" altLang="en-US" sz="1200" kern="0" spc="0" dirty="0">
                          <a:solidFill>
                            <a:srgbClr val="FF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종 운전면허</a:t>
                      </a:r>
                      <a:r>
                        <a:rPr lang="en-US" altLang="ko-KR" sz="1200" kern="0" spc="0" dirty="0">
                          <a:solidFill>
                            <a:srgbClr val="FF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FF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신규</a:t>
                      </a:r>
                      <a:r>
                        <a:rPr lang="en-US" altLang="ko-KR" sz="1200" kern="0" spc="0" dirty="0">
                          <a:solidFill>
                            <a:srgbClr val="FF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FF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856779"/>
                  </a:ext>
                </a:extLst>
              </a:tr>
              <a:tr h="47710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법</a:t>
                      </a:r>
                    </a:p>
                  </a:txBody>
                  <a:tcPr marL="35941" marR="35941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FF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FF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사</a:t>
                      </a:r>
                      <a:r>
                        <a:rPr lang="en-US" altLang="ko-KR" sz="1200" kern="0" spc="0" dirty="0">
                          <a:solidFill>
                            <a:srgbClr val="FF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)</a:t>
                      </a:r>
                      <a:r>
                        <a:rPr lang="ko-KR" altLang="en-US" sz="1200" kern="0" spc="0" dirty="0" err="1">
                          <a:solidFill>
                            <a:srgbClr val="FF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한국토지보상관리사협회</a:t>
                      </a:r>
                      <a:r>
                        <a:rPr lang="ko-KR" altLang="en-US" sz="1200" kern="0" spc="0" dirty="0">
                          <a:solidFill>
                            <a:srgbClr val="FF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 시행 보상관리사</a:t>
                      </a:r>
                      <a:r>
                        <a:rPr lang="en-US" altLang="ko-KR" sz="1200" kern="0" spc="0" dirty="0">
                          <a:solidFill>
                            <a:srgbClr val="FF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FF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신규</a:t>
                      </a:r>
                      <a:r>
                        <a:rPr lang="en-US" altLang="ko-KR" sz="1200" kern="0" spc="0" dirty="0">
                          <a:solidFill>
                            <a:srgbClr val="FF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FF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0.5%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35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건축</a:t>
                      </a:r>
                    </a:p>
                  </a:txBody>
                  <a:tcPr marL="35941" marR="35941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건축구조기술사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건축기계설비기술사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건축전기설비기술사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공조냉동기계기술사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산업기계설비기술사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3%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04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건축물에너지평가사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건축기사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건축설비기사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공조냉동기계기사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신재생에너지발전설비기사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태양광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),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실내건축기사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에너지관리기사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온실가스관리기사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일반기계기사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전기기사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1%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80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도시</a:t>
                      </a:r>
                    </a:p>
                  </a:txBody>
                  <a:tcPr marL="35941" marR="35941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도시계획기술사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3%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98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도시계획기사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1%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3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부동산</a:t>
                      </a:r>
                    </a:p>
                  </a:txBody>
                  <a:tcPr marL="35941" marR="35941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공인중개사</a:t>
                      </a:r>
                      <a:r>
                        <a:rPr lang="en-US" altLang="ko-KR" sz="1200" kern="0" spc="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주택관리사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1%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856335"/>
                  </a:ext>
                </a:extLst>
              </a:tr>
              <a:tr h="3093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통계</a:t>
                      </a:r>
                    </a:p>
                  </a:txBody>
                  <a:tcPr marL="35941" marR="35941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사회조사분석사 </a:t>
                      </a:r>
                      <a:r>
                        <a:rPr lang="en-US" altLang="ko-KR" sz="1200" kern="0" spc="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1</a:t>
                      </a: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급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1%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281715"/>
                  </a:ext>
                </a:extLst>
              </a:tr>
              <a:tr h="3093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전산</a:t>
                      </a:r>
                    </a:p>
                  </a:txBody>
                  <a:tcPr marL="35941" marR="35941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정보처리기사</a:t>
                      </a:r>
                      <a:r>
                        <a:rPr lang="en-US" altLang="ko-KR" sz="1200" kern="0" spc="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정보보안기사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1%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067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029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251424" y="278580"/>
            <a:ext cx="826114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8000">
                <a:solidFill>
                  <a:schemeClr val="accent5">
                    <a:lumMod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algn="l"/>
            <a:r>
              <a:rPr lang="en-US" altLang="ko-KR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03. </a:t>
            </a:r>
            <a:r>
              <a:rPr lang="ko-KR" altLang="en-US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우대사항</a:t>
            </a:r>
            <a:endParaRPr lang="en-US" altLang="ko-KR" sz="280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46461" y="960466"/>
            <a:ext cx="8285895" cy="5085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기타 우대사항                                  </a:t>
            </a:r>
            <a:r>
              <a:rPr lang="en-US" altLang="ko-KR" sz="1300" b="1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* </a:t>
            </a:r>
            <a:r>
              <a:rPr lang="ko-KR" altLang="en-US" sz="1300" b="1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공고일 기준</a:t>
            </a:r>
            <a:r>
              <a:rPr lang="en-US" altLang="ko-KR" sz="1300" b="1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300" b="1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중복 시 지원자가 </a:t>
            </a:r>
            <a:r>
              <a:rPr lang="en-US" altLang="ko-KR" sz="1300" b="1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</a:t>
            </a:r>
            <a:r>
              <a:rPr lang="ko-KR" altLang="en-US" sz="1300" b="1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개만 선택하여 입력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797844" y="4599156"/>
            <a:ext cx="7470996" cy="1800240"/>
          </a:xfrm>
          <a:prstGeom prst="roundRect">
            <a:avLst>
              <a:gd name="adj" fmla="val 15418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1) </a:t>
            </a:r>
            <a:r>
              <a:rPr lang="ko-KR" altLang="en-US" sz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「혁신도시 조성 및 발전에 관한 특별법」 시행령 제</a:t>
            </a:r>
            <a:r>
              <a:rPr lang="en-US" altLang="ko-KR" sz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30</a:t>
            </a:r>
            <a:r>
              <a:rPr lang="ko-KR" altLang="en-US" sz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조의 </a:t>
            </a:r>
            <a:r>
              <a:rPr lang="en-US" altLang="ko-KR" sz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 </a:t>
            </a:r>
            <a:r>
              <a:rPr lang="ko-KR" altLang="en-US" sz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제</a:t>
            </a:r>
            <a:r>
              <a:rPr lang="en-US" altLang="ko-KR" sz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</a:t>
            </a:r>
            <a:r>
              <a:rPr lang="ko-KR" altLang="en-US" sz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항에 해당하여 이전지역인재 채용목표제를 적용하지 않을 수 있음에도</a:t>
            </a:r>
            <a:r>
              <a:rPr lang="en-US" altLang="ko-KR" sz="12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200" u="sng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이전지역인재 채용목표제 적용</a:t>
            </a:r>
            <a:endParaRPr lang="en-US" altLang="ko-KR" sz="1200" u="sng" dirty="0">
              <a:solidFill>
                <a:srgbClr val="FF0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2) </a:t>
            </a:r>
            <a:r>
              <a:rPr lang="ko-KR" altLang="en-US" sz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공고일</a:t>
            </a:r>
            <a:r>
              <a:rPr lang="en-US" altLang="ko-KR" sz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(’25.1.9)</a:t>
            </a:r>
            <a:r>
              <a:rPr lang="ko-KR" altLang="en-US" sz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기준으로 수료</a:t>
            </a:r>
            <a:r>
              <a:rPr lang="en-US" altLang="ko-KR" sz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이수</a:t>
            </a:r>
            <a:r>
              <a:rPr lang="en-US" altLang="ko-KR" sz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r>
              <a:rPr lang="ko-KR" altLang="en-US" sz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일로부터 </a:t>
            </a:r>
            <a:r>
              <a:rPr lang="en-US" altLang="ko-KR" sz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</a:t>
            </a:r>
            <a:r>
              <a:rPr lang="ko-KR" altLang="en-US" sz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년 이내에 한함</a:t>
            </a:r>
            <a:endParaRPr lang="en-US" altLang="ko-KR" sz="1200" dirty="0">
              <a:solidFill>
                <a:schemeClr val="tx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177800" indent="-177800">
              <a:lnSpc>
                <a:spcPct val="150000"/>
              </a:lnSpc>
            </a:pPr>
            <a:r>
              <a:rPr lang="en-US" altLang="ko-KR" sz="12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3) </a:t>
            </a:r>
            <a:r>
              <a:rPr lang="ko-KR" altLang="en-US" sz="12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공고일</a:t>
            </a:r>
            <a:r>
              <a:rPr lang="en-US" altLang="ko-KR" sz="12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(’25.1.9)</a:t>
            </a:r>
            <a:r>
              <a:rPr lang="ko-KR" altLang="en-US" sz="12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기준으로 복무당시 소속 </a:t>
            </a:r>
            <a:r>
              <a:rPr lang="ko-KR" altLang="en-US" sz="1200" dirty="0" err="1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실처지사장의</a:t>
            </a:r>
            <a:r>
              <a:rPr lang="ko-KR" altLang="en-US" sz="12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우대 요청이 있는 경우에 한하며</a:t>
            </a:r>
            <a:r>
              <a:rPr lang="en-US" altLang="ko-KR" sz="12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2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우대기간은 소집 해제된 </a:t>
            </a:r>
            <a:br>
              <a:rPr lang="en-US" altLang="ko-KR" sz="12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2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날로부터 </a:t>
            </a:r>
            <a:r>
              <a:rPr lang="en-US" altLang="ko-KR" sz="12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</a:t>
            </a:r>
            <a:r>
              <a:rPr lang="ko-KR" altLang="en-US" sz="1200" dirty="0" err="1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년까지만</a:t>
            </a:r>
            <a:r>
              <a:rPr lang="ko-KR" altLang="en-US" sz="12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적용</a:t>
            </a:r>
            <a:endParaRPr lang="en-US" altLang="ko-KR" sz="1200" dirty="0">
              <a:solidFill>
                <a:sysClr val="windowText" lastClr="000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4) </a:t>
            </a:r>
            <a:r>
              <a:rPr lang="ko-KR" altLang="en-US" sz="12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채용 관련 특전 부여를 사전 공지한 경우에 한하며</a:t>
            </a:r>
            <a:r>
              <a:rPr lang="en-US" altLang="ko-KR" sz="12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2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수상일 기준 </a:t>
            </a:r>
            <a:r>
              <a:rPr lang="en-US" altLang="ko-KR" sz="12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</a:t>
            </a:r>
            <a:r>
              <a:rPr lang="ko-KR" altLang="en-US" sz="12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년 이내</a:t>
            </a:r>
            <a:r>
              <a:rPr lang="en-US" altLang="ko-KR" sz="12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12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공고일 기준</a:t>
            </a:r>
            <a:r>
              <a:rPr lang="en-US" altLang="ko-KR" sz="12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r>
              <a:rPr lang="ko-KR" altLang="en-US" sz="12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에 한함</a:t>
            </a:r>
            <a:endParaRPr lang="en-US" altLang="ko-KR" sz="1200" dirty="0">
              <a:solidFill>
                <a:sysClr val="windowText" lastClr="000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D3672BCB-09FF-4AEC-8CA6-EC5F7BD62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778511"/>
              </p:ext>
            </p:extLst>
          </p:nvPr>
        </p:nvGraphicFramePr>
        <p:xfrm>
          <a:off x="792159" y="1548239"/>
          <a:ext cx="7470995" cy="2951417"/>
        </p:xfrm>
        <a:graphic>
          <a:graphicData uri="http://schemas.openxmlformats.org/drawingml/2006/table">
            <a:tbl>
              <a:tblPr/>
              <a:tblGrid>
                <a:gridCol w="1619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7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770">
                  <a:extLst>
                    <a:ext uri="{9D8B030D-6E8A-4147-A177-3AD203B41FA5}">
                      <a16:colId xmlns:a16="http://schemas.microsoft.com/office/drawing/2014/main" val="889123065"/>
                    </a:ext>
                  </a:extLst>
                </a:gridCol>
              </a:tblGrid>
              <a:tr h="3101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분 야</a:t>
                      </a:r>
                    </a:p>
                  </a:txBody>
                  <a:tcPr marL="52515" marR="52515" marT="14519" marB="14519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자 격</a:t>
                      </a:r>
                    </a:p>
                  </a:txBody>
                  <a:tcPr marL="52515" marR="52515" marT="14519" marB="14519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필기전형</a:t>
                      </a:r>
                    </a:p>
                  </a:txBody>
                  <a:tcPr marL="52515" marR="52515" marT="14519" marB="14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면접전형</a:t>
                      </a:r>
                    </a:p>
                  </a:txBody>
                  <a:tcPr marL="52515" marR="52515" marT="14519" marB="14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4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지역인재</a:t>
                      </a:r>
                      <a:endParaRPr lang="ko-KR" altLang="en-US" sz="1200" kern="0" spc="0" baseline="3000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이전지역인재</a:t>
                      </a:r>
                      <a:r>
                        <a:rPr lang="en-US" altLang="ko-KR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(</a:t>
                      </a:r>
                      <a:r>
                        <a:rPr lang="ko-KR" altLang="en-US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대구</a:t>
                      </a:r>
                      <a:r>
                        <a:rPr lang="en-US" altLang="ko-KR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·</a:t>
                      </a:r>
                      <a:r>
                        <a:rPr lang="ko-KR" altLang="en-US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경북</a:t>
                      </a:r>
                      <a:r>
                        <a:rPr lang="en-US" altLang="ko-KR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)</a:t>
                      </a:r>
                      <a:r>
                        <a:rPr lang="en-US" altLang="ko-KR" sz="1200" kern="0" spc="0" baseline="3000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1)</a:t>
                      </a:r>
                      <a:endParaRPr lang="ko-KR" altLang="en-US" sz="1200" kern="0" spc="0" baseline="3000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채용목표제</a:t>
                      </a:r>
                    </a:p>
                  </a:txBody>
                  <a:tcPr marL="17907" marR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채용목표제</a:t>
                      </a:r>
                    </a:p>
                  </a:txBody>
                  <a:tcPr marL="17907" marR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2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 err="1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비수도권</a:t>
                      </a:r>
                      <a:r>
                        <a:rPr lang="ko-KR" altLang="en-US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 지역인재</a:t>
                      </a:r>
                      <a:r>
                        <a:rPr lang="en-US" altLang="ko-KR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(</a:t>
                      </a:r>
                      <a:r>
                        <a:rPr lang="ko-KR" altLang="en-US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이전지역인재 제외</a:t>
                      </a:r>
                      <a:r>
                        <a:rPr lang="en-US" altLang="ko-KR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)</a:t>
                      </a:r>
                      <a:endParaRPr lang="ko-KR" altLang="en-US" sz="1200" kern="0" spc="0" baseline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1%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17907" marR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-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17907" marR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426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인턴</a:t>
                      </a:r>
                      <a:r>
                        <a:rPr lang="en-US" altLang="ko-KR" sz="1200" kern="0" spc="0" baseline="3000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2)</a:t>
                      </a:r>
                      <a:endParaRPr lang="ko-KR" altLang="en-US" sz="1200" kern="0" spc="0" baseline="3000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우리 원 대학생 인턴</a:t>
                      </a:r>
                      <a:r>
                        <a:rPr lang="en-US" altLang="ko-KR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(</a:t>
                      </a:r>
                      <a:r>
                        <a:rPr lang="ko-KR" altLang="en-US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장기현장실습</a:t>
                      </a:r>
                      <a:r>
                        <a:rPr lang="en-US" altLang="ko-KR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(IPP) </a:t>
                      </a:r>
                      <a:r>
                        <a:rPr lang="ko-KR" altLang="en-US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등을 포함</a:t>
                      </a:r>
                      <a:r>
                        <a:rPr lang="en-US" altLang="ko-KR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) </a:t>
                      </a:r>
                      <a:br>
                        <a:rPr lang="en-US" altLang="ko-KR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</a:br>
                      <a:r>
                        <a:rPr lang="ko-KR" altLang="en-US" sz="1200" kern="0" spc="0" baseline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수료하고 수료증을 보유한 자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2%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17907" marR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-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17907" marR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84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감정평가 실무수습</a:t>
                      </a:r>
                      <a:r>
                        <a:rPr lang="en-US" altLang="ko-KR" sz="1200" kern="0" spc="0" baseline="3000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2)</a:t>
                      </a:r>
                      <a:endParaRPr lang="ko-KR" altLang="en-US" sz="1200" kern="0" spc="0" baseline="3000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29141" marR="29141" marT="14519" marB="14519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「감정평가 및 감정평가사에 관한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법률」제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17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조제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1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항 및 동법 시행규칙 제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12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조에 따라 우리 원에서 실무훈련과정을 이수한 자</a:t>
                      </a:r>
                    </a:p>
                  </a:txBody>
                  <a:tcPr marL="52515" marR="52515" marT="14519" marB="14519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2%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52515" marR="52515" marT="14519" marB="14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-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52515" marR="52515" marT="14519" marB="14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2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사회복무요원</a:t>
                      </a:r>
                      <a:r>
                        <a:rPr lang="en-US" altLang="ko-KR" sz="1200" kern="0" spc="0" baseline="3000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3)</a:t>
                      </a:r>
                      <a:endParaRPr lang="ko-KR" altLang="en-US" sz="1200" kern="0" spc="0" baseline="3000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29141" marR="29141" marT="14519" marB="14519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우리 원 사회복무요원</a:t>
                      </a:r>
                    </a:p>
                  </a:txBody>
                  <a:tcPr marL="52515" marR="52515" marT="14519" marB="14519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0.5%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52515" marR="52515" marT="14519" marB="14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-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52515" marR="52515" marT="14519" marB="14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3519"/>
                  </a:ext>
                </a:extLst>
              </a:tr>
              <a:tr h="4332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공모전</a:t>
                      </a:r>
                      <a:r>
                        <a:rPr lang="en-US" altLang="ko-KR" sz="1200" kern="0" spc="0" baseline="3000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4)</a:t>
                      </a:r>
                      <a:endParaRPr lang="ko-KR" altLang="en-US" sz="1200" kern="0" spc="0" baseline="3000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29141" marR="29141" marT="14519" marB="14519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2024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년 부동산정보 활용성 제고를 위한 논문 공모전</a:t>
                      </a:r>
                    </a:p>
                  </a:txBody>
                  <a:tcPr marL="52515" marR="52515" marT="14519" marB="14519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만점의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0.5%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2515" marR="52515" marT="14519" marB="14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2515" marR="52515" marT="14519" marB="14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454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251424" y="278580"/>
            <a:ext cx="826114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8000">
                <a:solidFill>
                  <a:schemeClr val="accent5">
                    <a:lumMod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algn="l"/>
            <a:r>
              <a:rPr lang="en-US" altLang="ko-KR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03. </a:t>
            </a:r>
            <a:r>
              <a:rPr lang="ko-KR" altLang="en-US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우대사항</a:t>
            </a:r>
            <a:endParaRPr lang="en-US" altLang="ko-KR" sz="280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46461" y="960466"/>
            <a:ext cx="8285895" cy="50962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우대사항 적용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692351" y="1538748"/>
            <a:ext cx="7759297" cy="1800240"/>
            <a:chOff x="783244" y="4783021"/>
            <a:chExt cx="7617129" cy="900121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783244" y="4783022"/>
              <a:ext cx="7617129" cy="900120"/>
            </a:xfrm>
            <a:prstGeom prst="roundRect">
              <a:avLst>
                <a:gd name="adj" fmla="val 178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16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808012" y="4783021"/>
              <a:ext cx="7592361" cy="900121"/>
            </a:xfrm>
            <a:prstGeom prst="rect">
              <a:avLst/>
            </a:prstGeom>
          </p:spPr>
          <p:txBody>
            <a:bodyPr wrap="square" anchor="t">
              <a:no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z="1500" b="1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채용</a:t>
              </a:r>
              <a:r>
                <a:rPr lang="ko-KR" altLang="en-US" sz="15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전형별로 항목별</a:t>
              </a:r>
              <a:r>
                <a:rPr lang="en-US" altLang="ko-KR" sz="15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(</a:t>
              </a:r>
              <a:r>
                <a:rPr lang="ko-KR" altLang="en-US" sz="15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사회적가치 실현</a:t>
              </a:r>
              <a:r>
                <a:rPr lang="en-US" altLang="ko-KR" sz="15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, </a:t>
              </a:r>
              <a:r>
                <a:rPr lang="ko-KR" altLang="en-US" sz="15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자격</a:t>
              </a:r>
              <a:r>
                <a:rPr lang="en-US" altLang="ko-KR" sz="15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, </a:t>
              </a:r>
              <a:r>
                <a:rPr lang="ko-KR" altLang="en-US" sz="15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기타</a:t>
              </a:r>
              <a:r>
                <a:rPr lang="en-US" altLang="ko-KR" sz="15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) </a:t>
              </a:r>
              <a:r>
                <a:rPr lang="ko-KR" altLang="en-US" sz="15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우대사항에 대한 가점을 합산하여 적용</a:t>
              </a:r>
              <a:endParaRPr lang="en-US" altLang="ko-KR" sz="15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   * </a:t>
              </a:r>
              <a:r>
                <a:rPr lang="ko-KR" altLang="en-US" sz="12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단</a:t>
              </a:r>
              <a:r>
                <a:rPr lang="en-US" altLang="ko-KR" sz="12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, </a:t>
              </a:r>
              <a:r>
                <a:rPr lang="ko-KR" altLang="en-US" sz="12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기타 우대사항은 신입직원의 경우에만 적용</a:t>
              </a:r>
              <a:endParaRPr lang="en-US" altLang="ko-KR" sz="12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marL="171450" lvl="8" indent="-171450">
                <a:lnSpc>
                  <a:spcPct val="200000"/>
                </a:lnSpc>
                <a:buFont typeface="Wingdings" panose="05000000000000000000" pitchFamily="2" charset="2"/>
                <a:buChar char="ü"/>
              </a:pPr>
              <a:r>
                <a:rPr lang="ko-KR" altLang="en-US" sz="15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각 항목</a:t>
              </a:r>
              <a:r>
                <a:rPr lang="en-US" altLang="ko-KR" sz="15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(</a:t>
              </a:r>
              <a:r>
                <a:rPr lang="ko-KR" altLang="en-US" sz="15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사회적 가치 실현</a:t>
              </a:r>
              <a:r>
                <a:rPr lang="en-US" altLang="ko-KR" sz="15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, </a:t>
              </a:r>
              <a:r>
                <a:rPr lang="ko-KR" altLang="en-US" sz="15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자격</a:t>
              </a:r>
              <a:r>
                <a:rPr lang="en-US" altLang="ko-KR" sz="15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, </a:t>
              </a:r>
              <a:r>
                <a:rPr lang="ko-KR" altLang="en-US" sz="15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기타</a:t>
              </a:r>
              <a:r>
                <a:rPr lang="en-US" altLang="ko-KR" sz="15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)</a:t>
              </a:r>
              <a:r>
                <a:rPr lang="ko-KR" altLang="en-US" sz="15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내 지원자가 입력한 가점 </a:t>
              </a:r>
              <a:r>
                <a:rPr lang="en-US" altLang="ko-KR" sz="15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1</a:t>
              </a:r>
              <a:r>
                <a:rPr lang="ko-KR" altLang="en-US" sz="15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개만 인정하고</a:t>
              </a:r>
              <a:r>
                <a:rPr lang="en-US" altLang="ko-KR" sz="15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, </a:t>
              </a:r>
              <a:r>
                <a:rPr lang="ko-KR" altLang="en-US" sz="15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가점의 총합계는  </a:t>
              </a:r>
              <a:br>
                <a:rPr lang="en-US" altLang="ko-KR" sz="15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en-US" altLang="ko-KR" sz="15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</a:t>
              </a:r>
              <a:r>
                <a:rPr lang="ko-KR" altLang="en-US" sz="15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만점의 </a:t>
              </a:r>
              <a:r>
                <a:rPr lang="en-US" altLang="ko-KR" sz="15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15% </a:t>
              </a:r>
              <a:r>
                <a:rPr lang="ko-KR" altLang="en-US" sz="15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이내 적용</a:t>
              </a:r>
              <a:endParaRPr lang="en-US" altLang="ko-KR" sz="15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609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251424" y="278580"/>
            <a:ext cx="826114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8000">
                <a:solidFill>
                  <a:schemeClr val="accent5">
                    <a:lumMod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algn="l"/>
            <a:r>
              <a:rPr lang="en-US" altLang="ko-KR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04. </a:t>
            </a:r>
            <a:r>
              <a:rPr lang="ko-KR" altLang="en-US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채용절차</a:t>
            </a:r>
            <a:endParaRPr lang="en-US" altLang="ko-KR" sz="280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341436" y="908664"/>
            <a:ext cx="8461128" cy="5670756"/>
          </a:xfrm>
          <a:prstGeom prst="roundRect">
            <a:avLst>
              <a:gd name="adj" fmla="val 38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/>
          <a:srcRect r="51042"/>
          <a:stretch/>
        </p:blipFill>
        <p:spPr>
          <a:xfrm>
            <a:off x="1512000" y="1371946"/>
            <a:ext cx="6120000" cy="254130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/>
          <a:srcRect l="47805" r="33128" b="-2210"/>
          <a:stretch/>
        </p:blipFill>
        <p:spPr>
          <a:xfrm>
            <a:off x="2348226" y="3707739"/>
            <a:ext cx="2250300" cy="2520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83220" b="-2210"/>
          <a:stretch/>
        </p:blipFill>
        <p:spPr>
          <a:xfrm>
            <a:off x="4572000" y="3699036"/>
            <a:ext cx="1980264" cy="2520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976" y="3707739"/>
            <a:ext cx="2160288" cy="54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39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251424" y="278580"/>
            <a:ext cx="826114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8000">
                <a:solidFill>
                  <a:schemeClr val="accent5">
                    <a:lumMod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algn="l"/>
            <a:r>
              <a:rPr lang="en-US" altLang="ko-KR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04. </a:t>
            </a:r>
            <a:r>
              <a:rPr lang="ko-KR" altLang="en-US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채용절차</a:t>
            </a:r>
            <a:endParaRPr lang="en-US" altLang="ko-KR" sz="280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1942" y="1544453"/>
            <a:ext cx="7560562" cy="4764931"/>
          </a:xfrm>
          <a:prstGeom prst="roundRect">
            <a:avLst>
              <a:gd name="adj" fmla="val 65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우리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원 채용홈페이지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(www.reb.or.kr/recruit)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에 접속하여 지원서 작성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제출</a:t>
            </a:r>
            <a:endParaRPr lang="en-US" altLang="ko-KR" sz="1600" dirty="0">
              <a:solidFill>
                <a:prstClr val="black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- (</a:t>
            </a:r>
            <a:r>
              <a:rPr lang="ko-KR" altLang="en-US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접수기간</a:t>
            </a:r>
            <a:r>
              <a:rPr lang="en-US" altLang="ko-KR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r>
              <a:rPr lang="ko-KR" altLang="en-US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: 2025.1.13(</a:t>
            </a:r>
            <a:r>
              <a:rPr lang="ko-KR" altLang="en-US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월</a:t>
            </a:r>
            <a:r>
              <a:rPr lang="en-US" altLang="ko-KR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 14:00 ~ 1.24(</a:t>
            </a:r>
            <a:r>
              <a:rPr lang="ko-KR" altLang="en-US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금</a:t>
            </a:r>
            <a:r>
              <a:rPr lang="en-US" altLang="ko-KR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 12:00</a:t>
            </a:r>
            <a:r>
              <a:rPr lang="ko-KR" altLang="en-US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까지</a:t>
            </a:r>
            <a:endParaRPr lang="en-US" altLang="ko-KR" sz="1600" dirty="0">
              <a:solidFill>
                <a:srgbClr val="FF0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1433513" lvl="0" indent="-1433513">
              <a:lnSpc>
                <a:spcPct val="150000"/>
              </a:lnSpc>
            </a:pP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- (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지원서 구성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 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인적사항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지원자격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우대사항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교육사항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학교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/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직업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), 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자격사항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b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경력 및 경험사항 </a:t>
            </a:r>
            <a:r>
              <a:rPr lang="ko-KR" altLang="en-US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→ 입사지원 단계</a:t>
            </a:r>
            <a:r>
              <a:rPr lang="en-US" altLang="ko-KR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간소화</a:t>
            </a:r>
            <a:r>
              <a:rPr lang="en-US" altLang="ko-KR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!</a:t>
            </a:r>
          </a:p>
          <a:p>
            <a:pPr lvl="0">
              <a:lnSpc>
                <a:spcPct val="150000"/>
              </a:lnSpc>
            </a:pPr>
            <a:r>
              <a:rPr lang="ko-KR" altLang="en-US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                      ★ 경험 및 경력 기술서 및 자기소개서</a:t>
            </a:r>
            <a:r>
              <a:rPr lang="en-US" altLang="ko-KR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면접전형 대상자만 제출</a:t>
            </a:r>
            <a:r>
              <a:rPr lang="en-US" altLang="ko-KR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endParaRPr lang="ko-KR" altLang="en-US" sz="1600" dirty="0">
              <a:solidFill>
                <a:srgbClr val="FF0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200" dirty="0">
                <a:solidFill>
                  <a:prstClr val="black"/>
                </a:solidFill>
                <a:latin typeface="+mj-lt"/>
                <a:ea typeface="KoPub돋움체 Bold" panose="02020603020101020101" pitchFamily="18" charset="-127"/>
              </a:rPr>
              <a:t>     * 블라인드</a:t>
            </a:r>
            <a:r>
              <a:rPr lang="en-US" altLang="ko-KR" sz="1200" dirty="0">
                <a:solidFill>
                  <a:prstClr val="black"/>
                </a:solidFill>
                <a:latin typeface="+mj-lt"/>
                <a:ea typeface="KoPub돋움체 Bold" panose="02020603020101020101" pitchFamily="18" charset="-127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latin typeface="+mj-lt"/>
                <a:ea typeface="KoPub돋움체 Bold" panose="02020603020101020101" pitchFamily="18" charset="-127"/>
              </a:rPr>
              <a:t>직무능력 중심 채용으로 성별</a:t>
            </a:r>
            <a:r>
              <a:rPr lang="en-US" altLang="ko-KR" sz="1200" dirty="0">
                <a:solidFill>
                  <a:prstClr val="black"/>
                </a:solidFill>
                <a:latin typeface="+mj-lt"/>
                <a:ea typeface="KoPub돋움체 Bold" panose="02020603020101020101" pitchFamily="18" charset="-127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latin typeface="+mj-lt"/>
                <a:ea typeface="KoPub돋움체 Bold" panose="02020603020101020101" pitchFamily="18" charset="-127"/>
              </a:rPr>
              <a:t>연령</a:t>
            </a:r>
            <a:r>
              <a:rPr lang="en-US" altLang="ko-KR" sz="1200" dirty="0">
                <a:solidFill>
                  <a:prstClr val="black"/>
                </a:solidFill>
                <a:latin typeface="+mj-lt"/>
                <a:ea typeface="KoPub돋움체 Bold" panose="02020603020101020101" pitchFamily="18" charset="-127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latin typeface="+mj-lt"/>
                <a:ea typeface="KoPub돋움체 Bold" panose="02020603020101020101" pitchFamily="18" charset="-127"/>
              </a:rPr>
              <a:t>학력</a:t>
            </a:r>
            <a:r>
              <a:rPr lang="en-US" altLang="ko-KR" sz="1200" dirty="0">
                <a:solidFill>
                  <a:prstClr val="black"/>
                </a:solidFill>
                <a:latin typeface="+mj-lt"/>
                <a:ea typeface="KoPub돋움체 Bold" panose="02020603020101020101" pitchFamily="18" charset="-127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latin typeface="+mj-lt"/>
                <a:ea typeface="KoPub돋움체 Bold" panose="02020603020101020101" pitchFamily="18" charset="-127"/>
              </a:rPr>
              <a:t>가족관계</a:t>
            </a:r>
            <a:r>
              <a:rPr lang="en-US" altLang="ko-KR" sz="1200" dirty="0">
                <a:solidFill>
                  <a:prstClr val="black"/>
                </a:solidFill>
                <a:latin typeface="+mj-lt"/>
                <a:ea typeface="KoPub돋움체 Bold" panose="02020603020101020101" pitchFamily="18" charset="-127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latin typeface="+mj-lt"/>
                <a:ea typeface="KoPub돋움체 Bold" panose="02020603020101020101" pitchFamily="18" charset="-127"/>
              </a:rPr>
              <a:t>사진 등 편견을 유발할 수 있는 항목 </a:t>
            </a:r>
            <a:r>
              <a:rPr lang="ko-KR" altLang="en-US" sz="1200" dirty="0" err="1">
                <a:solidFill>
                  <a:prstClr val="black"/>
                </a:solidFill>
                <a:latin typeface="+mj-lt"/>
                <a:ea typeface="KoPub돋움체 Bold" panose="02020603020101020101" pitchFamily="18" charset="-127"/>
              </a:rPr>
              <a:t>미기재</a:t>
            </a:r>
            <a:r>
              <a:rPr lang="ko-KR" altLang="en-US" sz="1200" dirty="0">
                <a:solidFill>
                  <a:prstClr val="black"/>
                </a:solidFill>
                <a:latin typeface="+mj-lt"/>
                <a:ea typeface="KoPub돋움체 Bold" panose="02020603020101020101" pitchFamily="18" charset="-127"/>
              </a:rPr>
              <a:t> </a:t>
            </a:r>
            <a:endParaRPr lang="en-US" altLang="ko-KR" sz="1200" dirty="0">
              <a:solidFill>
                <a:prstClr val="black"/>
              </a:solidFill>
              <a:latin typeface="+mj-lt"/>
              <a:ea typeface="KoPub돋움체 Bold" panose="02020603020101020101" pitchFamily="18" charset="-127"/>
            </a:endParaRPr>
          </a:p>
          <a:p>
            <a:pPr lvl="0">
              <a:lnSpc>
                <a:spcPct val="150000"/>
              </a:lnSpc>
            </a:pPr>
            <a:endParaRPr lang="en-US" altLang="ko-KR" sz="1200" dirty="0">
              <a:solidFill>
                <a:prstClr val="black"/>
              </a:solidFill>
              <a:latin typeface="+mj-lt"/>
              <a:ea typeface="KoPub돋움체 Bold" panose="02020603020101020101" pitchFamily="18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※ 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입사지원서 작성 시 유의사항</a:t>
            </a:r>
            <a:r>
              <a:rPr lang="en-US" altLang="ko-KR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서류평가에 반영</a:t>
            </a:r>
            <a:r>
              <a:rPr lang="en-US" altLang="ko-KR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X, </a:t>
            </a:r>
            <a:r>
              <a:rPr lang="ko-KR" altLang="en-US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다만</a:t>
            </a:r>
            <a:r>
              <a:rPr lang="en-US" altLang="ko-KR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증빙불가 시 불합격 처리</a:t>
            </a:r>
            <a:r>
              <a:rPr lang="en-US" altLang="ko-KR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r>
              <a:rPr lang="ko-KR" altLang="en-US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- (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공고일 기준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 </a:t>
            </a:r>
            <a:r>
              <a:rPr lang="ko-KR" altLang="en-US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공고일 기준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으로 </a:t>
            </a:r>
            <a:r>
              <a:rPr lang="ko-KR" altLang="en-US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유효한 교육사항</a:t>
            </a:r>
            <a:r>
              <a:rPr lang="en-US" altLang="ko-KR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자격사항 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등을 작성</a:t>
            </a:r>
            <a:endParaRPr lang="en-US" altLang="ko-KR" sz="1600" dirty="0">
              <a:solidFill>
                <a:prstClr val="black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- (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증빙필요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 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추후 증빙이 가능한 내용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교육사항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자격사항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경력사항 등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에 한하여 작성</a:t>
            </a:r>
            <a:endParaRPr lang="en-US" altLang="ko-KR" sz="1600" dirty="0">
              <a:solidFill>
                <a:prstClr val="black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solidFill>
                  <a:srgbClr val="FF0000"/>
                </a:solidFill>
                <a:latin typeface="+mj-lt"/>
                <a:ea typeface="KoPub돋움체 Bold" panose="02020603020101020101" pitchFamily="18" charset="-127"/>
              </a:rPr>
              <a:t>     * </a:t>
            </a:r>
            <a:r>
              <a:rPr lang="ko-KR" altLang="en-US" sz="1300" dirty="0">
                <a:solidFill>
                  <a:srgbClr val="FF0000"/>
                </a:solidFill>
                <a:latin typeface="+mj-lt"/>
                <a:ea typeface="KoPub돋움체 Bold" panose="02020603020101020101" pitchFamily="18" charset="-127"/>
              </a:rPr>
              <a:t>면접전형 합격 후 입사지원서 기재사항을 증빙할 수 없는 경우 면접전형 합격이 취소됨에 유의</a:t>
            </a:r>
            <a:endParaRPr lang="en-US" altLang="ko-KR" sz="1300" dirty="0">
              <a:solidFill>
                <a:srgbClr val="FF0000"/>
              </a:solidFill>
              <a:latin typeface="+mj-lt"/>
              <a:ea typeface="KoPub돋움체 Bold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46461" y="1034826"/>
            <a:ext cx="8285895" cy="50962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지원서 접수</a:t>
            </a:r>
          </a:p>
        </p:txBody>
      </p:sp>
    </p:spTree>
    <p:extLst>
      <p:ext uri="{BB962C8B-B14F-4D97-AF65-F5344CB8AC3E}">
        <p14:creationId xmlns:p14="http://schemas.microsoft.com/office/powerpoint/2010/main" val="1781064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251424" y="278580"/>
            <a:ext cx="826114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8000">
                <a:solidFill>
                  <a:schemeClr val="accent5">
                    <a:lumMod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04.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채용절차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-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지원자격 및 근무지역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Pub돋움체 Bold" panose="02020603020101020101" pitchFamily="18" charset="-127"/>
              <a:ea typeface="KoPub돋움체 Bold" panose="02020603020101020101" pitchFamily="18" charset="-127"/>
              <a:cs typeface="+mn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46461" y="960466"/>
            <a:ext cx="8285895" cy="50962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지원자격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(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공통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)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KoPub돋움체 Bold" panose="02020603020101020101" pitchFamily="18" charset="-127"/>
              <a:ea typeface="KoPub돋움체 Bold" panose="02020603020101020101" pitchFamily="18" charset="-127"/>
              <a:cs typeface="+mn-cs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791496" y="1554398"/>
            <a:ext cx="7584296" cy="1574032"/>
            <a:chOff x="783244" y="4783021"/>
            <a:chExt cx="7584296" cy="2684709"/>
          </a:xfrm>
        </p:grpSpPr>
        <p:sp>
          <p:nvSpPr>
            <p:cNvPr id="17" name="모서리가 둥근 직사각형 16"/>
            <p:cNvSpPr/>
            <p:nvPr/>
          </p:nvSpPr>
          <p:spPr>
            <a:xfrm>
              <a:off x="783244" y="4783021"/>
              <a:ext cx="7470996" cy="2684709"/>
            </a:xfrm>
            <a:prstGeom prst="roundRect">
              <a:avLst>
                <a:gd name="adj" fmla="val 85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794772" y="4783021"/>
              <a:ext cx="7572768" cy="2534105"/>
            </a:xfrm>
            <a:prstGeom prst="rect">
              <a:avLst/>
            </a:prstGeom>
          </p:spPr>
          <p:txBody>
            <a:bodyPr wrap="square" anchor="t">
              <a:noAutofit/>
            </a:bodyPr>
            <a:lstStyle/>
            <a:p>
              <a:pPr marL="171450" marR="0" lvl="0" indent="-17145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Bold" panose="02020603020101020101" pitchFamily="18" charset="-127"/>
                  <a:ea typeface="KoPub돋움체 Bold" panose="02020603020101020101" pitchFamily="18" charset="-127"/>
                  <a:cs typeface="+mn-cs"/>
                </a:rPr>
                <a:t> </a:t>
              </a: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Bold" panose="02020603020101020101" pitchFamily="18" charset="-127"/>
                  <a:ea typeface="KoPub돋움체 Bold" panose="02020603020101020101" pitchFamily="18" charset="-127"/>
                  <a:cs typeface="+mn-cs"/>
                </a:rPr>
                <a:t>입사예정일로부터 근무 가능한 자</a:t>
              </a:r>
            </a:p>
            <a:p>
              <a:pPr marL="171450" marR="0" lvl="0" indent="-17145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Bold" panose="02020603020101020101" pitchFamily="18" charset="-127"/>
                  <a:ea typeface="KoPub돋움체 Bold" panose="02020603020101020101" pitchFamily="18" charset="-127"/>
                  <a:cs typeface="+mn-cs"/>
                </a:rPr>
                <a:t> 한국부동산원  「인사규정」상 채용 결격사유가 없는 자 </a:t>
              </a: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endParaRPr>
            </a:p>
            <a:p>
              <a:pPr marL="171450" marR="0" lvl="8" indent="-17145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Bold" panose="02020603020101020101" pitchFamily="18" charset="-127"/>
                  <a:ea typeface="KoPub돋움체 Bold" panose="02020603020101020101" pitchFamily="18" charset="-127"/>
                  <a:cs typeface="+mn-cs"/>
                </a:rPr>
                <a:t> 한국부동산원  「취업규칙」 에 따라 정년인 만 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Bold" panose="02020603020101020101" pitchFamily="18" charset="-127"/>
                  <a:ea typeface="KoPub돋움체 Bold" panose="02020603020101020101" pitchFamily="18" charset="-127"/>
                  <a:cs typeface="+mn-cs"/>
                </a:rPr>
                <a:t>60</a:t>
              </a: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Bold" panose="02020603020101020101" pitchFamily="18" charset="-127"/>
                  <a:ea typeface="KoPub돋움체 Bold" panose="02020603020101020101" pitchFamily="18" charset="-127"/>
                  <a:cs typeface="+mn-cs"/>
                </a:rPr>
                <a:t>세 미만인 자</a:t>
              </a: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endParaRPr>
            </a:p>
            <a:p>
              <a:pPr marL="179388" marR="0" lvl="8" indent="-179388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Bold" panose="02020603020101020101" pitchFamily="18" charset="-127"/>
                  <a:ea typeface="KoPub돋움체 Bold" panose="02020603020101020101" pitchFamily="18" charset="-127"/>
                  <a:cs typeface="+mn-cs"/>
                </a:rPr>
                <a:t> 남자의 경우 </a:t>
              </a:r>
              <a:r>
                <a:rPr kumimoji="0" lang="ko-KR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Bold" panose="02020603020101020101" pitchFamily="18" charset="-127"/>
                  <a:ea typeface="KoPub돋움체 Bold" panose="02020603020101020101" pitchFamily="18" charset="-127"/>
                  <a:cs typeface="+mn-cs"/>
                </a:rPr>
                <a:t>군필자</a:t>
              </a: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Bold" panose="02020603020101020101" pitchFamily="18" charset="-127"/>
                  <a:ea typeface="KoPub돋움체 Bold" panose="02020603020101020101" pitchFamily="18" charset="-127"/>
                  <a:cs typeface="+mn-cs"/>
                </a:rPr>
                <a:t> 또는 면제자 </a:t>
              </a: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446461" y="3429000"/>
            <a:ext cx="8285895" cy="50962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지원자격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(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신입직원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)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KoPub돋움체 Bold" panose="02020603020101020101" pitchFamily="18" charset="-127"/>
              <a:ea typeface="KoPub돋움체 Bold" panose="02020603020101020101" pitchFamily="18" charset="-127"/>
              <a:cs typeface="+mn-cs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791496" y="3969073"/>
            <a:ext cx="7584296" cy="768356"/>
            <a:chOff x="783244" y="4783021"/>
            <a:chExt cx="7584296" cy="486211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783244" y="4783021"/>
              <a:ext cx="7470996" cy="486211"/>
            </a:xfrm>
            <a:prstGeom prst="roundRect">
              <a:avLst>
                <a:gd name="adj" fmla="val 33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794772" y="4783021"/>
              <a:ext cx="7572768" cy="486211"/>
            </a:xfrm>
            <a:prstGeom prst="rect">
              <a:avLst/>
            </a:prstGeom>
          </p:spPr>
          <p:txBody>
            <a:bodyPr wrap="square" anchor="t">
              <a:noAutofit/>
            </a:bodyPr>
            <a:lstStyle/>
            <a:p>
              <a:pPr marL="171450" marR="0" lvl="0" indent="-17145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KoPub돋움체 Bold" panose="02020603020101020101" pitchFamily="18" charset="-127"/>
                  <a:ea typeface="KoPub돋움체 Bold" panose="02020603020101020101" pitchFamily="18" charset="-127"/>
                  <a:cs typeface="+mn-cs"/>
                </a:rPr>
                <a:t> </a:t>
              </a: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KoPub돋움체 Bold" panose="02020603020101020101" pitchFamily="18" charset="-127"/>
                  <a:ea typeface="KoPub돋움체 Bold" panose="02020603020101020101" pitchFamily="18" charset="-127"/>
                  <a:cs typeface="+mn-cs"/>
                </a:rPr>
                <a:t>공인 영어성적 지원자격 기준점수 이상인 자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KoPub돋움체 Bold" panose="02020603020101020101" pitchFamily="18" charset="-127"/>
                  <a:ea typeface="KoPub돋움체 Bold" panose="02020603020101020101" pitchFamily="18" charset="-127"/>
                  <a:cs typeface="+mn-cs"/>
                </a:rPr>
                <a:t>[</a:t>
              </a: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KoPub돋움체 Bold" panose="02020603020101020101" pitchFamily="18" charset="-127"/>
                  <a:ea typeface="KoPub돋움체 Bold" panose="02020603020101020101" pitchFamily="18" charset="-127"/>
                  <a:cs typeface="+mn-cs"/>
                </a:rPr>
                <a:t>성별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KoPub돋움체 Bold" panose="02020603020101020101" pitchFamily="18" charset="-127"/>
                  <a:ea typeface="KoPub돋움체 Bold" panose="02020603020101020101" pitchFamily="18" charset="-127"/>
                  <a:cs typeface="+mn-cs"/>
                </a:rPr>
                <a:t>, </a:t>
              </a: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KoPub돋움체 Bold" panose="02020603020101020101" pitchFamily="18" charset="-127"/>
                  <a:ea typeface="KoPub돋움체 Bold" panose="02020603020101020101" pitchFamily="18" charset="-127"/>
                  <a:cs typeface="+mn-cs"/>
                </a:rPr>
                <a:t>학력 및 전공 제한은 無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KoPub돋움체 Bold" panose="02020603020101020101" pitchFamily="18" charset="-127"/>
                  <a:ea typeface="KoPub돋움체 Bold" panose="02020603020101020101" pitchFamily="18" charset="-127"/>
                  <a:cs typeface="+mn-cs"/>
                </a:rPr>
                <a:t>]</a:t>
              </a:r>
            </a:p>
            <a:p>
              <a:pPr marL="171450" marR="0" lvl="0" indent="-17145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KoPub돋움체 Bold" panose="02020603020101020101" pitchFamily="18" charset="-127"/>
                  <a:ea typeface="KoPub돋움체 Bold" panose="02020603020101020101" pitchFamily="18" charset="-127"/>
                  <a:cs typeface="+mn-cs"/>
                </a:rPr>
                <a:t> 신입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KoPub돋움체 Bold" panose="02020603020101020101" pitchFamily="18" charset="-127"/>
                  <a:ea typeface="KoPub돋움체 Bold" panose="02020603020101020101" pitchFamily="18" charset="-127"/>
                  <a:cs typeface="+mn-cs"/>
                </a:rPr>
                <a:t>(</a:t>
              </a: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KoPub돋움체 Bold" panose="02020603020101020101" pitchFamily="18" charset="-127"/>
                  <a:ea typeface="KoPub돋움체 Bold" panose="02020603020101020101" pitchFamily="18" charset="-127"/>
                  <a:cs typeface="+mn-cs"/>
                </a:rPr>
                <a:t>전문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KoPub돋움체 Bold" panose="02020603020101020101" pitchFamily="18" charset="-127"/>
                  <a:ea typeface="KoPub돋움체 Bold" panose="02020603020101020101" pitchFamily="18" charset="-127"/>
                  <a:cs typeface="+mn-cs"/>
                </a:rPr>
                <a:t>)</a:t>
              </a: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KoPub돋움체 Bold" panose="02020603020101020101" pitchFamily="18" charset="-127"/>
                  <a:ea typeface="KoPub돋움체 Bold" panose="02020603020101020101" pitchFamily="18" charset="-127"/>
                  <a:cs typeface="+mn-cs"/>
                </a:rPr>
                <a:t>의 경우 해당 분야 자격 혹은 학위를 취득한 자</a:t>
              </a: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446461" y="4737429"/>
            <a:ext cx="8285895" cy="50962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근무지역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791496" y="5247056"/>
            <a:ext cx="7470996" cy="882304"/>
          </a:xfrm>
          <a:prstGeom prst="roundRect">
            <a:avLst>
              <a:gd name="adj" fmla="val 281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 본사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(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대구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)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및 전국 지사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(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연고지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그래픽M" panose="02030600000101010101" pitchFamily="18" charset="-127"/>
                <a:ea typeface="HY그래픽M" panose="02030600000101010101" pitchFamily="18" charset="-127"/>
                <a:cs typeface="+mn-cs"/>
              </a:rPr>
              <a:t>↔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비연고지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 순환근무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 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-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단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,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특정 지역본부와 본사 간 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순환근무하는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 지역본부 채용 가능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Bold" panose="02020603020101020101" pitchFamily="18" charset="-127"/>
              <a:ea typeface="KoPub돋움체 Bold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397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13">
            <a:extLst>
              <a:ext uri="{FF2B5EF4-FFF2-40B4-BE49-F238E27FC236}">
                <a16:creationId xmlns:a16="http://schemas.microsoft.com/office/drawing/2014/main" id="{2F9A3464-8A84-4AC3-B093-FC0B937AF9B2}"/>
              </a:ext>
            </a:extLst>
          </p:cNvPr>
          <p:cNvSpPr/>
          <p:nvPr/>
        </p:nvSpPr>
        <p:spPr>
          <a:xfrm>
            <a:off x="791496" y="1628760"/>
            <a:ext cx="7470996" cy="4680624"/>
          </a:xfrm>
          <a:prstGeom prst="roundRect">
            <a:avLst>
              <a:gd name="adj" fmla="val 65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심사기준 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적격심사로 지원자격 심사 후 </a:t>
            </a:r>
            <a:r>
              <a:rPr lang="ko-KR" altLang="en-US" sz="1600" dirty="0" err="1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미충족</a:t>
            </a:r>
            <a:r>
              <a:rPr lang="ko-KR" altLang="en-US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시 불합격 처리</a:t>
            </a:r>
            <a:endParaRPr lang="en-US" altLang="ko-KR" sz="1600" dirty="0">
              <a:solidFill>
                <a:srgbClr val="FF0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심사대상 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: NCS 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기반 입사지원서 등 제출서류 일체</a:t>
            </a:r>
            <a:endParaRPr lang="en-US" altLang="ko-KR" sz="1600" dirty="0">
              <a:solidFill>
                <a:srgbClr val="FF0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합격인원 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지원자격 충족 인원 모두</a:t>
            </a:r>
            <a:endParaRPr lang="ko-KR" altLang="en-US" dirty="0">
              <a:solidFill>
                <a:srgbClr val="FF0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477FD3B-FBFE-4890-A5F1-F6FCD60096C9}"/>
              </a:ext>
            </a:extLst>
          </p:cNvPr>
          <p:cNvSpPr/>
          <p:nvPr/>
        </p:nvSpPr>
        <p:spPr>
          <a:xfrm>
            <a:off x="446461" y="1034826"/>
            <a:ext cx="8285895" cy="50962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서류전형</a:t>
            </a:r>
            <a:endParaRPr lang="ko-KR" altLang="en-US" sz="2000" b="1" dirty="0">
              <a:solidFill>
                <a:srgbClr val="FF0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8C18477-A7C7-494D-BF32-A5140B572E91}"/>
              </a:ext>
            </a:extLst>
          </p:cNvPr>
          <p:cNvSpPr txBox="1">
            <a:spLocks/>
          </p:cNvSpPr>
          <p:nvPr/>
        </p:nvSpPr>
        <p:spPr>
          <a:xfrm>
            <a:off x="251424" y="278580"/>
            <a:ext cx="826114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8000">
                <a:solidFill>
                  <a:schemeClr val="accent5">
                    <a:lumMod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algn="l"/>
            <a:r>
              <a:rPr lang="en-US" altLang="ko-KR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04. </a:t>
            </a:r>
            <a:r>
              <a:rPr lang="ko-KR" altLang="en-US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채용절차</a:t>
            </a:r>
            <a:r>
              <a:rPr lang="en-US" altLang="ko-KR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서류전형</a:t>
            </a:r>
            <a:r>
              <a:rPr lang="en-US" altLang="ko-KR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6884DBC-035E-44DA-AB28-C961E85CD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7" y="3158964"/>
            <a:ext cx="7341738" cy="225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83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46461" y="960466"/>
            <a:ext cx="8285895" cy="50962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필기시험</a:t>
            </a: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251424" y="278580"/>
            <a:ext cx="826114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8000">
                <a:solidFill>
                  <a:schemeClr val="accent5">
                    <a:lumMod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algn="l"/>
            <a:r>
              <a:rPr lang="en-US" altLang="ko-KR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04. </a:t>
            </a:r>
            <a:r>
              <a:rPr lang="ko-KR" altLang="en-US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채용절차</a:t>
            </a:r>
            <a:endParaRPr lang="en-US" altLang="ko-KR" sz="280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792582"/>
              </p:ext>
            </p:extLst>
          </p:nvPr>
        </p:nvGraphicFramePr>
        <p:xfrm>
          <a:off x="611472" y="2888928"/>
          <a:ext cx="7671442" cy="3122744"/>
        </p:xfrm>
        <a:graphic>
          <a:graphicData uri="http://schemas.openxmlformats.org/drawingml/2006/table">
            <a:tbl>
              <a:tblPr/>
              <a:tblGrid>
                <a:gridCol w="137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6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0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구 분</a:t>
                      </a:r>
                    </a:p>
                  </a:txBody>
                  <a:tcPr marL="0" marR="0" marT="0" marB="0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대 상</a:t>
                      </a:r>
                    </a:p>
                  </a:txBody>
                  <a:tcPr marL="0" marR="0" marT="0" marB="0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출제범위</a:t>
                      </a:r>
                    </a:p>
                  </a:txBody>
                  <a:tcPr marL="0" marR="0" marT="0" marB="0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88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-7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직업기초능력평가</a:t>
                      </a:r>
                    </a:p>
                  </a:txBody>
                  <a:tcPr marL="47705" marR="47705" marT="15827" marB="1582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모든 분야</a:t>
                      </a:r>
                    </a:p>
                  </a:txBody>
                  <a:tcPr marL="47705" marR="47705" marT="15827" marB="1582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의사소통능력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수리능력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문제해결능력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정보능력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조직이해능력</a:t>
                      </a:r>
                    </a:p>
                  </a:txBody>
                  <a:tcPr marL="47705" marR="47705" marT="15827" marB="1582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888">
                <a:tc row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-7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직무수행능력평가</a:t>
                      </a:r>
                      <a:endParaRPr lang="ko-KR" altLang="en-US" sz="1300" kern="0" spc="-70" dirty="0">
                        <a:solidFill>
                          <a:srgbClr val="FF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47705" marR="47705" marT="15827" marB="1582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경영</a:t>
                      </a:r>
                    </a:p>
                  </a:txBody>
                  <a:tcPr marL="47705" marR="47705" marT="15827" marB="1582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경영학원론</a:t>
                      </a:r>
                      <a:r>
                        <a:rPr lang="en-US" altLang="ko-KR" sz="1300" kern="0" spc="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300" kern="0" spc="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재무관리</a:t>
                      </a:r>
                      <a:r>
                        <a:rPr lang="en-US" altLang="ko-KR" sz="1300" kern="0" spc="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300" kern="0" spc="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회계원리</a:t>
                      </a:r>
                      <a:r>
                        <a:rPr lang="en-US" altLang="ko-KR" sz="1300" kern="0" spc="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300" kern="0" spc="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재무회계</a:t>
                      </a:r>
                    </a:p>
                  </a:txBody>
                  <a:tcPr marL="47705" marR="47705" marT="15827" marB="1582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8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경제</a:t>
                      </a:r>
                    </a:p>
                  </a:txBody>
                  <a:tcPr marL="47705" marR="47705" marT="15827" marB="1582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경제학원론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미시경제론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거시경제론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재정학</a:t>
                      </a:r>
                    </a:p>
                  </a:txBody>
                  <a:tcPr marL="47705" marR="47705" marT="15827" marB="1582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8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법</a:t>
                      </a:r>
                    </a:p>
                  </a:txBody>
                  <a:tcPr marL="47705" marR="47705" marT="15827" marB="1582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헌법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행정법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상법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민법</a:t>
                      </a:r>
                    </a:p>
                  </a:txBody>
                  <a:tcPr marL="47705" marR="47705" marT="15827" marB="1582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8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도시</a:t>
                      </a:r>
                    </a:p>
                  </a:txBody>
                  <a:tcPr marL="47705" marR="47705" marT="15827" marB="1582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토지이용계획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도시계획관계법규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지리정보체계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지구단위계획</a:t>
                      </a:r>
                    </a:p>
                  </a:txBody>
                  <a:tcPr marL="47705" marR="47705" marT="15827" marB="1582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276628"/>
                  </a:ext>
                </a:extLst>
              </a:tr>
              <a:tr h="2488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부동산</a:t>
                      </a:r>
                    </a:p>
                  </a:txBody>
                  <a:tcPr marL="47705" marR="47705" marT="15827" marB="1582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부동산학개론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부동산공법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300" kern="0" spc="0" dirty="0" err="1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부동산공시법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47705" marR="47705" marT="15827" marB="1582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8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건축</a:t>
                      </a:r>
                    </a:p>
                  </a:txBody>
                  <a:tcPr marL="47705" marR="47705" marT="15827" marB="1582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건축계획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건축시공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건축구조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건축설비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건축관계법규</a:t>
                      </a:r>
                    </a:p>
                  </a:txBody>
                  <a:tcPr marL="47705" marR="47705" marT="15827" marB="1582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896494"/>
                  </a:ext>
                </a:extLst>
              </a:tr>
              <a:tr h="2488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통계</a:t>
                      </a:r>
                    </a:p>
                  </a:txBody>
                  <a:tcPr marL="47705" marR="47705" marT="15827" marB="1582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조사방법론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사회통계학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SAS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프로그래밍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(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기초 및 데이터처리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)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47705" marR="47705" marT="15827" marB="1582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404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-70" dirty="0">
                        <a:solidFill>
                          <a:srgbClr val="000000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47705" marR="47705" marT="15827" marB="1582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전산</a:t>
                      </a:r>
                    </a:p>
                  </a:txBody>
                  <a:tcPr marL="47705" marR="47705" marT="15827" marB="1582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데이터베이스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전자계산기 구조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운영체제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데이터 통신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소프트웨어공학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컴퓨터프로그래밍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정보보안</a:t>
                      </a:r>
                    </a:p>
                  </a:txBody>
                  <a:tcPr marL="47705" marR="47705" marT="15827" marB="1582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88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인성검사</a:t>
                      </a:r>
                    </a:p>
                  </a:txBody>
                  <a:tcPr marL="47705" marR="47705" marT="15827" marB="1582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chemeClr val="tx1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모든 분야</a:t>
                      </a:r>
                    </a:p>
                  </a:txBody>
                  <a:tcPr marL="47705" marR="47705" marT="15827" marB="1582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인성 전반</a:t>
                      </a:r>
                    </a:p>
                  </a:txBody>
                  <a:tcPr marL="47705" marR="47705" marT="15827" marB="1582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25870" y="279911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4121F-684B-40C0-A7C7-012B338FF866}"/>
              </a:ext>
            </a:extLst>
          </p:cNvPr>
          <p:cNvSpPr txBox="1"/>
          <p:nvPr/>
        </p:nvSpPr>
        <p:spPr>
          <a:xfrm>
            <a:off x="606535" y="6069452"/>
            <a:ext cx="767144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/>
            <a:r>
              <a:rPr lang="en-US" altLang="ko-KR" sz="13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* </a:t>
            </a:r>
            <a:r>
              <a:rPr lang="ko-KR" altLang="en-US" sz="13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합격 취소 또는 응시포기자 발생 등을 고려 채용분야별 최대합격인원의 </a:t>
            </a:r>
            <a:r>
              <a:rPr lang="en-US" altLang="ko-KR" sz="13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30% </a:t>
            </a:r>
            <a:r>
              <a:rPr lang="ko-KR" altLang="en-US" sz="13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범위 내에서 예비합격자 선정</a:t>
            </a:r>
            <a:br>
              <a:rPr lang="en-US" altLang="ko-KR" sz="13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en-US" altLang="ko-KR" sz="13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13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소수점 이하는 </a:t>
            </a:r>
            <a:r>
              <a:rPr lang="en-US" altLang="ko-KR" sz="13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</a:t>
            </a:r>
            <a:r>
              <a:rPr lang="ko-KR" altLang="en-US" sz="13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명으로 봄</a:t>
            </a:r>
            <a:r>
              <a:rPr lang="en-US" altLang="ko-KR" sz="13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endParaRPr lang="ko-KR" altLang="en-US" sz="1300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9" name="모서리가 둥근 직사각형 16">
            <a:extLst>
              <a:ext uri="{FF2B5EF4-FFF2-40B4-BE49-F238E27FC236}">
                <a16:creationId xmlns:a16="http://schemas.microsoft.com/office/drawing/2014/main" id="{AA555A52-893A-4D6C-8173-90E4ED39298A}"/>
              </a:ext>
            </a:extLst>
          </p:cNvPr>
          <p:cNvSpPr/>
          <p:nvPr/>
        </p:nvSpPr>
        <p:spPr>
          <a:xfrm>
            <a:off x="521460" y="1518189"/>
            <a:ext cx="7756518" cy="1250820"/>
          </a:xfrm>
          <a:prstGeom prst="roundRect">
            <a:avLst>
              <a:gd name="adj" fmla="val 160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필기구분 </a:t>
            </a:r>
            <a:r>
              <a:rPr lang="en-US" altLang="ko-KR" sz="1400" b="1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: </a:t>
            </a:r>
            <a:r>
              <a:rPr lang="ko-KR" altLang="en-US" sz="14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직업기초능력평가</a:t>
            </a:r>
            <a:r>
              <a:rPr lang="en-US" altLang="ko-KR" sz="14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(40</a:t>
            </a:r>
            <a:r>
              <a:rPr lang="ko-KR" altLang="en-US" sz="14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문항</a:t>
            </a:r>
            <a:r>
              <a:rPr lang="en-US" altLang="ko-KR" sz="14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100</a:t>
            </a:r>
            <a:r>
              <a:rPr lang="ko-KR" altLang="en-US" sz="14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점</a:t>
            </a:r>
            <a:r>
              <a:rPr lang="en-US" altLang="ko-KR" sz="14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), </a:t>
            </a:r>
            <a:r>
              <a:rPr lang="ko-KR" altLang="en-US" sz="14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직무수행능력평가</a:t>
            </a:r>
            <a:r>
              <a:rPr lang="en-US" altLang="ko-KR" sz="14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en-US" altLang="ko-KR" sz="14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50</a:t>
            </a:r>
            <a:r>
              <a:rPr lang="ko-KR" altLang="en-US" sz="14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문항</a:t>
            </a:r>
            <a:r>
              <a:rPr lang="en-US" altLang="ko-KR" sz="14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100</a:t>
            </a:r>
            <a:r>
              <a:rPr lang="ko-KR" altLang="en-US" sz="14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점</a:t>
            </a:r>
            <a:r>
              <a:rPr lang="en-US" altLang="ko-KR" sz="14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), </a:t>
            </a:r>
            <a:r>
              <a:rPr lang="ko-KR" altLang="en-US" sz="14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인성검사</a:t>
            </a:r>
            <a:r>
              <a:rPr lang="en-US" altLang="ko-KR" sz="14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참고자료</a:t>
            </a:r>
            <a:r>
              <a:rPr lang="en-US" altLang="ko-KR" sz="14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 - </a:t>
            </a:r>
            <a:r>
              <a:rPr lang="ko-KR" altLang="en-US" sz="14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직업기초능력평가 점수 </a:t>
            </a:r>
            <a:r>
              <a:rPr lang="en-US" altLang="ko-KR" sz="14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30%,</a:t>
            </a:r>
            <a:r>
              <a:rPr lang="ko-KR" altLang="en-US" sz="14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직무수행능력평가 점수 </a:t>
            </a:r>
            <a:r>
              <a:rPr lang="en-US" altLang="ko-KR" sz="14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70%</a:t>
            </a:r>
            <a:r>
              <a:rPr lang="ko-KR" altLang="en-US" sz="14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로 적용하여 </a:t>
            </a:r>
            <a:r>
              <a:rPr lang="en-US" altLang="ko-KR" sz="14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100</a:t>
            </a:r>
            <a:r>
              <a:rPr lang="ko-KR" altLang="en-US" sz="14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점 만점 환산</a:t>
            </a:r>
            <a:endParaRPr lang="en-US" altLang="ko-KR" sz="1400" dirty="0">
              <a:solidFill>
                <a:prstClr val="black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합격인원 </a:t>
            </a:r>
            <a:r>
              <a:rPr lang="en-US" altLang="ko-KR" sz="1400" b="1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: </a:t>
            </a:r>
            <a:r>
              <a:rPr lang="ko-KR" altLang="en-US" sz="14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고득점자 순으로 채용예정인원의 </a:t>
            </a:r>
            <a:r>
              <a:rPr lang="en-US" altLang="ko-KR" sz="14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</a:t>
            </a:r>
            <a:r>
              <a:rPr lang="ko-KR" altLang="en-US" sz="14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배수 이내</a:t>
            </a:r>
            <a:r>
              <a:rPr lang="ko-KR" altLang="en-US" sz="14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에서 결정</a:t>
            </a:r>
            <a:endParaRPr lang="en-US" altLang="ko-KR" sz="1400" dirty="0">
              <a:solidFill>
                <a:prstClr val="black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463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431800" y="4158898"/>
            <a:ext cx="8066110" cy="153413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국토교통부 산하 </a:t>
            </a:r>
            <a:r>
              <a:rPr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준시장형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공기업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1969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년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한국감정원 설립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2020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년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한국부동산원으로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사명 변경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설립목적 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4" y="1073657"/>
            <a:ext cx="7899795" cy="2813384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>
          <a:xfrm>
            <a:off x="612775" y="5769384"/>
            <a:ext cx="7937105" cy="540000"/>
          </a:xfrm>
          <a:prstGeom prst="roundRect">
            <a:avLst>
              <a:gd name="adj" fmla="val 214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lvl="0">
              <a:lnSpc>
                <a:spcPct val="150000"/>
              </a:lnSpc>
            </a:pPr>
            <a:r>
              <a:rPr lang="ko-KR" altLang="en-US" sz="1500" spc="-150" dirty="0">
                <a:solidFill>
                  <a:srgbClr val="40404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부동산 시장의 안정과 질서를 유지하고</a:t>
            </a:r>
            <a:r>
              <a:rPr lang="en-US" altLang="ko-KR" sz="1500" spc="-150" dirty="0">
                <a:solidFill>
                  <a:srgbClr val="40404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</a:t>
            </a:r>
            <a:r>
              <a:rPr lang="ko-KR" altLang="en-US" sz="1500" spc="-150" dirty="0">
                <a:solidFill>
                  <a:srgbClr val="40404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부동산 소비자 권익 보호와 부동산 산업발전에 이바지합니다</a:t>
            </a:r>
            <a:endParaRPr lang="en-US" altLang="ko-KR" sz="1500" spc="-150" dirty="0">
              <a:solidFill>
                <a:srgbClr val="40404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1411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446461" y="1088688"/>
            <a:ext cx="8285895" cy="50962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면접전형 대상자 선정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611472" y="1598315"/>
            <a:ext cx="7638611" cy="1650661"/>
          </a:xfrm>
          <a:prstGeom prst="roundRect">
            <a:avLst>
              <a:gd name="adj" fmla="val 236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72000" rtlCol="0" anchor="ctr"/>
          <a:lstStyle/>
          <a:p>
            <a:pPr marL="171450" lvl="0" indent="-171450">
              <a:lnSpc>
                <a:spcPct val="180000"/>
              </a:lnSpc>
              <a:buFont typeface="Wingdings" panose="05000000000000000000" pitchFamily="2" charset="2"/>
              <a:buChar char="ü"/>
            </a:pPr>
            <a:r>
              <a:rPr lang="ko-KR" altLang="en-US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필기시험 합격자</a:t>
            </a:r>
            <a:r>
              <a:rPr lang="en-US" altLang="ko-KR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예비합격자 포함</a:t>
            </a:r>
            <a:r>
              <a:rPr lang="en-US" altLang="ko-KR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r>
              <a:rPr lang="ko-KR" altLang="en-US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는 어학성적 확인을 위한 응시정보 및 생년월일 제출</a:t>
            </a:r>
            <a:endParaRPr lang="en-US" altLang="ko-KR" sz="1600" dirty="0">
              <a:solidFill>
                <a:srgbClr val="FF0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171450" lvl="0" indent="-171450">
              <a:lnSpc>
                <a:spcPct val="180000"/>
              </a:lnSpc>
              <a:buFont typeface="Wingdings" panose="05000000000000000000" pitchFamily="2" charset="2"/>
              <a:buChar char="ü"/>
            </a:pPr>
            <a:r>
              <a:rPr lang="ko-KR" altLang="en-US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면접전형에 필요한 경력 및 경험 기술서</a:t>
            </a:r>
            <a:r>
              <a:rPr lang="en-US" altLang="ko-KR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자기소개서 작성 후 제출</a:t>
            </a:r>
            <a:endParaRPr lang="en-US" altLang="ko-KR" sz="1600" dirty="0">
              <a:solidFill>
                <a:srgbClr val="FF0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lvl="0">
              <a:lnSpc>
                <a:spcPct val="180000"/>
              </a:lnSpc>
            </a:pPr>
            <a:r>
              <a:rPr lang="en-US" altLang="ko-KR" sz="1400" dirty="0">
                <a:solidFill>
                  <a:srgbClr val="0000F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※ </a:t>
            </a:r>
            <a:r>
              <a:rPr lang="ko-KR" altLang="en-US" sz="1400" dirty="0">
                <a:solidFill>
                  <a:srgbClr val="0000F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경력 및 경험기술서</a:t>
            </a:r>
            <a:r>
              <a:rPr lang="en-US" altLang="ko-KR" sz="1400" dirty="0">
                <a:solidFill>
                  <a:srgbClr val="0000F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자기소개서 부실 작성 시 불이익을 받을 수 있음</a:t>
            </a:r>
            <a:endParaRPr lang="en-US" altLang="ko-KR" sz="1400" dirty="0">
              <a:solidFill>
                <a:srgbClr val="0000FF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34053" y="3248976"/>
            <a:ext cx="8285895" cy="50962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유의사항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611472" y="3879061"/>
            <a:ext cx="7638611" cy="1620216"/>
          </a:xfrm>
          <a:prstGeom prst="roundRect">
            <a:avLst>
              <a:gd name="adj" fmla="val 167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72000" rtlCol="0" anchor="t"/>
          <a:lstStyle/>
          <a:p>
            <a:pPr marL="268288" indent="-268288">
              <a:lnSpc>
                <a:spcPct val="180000"/>
              </a:lnSpc>
              <a:buFont typeface="Wingdings" panose="05000000000000000000" pitchFamily="2" charset="2"/>
              <a:buChar char="ü"/>
            </a:pP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기한 내 </a:t>
            </a:r>
            <a:r>
              <a:rPr lang="ko-KR" altLang="en-US" sz="1600" dirty="0" err="1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미작성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하거나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어학성적 증빙이 불가한 경우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필기시험 합격이 취소되며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b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이 경우 채용분야 최소단위별 채용예정인원의 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배수 이내에서 필기시험 합격자를 </a:t>
            </a:r>
            <a:b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순위에 따라 면접전형 대상자로 선정</a:t>
            </a:r>
            <a:endParaRPr lang="en-US" altLang="ko-KR" sz="1600" dirty="0">
              <a:solidFill>
                <a:prstClr val="black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6" name="내용 개체 틀 2"/>
          <p:cNvSpPr txBox="1">
            <a:spLocks/>
          </p:cNvSpPr>
          <p:nvPr/>
        </p:nvSpPr>
        <p:spPr>
          <a:xfrm>
            <a:off x="251424" y="278580"/>
            <a:ext cx="826114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8000">
                <a:solidFill>
                  <a:schemeClr val="accent5">
                    <a:lumMod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algn="l"/>
            <a:r>
              <a:rPr lang="en-US" altLang="ko-KR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04. </a:t>
            </a:r>
            <a:r>
              <a:rPr lang="ko-KR" altLang="en-US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채용절차</a:t>
            </a:r>
            <a:endParaRPr lang="en-US" altLang="ko-KR" sz="280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9993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46461" y="960466"/>
            <a:ext cx="8285895" cy="50962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면접전형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1496" y="1554399"/>
            <a:ext cx="7470996" cy="1424541"/>
          </a:xfrm>
          <a:prstGeom prst="roundRect">
            <a:avLst>
              <a:gd name="adj" fmla="val 193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777040"/>
              </p:ext>
            </p:extLst>
          </p:nvPr>
        </p:nvGraphicFramePr>
        <p:xfrm>
          <a:off x="800398" y="3338988"/>
          <a:ext cx="7462541" cy="216028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981230">
                  <a:extLst>
                    <a:ext uri="{9D8B030D-6E8A-4147-A177-3AD203B41FA5}">
                      <a16:colId xmlns:a16="http://schemas.microsoft.com/office/drawing/2014/main" val="500298388"/>
                    </a:ext>
                  </a:extLst>
                </a:gridCol>
                <a:gridCol w="3240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956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1" dirty="0"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구분</a:t>
                      </a:r>
                    </a:p>
                  </a:txBody>
                  <a:tcPr anchor="ctr" anchorCtr="1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1" dirty="0"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직무수행능력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1" dirty="0"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직업기초능력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5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면접방식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PT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발표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발표내용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지식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및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경험사례 등 질의응답</a:t>
                      </a:r>
                      <a:endParaRPr lang="ko-KR" altLang="en-US" sz="1600" b="0" dirty="0"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경험사례</a:t>
                      </a:r>
                      <a:r>
                        <a:rPr lang="en-US" altLang="ko-KR" sz="1600" b="0" dirty="0"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600" b="0" dirty="0"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자기소개서 등 질의응답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872694"/>
                  </a:ext>
                </a:extLst>
              </a:tr>
              <a:tr h="11567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세부</a:t>
                      </a:r>
                      <a:endParaRPr lang="en-US" altLang="ko-KR" sz="1600" b="0" dirty="0"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평가항목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noProof="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필요지식</a:t>
                      </a:r>
                      <a:r>
                        <a:rPr lang="en-US" altLang="ko-KR" sz="1600" b="0" kern="1200" noProof="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600" b="0" kern="1200" noProof="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필요기술</a:t>
                      </a:r>
                      <a:r>
                        <a:rPr lang="en-US" altLang="ko-KR" sz="1600" b="0" kern="1200" noProof="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600" b="0" kern="1200" noProof="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직무수행태도</a:t>
                      </a:r>
                      <a:r>
                        <a:rPr lang="en-US" altLang="ko-KR" sz="1600" b="0" kern="1200" noProof="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noProof="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발전가능성</a:t>
                      </a:r>
                      <a:r>
                        <a:rPr lang="en-US" altLang="ko-KR" sz="1600" b="0" kern="1200" noProof="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600" b="0" kern="1200" noProof="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창의성</a:t>
                      </a:r>
                      <a:r>
                        <a:rPr lang="ko-KR" altLang="en-US" sz="1600" b="0" dirty="0"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의사소통능력</a:t>
                      </a:r>
                      <a:r>
                        <a:rPr lang="en-US" altLang="ko-KR" sz="1600" b="0" dirty="0"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, 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문제해결능력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,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정보능력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조직이해능력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,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대인관계능력</a:t>
                      </a:r>
                      <a:endParaRPr lang="ko-KR" altLang="en-US" sz="1600" b="0" dirty="0"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92163" y="1554400"/>
            <a:ext cx="7470996" cy="1424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400" b="1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4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면접방식 </a:t>
            </a:r>
            <a:r>
              <a:rPr lang="en-US" altLang="ko-KR" sz="14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: </a:t>
            </a:r>
            <a:r>
              <a:rPr lang="ko-KR" altLang="en-US" sz="14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개별면접 방식</a:t>
            </a:r>
            <a:r>
              <a:rPr lang="en-US" altLang="ko-KR" sz="14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PT</a:t>
            </a:r>
            <a:r>
              <a:rPr lang="ko-KR" altLang="en-US" sz="14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면접 등 구조화 된 면접</a:t>
            </a:r>
            <a:endParaRPr lang="en-US" altLang="ko-KR" sz="1400" dirty="0">
              <a:solidFill>
                <a:sysClr val="windowText" lastClr="000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진행방식 </a:t>
            </a:r>
            <a:r>
              <a:rPr lang="en-US" altLang="ko-KR" sz="14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: </a:t>
            </a:r>
            <a:r>
              <a:rPr lang="en-US" altLang="ko-KR" sz="14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</a:t>
            </a:r>
            <a:r>
              <a:rPr lang="ko-KR" altLang="en-US" sz="14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단계</a:t>
            </a:r>
            <a:r>
              <a:rPr lang="en-US" altLang="ko-KR" sz="14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: </a:t>
            </a:r>
            <a:r>
              <a:rPr lang="ko-KR" altLang="en-US" sz="14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직무수행</a:t>
            </a:r>
            <a:r>
              <a:rPr lang="en-US" altLang="ko-KR" sz="14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2</a:t>
            </a:r>
            <a:r>
              <a:rPr lang="ko-KR" altLang="en-US" sz="14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단계</a:t>
            </a:r>
            <a:r>
              <a:rPr lang="en-US" altLang="ko-KR" sz="14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: </a:t>
            </a:r>
            <a:r>
              <a:rPr lang="ko-KR" altLang="en-US" sz="14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직업기초</a:t>
            </a:r>
            <a:endParaRPr lang="en-US" altLang="ko-KR" sz="1400" dirty="0">
              <a:solidFill>
                <a:schemeClr val="tx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4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평가항목 </a:t>
            </a:r>
            <a:r>
              <a:rPr lang="en-US" altLang="ko-KR" sz="14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: </a:t>
            </a:r>
            <a:r>
              <a:rPr lang="ko-KR" altLang="en-US" sz="14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직무수행능력</a:t>
            </a:r>
            <a:r>
              <a:rPr lang="en-US" altLang="ko-KR" sz="14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(50</a:t>
            </a:r>
            <a:r>
              <a:rPr lang="ko-KR" altLang="en-US" sz="14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점</a:t>
            </a:r>
            <a:r>
              <a:rPr lang="en-US" altLang="ko-KR" sz="14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), </a:t>
            </a:r>
            <a:r>
              <a:rPr lang="ko-KR" altLang="en-US" sz="14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직업기초능력</a:t>
            </a:r>
            <a:r>
              <a:rPr lang="en-US" altLang="ko-KR" sz="14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(50</a:t>
            </a:r>
            <a:r>
              <a:rPr lang="ko-KR" altLang="en-US" sz="14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점</a:t>
            </a:r>
            <a:r>
              <a:rPr lang="en-US" altLang="ko-KR" sz="14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),</a:t>
            </a:r>
            <a:r>
              <a:rPr lang="ko-KR" altLang="en-US" sz="14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en-US" altLang="ko-KR" sz="14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100</a:t>
            </a:r>
            <a:r>
              <a:rPr lang="ko-KR" altLang="en-US" sz="14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점 만점</a:t>
            </a:r>
            <a:endParaRPr lang="en-US" altLang="ko-KR" sz="1400" dirty="0">
              <a:solidFill>
                <a:sysClr val="windowText" lastClr="000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4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합격인원 </a:t>
            </a:r>
            <a:r>
              <a:rPr lang="en-US" altLang="ko-KR" sz="14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: </a:t>
            </a:r>
            <a:r>
              <a:rPr lang="ko-KR" altLang="en-US" sz="14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고득점자 순으로 </a:t>
            </a:r>
            <a:r>
              <a:rPr lang="ko-KR" altLang="en-US" sz="14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채용예정인원 범위 이내에서 </a:t>
            </a:r>
            <a:r>
              <a:rPr lang="ko-KR" altLang="en-US" sz="1400" dirty="0">
                <a:solidFill>
                  <a:sysClr val="windowText" lastClr="00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결정</a:t>
            </a:r>
            <a:endParaRPr lang="en-US" altLang="ko-KR" sz="1400" dirty="0">
              <a:solidFill>
                <a:sysClr val="windowText" lastClr="000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1424" y="278580"/>
            <a:ext cx="826114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8000">
                <a:solidFill>
                  <a:schemeClr val="accent5">
                    <a:lumMod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algn="l"/>
            <a:r>
              <a:rPr lang="en-US" altLang="ko-KR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04. </a:t>
            </a:r>
            <a:r>
              <a:rPr lang="ko-KR" altLang="en-US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채용절차</a:t>
            </a:r>
            <a:endParaRPr lang="en-US" altLang="ko-KR" sz="280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5910FC-3F65-426A-AB4C-691684679C43}"/>
              </a:ext>
            </a:extLst>
          </p:cNvPr>
          <p:cNvSpPr txBox="1"/>
          <p:nvPr/>
        </p:nvSpPr>
        <p:spPr>
          <a:xfrm>
            <a:off x="806981" y="5589288"/>
            <a:ext cx="747099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/>
            <a:r>
              <a:rPr lang="en-US" altLang="ko-KR" sz="13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* </a:t>
            </a:r>
            <a:r>
              <a:rPr lang="ko-KR" altLang="en-US" sz="13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합격 취소 또는 응시포기자 발생 등을 고려 분야별 채용예정인원의 </a:t>
            </a:r>
            <a:r>
              <a:rPr lang="en-US" altLang="ko-KR" sz="13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30% </a:t>
            </a:r>
            <a:r>
              <a:rPr lang="ko-KR" altLang="en-US" sz="13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이내로 선정</a:t>
            </a:r>
            <a:br>
              <a:rPr lang="en-US" altLang="ko-KR" sz="13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en-US" altLang="ko-KR" sz="13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13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소수점 이하는 </a:t>
            </a:r>
            <a:r>
              <a:rPr lang="en-US" altLang="ko-KR" sz="13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</a:t>
            </a:r>
            <a:r>
              <a:rPr lang="ko-KR" altLang="en-US" sz="13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명으로 보며</a:t>
            </a:r>
            <a:r>
              <a:rPr lang="en-US" altLang="ko-KR" sz="13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3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채용분야 최소단위별로 </a:t>
            </a:r>
            <a:r>
              <a:rPr lang="en-US" altLang="ko-KR" sz="13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</a:t>
            </a:r>
            <a:r>
              <a:rPr lang="ko-KR" altLang="en-US" sz="13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명 선정</a:t>
            </a:r>
            <a:r>
              <a:rPr lang="en-US" altLang="ko-KR" sz="13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endParaRPr lang="ko-KR" altLang="en-US" sz="1300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2536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6">
            <a:extLst>
              <a:ext uri="{FF2B5EF4-FFF2-40B4-BE49-F238E27FC236}">
                <a16:creationId xmlns:a16="http://schemas.microsoft.com/office/drawing/2014/main" id="{1A5999F7-1B65-4393-A74A-47048C14BB83}"/>
              </a:ext>
            </a:extLst>
          </p:cNvPr>
          <p:cNvSpPr/>
          <p:nvPr/>
        </p:nvSpPr>
        <p:spPr>
          <a:xfrm>
            <a:off x="701484" y="1598315"/>
            <a:ext cx="7470996" cy="878951"/>
          </a:xfrm>
          <a:prstGeom prst="roundRect">
            <a:avLst>
              <a:gd name="adj" fmla="val 236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72000" rtlCol="0" anchor="ctr"/>
          <a:lstStyle/>
          <a:p>
            <a:pPr marL="171450" lvl="0" indent="-171450">
              <a:lnSpc>
                <a:spcPct val="180000"/>
              </a:lnSpc>
              <a:buFont typeface="Wingdings" panose="05000000000000000000" pitchFamily="2" charset="2"/>
              <a:buChar char="ü"/>
            </a:pPr>
            <a:r>
              <a:rPr lang="ko-KR" altLang="en-US" sz="1600" b="1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면접합격자</a:t>
            </a:r>
            <a:r>
              <a:rPr lang="en-US" altLang="ko-KR" sz="1600" b="1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1600" b="1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예비합격자 포함</a:t>
            </a:r>
            <a:r>
              <a:rPr lang="en-US" altLang="ko-KR" sz="1600" b="1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r>
              <a:rPr lang="ko-KR" altLang="en-US" sz="1600" b="1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를 대상</a:t>
            </a:r>
            <a:r>
              <a:rPr lang="ko-KR" altLang="en-US" sz="1600" b="1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으로 기한 내 입사지원서 기재사항을 증빙하는 </a:t>
            </a:r>
            <a:br>
              <a:rPr lang="en-US" altLang="ko-KR" sz="1600" b="1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en-US" altLang="ko-KR" sz="1600" b="1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600" b="1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서류를 </a:t>
            </a:r>
            <a:r>
              <a:rPr lang="ko-KR" altLang="en-US" sz="1600" b="1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스캔본과 원본으로 동시 제출</a:t>
            </a:r>
            <a:endParaRPr lang="en-US" altLang="ko-KR" sz="1300" dirty="0">
              <a:solidFill>
                <a:srgbClr val="FF0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CC8E952-E7B1-4B8E-984E-BBA5E5AB6FEF}"/>
              </a:ext>
            </a:extLst>
          </p:cNvPr>
          <p:cNvSpPr/>
          <p:nvPr/>
        </p:nvSpPr>
        <p:spPr>
          <a:xfrm>
            <a:off x="446461" y="1088688"/>
            <a:ext cx="8285895" cy="50962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면접합격자 대상 증빙서류 제출</a:t>
            </a: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3159A31-728E-4758-8348-D3721008FF48}"/>
              </a:ext>
            </a:extLst>
          </p:cNvPr>
          <p:cNvSpPr txBox="1">
            <a:spLocks/>
          </p:cNvSpPr>
          <p:nvPr/>
        </p:nvSpPr>
        <p:spPr>
          <a:xfrm>
            <a:off x="251424" y="278580"/>
            <a:ext cx="826114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8000">
                <a:solidFill>
                  <a:schemeClr val="accent5">
                    <a:lumMod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algn="l"/>
            <a:r>
              <a:rPr lang="en-US" altLang="ko-KR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04. </a:t>
            </a:r>
            <a:r>
              <a:rPr lang="ko-KR" altLang="en-US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채용절차</a:t>
            </a:r>
            <a:endParaRPr lang="en-US" altLang="ko-KR" sz="280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DF978FF-F097-4C15-A2A0-10438FB3E10B}"/>
              </a:ext>
            </a:extLst>
          </p:cNvPr>
          <p:cNvSpPr/>
          <p:nvPr/>
        </p:nvSpPr>
        <p:spPr>
          <a:xfrm>
            <a:off x="516669" y="2559325"/>
            <a:ext cx="8285895" cy="50962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최종합격자 결정</a:t>
            </a:r>
          </a:p>
        </p:txBody>
      </p:sp>
      <p:sp>
        <p:nvSpPr>
          <p:cNvPr id="6" name="모서리가 둥근 직사각형 6">
            <a:extLst>
              <a:ext uri="{FF2B5EF4-FFF2-40B4-BE49-F238E27FC236}">
                <a16:creationId xmlns:a16="http://schemas.microsoft.com/office/drawing/2014/main" id="{AD3C4E5A-8C3F-43BB-9319-B2E21A58506B}"/>
              </a:ext>
            </a:extLst>
          </p:cNvPr>
          <p:cNvSpPr/>
          <p:nvPr/>
        </p:nvSpPr>
        <p:spPr>
          <a:xfrm>
            <a:off x="701484" y="3068952"/>
            <a:ext cx="7470996" cy="1058975"/>
          </a:xfrm>
          <a:prstGeom prst="roundRect">
            <a:avLst>
              <a:gd name="adj" fmla="val 236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72000" rtlCol="0" anchor="ctr"/>
          <a:lstStyle/>
          <a:p>
            <a:pPr marL="171450" lvl="0" indent="-171450">
              <a:lnSpc>
                <a:spcPct val="180000"/>
              </a:lnSpc>
              <a:buFont typeface="Wingdings" panose="05000000000000000000" pitchFamily="2" charset="2"/>
              <a:buChar char="ü"/>
            </a:pPr>
            <a:r>
              <a:rPr lang="ko-KR" altLang="en-US" sz="1600" b="1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제출서류 검토를 통해 최종합격자 결정</a:t>
            </a:r>
            <a:endParaRPr lang="en-US" altLang="ko-KR" sz="1600" dirty="0">
              <a:solidFill>
                <a:prstClr val="black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268288" lvl="0" indent="-268288">
              <a:lnSpc>
                <a:spcPct val="150000"/>
              </a:lnSpc>
            </a:pPr>
            <a:r>
              <a:rPr lang="en-US" altLang="ko-KR" sz="13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 - </a:t>
            </a:r>
            <a:r>
              <a:rPr lang="ko-KR" altLang="en-US" sz="13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최종합격자 결정 이후라도 입사지원서 기재사항 또는 제출서류의 내용이</a:t>
            </a:r>
            <a:r>
              <a:rPr lang="en-US" altLang="ko-KR" sz="13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3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허위로 밝혀지는 등의 경우 최종합격자 결정 취소</a:t>
            </a:r>
            <a:endParaRPr lang="en-US" altLang="ko-KR" sz="1300" dirty="0">
              <a:solidFill>
                <a:prstClr val="black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4310E2C-6782-48BF-AD5F-E76403488F40}"/>
              </a:ext>
            </a:extLst>
          </p:cNvPr>
          <p:cNvSpPr/>
          <p:nvPr/>
        </p:nvSpPr>
        <p:spPr>
          <a:xfrm>
            <a:off x="516669" y="4270643"/>
            <a:ext cx="8285895" cy="5085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실무수습 및 정규직 전환</a:t>
            </a:r>
          </a:p>
        </p:txBody>
      </p:sp>
      <p:sp>
        <p:nvSpPr>
          <p:cNvPr id="8" name="모서리가 둥근 직사각형 13">
            <a:extLst>
              <a:ext uri="{FF2B5EF4-FFF2-40B4-BE49-F238E27FC236}">
                <a16:creationId xmlns:a16="http://schemas.microsoft.com/office/drawing/2014/main" id="{F06AB71F-4AEB-4CFE-8AD1-4A3D7B82CCDE}"/>
              </a:ext>
            </a:extLst>
          </p:cNvPr>
          <p:cNvSpPr/>
          <p:nvPr/>
        </p:nvSpPr>
        <p:spPr>
          <a:xfrm>
            <a:off x="701484" y="4765709"/>
            <a:ext cx="7478753" cy="823579"/>
          </a:xfrm>
          <a:prstGeom prst="roundRect">
            <a:avLst>
              <a:gd name="adj" fmla="val 167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72000" rtlCol="0" anchor="t"/>
          <a:lstStyle/>
          <a:p>
            <a:pPr marL="171450" lvl="0" indent="-171450">
              <a:lnSpc>
                <a:spcPct val="180000"/>
              </a:lnSpc>
              <a:buFont typeface="Wingdings" panose="05000000000000000000" pitchFamily="2" charset="2"/>
              <a:buChar char="ü"/>
            </a:pPr>
            <a:r>
              <a:rPr lang="en-US" altLang="ko-KR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약 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2~3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개월 이내 실무수습 기간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연수 및 직무연수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을 통해 최종평가 후 정규직 전환</a:t>
            </a:r>
            <a:endParaRPr lang="en-US" altLang="ko-KR" sz="1600" dirty="0">
              <a:solidFill>
                <a:prstClr val="black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lvl="0">
              <a:lnSpc>
                <a:spcPct val="180000"/>
              </a:lnSpc>
            </a:pPr>
            <a:r>
              <a:rPr lang="ko-KR" altLang="en-US" sz="1300" dirty="0">
                <a:solidFill>
                  <a:prstClr val="black"/>
                </a:solidFill>
                <a:ea typeface="KoPub돋움체 Bold" panose="02020603020101020101" pitchFamily="18" charset="-127"/>
              </a:rPr>
              <a:t> * 최소 </a:t>
            </a:r>
            <a:r>
              <a:rPr lang="en-US" altLang="ko-KR" sz="1300" dirty="0">
                <a:solidFill>
                  <a:prstClr val="black"/>
                </a:solidFill>
                <a:ea typeface="KoPub돋움체 Bold" panose="02020603020101020101" pitchFamily="18" charset="-127"/>
              </a:rPr>
              <a:t>70% </a:t>
            </a:r>
            <a:r>
              <a:rPr lang="ko-KR" altLang="en-US" sz="1300" dirty="0">
                <a:solidFill>
                  <a:prstClr val="black"/>
                </a:solidFill>
                <a:ea typeface="KoPub돋움체 Bold" panose="02020603020101020101" pitchFamily="18" charset="-127"/>
              </a:rPr>
              <a:t>이상 전환</a:t>
            </a:r>
            <a:endParaRPr lang="en-US" altLang="ko-KR" sz="1300" dirty="0">
              <a:solidFill>
                <a:prstClr val="black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11394B81-2B6D-4179-BCDC-5E351E7DE10A}"/>
              </a:ext>
            </a:extLst>
          </p:cNvPr>
          <p:cNvGrpSpPr/>
          <p:nvPr/>
        </p:nvGrpSpPr>
        <p:grpSpPr>
          <a:xfrm>
            <a:off x="791717" y="5859324"/>
            <a:ext cx="7470775" cy="450060"/>
            <a:chOff x="792163" y="6129360"/>
            <a:chExt cx="7470775" cy="360048"/>
          </a:xfrm>
        </p:grpSpPr>
        <p:sp>
          <p:nvSpPr>
            <p:cNvPr id="10" name="모서리가 둥근 직사각형 2">
              <a:extLst>
                <a:ext uri="{FF2B5EF4-FFF2-40B4-BE49-F238E27FC236}">
                  <a16:creationId xmlns:a16="http://schemas.microsoft.com/office/drawing/2014/main" id="{498E5843-D90E-43DF-8389-D05018A168B9}"/>
                </a:ext>
              </a:extLst>
            </p:cNvPr>
            <p:cNvSpPr/>
            <p:nvPr/>
          </p:nvSpPr>
          <p:spPr>
            <a:xfrm>
              <a:off x="792163" y="6129360"/>
              <a:ext cx="7470775" cy="3600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0" rtlCol="0" anchor="ctr"/>
            <a:lstStyle/>
            <a:p>
              <a:r>
                <a:rPr lang="ko-KR" altLang="en-US" sz="1200" dirty="0">
                  <a:solidFill>
                    <a:schemeClr val="tx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상기 사항은 매 채용계획 수립 시 변경될 수 있으며</a:t>
              </a:r>
              <a:r>
                <a:rPr lang="en-US" altLang="ko-KR" sz="1200" dirty="0">
                  <a:solidFill>
                    <a:schemeClr val="tx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,  </a:t>
              </a:r>
              <a:r>
                <a:rPr lang="ko-KR" altLang="en-US" sz="1200" dirty="0">
                  <a:solidFill>
                    <a:schemeClr val="tx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자세한 내용은 채용공고문을 참고하시기 바랍니다</a:t>
              </a:r>
              <a:r>
                <a:rPr lang="en-US" altLang="ko-KR" sz="1200" dirty="0">
                  <a:solidFill>
                    <a:schemeClr val="tx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.</a:t>
              </a:r>
              <a:endParaRPr lang="ko-KR" altLang="en-US" sz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1" name="이등변 삼각형 10">
              <a:extLst>
                <a:ext uri="{FF2B5EF4-FFF2-40B4-BE49-F238E27FC236}">
                  <a16:creationId xmlns:a16="http://schemas.microsoft.com/office/drawing/2014/main" id="{266BCE95-89C9-4D9E-A2B6-029180209FFE}"/>
                </a:ext>
              </a:extLst>
            </p:cNvPr>
            <p:cNvSpPr/>
            <p:nvPr/>
          </p:nvSpPr>
          <p:spPr>
            <a:xfrm>
              <a:off x="971802" y="6208542"/>
              <a:ext cx="242859" cy="181486"/>
            </a:xfrm>
            <a:prstGeom prst="triangle">
              <a:avLst>
                <a:gd name="adj" fmla="val 4762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accent5">
                      <a:lumMod val="50000"/>
                    </a:schemeClr>
                  </a:solidFill>
                </a:rPr>
                <a:t>!</a:t>
              </a:r>
            </a:p>
            <a:p>
              <a:pPr algn="ctr"/>
              <a:endParaRPr lang="en-US" altLang="ko-KR" sz="5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4211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46332" y="1718772"/>
            <a:ext cx="368559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5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Q&amp;A</a:t>
            </a:r>
            <a:endParaRPr lang="ko-KR" altLang="en-US" sz="1150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538878" y="3643860"/>
            <a:ext cx="326631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386701" y="3919727"/>
            <a:ext cx="3886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질의응답시간</a:t>
            </a:r>
          </a:p>
        </p:txBody>
      </p:sp>
    </p:spTree>
    <p:extLst>
      <p:ext uri="{BB962C8B-B14F-4D97-AF65-F5344CB8AC3E}">
        <p14:creationId xmlns:p14="http://schemas.microsoft.com/office/powerpoint/2010/main" val="3936744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36" y="737605"/>
            <a:ext cx="9168472" cy="581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1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8663"/>
            <a:ext cx="9144000" cy="585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26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4387"/>
            <a:ext cx="9144000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57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41436" y="2088941"/>
            <a:ext cx="7110948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ko-KR" altLang="en-US" sz="4400" dirty="0" err="1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한국부동산원</a:t>
            </a:r>
            <a:r>
              <a:rPr lang="ko-KR" altLang="en-US" sz="44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endParaRPr lang="en-US" altLang="ko-KR" sz="440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r>
              <a:rPr lang="ko-KR" altLang="en-US" sz="44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신입직원 채용</a:t>
            </a:r>
            <a:endParaRPr lang="en-US" altLang="ko-KR" sz="440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5" name="부제목 2"/>
          <p:cNvSpPr txBox="1">
            <a:spLocks/>
          </p:cNvSpPr>
          <p:nvPr/>
        </p:nvSpPr>
        <p:spPr>
          <a:xfrm>
            <a:off x="405570" y="3775427"/>
            <a:ext cx="6776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1600">
                <a:solidFill>
                  <a:schemeClr val="accent5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algn="l"/>
            <a:r>
              <a:rPr lang="ko-KR" altLang="en-US" sz="14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직무능력중심</a:t>
            </a:r>
            <a:r>
              <a:rPr lang="en-US" altLang="ko-KR" sz="14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(NCS) </a:t>
            </a:r>
            <a:r>
              <a:rPr lang="ko-KR" altLang="en-US" sz="14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채용으로 공정하고 투명한 채용문화를 선도합니다</a:t>
            </a:r>
            <a:endParaRPr lang="en-US" altLang="ko-KR" sz="140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495582" y="3676532"/>
            <a:ext cx="5220696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31568" y="4779180"/>
            <a:ext cx="1350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2025. 5</a:t>
            </a:r>
            <a:endParaRPr lang="ko-KR" altLang="en-US" sz="200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090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직사각형 430"/>
          <p:cNvSpPr/>
          <p:nvPr/>
        </p:nvSpPr>
        <p:spPr>
          <a:xfrm>
            <a:off x="429368" y="1249370"/>
            <a:ext cx="914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신입직원 채용</a:t>
            </a:r>
            <a:endParaRPr lang="ko-KR" altLang="en-US" sz="240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607584" y="1834145"/>
            <a:ext cx="5293904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6CCBBBC8-9397-4619-A5B0-5BDAC1BF4D0D}"/>
              </a:ext>
            </a:extLst>
          </p:cNvPr>
          <p:cNvGrpSpPr/>
          <p:nvPr/>
        </p:nvGrpSpPr>
        <p:grpSpPr>
          <a:xfrm>
            <a:off x="881508" y="2618892"/>
            <a:ext cx="5267694" cy="3225561"/>
            <a:chOff x="912724" y="2888928"/>
            <a:chExt cx="5267694" cy="3225561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FCC8F834-131E-4576-9377-378CB64458F4}"/>
                </a:ext>
              </a:extLst>
            </p:cNvPr>
            <p:cNvSpPr/>
            <p:nvPr/>
          </p:nvSpPr>
          <p:spPr>
            <a:xfrm rot="20677536">
              <a:off x="912724" y="2966504"/>
              <a:ext cx="99310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4000" dirty="0"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01</a:t>
              </a:r>
              <a:endParaRPr lang="ko-KR" altLang="en-US" sz="40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0963769C-39D2-4163-928E-C7A9475F503B}"/>
                </a:ext>
              </a:extLst>
            </p:cNvPr>
            <p:cNvGrpSpPr/>
            <p:nvPr/>
          </p:nvGrpSpPr>
          <p:grpSpPr>
            <a:xfrm>
              <a:off x="1073890" y="2888928"/>
              <a:ext cx="5106528" cy="3225561"/>
              <a:chOff x="1073890" y="2462406"/>
              <a:chExt cx="5106528" cy="3225561"/>
            </a:xfrm>
          </p:grpSpPr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2B5D8AAE-9C7A-4709-8BF1-D1DA262C25C1}"/>
                  </a:ext>
                </a:extLst>
              </p:cNvPr>
              <p:cNvSpPr/>
              <p:nvPr/>
            </p:nvSpPr>
            <p:spPr>
              <a:xfrm>
                <a:off x="1969772" y="2807606"/>
                <a:ext cx="19511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000" b="1" dirty="0"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채용방식 및 형태</a:t>
                </a:r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112885C3-E6AF-4DB0-B443-83A6C183FDA0}"/>
                  </a:ext>
                </a:extLst>
              </p:cNvPr>
              <p:cNvSpPr/>
              <p:nvPr/>
            </p:nvSpPr>
            <p:spPr>
              <a:xfrm>
                <a:off x="5098070" y="2807606"/>
                <a:ext cx="10823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000" b="1" dirty="0"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채용규모</a:t>
                </a:r>
              </a:p>
            </p:txBody>
          </p:sp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DFE2BB32-165D-4E96-A3DB-64164C528B5B}"/>
                  </a:ext>
                </a:extLst>
              </p:cNvPr>
              <p:cNvSpPr/>
              <p:nvPr/>
            </p:nvSpPr>
            <p:spPr>
              <a:xfrm>
                <a:off x="1981897" y="3999444"/>
                <a:ext cx="10823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000" b="1" dirty="0"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우대사항</a:t>
                </a:r>
              </a:p>
            </p:txBody>
          </p:sp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F997B180-64B9-455C-A75D-CA938D723B8C}"/>
                  </a:ext>
                </a:extLst>
              </p:cNvPr>
              <p:cNvSpPr/>
              <p:nvPr/>
            </p:nvSpPr>
            <p:spPr>
              <a:xfrm>
                <a:off x="5098070" y="3999444"/>
                <a:ext cx="10823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000" b="1" dirty="0"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채용절차</a:t>
                </a:r>
              </a:p>
            </p:txBody>
          </p:sp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7469F775-C0F3-4300-B0E4-F74F19BA5996}"/>
                  </a:ext>
                </a:extLst>
              </p:cNvPr>
              <p:cNvSpPr/>
              <p:nvPr/>
            </p:nvSpPr>
            <p:spPr>
              <a:xfrm>
                <a:off x="1073890" y="2462406"/>
                <a:ext cx="828145" cy="828145"/>
              </a:xfrm>
              <a:prstGeom prst="ellipse">
                <a:avLst/>
              </a:prstGeom>
              <a:solidFill>
                <a:srgbClr val="709C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dirty="0"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01</a:t>
                </a:r>
                <a:endParaRPr lang="ko-KR" altLang="en-US" sz="2400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43D7413F-E03C-4FE9-A169-E8107F393D69}"/>
                  </a:ext>
                </a:extLst>
              </p:cNvPr>
              <p:cNvSpPr/>
              <p:nvPr/>
            </p:nvSpPr>
            <p:spPr>
              <a:xfrm>
                <a:off x="4262541" y="2462406"/>
                <a:ext cx="828145" cy="828145"/>
              </a:xfrm>
              <a:prstGeom prst="ellipse">
                <a:avLst/>
              </a:prstGeom>
              <a:solidFill>
                <a:srgbClr val="709C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dirty="0"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02</a:t>
                </a:r>
                <a:endParaRPr lang="ko-KR" altLang="en-US" sz="2400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5ABA1953-8C30-4847-A987-11762121BA0D}"/>
                  </a:ext>
                </a:extLst>
              </p:cNvPr>
              <p:cNvSpPr/>
              <p:nvPr/>
            </p:nvSpPr>
            <p:spPr>
              <a:xfrm>
                <a:off x="1073890" y="3677158"/>
                <a:ext cx="828145" cy="828145"/>
              </a:xfrm>
              <a:prstGeom prst="ellipse">
                <a:avLst/>
              </a:prstGeom>
              <a:solidFill>
                <a:srgbClr val="709C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dirty="0"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03</a:t>
                </a:r>
                <a:endParaRPr lang="ko-KR" altLang="en-US" sz="2400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60876276-71DF-453F-9CDA-BC7A4176F561}"/>
                  </a:ext>
                </a:extLst>
              </p:cNvPr>
              <p:cNvSpPr/>
              <p:nvPr/>
            </p:nvSpPr>
            <p:spPr>
              <a:xfrm>
                <a:off x="4262540" y="3677158"/>
                <a:ext cx="828145" cy="828145"/>
              </a:xfrm>
              <a:prstGeom prst="ellipse">
                <a:avLst/>
              </a:prstGeom>
              <a:solidFill>
                <a:srgbClr val="709C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dirty="0"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04</a:t>
                </a:r>
                <a:endParaRPr lang="ko-KR" altLang="en-US" sz="2400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BFEF4182-FC7E-4631-9643-78519DB8F452}"/>
                  </a:ext>
                </a:extLst>
              </p:cNvPr>
              <p:cNvSpPr/>
              <p:nvPr/>
            </p:nvSpPr>
            <p:spPr>
              <a:xfrm>
                <a:off x="1969772" y="5182108"/>
                <a:ext cx="7296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2000" b="1" dirty="0"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Q&amp;A</a:t>
                </a:r>
                <a:endParaRPr lang="ko-KR" altLang="en-US" sz="2000" b="1" dirty="0"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F4137BF9-1D1E-4CFB-BF30-B3182C6C6841}"/>
                  </a:ext>
                </a:extLst>
              </p:cNvPr>
              <p:cNvSpPr/>
              <p:nvPr/>
            </p:nvSpPr>
            <p:spPr>
              <a:xfrm>
                <a:off x="1073890" y="4859822"/>
                <a:ext cx="828145" cy="828145"/>
              </a:xfrm>
              <a:prstGeom prst="ellipse">
                <a:avLst/>
              </a:prstGeom>
              <a:solidFill>
                <a:srgbClr val="709C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dirty="0"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05</a:t>
                </a:r>
                <a:endParaRPr lang="ko-KR" altLang="en-US" sz="2400" dirty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6425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251424" y="278580"/>
            <a:ext cx="826114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8000">
                <a:solidFill>
                  <a:schemeClr val="accent5">
                    <a:lumMod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algn="l"/>
            <a:r>
              <a:rPr lang="en-US" altLang="ko-KR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01. </a:t>
            </a:r>
            <a:r>
              <a:rPr lang="ko-KR" altLang="en-US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채용방식 및 형태</a:t>
            </a:r>
            <a:endParaRPr lang="en-US" altLang="ko-KR" sz="280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46461" y="1268413"/>
            <a:ext cx="8285895" cy="50962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채용방식</a:t>
            </a: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743496"/>
              </p:ext>
            </p:extLst>
          </p:nvPr>
        </p:nvGraphicFramePr>
        <p:xfrm>
          <a:off x="791496" y="1835425"/>
          <a:ext cx="7470996" cy="171022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78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0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46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1" dirty="0"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블라인드 채용</a:t>
                      </a:r>
                    </a:p>
                  </a:txBody>
                  <a:tcPr anchor="ctr" anchorCtr="1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1" dirty="0"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직무능력중심 채용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8767">
                <a:tc>
                  <a:txBody>
                    <a:bodyPr/>
                    <a:lstStyle/>
                    <a:p>
                      <a:pPr algn="ctr" latinLnBrk="1"/>
                      <a:endParaRPr lang="en-US" altLang="ko-KR" sz="1400" b="0" dirty="0"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  <a:p>
                      <a:pPr algn="l" latinLnBrk="1"/>
                      <a:r>
                        <a:rPr lang="ko-KR" altLang="en-US" b="0" dirty="0"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  </a:t>
                      </a:r>
                      <a:endParaRPr lang="ko-KR" altLang="en-US" sz="1600" b="0" dirty="0"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800" b="0" dirty="0"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직사각형 14"/>
          <p:cNvSpPr/>
          <p:nvPr/>
        </p:nvSpPr>
        <p:spPr>
          <a:xfrm>
            <a:off x="446461" y="3891981"/>
            <a:ext cx="8285895" cy="50962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채용형태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791496" y="4546805"/>
            <a:ext cx="7471442" cy="682435"/>
          </a:xfrm>
          <a:prstGeom prst="roundRect">
            <a:avLst>
              <a:gd name="adj" fmla="val 258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600" dirty="0" err="1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채용형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인턴 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:  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연수 및 실무실습</a:t>
            </a:r>
            <a:r>
              <a: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(OJT)</a:t>
            </a:r>
            <a:r>
              <a:rPr lang="ko-KR" altLang="en-US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⇒  평가  ⇒  채용 결정</a:t>
            </a:r>
            <a:endParaRPr lang="en-US" altLang="ko-KR" sz="1600" dirty="0">
              <a:solidFill>
                <a:prstClr val="black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936785" y="2545618"/>
            <a:ext cx="3520432" cy="830997"/>
            <a:chOff x="936785" y="2545618"/>
            <a:chExt cx="3520432" cy="830997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992" y="2632504"/>
              <a:ext cx="657225" cy="657225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936785" y="2545618"/>
              <a:ext cx="286320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ko-KR" altLang="en-US" sz="1600" dirty="0">
                  <a:solidFill>
                    <a:prstClr val="black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불합리한 차별을 야기할 수 있는 </a:t>
              </a:r>
              <a:endPara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lvl="0" algn="ctr"/>
              <a:r>
                <a:rPr lang="ko-KR" altLang="en-US" sz="1600" dirty="0">
                  <a:solidFill>
                    <a:prstClr val="black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성별</a:t>
              </a:r>
              <a:r>
                <a:rPr lang="en-US" altLang="ko-KR" sz="1600" dirty="0">
                  <a:solidFill>
                    <a:prstClr val="black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, </a:t>
              </a:r>
              <a:r>
                <a:rPr lang="ko-KR" altLang="en-US" sz="1600" dirty="0">
                  <a:solidFill>
                    <a:prstClr val="black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출신지</a:t>
              </a:r>
              <a:r>
                <a:rPr lang="en-US" altLang="ko-KR" sz="1600" dirty="0">
                  <a:solidFill>
                    <a:prstClr val="black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, </a:t>
              </a:r>
              <a:r>
                <a:rPr lang="ko-KR" altLang="en-US" sz="1600" dirty="0">
                  <a:solidFill>
                    <a:prstClr val="black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가족관계</a:t>
              </a:r>
              <a:r>
                <a:rPr lang="en-US" altLang="ko-KR" sz="1600" dirty="0">
                  <a:solidFill>
                    <a:prstClr val="black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, </a:t>
              </a:r>
              <a:r>
                <a:rPr lang="ko-KR" altLang="en-US" sz="1600" dirty="0">
                  <a:solidFill>
                    <a:prstClr val="black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학력</a:t>
              </a:r>
              <a:r>
                <a:rPr lang="en-US" altLang="ko-KR" sz="1600" dirty="0">
                  <a:solidFill>
                    <a:prstClr val="black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, </a:t>
              </a:r>
            </a:p>
            <a:p>
              <a:pPr lvl="0" algn="ctr"/>
              <a:r>
                <a:rPr lang="ko-KR" altLang="en-US" sz="1600" dirty="0">
                  <a:solidFill>
                    <a:prstClr val="black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외모 등 편견 요인 제외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5078469" y="2506166"/>
            <a:ext cx="2643951" cy="819150"/>
            <a:chOff x="5233722" y="2506166"/>
            <a:chExt cx="2643951" cy="819150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348" y="2506166"/>
              <a:ext cx="695325" cy="819150"/>
            </a:xfrm>
            <a:prstGeom prst="rect">
              <a:avLst/>
            </a:prstGeom>
          </p:spPr>
        </p:pic>
        <p:sp>
          <p:nvSpPr>
            <p:cNvPr id="7" name="직사각형 6"/>
            <p:cNvSpPr/>
            <p:nvPr/>
          </p:nvSpPr>
          <p:spPr>
            <a:xfrm>
              <a:off x="5233722" y="2623354"/>
              <a:ext cx="19259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ko-KR" altLang="en-US" sz="1600" dirty="0">
                  <a:solidFill>
                    <a:prstClr val="black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직무수행에 필요한 </a:t>
              </a:r>
              <a:endPara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lvl="0" algn="ctr"/>
              <a:r>
                <a:rPr lang="ko-KR" altLang="en-US" sz="1600" dirty="0">
                  <a:solidFill>
                    <a:prstClr val="black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능력과 역량을 평가</a:t>
              </a:r>
              <a:endParaRPr lang="en-US" altLang="ko-KR" sz="1600" dirty="0">
                <a:solidFill>
                  <a:prstClr val="black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446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251424" y="278580"/>
            <a:ext cx="826114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8000">
                <a:solidFill>
                  <a:schemeClr val="accent5">
                    <a:lumMod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algn="l"/>
            <a:r>
              <a:rPr lang="en-US" altLang="ko-KR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02. </a:t>
            </a:r>
            <a:r>
              <a:rPr lang="ko-KR" altLang="en-US" sz="28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채용규모</a:t>
            </a:r>
            <a:endParaRPr lang="en-US" altLang="ko-KR" sz="280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657256"/>
              </p:ext>
            </p:extLst>
          </p:nvPr>
        </p:nvGraphicFramePr>
        <p:xfrm>
          <a:off x="521460" y="2078820"/>
          <a:ext cx="7831044" cy="403764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720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788">
                  <a:extLst>
                    <a:ext uri="{9D8B030D-6E8A-4147-A177-3AD203B41FA5}">
                      <a16:colId xmlns:a16="http://schemas.microsoft.com/office/drawing/2014/main" val="816641150"/>
                    </a:ext>
                  </a:extLst>
                </a:gridCol>
                <a:gridCol w="2154692">
                  <a:extLst>
                    <a:ext uri="{9D8B030D-6E8A-4147-A177-3AD203B41FA5}">
                      <a16:colId xmlns:a16="http://schemas.microsoft.com/office/drawing/2014/main" val="999892036"/>
                    </a:ext>
                  </a:extLst>
                </a:gridCol>
                <a:gridCol w="1620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227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0" dirty="0"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구 분</a:t>
                      </a:r>
                    </a:p>
                  </a:txBody>
                  <a:tcPr anchor="ctr" anchorCtr="1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400" b="0" dirty="0"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채용공고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채용구분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0" dirty="0"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모집인원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0" dirty="0"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채용시기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83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상반기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2025 </a:t>
                      </a:r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상반기 신입 및 경력직원 채용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정규직</a:t>
                      </a:r>
                      <a:endParaRPr lang="en-US" altLang="ko-KR" sz="1400" b="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신입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·</a:t>
                      </a:r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경력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57</a:t>
                      </a:r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명</a:t>
                      </a:r>
                      <a:endParaRPr lang="en-US" altLang="ko-KR" sz="1400" b="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`25.1</a:t>
                      </a:r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월</a:t>
                      </a:r>
                      <a:endParaRPr lang="en-US" altLang="ko-KR" sz="1400" b="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채용완료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2025 </a:t>
                      </a:r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상반기 전문계약직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정규직 전환형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) </a:t>
                      </a:r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채용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비정규직</a:t>
                      </a:r>
                      <a:endParaRPr lang="en-US" altLang="ko-KR" sz="1400" b="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경력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7</a:t>
                      </a:r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명</a:t>
                      </a:r>
                      <a:endParaRPr lang="en-US" altLang="ko-KR" sz="1400" b="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952463"/>
                  </a:ext>
                </a:extLst>
              </a:tr>
              <a:tr h="82236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kern="120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체험형 청년인턴 채용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인턴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(6</a:t>
                      </a:r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개월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74</a:t>
                      </a:r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명</a:t>
                      </a:r>
                      <a:endParaRPr lang="en-US" altLang="ko-KR" sz="1400" b="0" kern="12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`25.4</a:t>
                      </a:r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월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 (</a:t>
                      </a:r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진행중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36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하반기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보충 채용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고졸 채용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정규직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신입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미정</a:t>
                      </a:r>
                      <a:endParaRPr lang="en-US" altLang="ko-KR" sz="1400" b="0" kern="1200" dirty="0">
                        <a:solidFill>
                          <a:schemeClr val="tx1"/>
                        </a:solidFill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하반기</a:t>
                      </a:r>
                      <a:endParaRPr lang="en-US" altLang="ko-KR" sz="1400" b="0" kern="1200" dirty="0">
                        <a:solidFill>
                          <a:schemeClr val="tx1"/>
                        </a:solidFill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예정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kern="120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추가 결원 </a:t>
                      </a:r>
                      <a:endParaRPr lang="en-US" altLang="ko-KR" sz="1400" b="0" kern="1200" dirty="0">
                        <a:solidFill>
                          <a:schemeClr val="tx1"/>
                        </a:solidFill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채용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정규직 및 비정규직</a:t>
                      </a:r>
                      <a:endParaRPr lang="en-US" altLang="ko-KR" sz="1400" b="0" kern="1200" dirty="0">
                        <a:solidFill>
                          <a:schemeClr val="tx1"/>
                        </a:solidFill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신입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·</a:t>
                      </a:r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경력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미정</a:t>
                      </a:r>
                      <a:endParaRPr lang="en-US" altLang="ko-KR" sz="1600" b="0" kern="120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600" b="0" kern="120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149792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516669" y="1017516"/>
            <a:ext cx="8285895" cy="9712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2025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년 채용계획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예상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 - </a:t>
            </a:r>
            <a:r>
              <a:rPr lang="ko-KR" altLang="en-US" sz="2000" b="0" kern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경영</a:t>
            </a:r>
            <a:r>
              <a:rPr lang="en-US" altLang="ko-KR" sz="2000" b="0" kern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·</a:t>
            </a:r>
            <a:r>
              <a:rPr lang="ko-KR" altLang="en-US" sz="2000" b="0" kern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경제</a:t>
            </a:r>
            <a:r>
              <a:rPr lang="en-US" altLang="ko-KR" sz="2000" b="0" kern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·</a:t>
            </a:r>
            <a:r>
              <a:rPr lang="ko-KR" altLang="en-US" sz="2000" b="0" kern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법</a:t>
            </a:r>
            <a:r>
              <a:rPr lang="en-US" altLang="ko-KR" sz="2000" b="0" kern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·</a:t>
            </a:r>
            <a:r>
              <a:rPr lang="ko-KR" altLang="en-US" sz="2000" b="0" kern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도시</a:t>
            </a:r>
            <a:r>
              <a:rPr lang="en-US" altLang="ko-KR" sz="2000" b="0" kern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·</a:t>
            </a:r>
            <a:r>
              <a:rPr lang="ko-KR" altLang="en-US" sz="2000" b="0" kern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부동산</a:t>
            </a:r>
            <a:r>
              <a:rPr lang="en-US" altLang="ko-KR" sz="2000" b="0" kern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·</a:t>
            </a:r>
            <a:r>
              <a:rPr lang="ko-KR" altLang="en-US" sz="2000" b="0" kern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건축 및</a:t>
            </a:r>
            <a:r>
              <a:rPr lang="en-US" altLang="ko-KR" sz="2000" b="0" kern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 </a:t>
            </a:r>
            <a:r>
              <a:rPr lang="ko-KR" altLang="en-US" sz="2000" b="0" kern="1200" dirty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전문자격 소지자 등 필요분야</a:t>
            </a:r>
          </a:p>
        </p:txBody>
      </p:sp>
    </p:spTree>
    <p:extLst>
      <p:ext uri="{BB962C8B-B14F-4D97-AF65-F5344CB8AC3E}">
        <p14:creationId xmlns:p14="http://schemas.microsoft.com/office/powerpoint/2010/main" val="3195385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4980</TotalTime>
  <Words>1652</Words>
  <Application>Microsoft Office PowerPoint</Application>
  <PresentationFormat>화면 슬라이드 쇼(4:3)</PresentationFormat>
  <Paragraphs>294</Paragraphs>
  <Slides>23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1" baseType="lpstr">
      <vt:lpstr>맑은 고딕</vt:lpstr>
      <vt:lpstr>Arial</vt:lpstr>
      <vt:lpstr>Wingdings</vt:lpstr>
      <vt:lpstr>HY헤드라인M</vt:lpstr>
      <vt:lpstr>KoPub돋움체 Bold</vt:lpstr>
      <vt:lpstr>나눔고딕</vt:lpstr>
      <vt:lpstr>HY그래픽M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남수형</cp:lastModifiedBy>
  <cp:revision>974</cp:revision>
  <cp:lastPrinted>2025-01-13T01:48:13Z</cp:lastPrinted>
  <dcterms:created xsi:type="dcterms:W3CDTF">2015-02-06T08:22:28Z</dcterms:created>
  <dcterms:modified xsi:type="dcterms:W3CDTF">2025-05-16T01:42:14Z</dcterms:modified>
</cp:coreProperties>
</file>