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61" r:id="rId3"/>
    <p:sldId id="262" r:id="rId4"/>
    <p:sldId id="263" r:id="rId5"/>
    <p:sldId id="265" r:id="rId6"/>
    <p:sldId id="266" r:id="rId7"/>
    <p:sldId id="264" r:id="rId8"/>
    <p:sldId id="267" r:id="rId9"/>
    <p:sldId id="268" r:id="rId10"/>
    <p:sldId id="270" r:id="rId11"/>
    <p:sldId id="269" r:id="rId12"/>
  </p:sldIdLst>
  <p:sldSz cx="9144000" cy="6858000" type="screen4x3"/>
  <p:notesSz cx="6662738" cy="99266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Verdana" pitchFamily="34" charset="0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Verdana" pitchFamily="34" charset="0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Verdana" pitchFamily="34" charset="0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Verdana" pitchFamily="34" charset="0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Verdana" pitchFamily="34" charset="0"/>
        <a:ea typeface="굴림" charset="-127"/>
        <a:cs typeface="+mn-cs"/>
      </a:defRPr>
    </a:lvl5pPr>
    <a:lvl6pPr marL="2286000" algn="l" defTabSz="914400" rtl="0" eaLnBrk="1" latinLnBrk="1" hangingPunct="1">
      <a:defRPr kumimoji="1" sz="1400" kern="1200">
        <a:solidFill>
          <a:schemeClr val="tx1"/>
        </a:solidFill>
        <a:latin typeface="Verdana" pitchFamily="34" charset="0"/>
        <a:ea typeface="굴림" charset="-127"/>
        <a:cs typeface="+mn-cs"/>
      </a:defRPr>
    </a:lvl6pPr>
    <a:lvl7pPr marL="2743200" algn="l" defTabSz="914400" rtl="0" eaLnBrk="1" latinLnBrk="1" hangingPunct="1">
      <a:defRPr kumimoji="1" sz="1400" kern="1200">
        <a:solidFill>
          <a:schemeClr val="tx1"/>
        </a:solidFill>
        <a:latin typeface="Verdana" pitchFamily="34" charset="0"/>
        <a:ea typeface="굴림" charset="-127"/>
        <a:cs typeface="+mn-cs"/>
      </a:defRPr>
    </a:lvl7pPr>
    <a:lvl8pPr marL="3200400" algn="l" defTabSz="914400" rtl="0" eaLnBrk="1" latinLnBrk="1" hangingPunct="1">
      <a:defRPr kumimoji="1" sz="1400" kern="1200">
        <a:solidFill>
          <a:schemeClr val="tx1"/>
        </a:solidFill>
        <a:latin typeface="Verdana" pitchFamily="34" charset="0"/>
        <a:ea typeface="굴림" charset="-127"/>
        <a:cs typeface="+mn-cs"/>
      </a:defRPr>
    </a:lvl8pPr>
    <a:lvl9pPr marL="3657600" algn="l" defTabSz="914400" rtl="0" eaLnBrk="1" latinLnBrk="1" hangingPunct="1">
      <a:defRPr kumimoji="1" sz="1400" kern="1200">
        <a:solidFill>
          <a:schemeClr val="tx1"/>
        </a:solidFill>
        <a:latin typeface="Verdana" pitchFamily="34" charset="0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6B0D8FBE-5838-4328-B183-A92B3D82B5CF}">
          <p14:sldIdLst>
            <p14:sldId id="257"/>
            <p14:sldId id="261"/>
            <p14:sldId id="262"/>
            <p14:sldId id="263"/>
            <p14:sldId id="265"/>
            <p14:sldId id="266"/>
            <p14:sldId id="264"/>
            <p14:sldId id="267"/>
            <p14:sldId id="268"/>
            <p14:sldId id="270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09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0955" autoAdjust="0"/>
  </p:normalViewPr>
  <p:slideViewPr>
    <p:cSldViewPr>
      <p:cViewPr varScale="1">
        <p:scale>
          <a:sx n="90" d="100"/>
          <a:sy n="90" d="100"/>
        </p:scale>
        <p:origin x="7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4016" y="-104"/>
      </p:cViewPr>
      <p:guideLst>
        <p:guide orient="horz" pos="3126"/>
        <p:guide pos="209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607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굴림" charset="-127"/>
              </a:defRPr>
            </a:lvl1pPr>
          </a:lstStyle>
          <a:p>
            <a:pPr>
              <a:defRPr/>
            </a:pPr>
            <a:endParaRPr lang="ko-KR" altLang="en-US" dirty="0">
              <a:ea typeface="Arial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775075" y="0"/>
            <a:ext cx="288607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굴림" charset="-127"/>
              </a:defRPr>
            </a:lvl1pPr>
          </a:lstStyle>
          <a:p>
            <a:pPr>
              <a:defRPr/>
            </a:pPr>
            <a:fld id="{6DB29272-2E0A-41B4-A936-F9912E46C1AE}" type="datetimeFigureOut">
              <a:rPr lang="ko-KR" altLang="en-US">
                <a:ea typeface="Arial"/>
              </a:rPr>
              <a:pPr>
                <a:defRPr/>
              </a:pPr>
              <a:t>2020-10-21</a:t>
            </a:fld>
            <a:endParaRPr lang="ko-KR" altLang="en-US" dirty="0">
              <a:ea typeface="Arial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607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굴림" charset="-127"/>
              </a:defRPr>
            </a:lvl1pPr>
          </a:lstStyle>
          <a:p>
            <a:pPr>
              <a:defRPr/>
            </a:pPr>
            <a:endParaRPr lang="ko-KR" altLang="en-US" dirty="0">
              <a:ea typeface="Arial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775075" y="9429750"/>
            <a:ext cx="288607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굴림" charset="-127"/>
              </a:defRPr>
            </a:lvl1pPr>
          </a:lstStyle>
          <a:p>
            <a:pPr>
              <a:defRPr/>
            </a:pPr>
            <a:fld id="{2979C2DD-05A6-4836-BA92-71CB4BF6A4A3}" type="slidenum">
              <a:rPr lang="ko-KR" altLang="en-US">
                <a:ea typeface="Arial"/>
              </a:rPr>
              <a:pPr>
                <a:defRPr/>
              </a:pPr>
              <a:t>‹#›</a:t>
            </a:fld>
            <a:endParaRPr lang="ko-KR" altLang="en-US" dirty="0"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337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Arial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075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Arial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847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dirty="0" smtClean="0"/>
              <a:t>마스터 텍스트 스타일을 편집합니다</a:t>
            </a:r>
          </a:p>
          <a:p>
            <a:pPr lvl="1"/>
            <a:r>
              <a:rPr lang="ko-KR" altLang="en-US" noProof="0" dirty="0" smtClean="0"/>
              <a:t>둘째 수준</a:t>
            </a:r>
          </a:p>
          <a:p>
            <a:pPr lvl="2"/>
            <a:r>
              <a:rPr lang="ko-KR" altLang="en-US" noProof="0" dirty="0" smtClean="0"/>
              <a:t>셋째 수준</a:t>
            </a:r>
          </a:p>
          <a:p>
            <a:pPr lvl="3"/>
            <a:r>
              <a:rPr lang="ko-KR" altLang="en-US" noProof="0" dirty="0" smtClean="0"/>
              <a:t>넷째 수준</a:t>
            </a:r>
          </a:p>
          <a:p>
            <a:pPr lvl="4"/>
            <a:r>
              <a:rPr lang="ko-KR" altLang="en-US" noProof="0" dirty="0" smtClean="0"/>
              <a:t>다섯째 수준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Arial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075" y="942975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Arial"/>
              </a:defRPr>
            </a:lvl1pPr>
          </a:lstStyle>
          <a:p>
            <a:pPr>
              <a:defRPr/>
            </a:pPr>
            <a:fld id="{57607BD5-8AD4-4D04-A6F5-5AC502DE986B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11813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/>
        <a:ea typeface="Arial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/>
        <a:ea typeface="Arial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/>
        <a:ea typeface="Arial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/>
        <a:ea typeface="Arial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/>
        <a:ea typeface="Arial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001000" y="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ko-KR" b="1" dirty="0">
                <a:solidFill>
                  <a:schemeClr val="bg1"/>
                </a:solidFill>
                <a:latin typeface="Arial" charset="0"/>
                <a:ea typeface="Arial"/>
              </a:rPr>
              <a:t>T&amp;C LAB-AI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38175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914400" y="2895600"/>
            <a:ext cx="685800" cy="7620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endParaRPr lang="ko-KR" altLang="ko-KR" sz="3600" dirty="0">
              <a:solidFill>
                <a:schemeClr val="bg1"/>
              </a:solidFill>
              <a:ea typeface="Arial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2667000"/>
            <a:ext cx="6400800" cy="1143000"/>
          </a:xfrm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altLang="ko-KR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03300" y="2959100"/>
            <a:ext cx="1219200" cy="457200"/>
          </a:xfrm>
        </p:spPr>
        <p:txBody>
          <a:bodyPr/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ko-KR" altLang="en-US" smtClean="0"/>
              <a:t>마스터 부제목 스타일 편집</a:t>
            </a: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20764-1092-498C-BB70-9C8BB7F5BD8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8913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67084-9868-48E5-9F60-3394AEF0757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822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764F-568A-4446-BBD4-0489CFE3D7D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277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F095F-CE26-4125-A78A-5A092F2236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TextBox 6"/>
          <p:cNvSpPr txBox="1"/>
          <p:nvPr userDrawn="1"/>
        </p:nvSpPr>
        <p:spPr>
          <a:xfrm>
            <a:off x="6372200" y="6623774"/>
            <a:ext cx="273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ea typeface="Arial"/>
              </a:rPr>
              <a:t>Dept. of Intelligent</a:t>
            </a:r>
            <a:r>
              <a:rPr lang="en-US" altLang="ko-KR" sz="1100" baseline="0" dirty="0" smtClean="0">
                <a:ea typeface="Arial"/>
              </a:rPr>
              <a:t> Robot Eng. MU</a:t>
            </a:r>
            <a:endParaRPr lang="ko-KR" altLang="en-US" sz="1100" dirty="0">
              <a:ea typeface="Arial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324800" y="-11472"/>
            <a:ext cx="783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solidFill>
                  <a:schemeClr val="bg1"/>
                </a:solidFill>
                <a:ea typeface="Arial"/>
              </a:rPr>
              <a:t>Robotics</a:t>
            </a:r>
            <a:endParaRPr lang="ko-KR" altLang="en-US" sz="1100" dirty="0">
              <a:solidFill>
                <a:schemeClr val="bg1"/>
              </a:solidFill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659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83917-7113-4A1C-8B41-B8599ACEDFF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1192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1EEC2-759C-4C2F-AA0A-A0C0085FBE1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403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0EDB7-D9E7-4107-AD16-C839355E54A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0594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F1C38-14DE-482F-BCE7-C108A72E51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5015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AE8D1-1318-465C-A302-B6D70B07F4E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2207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91816-DF76-4428-AEE0-619CC246119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450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33877-76C6-401D-8F8F-A306F89A1FC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765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/>
                <a:ea typeface="Arial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Arial"/>
                <a:ea typeface="Arial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/>
                <a:ea typeface="Arial"/>
              </a:defRPr>
            </a:lvl1pPr>
          </a:lstStyle>
          <a:p>
            <a:pPr>
              <a:defRPr/>
            </a:pPr>
            <a:fld id="{08C514F4-5EF3-442C-8E2B-54EA40422C7F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8001000" y="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algn="ctr" eaLnBrk="0" hangingPunct="0"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ko-KR" b="1" dirty="0">
                <a:solidFill>
                  <a:schemeClr val="bg1"/>
                </a:solidFill>
                <a:latin typeface="Arial" charset="0"/>
                <a:ea typeface="Arial"/>
              </a:rPr>
              <a:t>T&amp;C LAB-AI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74" y="-5333"/>
            <a:ext cx="9157574" cy="31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309320"/>
            <a:ext cx="371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Arial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굴림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굴림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굴림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굴림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accent2"/>
          </a:solidFill>
          <a:latin typeface="+mn-lt"/>
          <a:ea typeface="Arial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Arial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Arial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Arial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5.wmv"/><Relationship Id="rId7" Type="http://schemas.openxmlformats.org/officeDocument/2006/relationships/image" Target="../media/image15.png"/><Relationship Id="rId2" Type="http://schemas.microsoft.com/office/2007/relationships/media" Target="../media/media5.wm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/>
              </a:rPr>
              <a:t>Mobile Robot</a:t>
            </a:r>
          </a:p>
          <a:p>
            <a:pPr algn="ctr">
              <a:defRPr/>
            </a:pPr>
            <a:r>
              <a:rPr lang="en-US" altLang="ko-KR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/>
              </a:rPr>
              <a:t>Take Home Exam</a:t>
            </a:r>
            <a:endParaRPr lang="en-US" altLang="ko-KR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Arial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1371600" y="38862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altLang="ko-K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/>
              </a:rPr>
              <a:t>Jeong</a:t>
            </a:r>
            <a:r>
              <a:rPr lang="en-US" altLang="ko-K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/>
              </a:rPr>
              <a:t>-Yean Yang</a:t>
            </a:r>
            <a:endParaRPr lang="en-US" altLang="ko-KR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Arial"/>
            </a:endParaRP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3810000" y="4419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fld id="{84DED1B1-9F6C-4D92-94F1-EA58FD03C1A9}" type="datetime5">
              <a:rPr lang="ko-KR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/>
              </a:rPr>
              <a:pPr>
                <a:defRPr/>
              </a:pPr>
              <a:t>2020/10/21</a:t>
            </a:fld>
            <a:endParaRPr lang="en-US" altLang="ko-KR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Arial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02D48F-CB4C-44C2-BD48-FF80219C17C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609600"/>
            <a:ext cx="7990656" cy="914400"/>
          </a:xfrm>
        </p:spPr>
        <p:txBody>
          <a:bodyPr/>
          <a:lstStyle/>
          <a:p>
            <a:r>
              <a:rPr lang="en-US" altLang="ko-KR" dirty="0" smtClean="0"/>
              <a:t>In my case, Two types of Turning Strategy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F095F-CE26-4125-A78A-5A092F2236C3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  <p:sp>
        <p:nvSpPr>
          <p:cNvPr id="8" name="타원 7"/>
          <p:cNvSpPr/>
          <p:nvPr/>
        </p:nvSpPr>
        <p:spPr bwMode="auto">
          <a:xfrm>
            <a:off x="1549896" y="3284984"/>
            <a:ext cx="1008112" cy="1008112"/>
          </a:xfrm>
          <a:prstGeom prst="ellipse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cxnSp>
        <p:nvCxnSpPr>
          <p:cNvPr id="9" name="직선 화살표 연결선 8"/>
          <p:cNvCxnSpPr/>
          <p:nvPr/>
        </p:nvCxnSpPr>
        <p:spPr bwMode="auto">
          <a:xfrm flipH="1" flipV="1">
            <a:off x="1477888" y="2287999"/>
            <a:ext cx="357808" cy="996985"/>
          </a:xfrm>
          <a:prstGeom prst="straightConnector1">
            <a:avLst/>
          </a:prstGeom>
          <a:solidFill>
            <a:schemeClr val="hlink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직사각형 14"/>
          <p:cNvSpPr/>
          <p:nvPr/>
        </p:nvSpPr>
        <p:spPr bwMode="auto">
          <a:xfrm>
            <a:off x="971600" y="2132856"/>
            <a:ext cx="3528392" cy="144016"/>
          </a:xfrm>
          <a:prstGeom prst="rect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cxnSp>
        <p:nvCxnSpPr>
          <p:cNvPr id="16" name="직선 화살표 연결선 15"/>
          <p:cNvCxnSpPr/>
          <p:nvPr/>
        </p:nvCxnSpPr>
        <p:spPr bwMode="auto">
          <a:xfrm flipV="1">
            <a:off x="2181926" y="2420888"/>
            <a:ext cx="155084" cy="864097"/>
          </a:xfrm>
          <a:prstGeom prst="straightConnector1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직선 화살표 연결선 17"/>
          <p:cNvCxnSpPr/>
          <p:nvPr/>
        </p:nvCxnSpPr>
        <p:spPr bwMode="auto">
          <a:xfrm flipH="1" flipV="1">
            <a:off x="976574" y="2885728"/>
            <a:ext cx="707386" cy="565822"/>
          </a:xfrm>
          <a:prstGeom prst="straightConnector1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내용 개체 틀 2"/>
          <p:cNvSpPr>
            <a:spLocks noGrp="1"/>
          </p:cNvSpPr>
          <p:nvPr>
            <p:ph idx="1"/>
          </p:nvPr>
        </p:nvSpPr>
        <p:spPr>
          <a:xfrm>
            <a:off x="539552" y="5121696"/>
            <a:ext cx="4032448" cy="1403648"/>
          </a:xfrm>
        </p:spPr>
        <p:txBody>
          <a:bodyPr/>
          <a:lstStyle/>
          <a:p>
            <a:r>
              <a:rPr lang="en-US" altLang="ko-KR" dirty="0" smtClean="0"/>
              <a:t>If Center has obstacles,</a:t>
            </a:r>
          </a:p>
          <a:p>
            <a:pPr marL="0" indent="0">
              <a:buNone/>
            </a:pPr>
            <a:r>
              <a:rPr lang="en-US" altLang="ko-KR" dirty="0" smtClean="0"/>
              <a:t>Do Turing 90 degree.</a:t>
            </a:r>
            <a:endParaRPr lang="ko-KR" altLang="en-US" dirty="0"/>
          </a:p>
        </p:txBody>
      </p:sp>
      <p:sp>
        <p:nvSpPr>
          <p:cNvPr id="22" name="타원 21"/>
          <p:cNvSpPr/>
          <p:nvPr/>
        </p:nvSpPr>
        <p:spPr bwMode="auto">
          <a:xfrm>
            <a:off x="5726360" y="3284984"/>
            <a:ext cx="1008112" cy="1008112"/>
          </a:xfrm>
          <a:prstGeom prst="ellipse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cxnSp>
        <p:nvCxnSpPr>
          <p:cNvPr id="23" name="직선 화살표 연결선 22"/>
          <p:cNvCxnSpPr/>
          <p:nvPr/>
        </p:nvCxnSpPr>
        <p:spPr bwMode="auto">
          <a:xfrm flipH="1" flipV="1">
            <a:off x="5654352" y="2287999"/>
            <a:ext cx="357808" cy="996985"/>
          </a:xfrm>
          <a:prstGeom prst="straightConnector1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직사각형 23"/>
          <p:cNvSpPr/>
          <p:nvPr/>
        </p:nvSpPr>
        <p:spPr bwMode="auto">
          <a:xfrm rot="4449669">
            <a:off x="5112489" y="3180044"/>
            <a:ext cx="3528392" cy="144016"/>
          </a:xfrm>
          <a:prstGeom prst="rect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cxnSp>
        <p:nvCxnSpPr>
          <p:cNvPr id="25" name="직선 화살표 연결선 24"/>
          <p:cNvCxnSpPr/>
          <p:nvPr/>
        </p:nvCxnSpPr>
        <p:spPr bwMode="auto">
          <a:xfrm flipV="1">
            <a:off x="6358390" y="2420888"/>
            <a:ext cx="155084" cy="864097"/>
          </a:xfrm>
          <a:prstGeom prst="straightConnector1">
            <a:avLst/>
          </a:prstGeom>
          <a:solidFill>
            <a:schemeClr val="hlink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직선 화살표 연결선 25"/>
          <p:cNvCxnSpPr/>
          <p:nvPr/>
        </p:nvCxnSpPr>
        <p:spPr bwMode="auto">
          <a:xfrm flipH="1" flipV="1">
            <a:off x="5153038" y="2885728"/>
            <a:ext cx="707386" cy="565822"/>
          </a:xfrm>
          <a:prstGeom prst="straightConnector1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내용 개체 틀 2"/>
          <p:cNvSpPr txBox="1">
            <a:spLocks/>
          </p:cNvSpPr>
          <p:nvPr/>
        </p:nvSpPr>
        <p:spPr bwMode="auto">
          <a:xfrm>
            <a:off x="4860032" y="5121696"/>
            <a:ext cx="4032448" cy="140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Arial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Arial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Arial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Arial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ko-KR" kern="0" dirty="0" smtClean="0"/>
              <a:t>If Right has obstacles,</a:t>
            </a:r>
          </a:p>
          <a:p>
            <a:pPr marL="0" indent="0">
              <a:buFontTx/>
              <a:buNone/>
            </a:pPr>
            <a:r>
              <a:rPr lang="en-US" altLang="ko-KR" kern="0" dirty="0" smtClean="0"/>
              <a:t>Do Turing 45 degree.</a:t>
            </a:r>
            <a:endParaRPr lang="ko-KR" altLang="en-US" kern="0" dirty="0"/>
          </a:p>
        </p:txBody>
      </p:sp>
      <p:sp>
        <p:nvSpPr>
          <p:cNvPr id="28" name="내용 개체 틀 2"/>
          <p:cNvSpPr txBox="1">
            <a:spLocks/>
          </p:cNvSpPr>
          <p:nvPr/>
        </p:nvSpPr>
        <p:spPr bwMode="auto">
          <a:xfrm>
            <a:off x="763960" y="6146083"/>
            <a:ext cx="7264424" cy="59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Arial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Arial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Arial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Arial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ko-KR" kern="0" dirty="0" smtClean="0"/>
              <a:t>This strategy makes a robot to do smooth turning.</a:t>
            </a:r>
            <a:endParaRPr lang="ko-KR" altLang="en-US" kern="0" dirty="0"/>
          </a:p>
        </p:txBody>
      </p:sp>
    </p:spTree>
    <p:extLst>
      <p:ext uri="{BB962C8B-B14F-4D97-AF65-F5344CB8AC3E}">
        <p14:creationId xmlns:p14="http://schemas.microsoft.com/office/powerpoint/2010/main" val="9914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Prob. 3. Mission: Basic Wall Following</a:t>
            </a:r>
            <a:br>
              <a:rPr lang="en-US" altLang="ko-KR" dirty="0" smtClean="0"/>
            </a:br>
            <a:r>
              <a:rPr lang="en-US" altLang="ko-KR" sz="2400" dirty="0" smtClean="0"/>
              <a:t>However, crobot8 does NOT follow walls.</a:t>
            </a:r>
            <a:br>
              <a:rPr lang="en-US" altLang="ko-KR" sz="2400" dirty="0" smtClean="0"/>
            </a:br>
            <a:r>
              <a:rPr lang="en-US" altLang="ko-KR" sz="2400" dirty="0" smtClean="0"/>
              <a:t>Let’s go back to the first definition</a:t>
            </a:r>
            <a:endParaRPr lang="ko-KR" altLang="en-US" sz="2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2060848"/>
            <a:ext cx="4032448" cy="4035152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Forget complex theory</a:t>
            </a:r>
          </a:p>
          <a:p>
            <a:r>
              <a:rPr lang="en-US" altLang="ko-KR" dirty="0" smtClean="0"/>
              <a:t>With a slight modification, wall following can be implemented.</a:t>
            </a:r>
          </a:p>
          <a:p>
            <a:endParaRPr lang="en-US" altLang="ko-KR" dirty="0"/>
          </a:p>
          <a:p>
            <a:r>
              <a:rPr lang="en-US" altLang="ko-KR" dirty="0" smtClean="0"/>
              <a:t>In my case, one digit was changed… ^^ </a:t>
            </a:r>
          </a:p>
          <a:p>
            <a:endParaRPr lang="en-US" altLang="ko-KR" dirty="0"/>
          </a:p>
          <a:p>
            <a:r>
              <a:rPr lang="en-US" altLang="ko-KR" dirty="0" smtClean="0"/>
              <a:t>Hint : Roomba is using Spiral motion + Left backward turn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F095F-CE26-4125-A78A-5A092F2236C3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  <p:pic>
        <p:nvPicPr>
          <p:cNvPr id="5" name="ScreenCapture_2020-10-21 오전 6.51.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2960" y="1876823"/>
            <a:ext cx="4320480" cy="498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3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Take Home Exam.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Due To 10/29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Submission by E-mail, </a:t>
            </a:r>
            <a:r>
              <a:rPr lang="en-US" altLang="ko-KR" b="1" dirty="0" smtClean="0">
                <a:solidFill>
                  <a:srgbClr val="FF0000"/>
                </a:solidFill>
              </a:rPr>
              <a:t>muhw03@gmail.com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dirty="0"/>
              <a:t>Submission by E-mail, </a:t>
            </a:r>
            <a:r>
              <a:rPr lang="en-US" altLang="ko-KR" b="1" dirty="0">
                <a:solidFill>
                  <a:srgbClr val="FF0000"/>
                </a:solidFill>
              </a:rPr>
              <a:t>muhw03</a:t>
            </a:r>
            <a:r>
              <a:rPr lang="en-US" altLang="ko-KR" b="1" dirty="0" smtClean="0">
                <a:solidFill>
                  <a:srgbClr val="FF0000"/>
                </a:solidFill>
              </a:rPr>
              <a:t>@gmail.com</a:t>
            </a:r>
            <a:endParaRPr lang="en-US" altLang="ko-KR" b="1" dirty="0">
              <a:solidFill>
                <a:srgbClr val="FF0000"/>
              </a:solidFill>
            </a:endParaRPr>
          </a:p>
          <a:p>
            <a:r>
              <a:rPr lang="en-US" altLang="ko-KR" dirty="0"/>
              <a:t>Submission by E-mail, </a:t>
            </a:r>
            <a:r>
              <a:rPr lang="en-US" altLang="ko-KR" b="1" dirty="0">
                <a:solidFill>
                  <a:srgbClr val="FF0000"/>
                </a:solidFill>
              </a:rPr>
              <a:t>muhw03</a:t>
            </a:r>
            <a:r>
              <a:rPr lang="en-US" altLang="ko-KR" b="1" dirty="0" smtClean="0">
                <a:solidFill>
                  <a:srgbClr val="FF0000"/>
                </a:solidFill>
              </a:rPr>
              <a:t>@gmail.com</a:t>
            </a:r>
            <a:endParaRPr lang="en-US" altLang="ko-KR" b="1" dirty="0">
              <a:solidFill>
                <a:srgbClr val="FF0000"/>
              </a:solidFill>
            </a:endParaRPr>
          </a:p>
          <a:p>
            <a:endParaRPr lang="en-US" altLang="ko-KR" b="1" dirty="0">
              <a:solidFill>
                <a:srgbClr val="FF0000"/>
              </a:solidFill>
            </a:endParaRPr>
          </a:p>
          <a:p>
            <a:r>
              <a:rPr lang="en-US" altLang="ko-KR" dirty="0" smtClean="0"/>
              <a:t>Power point report with source code, Video or Captured Image.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F095F-CE26-4125-A78A-5A092F2236C3}" type="slidenum">
              <a:rPr lang="en-US" altLang="ko-KR" smtClean="0"/>
              <a:pPr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32164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599090"/>
            <a:ext cx="7772400" cy="914400"/>
          </a:xfrm>
        </p:spPr>
        <p:txBody>
          <a:bodyPr/>
          <a:lstStyle/>
          <a:p>
            <a:r>
              <a:rPr lang="en-US" altLang="ko-KR" dirty="0" smtClean="0"/>
              <a:t>Prob. 1. Your BEST Strategy</a:t>
            </a:r>
            <a:br>
              <a:rPr lang="en-US" altLang="ko-KR" dirty="0" smtClean="0"/>
            </a:br>
            <a:r>
              <a:rPr lang="en-US" altLang="ko-KR" dirty="0" smtClean="0"/>
              <a:t>ex/robot/</a:t>
            </a:r>
            <a:r>
              <a:rPr lang="en-US" altLang="ko-KR" dirty="0" err="1" smtClean="0"/>
              <a:t>crobot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Use crobot~crobot4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F095F-CE26-4125-A78A-5A092F2236C3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  <p:pic>
        <p:nvPicPr>
          <p:cNvPr id="5" name="ScreenCapture_2020-10-21 오전 6.09.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2132856"/>
            <a:ext cx="4013854" cy="4572744"/>
          </a:xfrm>
          <a:prstGeom prst="rect">
            <a:avLst/>
          </a:prstGeom>
        </p:spPr>
      </p:pic>
      <p:pic>
        <p:nvPicPr>
          <p:cNvPr id="6" name="ScreenCapture_2020-10-21 오전 6.11.3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9654" y="2117834"/>
            <a:ext cx="4027039" cy="45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</a:t>
            </a:r>
            <a:r>
              <a:rPr lang="en-US" altLang="ko-KR" dirty="0" smtClean="0"/>
              <a:t>x/robot/crobot4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3368" y="1676400"/>
            <a:ext cx="3961120" cy="4419600"/>
          </a:xfrm>
        </p:spPr>
        <p:txBody>
          <a:bodyPr/>
          <a:lstStyle/>
          <a:p>
            <a:r>
              <a:rPr lang="en-US" altLang="ko-KR" dirty="0" smtClean="0"/>
              <a:t>Center : us[0]</a:t>
            </a:r>
          </a:p>
          <a:p>
            <a:r>
              <a:rPr lang="en-US" altLang="ko-KR" dirty="0" smtClean="0"/>
              <a:t>Right : us[2]</a:t>
            </a:r>
          </a:p>
          <a:p>
            <a:endParaRPr lang="en-US" altLang="ko-KR" dirty="0"/>
          </a:p>
          <a:p>
            <a:r>
              <a:rPr lang="en-US" altLang="ko-KR" dirty="0" smtClean="0"/>
              <a:t>90 degree to left is the strategy here.</a:t>
            </a:r>
          </a:p>
          <a:p>
            <a:endParaRPr lang="en-US" altLang="ko-KR" dirty="0"/>
          </a:p>
          <a:p>
            <a:r>
              <a:rPr lang="en-US" altLang="ko-KR" dirty="0" smtClean="0"/>
              <a:t>Find your best solution</a:t>
            </a:r>
          </a:p>
          <a:p>
            <a:endParaRPr lang="en-US" altLang="ko-KR" dirty="0"/>
          </a:p>
          <a:p>
            <a:r>
              <a:rPr lang="en-US" altLang="ko-KR" dirty="0" smtClean="0"/>
              <a:t>At least, 2 minute results.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F095F-CE26-4125-A78A-5A092F2236C3}" type="slidenum">
              <a:rPr lang="en-US" altLang="ko-KR" smtClean="0"/>
              <a:pPr>
                <a:defRPr/>
              </a:pPr>
              <a:t>4</a:t>
            </a:fld>
            <a:endParaRPr lang="en-US" altLang="ko-KR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76400"/>
            <a:ext cx="4679840" cy="29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52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ex/robot/crobot5</a:t>
            </a:r>
            <a:br>
              <a:rPr lang="en-US" altLang="ko-KR" dirty="0" smtClean="0"/>
            </a:br>
            <a:r>
              <a:rPr lang="en-US" altLang="ko-KR" dirty="0" smtClean="0"/>
              <a:t>Increasing Collision Margin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F095F-CE26-4125-A78A-5A092F2236C3}" type="slidenum">
              <a:rPr lang="en-US" altLang="ko-KR" smtClean="0"/>
              <a:pPr>
                <a:defRPr/>
              </a:pPr>
              <a:t>5</a:t>
            </a:fld>
            <a:endParaRPr lang="en-US" altLang="ko-KR"/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179512" y="4401386"/>
            <a:ext cx="4248472" cy="1694613"/>
          </a:xfrm>
        </p:spPr>
        <p:txBody>
          <a:bodyPr/>
          <a:lstStyle/>
          <a:p>
            <a:r>
              <a:rPr lang="en-US" altLang="ko-KR" dirty="0" smtClean="0"/>
              <a:t>Collision=5 makes a robot NOT to be stuck on walls.</a:t>
            </a:r>
          </a:p>
          <a:p>
            <a:r>
              <a:rPr lang="en-US" altLang="ko-KR" dirty="0" smtClean="0"/>
              <a:t>But, cleaning performance becomes bad.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676400"/>
            <a:ext cx="3914286" cy="262857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 bwMode="auto">
          <a:xfrm>
            <a:off x="323528" y="1772816"/>
            <a:ext cx="1296144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pic>
        <p:nvPicPr>
          <p:cNvPr id="9" name="ScreenCapture_2020-10-21 오전 6.21.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1676400"/>
            <a:ext cx="4320480" cy="49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ex/robot/crobot6</a:t>
            </a:r>
            <a:br>
              <a:rPr lang="en-US" altLang="ko-KR" dirty="0" smtClean="0"/>
            </a:br>
            <a:r>
              <a:rPr lang="en-US" altLang="ko-KR" dirty="0" smtClean="0"/>
              <a:t>Modifying 90 degree rotation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F095F-CE26-4125-A78A-5A092F2236C3}" type="slidenum">
              <a:rPr lang="en-US" altLang="ko-KR" smtClean="0"/>
              <a:pPr>
                <a:defRPr/>
              </a:pPr>
              <a:t>6</a:t>
            </a:fld>
            <a:endParaRPr lang="en-US" altLang="ko-KR"/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309084" y="4855441"/>
            <a:ext cx="8439380" cy="1694613"/>
          </a:xfrm>
        </p:spPr>
        <p:txBody>
          <a:bodyPr/>
          <a:lstStyle/>
          <a:p>
            <a:r>
              <a:rPr lang="en-US" altLang="ko-KR" dirty="0" smtClean="0"/>
              <a:t>Crobot5 waits until a robot rotates 90 degree.</a:t>
            </a:r>
          </a:p>
          <a:p>
            <a:r>
              <a:rPr lang="en-US" altLang="ko-KR" dirty="0" smtClean="0"/>
              <a:t>Crobot6 does not wait. Without obstacles, a robot starts to go straight.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76400"/>
            <a:ext cx="3914286" cy="262857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 bwMode="auto">
          <a:xfrm>
            <a:off x="323528" y="1772816"/>
            <a:ext cx="1296144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695283"/>
            <a:ext cx="4019048" cy="30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175307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crobot5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20272" y="1700808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crobot6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 bwMode="auto">
          <a:xfrm>
            <a:off x="4572000" y="1772816"/>
            <a:ext cx="1296144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4860032" y="3994430"/>
            <a:ext cx="3598168" cy="5146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495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609600"/>
            <a:ext cx="7990656" cy="914400"/>
          </a:xfrm>
        </p:spPr>
        <p:txBody>
          <a:bodyPr/>
          <a:lstStyle/>
          <a:p>
            <a:r>
              <a:rPr lang="en-US" altLang="ko-KR" dirty="0"/>
              <a:t>Prob. </a:t>
            </a:r>
            <a:r>
              <a:rPr lang="en-US" altLang="ko-KR" dirty="0" smtClean="0"/>
              <a:t>2. Roomba-like Strategy</a:t>
            </a:r>
            <a:br>
              <a:rPr lang="en-US" altLang="ko-KR" dirty="0" smtClean="0"/>
            </a:br>
            <a:r>
              <a:rPr lang="en-US" altLang="ko-KR" dirty="0" smtClean="0"/>
              <a:t>Tuning of Left backward(</a:t>
            </a:r>
            <a:r>
              <a:rPr lang="en-US" altLang="ko-KR" dirty="0" smtClean="0">
                <a:solidFill>
                  <a:srgbClr val="FF0000"/>
                </a:solidFill>
              </a:rPr>
              <a:t>ex/robot/crobot7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60032" y="3933056"/>
            <a:ext cx="3598168" cy="2162944"/>
          </a:xfrm>
        </p:spPr>
        <p:txBody>
          <a:bodyPr/>
          <a:lstStyle/>
          <a:p>
            <a:r>
              <a:rPr lang="en-US" altLang="ko-KR" dirty="0" smtClean="0"/>
              <a:t>|WL|&gt;|WR| for left backward turn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F095F-CE26-4125-A78A-5A092F2236C3}" type="slidenum">
              <a:rPr lang="en-US" altLang="ko-KR" smtClean="0"/>
              <a:pPr>
                <a:defRPr/>
              </a:pPr>
              <a:t>7</a:t>
            </a:fld>
            <a:endParaRPr lang="en-US" altLang="ko-KR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676400"/>
            <a:ext cx="3902111" cy="45720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 bwMode="auto">
          <a:xfrm>
            <a:off x="1187624" y="4509120"/>
            <a:ext cx="2592288" cy="5040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4644008" y="1916832"/>
            <a:ext cx="3528392" cy="144016"/>
          </a:xfrm>
          <a:prstGeom prst="rect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sp>
        <p:nvSpPr>
          <p:cNvPr id="8" name="타원 7"/>
          <p:cNvSpPr/>
          <p:nvPr/>
        </p:nvSpPr>
        <p:spPr bwMode="auto">
          <a:xfrm>
            <a:off x="5220072" y="2276872"/>
            <a:ext cx="1008112" cy="1008112"/>
          </a:xfrm>
          <a:prstGeom prst="ellipse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cxnSp>
        <p:nvCxnSpPr>
          <p:cNvPr id="10" name="직선 화살표 연결선 9"/>
          <p:cNvCxnSpPr/>
          <p:nvPr/>
        </p:nvCxnSpPr>
        <p:spPr bwMode="auto">
          <a:xfrm flipH="1" flipV="1">
            <a:off x="5508104" y="2060848"/>
            <a:ext cx="72008" cy="216024"/>
          </a:xfrm>
          <a:prstGeom prst="straightConnector1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오른쪽 화살표 10"/>
          <p:cNvSpPr/>
          <p:nvPr/>
        </p:nvSpPr>
        <p:spPr bwMode="auto">
          <a:xfrm>
            <a:off x="6444208" y="2636912"/>
            <a:ext cx="360040" cy="288032"/>
          </a:xfrm>
          <a:prstGeom prst="rightArrow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sp>
        <p:nvSpPr>
          <p:cNvPr id="12" name="타원 11"/>
          <p:cNvSpPr/>
          <p:nvPr/>
        </p:nvSpPr>
        <p:spPr bwMode="auto">
          <a:xfrm>
            <a:off x="7092280" y="2276872"/>
            <a:ext cx="1008112" cy="1008112"/>
          </a:xfrm>
          <a:prstGeom prst="ellipse">
            <a:avLst/>
          </a:prstGeom>
          <a:solidFill>
            <a:schemeClr val="hlink">
              <a:alpha val="2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sp>
        <p:nvSpPr>
          <p:cNvPr id="13" name="타원 12"/>
          <p:cNvSpPr/>
          <p:nvPr/>
        </p:nvSpPr>
        <p:spPr bwMode="auto">
          <a:xfrm>
            <a:off x="7244680" y="2492896"/>
            <a:ext cx="1008112" cy="1008112"/>
          </a:xfrm>
          <a:prstGeom prst="ellipse">
            <a:avLst/>
          </a:prstGeom>
          <a:solidFill>
            <a:schemeClr val="hlink">
              <a:alpha val="4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sp>
        <p:nvSpPr>
          <p:cNvPr id="14" name="타원 13"/>
          <p:cNvSpPr/>
          <p:nvPr/>
        </p:nvSpPr>
        <p:spPr bwMode="auto">
          <a:xfrm>
            <a:off x="7596336" y="2636912"/>
            <a:ext cx="1008112" cy="1008112"/>
          </a:xfrm>
          <a:prstGeom prst="ellipse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sp>
        <p:nvSpPr>
          <p:cNvPr id="15" name="자유형 14"/>
          <p:cNvSpPr/>
          <p:nvPr/>
        </p:nvSpPr>
        <p:spPr bwMode="auto">
          <a:xfrm>
            <a:off x="7581014" y="2711302"/>
            <a:ext cx="701749" cy="552893"/>
          </a:xfrm>
          <a:custGeom>
            <a:avLst/>
            <a:gdLst>
              <a:gd name="connsiteX0" fmla="*/ 0 w 701749"/>
              <a:gd name="connsiteY0" fmla="*/ 0 h 552893"/>
              <a:gd name="connsiteX1" fmla="*/ 116958 w 701749"/>
              <a:gd name="connsiteY1" fmla="*/ 202019 h 552893"/>
              <a:gd name="connsiteX2" fmla="*/ 350874 w 701749"/>
              <a:gd name="connsiteY2" fmla="*/ 425303 h 552893"/>
              <a:gd name="connsiteX3" fmla="*/ 701749 w 701749"/>
              <a:gd name="connsiteY3" fmla="*/ 552893 h 55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749" h="552893">
                <a:moveTo>
                  <a:pt x="0" y="0"/>
                </a:moveTo>
                <a:cubicBezTo>
                  <a:pt x="29239" y="65567"/>
                  <a:pt x="58479" y="131135"/>
                  <a:pt x="116958" y="202019"/>
                </a:cubicBezTo>
                <a:cubicBezTo>
                  <a:pt x="175437" y="272903"/>
                  <a:pt x="253409" y="366824"/>
                  <a:pt x="350874" y="425303"/>
                </a:cubicBezTo>
                <a:cubicBezTo>
                  <a:pt x="448339" y="483782"/>
                  <a:pt x="575044" y="518337"/>
                  <a:pt x="701749" y="55289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0027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609600"/>
            <a:ext cx="7990656" cy="914400"/>
          </a:xfrm>
        </p:spPr>
        <p:txBody>
          <a:bodyPr/>
          <a:lstStyle/>
          <a:p>
            <a:r>
              <a:rPr lang="en-US" altLang="ko-KR" dirty="0" smtClean="0"/>
              <a:t>Result of crobot7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60032" y="3933056"/>
            <a:ext cx="3598168" cy="2162944"/>
          </a:xfrm>
        </p:spPr>
        <p:txBody>
          <a:bodyPr/>
          <a:lstStyle/>
          <a:p>
            <a:r>
              <a:rPr lang="en-US" altLang="ko-KR" dirty="0" smtClean="0"/>
              <a:t>|WL|&gt;|WR| for left backward turn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F095F-CE26-4125-A78A-5A092F2236C3}" type="slidenum">
              <a:rPr lang="en-US" altLang="ko-KR" smtClean="0"/>
              <a:pPr>
                <a:defRPr/>
              </a:pPr>
              <a:t>8</a:t>
            </a:fld>
            <a:endParaRPr lang="en-US" altLang="ko-KR"/>
          </a:p>
        </p:txBody>
      </p:sp>
      <p:sp>
        <p:nvSpPr>
          <p:cNvPr id="8" name="타원 7"/>
          <p:cNvSpPr/>
          <p:nvPr/>
        </p:nvSpPr>
        <p:spPr bwMode="auto">
          <a:xfrm>
            <a:off x="5220072" y="2276872"/>
            <a:ext cx="1008112" cy="1008112"/>
          </a:xfrm>
          <a:prstGeom prst="ellipse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cxnSp>
        <p:nvCxnSpPr>
          <p:cNvPr id="10" name="직선 화살표 연결선 9"/>
          <p:cNvCxnSpPr/>
          <p:nvPr/>
        </p:nvCxnSpPr>
        <p:spPr bwMode="auto">
          <a:xfrm flipH="1" flipV="1">
            <a:off x="5508104" y="2060848"/>
            <a:ext cx="72008" cy="216024"/>
          </a:xfrm>
          <a:prstGeom prst="straightConnector1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오른쪽 화살표 10"/>
          <p:cNvSpPr/>
          <p:nvPr/>
        </p:nvSpPr>
        <p:spPr bwMode="auto">
          <a:xfrm>
            <a:off x="6444208" y="2636912"/>
            <a:ext cx="360040" cy="288032"/>
          </a:xfrm>
          <a:prstGeom prst="rightArrow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sp>
        <p:nvSpPr>
          <p:cNvPr id="12" name="타원 11"/>
          <p:cNvSpPr/>
          <p:nvPr/>
        </p:nvSpPr>
        <p:spPr bwMode="auto">
          <a:xfrm>
            <a:off x="7092280" y="2276872"/>
            <a:ext cx="1008112" cy="1008112"/>
          </a:xfrm>
          <a:prstGeom prst="ellipse">
            <a:avLst/>
          </a:prstGeom>
          <a:solidFill>
            <a:schemeClr val="hlink">
              <a:alpha val="2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sp>
        <p:nvSpPr>
          <p:cNvPr id="13" name="타원 12"/>
          <p:cNvSpPr/>
          <p:nvPr/>
        </p:nvSpPr>
        <p:spPr bwMode="auto">
          <a:xfrm>
            <a:off x="7244680" y="2492896"/>
            <a:ext cx="1008112" cy="1008112"/>
          </a:xfrm>
          <a:prstGeom prst="ellipse">
            <a:avLst/>
          </a:prstGeom>
          <a:solidFill>
            <a:schemeClr val="hlink">
              <a:alpha val="4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sp>
        <p:nvSpPr>
          <p:cNvPr id="14" name="타원 13"/>
          <p:cNvSpPr/>
          <p:nvPr/>
        </p:nvSpPr>
        <p:spPr bwMode="auto">
          <a:xfrm>
            <a:off x="7596336" y="2636912"/>
            <a:ext cx="1008112" cy="1008112"/>
          </a:xfrm>
          <a:prstGeom prst="ellipse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sp>
        <p:nvSpPr>
          <p:cNvPr id="15" name="자유형 14"/>
          <p:cNvSpPr/>
          <p:nvPr/>
        </p:nvSpPr>
        <p:spPr bwMode="auto">
          <a:xfrm>
            <a:off x="7581014" y="2711302"/>
            <a:ext cx="701749" cy="552893"/>
          </a:xfrm>
          <a:custGeom>
            <a:avLst/>
            <a:gdLst>
              <a:gd name="connsiteX0" fmla="*/ 0 w 701749"/>
              <a:gd name="connsiteY0" fmla="*/ 0 h 552893"/>
              <a:gd name="connsiteX1" fmla="*/ 116958 w 701749"/>
              <a:gd name="connsiteY1" fmla="*/ 202019 h 552893"/>
              <a:gd name="connsiteX2" fmla="*/ 350874 w 701749"/>
              <a:gd name="connsiteY2" fmla="*/ 425303 h 552893"/>
              <a:gd name="connsiteX3" fmla="*/ 701749 w 701749"/>
              <a:gd name="connsiteY3" fmla="*/ 552893 h 55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749" h="552893">
                <a:moveTo>
                  <a:pt x="0" y="0"/>
                </a:moveTo>
                <a:cubicBezTo>
                  <a:pt x="29239" y="65567"/>
                  <a:pt x="58479" y="131135"/>
                  <a:pt x="116958" y="202019"/>
                </a:cubicBezTo>
                <a:cubicBezTo>
                  <a:pt x="175437" y="272903"/>
                  <a:pt x="253409" y="366824"/>
                  <a:pt x="350874" y="425303"/>
                </a:cubicBezTo>
                <a:cubicBezTo>
                  <a:pt x="448339" y="483782"/>
                  <a:pt x="575044" y="518337"/>
                  <a:pt x="701749" y="55289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  <p:pic>
        <p:nvPicPr>
          <p:cNvPr id="9" name="ScreenCapture_2020-10-21 오전 6.29.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322" y="1524000"/>
            <a:ext cx="4532310" cy="522540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795671"/>
            <a:ext cx="1875656" cy="1732377"/>
          </a:xfrm>
          <a:prstGeom prst="rect">
            <a:avLst/>
          </a:prstGeom>
        </p:spPr>
      </p:pic>
      <p:cxnSp>
        <p:nvCxnSpPr>
          <p:cNvPr id="18" name="직선 화살표 연결선 17"/>
          <p:cNvCxnSpPr/>
          <p:nvPr/>
        </p:nvCxnSpPr>
        <p:spPr bwMode="auto">
          <a:xfrm flipH="1" flipV="1">
            <a:off x="6444208" y="5661859"/>
            <a:ext cx="800472" cy="287421"/>
          </a:xfrm>
          <a:prstGeom prst="straightConnector1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311752" y="5805264"/>
            <a:ext cx="1218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Backward moves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 bwMode="auto">
          <a:xfrm>
            <a:off x="5001816" y="1905705"/>
            <a:ext cx="3528392" cy="144016"/>
          </a:xfrm>
          <a:prstGeom prst="rect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801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609600"/>
            <a:ext cx="7990656" cy="914400"/>
          </a:xfrm>
        </p:spPr>
        <p:txBody>
          <a:bodyPr/>
          <a:lstStyle/>
          <a:p>
            <a:r>
              <a:rPr lang="en-US" altLang="ko-KR" dirty="0" smtClean="0"/>
              <a:t>Prob. 2. Modify ex/robot/crobot8</a:t>
            </a:r>
            <a:br>
              <a:rPr lang="en-US" altLang="ko-KR" dirty="0" smtClean="0"/>
            </a:br>
            <a:r>
              <a:rPr lang="en-US" altLang="ko-KR" dirty="0" smtClean="0"/>
              <a:t>Show your result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F095F-CE26-4125-A78A-5A092F2236C3}" type="slidenum">
              <a:rPr lang="en-US" altLang="ko-KR" smtClean="0"/>
              <a:pPr>
                <a:defRPr/>
              </a:pPr>
              <a:t>9</a:t>
            </a:fld>
            <a:endParaRPr lang="en-US" altLang="ko-KR"/>
          </a:p>
        </p:txBody>
      </p:sp>
      <p:graphicFrame>
        <p:nvGraphicFramePr>
          <p:cNvPr id="17" name="개체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609573"/>
              </p:ext>
            </p:extLst>
          </p:nvPr>
        </p:nvGraphicFramePr>
        <p:xfrm>
          <a:off x="535417" y="1610928"/>
          <a:ext cx="3298825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1" name="Equation" r:id="rId5" imgW="1346040" imgH="914400" progId="Equation.DSMT4">
                  <p:embed/>
                </p:oleObj>
              </mc:Choice>
              <mc:Fallback>
                <p:oleObj name="Equation" r:id="rId5" imgW="134604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5417" y="1610928"/>
                        <a:ext cx="3298825" cy="223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4314633"/>
            <a:ext cx="2743200" cy="2533650"/>
          </a:xfrm>
          <a:prstGeom prst="rect">
            <a:avLst/>
          </a:prstGeom>
        </p:spPr>
      </p:pic>
      <p:pic>
        <p:nvPicPr>
          <p:cNvPr id="20" name="ScreenCapture_2020-10-21 오전 6.44.0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5937" y="1604447"/>
            <a:ext cx="4392487" cy="506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3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ab seminar">
  <a:themeElements>
    <a:clrScheme name="Office 테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테마">
      <a:majorFont>
        <a:latin typeface="Arial"/>
        <a:ea typeface="굴림"/>
        <a:cs typeface=""/>
      </a:majorFont>
      <a:minorFont>
        <a:latin typeface="Arial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굴림" charset="-127"/>
          </a:defRPr>
        </a:defPPr>
      </a:lstStyle>
    </a:lnDef>
  </a:objectDefaults>
  <a:extraClrSchemeLst>
    <a:extraClrScheme>
      <a:clrScheme name="Office 테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테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lab seminar</Template>
  <TotalTime>7025</TotalTime>
  <Words>255</Words>
  <Application>Microsoft Office PowerPoint</Application>
  <PresentationFormat>화면 슬라이드 쇼(4:3)</PresentationFormat>
  <Paragraphs>61</Paragraphs>
  <Slides>11</Slides>
  <Notes>0</Notes>
  <HiddenSlides>0</HiddenSlides>
  <MMClips>6</MMClips>
  <ScaleCrop>false</ScaleCrop>
  <HeadingPairs>
    <vt:vector size="8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6" baseType="lpstr">
      <vt:lpstr>굴림</vt:lpstr>
      <vt:lpstr>Arial</vt:lpstr>
      <vt:lpstr>Verdana</vt:lpstr>
      <vt:lpstr>lab seminar</vt:lpstr>
      <vt:lpstr>MathType 6.0 Equation</vt:lpstr>
      <vt:lpstr>PowerPoint 프레젠테이션</vt:lpstr>
      <vt:lpstr>Take Home Exam.</vt:lpstr>
      <vt:lpstr>Prob. 1. Your BEST Strategy ex/robot/crobot</vt:lpstr>
      <vt:lpstr>ex/robot/crobot4</vt:lpstr>
      <vt:lpstr>ex/robot/crobot5 Increasing Collision Margin</vt:lpstr>
      <vt:lpstr>ex/robot/crobot6 Modifying 90 degree rotation</vt:lpstr>
      <vt:lpstr>Prob. 2. Roomba-like Strategy Tuning of Left backward(ex/robot/crobot7)</vt:lpstr>
      <vt:lpstr>Result of crobot7</vt:lpstr>
      <vt:lpstr>Prob. 2. Modify ex/robot/crobot8 Show your result</vt:lpstr>
      <vt:lpstr>In my case, Two types of Turning Strategy  </vt:lpstr>
      <vt:lpstr>Prob. 3. Mission: Basic Wall Following However, crobot8 does NOT follow walls. Let’s go back to the first definition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WizardOZ</dc:creator>
  <cp:lastModifiedBy>Yang Jeong-Yean</cp:lastModifiedBy>
  <cp:revision>341</cp:revision>
  <cp:lastPrinted>2011-03-21T06:26:20Z</cp:lastPrinted>
  <dcterms:created xsi:type="dcterms:W3CDTF">2010-12-29T02:05:44Z</dcterms:created>
  <dcterms:modified xsi:type="dcterms:W3CDTF">2020-10-20T22:10:46Z</dcterms:modified>
</cp:coreProperties>
</file>