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712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880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57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3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202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416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15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487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08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81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D6C98-FC9F-436D-A730-7DE7BCF9EC9A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8BD4-5CE1-4416-A654-06D487BE20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6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Robot Learning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224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1319" y="122830"/>
            <a:ext cx="11559654" cy="64280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o-KR" altLang="en-US" dirty="0"/>
              <a:t>본 과목은 지능형 로봇구현을 위한 학습기반 방법론을 다룬다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ko-KR" altLang="en-US" b="1" dirty="0">
                <a:solidFill>
                  <a:srgbClr val="FF0000"/>
                </a:solidFill>
              </a:rPr>
              <a:t>기계학습의 인식분야에 이어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입력된 결과를 토대로 행동을 결정하는 학습기법을 주 유형으로 </a:t>
            </a:r>
            <a:r>
              <a:rPr lang="ko-KR" altLang="en-US" b="1" dirty="0" smtClean="0">
                <a:solidFill>
                  <a:srgbClr val="FF0000"/>
                </a:solidFill>
              </a:rPr>
              <a:t>선택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sz="2600" dirty="0" smtClean="0">
                <a:solidFill>
                  <a:srgbClr val="00B050"/>
                </a:solidFill>
              </a:rPr>
              <a:t>1</a:t>
            </a:r>
            <a:r>
              <a:rPr lang="en-US" altLang="ko-KR" sz="2600" dirty="0">
                <a:solidFill>
                  <a:srgbClr val="00B050"/>
                </a:solidFill>
              </a:rPr>
              <a:t>. </a:t>
            </a:r>
            <a:r>
              <a:rPr lang="ko-KR" altLang="en-US" sz="2600" dirty="0">
                <a:solidFill>
                  <a:srgbClr val="00B050"/>
                </a:solidFill>
              </a:rPr>
              <a:t>수치해석 기반 해 탐색</a:t>
            </a:r>
          </a:p>
          <a:p>
            <a:r>
              <a:rPr lang="en-US" altLang="ko-KR" sz="2600" dirty="0">
                <a:solidFill>
                  <a:srgbClr val="00B050"/>
                </a:solidFill>
              </a:rPr>
              <a:t>2. </a:t>
            </a:r>
            <a:r>
              <a:rPr lang="ko-KR" altLang="en-US" sz="2600" dirty="0">
                <a:solidFill>
                  <a:srgbClr val="00B050"/>
                </a:solidFill>
              </a:rPr>
              <a:t>비선형 방정식 및 최적화 기법</a:t>
            </a:r>
          </a:p>
          <a:p>
            <a:r>
              <a:rPr lang="en-US" altLang="ko-KR" sz="2600" dirty="0">
                <a:solidFill>
                  <a:srgbClr val="00B050"/>
                </a:solidFill>
              </a:rPr>
              <a:t>3. </a:t>
            </a:r>
            <a:r>
              <a:rPr lang="ko-KR" altLang="en-US" sz="2600" dirty="0">
                <a:solidFill>
                  <a:srgbClr val="00B050"/>
                </a:solidFill>
              </a:rPr>
              <a:t>신경망 기초</a:t>
            </a:r>
          </a:p>
          <a:p>
            <a:r>
              <a:rPr lang="en-US" altLang="ko-KR" sz="2600" dirty="0">
                <a:solidFill>
                  <a:srgbClr val="00B050"/>
                </a:solidFill>
              </a:rPr>
              <a:t>4. </a:t>
            </a:r>
            <a:r>
              <a:rPr lang="ko-KR" altLang="en-US" sz="2600" dirty="0">
                <a:solidFill>
                  <a:srgbClr val="00B050"/>
                </a:solidFill>
              </a:rPr>
              <a:t>신경망기반의 </a:t>
            </a:r>
            <a:r>
              <a:rPr lang="ko-KR" altLang="en-US" sz="2600" dirty="0" err="1">
                <a:solidFill>
                  <a:srgbClr val="00B050"/>
                </a:solidFill>
              </a:rPr>
              <a:t>커널함수</a:t>
            </a:r>
            <a:r>
              <a:rPr lang="ko-KR" altLang="en-US" sz="2600" dirty="0">
                <a:solidFill>
                  <a:srgbClr val="00B050"/>
                </a:solidFill>
              </a:rPr>
              <a:t> 설계 및 </a:t>
            </a:r>
            <a:r>
              <a:rPr lang="en-US" altLang="ko-KR" sz="2600" dirty="0">
                <a:solidFill>
                  <a:srgbClr val="00B050"/>
                </a:solidFill>
              </a:rPr>
              <a:t>RBF </a:t>
            </a:r>
            <a:r>
              <a:rPr lang="ko-KR" altLang="en-US" sz="2600" dirty="0">
                <a:solidFill>
                  <a:srgbClr val="00B050"/>
                </a:solidFill>
              </a:rPr>
              <a:t>기반 </a:t>
            </a:r>
            <a:r>
              <a:rPr lang="en-US" altLang="ko-KR" sz="2600" dirty="0">
                <a:solidFill>
                  <a:srgbClr val="00B050"/>
                </a:solidFill>
              </a:rPr>
              <a:t>Feedback </a:t>
            </a:r>
            <a:r>
              <a:rPr lang="ko-KR" altLang="en-US" sz="2600" dirty="0">
                <a:solidFill>
                  <a:srgbClr val="00B050"/>
                </a:solidFill>
              </a:rPr>
              <a:t>구조</a:t>
            </a:r>
          </a:p>
          <a:p>
            <a:r>
              <a:rPr lang="en-US" altLang="ko-KR" sz="2600" dirty="0">
                <a:solidFill>
                  <a:srgbClr val="00B050"/>
                </a:solidFill>
              </a:rPr>
              <a:t>5 .</a:t>
            </a:r>
            <a:r>
              <a:rPr lang="ko-KR" altLang="en-US" sz="2600" dirty="0">
                <a:solidFill>
                  <a:srgbClr val="00B050"/>
                </a:solidFill>
              </a:rPr>
              <a:t>신경망기반의 </a:t>
            </a:r>
            <a:r>
              <a:rPr lang="ko-KR" altLang="en-US" sz="2600" dirty="0" err="1">
                <a:solidFill>
                  <a:srgbClr val="00B050"/>
                </a:solidFill>
              </a:rPr>
              <a:t>커널함수</a:t>
            </a:r>
            <a:r>
              <a:rPr lang="ko-KR" altLang="en-US" sz="2600" dirty="0">
                <a:solidFill>
                  <a:srgbClr val="00B050"/>
                </a:solidFill>
              </a:rPr>
              <a:t> 설계 및 </a:t>
            </a:r>
            <a:r>
              <a:rPr lang="en-US" altLang="ko-KR" sz="2600" dirty="0" err="1">
                <a:solidFill>
                  <a:srgbClr val="00B050"/>
                </a:solidFill>
              </a:rPr>
              <a:t>ReLU</a:t>
            </a:r>
            <a:r>
              <a:rPr lang="en-US" altLang="ko-KR" sz="2600" dirty="0">
                <a:solidFill>
                  <a:srgbClr val="00B050"/>
                </a:solidFill>
              </a:rPr>
              <a:t> </a:t>
            </a:r>
            <a:r>
              <a:rPr lang="ko-KR" altLang="en-US" sz="2600" dirty="0">
                <a:solidFill>
                  <a:srgbClr val="00B050"/>
                </a:solidFill>
              </a:rPr>
              <a:t>기반 학습</a:t>
            </a:r>
          </a:p>
          <a:p>
            <a:r>
              <a:rPr lang="en-US" altLang="ko-KR" sz="2600" dirty="0">
                <a:solidFill>
                  <a:srgbClr val="00B050"/>
                </a:solidFill>
              </a:rPr>
              <a:t>6. Deep Learning </a:t>
            </a:r>
            <a:r>
              <a:rPr lang="ko-KR" altLang="en-US" sz="2600" dirty="0">
                <a:solidFill>
                  <a:srgbClr val="00B050"/>
                </a:solidFill>
              </a:rPr>
              <a:t>실습</a:t>
            </a:r>
          </a:p>
          <a:p>
            <a:r>
              <a:rPr lang="en-US" altLang="ko-KR" sz="2600" dirty="0"/>
              <a:t>7. </a:t>
            </a:r>
            <a:r>
              <a:rPr lang="ko-KR" altLang="en-US" sz="2600" dirty="0"/>
              <a:t>확률기반 학습 기법</a:t>
            </a:r>
          </a:p>
          <a:p>
            <a:r>
              <a:rPr lang="en-US" altLang="ko-KR" sz="2600" dirty="0"/>
              <a:t>8. </a:t>
            </a:r>
            <a:r>
              <a:rPr lang="ko-KR" altLang="en-US" sz="2600" dirty="0"/>
              <a:t>강화학습 </a:t>
            </a:r>
            <a:r>
              <a:rPr lang="en-US" altLang="ko-KR" sz="2600" dirty="0"/>
              <a:t>I</a:t>
            </a:r>
          </a:p>
          <a:p>
            <a:r>
              <a:rPr lang="en-US" altLang="ko-KR" sz="2600" dirty="0"/>
              <a:t>9. </a:t>
            </a:r>
            <a:r>
              <a:rPr lang="ko-KR" altLang="en-US" sz="2600" dirty="0"/>
              <a:t>강화학습 </a:t>
            </a:r>
            <a:r>
              <a:rPr lang="en-US" altLang="ko-KR" sz="2600" dirty="0"/>
              <a:t>II</a:t>
            </a:r>
          </a:p>
          <a:p>
            <a:r>
              <a:rPr lang="en-US" altLang="ko-KR" sz="2600" dirty="0"/>
              <a:t>10. </a:t>
            </a:r>
            <a:r>
              <a:rPr lang="ko-KR" altLang="en-US" sz="2600" dirty="0" err="1"/>
              <a:t>역강화학습</a:t>
            </a:r>
            <a:r>
              <a:rPr lang="ko-KR" altLang="en-US" sz="2600" dirty="0"/>
              <a:t> 기반 어플리케이션 실습</a:t>
            </a:r>
          </a:p>
          <a:p>
            <a:r>
              <a:rPr lang="en-US" altLang="ko-KR" sz="2600" dirty="0"/>
              <a:t>11. </a:t>
            </a:r>
            <a:r>
              <a:rPr lang="ko-KR" altLang="en-US" sz="2600" dirty="0" err="1"/>
              <a:t>로봇팔</a:t>
            </a:r>
            <a:r>
              <a:rPr lang="ko-KR" altLang="en-US" sz="2600" dirty="0"/>
              <a:t> 학습을 위한 확률 기반 </a:t>
            </a:r>
            <a:r>
              <a:rPr lang="ko-KR" altLang="en-US" sz="2600" dirty="0" err="1"/>
              <a:t>접근론</a:t>
            </a:r>
            <a:endParaRPr lang="ko-KR" altLang="en-US" sz="2600" dirty="0"/>
          </a:p>
          <a:p>
            <a:r>
              <a:rPr lang="en-US" altLang="ko-KR" sz="2600" dirty="0">
                <a:solidFill>
                  <a:srgbClr val="FF0000"/>
                </a:solidFill>
              </a:rPr>
              <a:t>12. Dynamic Movement Primitive </a:t>
            </a:r>
            <a:r>
              <a:rPr lang="ko-KR" altLang="en-US" sz="2600" dirty="0">
                <a:solidFill>
                  <a:srgbClr val="FF0000"/>
                </a:solidFill>
              </a:rPr>
              <a:t>기반 학습</a:t>
            </a:r>
          </a:p>
          <a:p>
            <a:r>
              <a:rPr lang="en-US" altLang="ko-KR" sz="2600" dirty="0">
                <a:solidFill>
                  <a:srgbClr val="FF0000"/>
                </a:solidFill>
              </a:rPr>
              <a:t>13. GMM </a:t>
            </a:r>
            <a:r>
              <a:rPr lang="ko-KR" altLang="en-US" sz="2600">
                <a:solidFill>
                  <a:srgbClr val="FF0000"/>
                </a:solidFill>
              </a:rPr>
              <a:t>기반 </a:t>
            </a:r>
            <a:r>
              <a:rPr lang="ko-KR" altLang="en-US" sz="2600" smtClean="0">
                <a:solidFill>
                  <a:srgbClr val="FF0000"/>
                </a:solidFill>
              </a:rPr>
              <a:t>모방학습</a:t>
            </a:r>
            <a:endParaRPr lang="en-US" altLang="ko-KR" dirty="0"/>
          </a:p>
          <a:p>
            <a:r>
              <a:rPr lang="en-US" altLang="ko-KR" dirty="0" smtClean="0"/>
              <a:t>Python </a:t>
            </a:r>
            <a:r>
              <a:rPr lang="ko-KR" altLang="en-US" dirty="0"/>
              <a:t>및 </a:t>
            </a:r>
            <a:r>
              <a:rPr lang="en-US" altLang="ko-KR" dirty="0" err="1"/>
              <a:t>Matlab</a:t>
            </a:r>
            <a:r>
              <a:rPr lang="en-US" altLang="ko-KR" dirty="0"/>
              <a:t> </a:t>
            </a:r>
            <a:r>
              <a:rPr lang="ko-KR" altLang="en-US" dirty="0"/>
              <a:t>기반 코드 제출 및 발표로 성적 평가됨</a:t>
            </a:r>
            <a:r>
              <a:rPr lang="en-US" altLang="ko-KR" dirty="0"/>
              <a:t>.</a:t>
            </a:r>
          </a:p>
          <a:p>
            <a:r>
              <a:rPr lang="ko-KR" altLang="en-US" dirty="0" smtClean="0"/>
              <a:t>코드 </a:t>
            </a:r>
            <a:r>
              <a:rPr lang="ko-KR" altLang="en-US" dirty="0"/>
              <a:t>작성 능력 </a:t>
            </a:r>
            <a:r>
              <a:rPr lang="ko-KR" altLang="en-US" dirty="0" smtClean="0"/>
              <a:t>필</a:t>
            </a:r>
            <a:r>
              <a:rPr lang="ko-KR" altLang="en-US" dirty="0"/>
              <a:t>수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8879304" y="1395663"/>
            <a:ext cx="1263316" cy="7339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System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7952872" y="1732547"/>
            <a:ext cx="9264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/>
          <p:nvPr/>
        </p:nvCxnSpPr>
        <p:spPr>
          <a:xfrm>
            <a:off x="10150637" y="1740568"/>
            <a:ext cx="9264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56619" y="1311442"/>
            <a:ext cx="926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Input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343146" y="1295400"/>
            <a:ext cx="926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Output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8887324" y="2979819"/>
            <a:ext cx="1263316" cy="7339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Learning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7960892" y="3316703"/>
            <a:ext cx="9264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10158657" y="3324724"/>
            <a:ext cx="9264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64639" y="2895598"/>
            <a:ext cx="926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Input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351166" y="2879556"/>
            <a:ext cx="926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Output</a:t>
            </a:r>
            <a:endParaRPr lang="ko-KR" altLang="en-US" dirty="0"/>
          </a:p>
        </p:txBody>
      </p:sp>
      <p:graphicFrame>
        <p:nvGraphicFramePr>
          <p:cNvPr id="16" name="개체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327782"/>
              </p:ext>
            </p:extLst>
          </p:nvPr>
        </p:nvGraphicFramePr>
        <p:xfrm>
          <a:off x="7489534" y="1522413"/>
          <a:ext cx="293170" cy="3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126720" imgH="139680" progId="Equation.DSMT4">
                  <p:embed/>
                </p:oleObj>
              </mc:Choice>
              <mc:Fallback>
                <p:oleObj name="Equation" r:id="rId3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89534" y="1522413"/>
                        <a:ext cx="293170" cy="320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개체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22826"/>
              </p:ext>
            </p:extLst>
          </p:nvPr>
        </p:nvGraphicFramePr>
        <p:xfrm>
          <a:off x="7543459" y="3208192"/>
          <a:ext cx="293170" cy="3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43459" y="3208192"/>
                        <a:ext cx="293170" cy="320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개체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835315"/>
              </p:ext>
            </p:extLst>
          </p:nvPr>
        </p:nvGraphicFramePr>
        <p:xfrm>
          <a:off x="11183938" y="1517650"/>
          <a:ext cx="32385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7" imgW="139680" imgH="164880" progId="Equation.DSMT4">
                  <p:embed/>
                </p:oleObj>
              </mc:Choice>
              <mc:Fallback>
                <p:oleObj name="Equation" r:id="rId7" imgW="1396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183938" y="1517650"/>
                        <a:ext cx="323850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개체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313272"/>
              </p:ext>
            </p:extLst>
          </p:nvPr>
        </p:nvGraphicFramePr>
        <p:xfrm>
          <a:off x="11168063" y="3160713"/>
          <a:ext cx="3238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9" imgW="139680" imgH="203040" progId="Equation.DSMT4">
                  <p:embed/>
                </p:oleObj>
              </mc:Choice>
              <mc:Fallback>
                <p:oleObj name="Equation" r:id="rId9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168063" y="3160713"/>
                        <a:ext cx="32385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자유형 19"/>
          <p:cNvSpPr/>
          <p:nvPr/>
        </p:nvSpPr>
        <p:spPr>
          <a:xfrm>
            <a:off x="8918917" y="2715065"/>
            <a:ext cx="1688123" cy="1350498"/>
          </a:xfrm>
          <a:custGeom>
            <a:avLst/>
            <a:gdLst>
              <a:gd name="connsiteX0" fmla="*/ 1688123 w 1688123"/>
              <a:gd name="connsiteY0" fmla="*/ 590843 h 1350498"/>
              <a:gd name="connsiteX1" fmla="*/ 1674055 w 1688123"/>
              <a:gd name="connsiteY1" fmla="*/ 1336430 h 1350498"/>
              <a:gd name="connsiteX2" fmla="*/ 1012874 w 1688123"/>
              <a:gd name="connsiteY2" fmla="*/ 1350498 h 1350498"/>
              <a:gd name="connsiteX3" fmla="*/ 0 w 1688123"/>
              <a:gd name="connsiteY3" fmla="*/ 0 h 135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123" h="1350498">
                <a:moveTo>
                  <a:pt x="1688123" y="590843"/>
                </a:moveTo>
                <a:lnTo>
                  <a:pt x="1674055" y="1336430"/>
                </a:lnTo>
                <a:lnTo>
                  <a:pt x="1012874" y="1350498"/>
                </a:lnTo>
                <a:lnTo>
                  <a:pt x="0" y="0"/>
                </a:ln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599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125</Words>
  <Application>Microsoft Office PowerPoint</Application>
  <PresentationFormat>와이드스크린</PresentationFormat>
  <Paragraphs>25</Paragraphs>
  <Slides>2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Office 테마</vt:lpstr>
      <vt:lpstr>Equation</vt:lpstr>
      <vt:lpstr>Robot Learning</vt:lpstr>
      <vt:lpstr>PowerPoint 프레젠테이션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Applied Robot System Experiment 1. Intro</dc:title>
  <dc:creator>egregory</dc:creator>
  <cp:lastModifiedBy>Yang Jeong-Yean</cp:lastModifiedBy>
  <cp:revision>15</cp:revision>
  <dcterms:created xsi:type="dcterms:W3CDTF">2016-08-31T04:23:31Z</dcterms:created>
  <dcterms:modified xsi:type="dcterms:W3CDTF">2019-09-19T09:31:23Z</dcterms:modified>
</cp:coreProperties>
</file>