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1" r:id="rId3"/>
    <p:sldId id="269" r:id="rId4"/>
    <p:sldId id="273" r:id="rId5"/>
    <p:sldId id="264" r:id="rId6"/>
    <p:sldId id="275" r:id="rId7"/>
    <p:sldId id="276" r:id="rId8"/>
    <p:sldId id="288" r:id="rId9"/>
    <p:sldId id="277" r:id="rId10"/>
    <p:sldId id="287" r:id="rId11"/>
    <p:sldId id="278" r:id="rId12"/>
    <p:sldId id="279" r:id="rId13"/>
    <p:sldId id="280" r:id="rId14"/>
    <p:sldId id="281" r:id="rId15"/>
    <p:sldId id="282" r:id="rId16"/>
    <p:sldId id="274" r:id="rId17"/>
    <p:sldId id="284" r:id="rId18"/>
    <p:sldId id="299" r:id="rId19"/>
    <p:sldId id="286" r:id="rId20"/>
    <p:sldId id="267" r:id="rId21"/>
    <p:sldId id="290" r:id="rId22"/>
    <p:sldId id="289" r:id="rId23"/>
    <p:sldId id="283" r:id="rId24"/>
    <p:sldId id="292" r:id="rId25"/>
    <p:sldId id="294" r:id="rId26"/>
    <p:sldId id="297" r:id="rId27"/>
    <p:sldId id="295" r:id="rId28"/>
    <p:sldId id="296" r:id="rId29"/>
    <p:sldId id="298" r:id="rId30"/>
    <p:sldId id="293" r:id="rId31"/>
    <p:sldId id="272" r:id="rId32"/>
    <p:sldId id="265" r:id="rId3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9C1"/>
    <a:srgbClr val="F81D60"/>
    <a:srgbClr val="7297AA"/>
    <a:srgbClr val="6482C6"/>
    <a:srgbClr val="6C84B0"/>
    <a:srgbClr val="E46985"/>
    <a:srgbClr val="98959C"/>
    <a:srgbClr val="E4BECD"/>
    <a:srgbClr val="D2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>
      <p:cViewPr varScale="1">
        <p:scale>
          <a:sx n="162" d="100"/>
          <a:sy n="162" d="100"/>
        </p:scale>
        <p:origin x="19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25A0C-4593-449F-A588-91204CFD54C6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6C2AC-B8D8-48E8-BB40-93BBB954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54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1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C2AC-B8D8-48E8-BB40-93BBB9546B9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7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6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4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9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3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FAED-64F2-480C-8A61-5A272A02889C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9A1F-B030-479C-8143-2B96FDD75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FAED-64F2-480C-8A61-5A272A02889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9A1F-B030-479C-8143-2B96FDD750C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83768" y="1059582"/>
            <a:ext cx="4248472" cy="3240360"/>
          </a:xfrm>
          <a:prstGeom prst="rect">
            <a:avLst/>
          </a:prstGeom>
          <a:noFill/>
          <a:ln w="381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1820" y="1491630"/>
            <a:ext cx="32403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spc="-300" dirty="0">
                <a:solidFill>
                  <a:schemeClr val="bg1"/>
                </a:solidFill>
                <a:latin typeface="+mj-ea"/>
                <a:ea typeface="+mj-ea"/>
              </a:rPr>
              <a:t>2020 </a:t>
            </a:r>
            <a:r>
              <a:rPr lang="ko-KR" altLang="en-US" sz="1600" spc="-300" dirty="0">
                <a:solidFill>
                  <a:schemeClr val="bg1"/>
                </a:solidFill>
                <a:latin typeface="+mj-ea"/>
                <a:ea typeface="+mj-ea"/>
              </a:rPr>
              <a:t>동계 현장실습</a:t>
            </a:r>
            <a:endParaRPr lang="en-US" altLang="ko-KR" sz="1600" spc="-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4000" spc="-300" dirty="0">
                <a:solidFill>
                  <a:schemeClr val="bg1"/>
                </a:solidFill>
                <a:latin typeface="+mj-ea"/>
                <a:ea typeface="+mj-ea"/>
              </a:rPr>
              <a:t>햇살한줌</a:t>
            </a:r>
            <a:endParaRPr lang="en-US" altLang="ko-KR" sz="4000" spc="-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3000" spc="-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ko-KR" sz="1400" spc="-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/>
            <a:endParaRPr lang="en-US" altLang="ko-KR" sz="1400" spc="-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2000" spc="-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spc="-300" dirty="0">
                <a:solidFill>
                  <a:schemeClr val="bg1"/>
                </a:solidFill>
                <a:latin typeface="+mj-ea"/>
                <a:ea typeface="+mj-ea"/>
              </a:rPr>
              <a:t>사회복지학과  </a:t>
            </a:r>
            <a:r>
              <a:rPr lang="en-US" altLang="ko-KR" sz="2000" spc="-300" dirty="0">
                <a:solidFill>
                  <a:schemeClr val="bg1"/>
                </a:solidFill>
                <a:latin typeface="+mj-ea"/>
                <a:ea typeface="+mj-ea"/>
              </a:rPr>
              <a:t>1718016  </a:t>
            </a:r>
            <a:r>
              <a:rPr lang="ko-KR" altLang="en-US" sz="2000" spc="-300" dirty="0">
                <a:solidFill>
                  <a:schemeClr val="bg1"/>
                </a:solidFill>
                <a:latin typeface="+mj-ea"/>
                <a:ea typeface="+mj-ea"/>
              </a:rPr>
              <a:t>김지선</a:t>
            </a:r>
            <a:endParaRPr lang="en-US" altLang="ko-KR" sz="20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059832" y="4011910"/>
            <a:ext cx="3132348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-8768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주요사업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929632" y="2056044"/>
            <a:ext cx="2562247" cy="279005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등록상담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개별상담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가족상담 및 교육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가정방문 상담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전화상담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0023" y="1854996"/>
            <a:ext cx="18722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72" y="1877855"/>
            <a:ext cx="19229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3542" y="1546576"/>
            <a:ext cx="205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상담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6689" y="1516443"/>
            <a:ext cx="205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일상생활 훈련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599891" y="2076822"/>
            <a:ext cx="2592288" cy="279005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13422" y="2296910"/>
            <a:ext cx="1765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목욕교실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가정생활훈련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/>
          </a:p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식생활훈련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/>
          </a:p>
          <a:p>
            <a:pPr algn="ctr"/>
            <a:r>
              <a:rPr lang="ko-KR" altLang="en-US" sz="1600" dirty="0"/>
              <a:t>요리교실</a:t>
            </a:r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r>
              <a:rPr lang="ko-KR" altLang="en-US" sz="1600" dirty="0"/>
              <a:t>건강진단 및 관리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77727" y="1887615"/>
            <a:ext cx="2181231" cy="5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6300190" y="2064200"/>
            <a:ext cx="2736304" cy="279005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2014</a:t>
            </a:r>
            <a:r>
              <a:rPr lang="ko-KR" altLang="en-US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10</a:t>
            </a:r>
            <a:r>
              <a:rPr lang="ko-KR" altLang="en-US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월에 결성된 </a:t>
            </a:r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SUN2014</a:t>
            </a:r>
            <a:r>
              <a:rPr lang="ko-KR" altLang="en-US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는 </a:t>
            </a:r>
            <a:r>
              <a:rPr lang="ko-KR" altLang="en-US" sz="1200" dirty="0">
                <a:solidFill>
                  <a:srgbClr val="FF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밴드음악 및 악기에 소질이 있는 햇살한줌의 회원들이 모인 단체로서 강점관점 모델의 자조모임 프로그램</a:t>
            </a:r>
            <a:r>
              <a:rPr lang="en-US" altLang="ko-KR" sz="1200" dirty="0">
                <a:solidFill>
                  <a:srgbClr val="FF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SUN2014</a:t>
            </a:r>
            <a:r>
              <a:rPr lang="ko-KR" altLang="en-US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는 연습 및 공연을 통해 지역예술문화 발전에 기여하고</a:t>
            </a:r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음악적 역량을 강화하기 위하여 창단되었으며 취미연주자들에게 합주의 기회를 제공하여 공연을 통한 문화 예술적 정서함양의 기회와 봉사연주와 재능기부를 통한 사회공헌을 하고자 창단된 밴드</a:t>
            </a:r>
            <a:r>
              <a:rPr lang="en-US" altLang="ko-KR" sz="12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7728" y="1516442"/>
            <a:ext cx="2181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음악밴드 </a:t>
            </a:r>
            <a:r>
              <a:rPr lang="en-US" altLang="ko-KR" sz="1600" b="1" dirty="0">
                <a:solidFill>
                  <a:srgbClr val="FF0000"/>
                </a:solidFill>
              </a:rPr>
              <a:t>“SUN2014”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6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45564" y="-8768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주요사업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4" y="1816400"/>
            <a:ext cx="23780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68" y="1862346"/>
            <a:ext cx="23780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0708" y="1447068"/>
            <a:ext cx="205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재활 프로그램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8634" y="1478363"/>
            <a:ext cx="2350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지역사회 적응훈련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259632" y="1995686"/>
            <a:ext cx="3240360" cy="295232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부서회의 및 부서활동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전체회의 및 교육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사회기술훈련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정신재활교육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컴퓨터교육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92080" y="2067694"/>
            <a:ext cx="3240360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지역사회행사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나들이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여름캠프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문화공연 관람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2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주요사업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4" y="1499376"/>
            <a:ext cx="23780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22" y="1825833"/>
            <a:ext cx="23780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0709" y="1123928"/>
            <a:ext cx="205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직업재활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3222" y="1445811"/>
            <a:ext cx="2350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후원 및 홍보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115616" y="1707654"/>
            <a:ext cx="3528392" cy="32403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취업 </a:t>
            </a:r>
            <a:r>
              <a:rPr lang="ko-KR" altLang="en-US" sz="1600" dirty="0" err="1">
                <a:solidFill>
                  <a:schemeClr val="tx1"/>
                </a:solidFill>
              </a:rPr>
              <a:t>워크샵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내부보호작업장 운영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취업장</a:t>
            </a:r>
            <a:r>
              <a:rPr lang="ko-KR" altLang="en-US" sz="1600" dirty="0">
                <a:solidFill>
                  <a:srgbClr val="FF0000"/>
                </a:solidFill>
              </a:rPr>
              <a:t> 방문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err="1">
                <a:solidFill>
                  <a:schemeClr val="tx1"/>
                </a:solidFill>
              </a:rPr>
              <a:t>취업장</a:t>
            </a:r>
            <a:r>
              <a:rPr lang="ko-KR" altLang="en-US" sz="1600" dirty="0">
                <a:solidFill>
                  <a:schemeClr val="tx1"/>
                </a:solidFill>
              </a:rPr>
              <a:t> 개발 및 외부취업연계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취업회원 자조모임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햇살클린업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92080" y="1995686"/>
            <a:ext cx="3240360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자원봉사자 관리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후원사업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소식지 발행 및 발송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정신건강의 날 행사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9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19572" y="-28720"/>
            <a:ext cx="8457621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주요사업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98" y="1867841"/>
            <a:ext cx="2088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5937" y="1890698"/>
            <a:ext cx="2016236" cy="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7498" y="1529287"/>
            <a:ext cx="205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 교육사업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3915" y="152245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가족지원 및 교육사업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004452" y="2132710"/>
            <a:ext cx="2664296" cy="223224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사</a:t>
            </a:r>
            <a:r>
              <a:rPr lang="ko-KR" altLang="en-US" sz="1600" dirty="0">
                <a:solidFill>
                  <a:schemeClr val="tx1"/>
                </a:solidFill>
              </a:rPr>
              <a:t>회복지실습지도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err="1">
                <a:solidFill>
                  <a:schemeClr val="tx1"/>
                </a:solidFill>
              </a:rPr>
              <a:t>정신보건사회복지사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r>
              <a:rPr lang="ko-KR" altLang="en-US" sz="1600" dirty="0">
                <a:solidFill>
                  <a:schemeClr val="tx1"/>
                </a:solidFill>
              </a:rPr>
              <a:t>급 수련지도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815474" y="2168714"/>
            <a:ext cx="2407019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가족교육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가족나들이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86546" y="2075301"/>
            <a:ext cx="2572102" cy="234706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명절행사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햇살워크숍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만족도 및 욕구조사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85249" y="1891385"/>
            <a:ext cx="19863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03069" y="1526465"/>
            <a:ext cx="2350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기타</a:t>
            </a:r>
          </a:p>
        </p:txBody>
      </p:sp>
    </p:spTree>
    <p:extLst>
      <p:ext uri="{BB962C8B-B14F-4D97-AF65-F5344CB8AC3E}">
        <p14:creationId xmlns:p14="http://schemas.microsoft.com/office/powerpoint/2010/main" val="217758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403648" y="1203598"/>
            <a:ext cx="6768752" cy="2880320"/>
          </a:xfrm>
          <a:prstGeom prst="rect">
            <a:avLst/>
          </a:prstGeom>
          <a:noFill/>
          <a:ln w="381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7674" y="23252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3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2. </a:t>
            </a:r>
            <a:r>
              <a:rPr lang="ko-KR" altLang="en-US" sz="3600" spc="-3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실습주요내용 및 실습종합평가</a:t>
            </a:r>
            <a:endParaRPr lang="en-US" altLang="ko-KR" sz="3600" spc="-3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229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67647" y="75189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47767" y="771550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17344" y="273876"/>
            <a:ext cx="807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사회복지현장실습 목표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620250" y="909836"/>
            <a:ext cx="4832070" cy="3966170"/>
            <a:chOff x="2309285" y="1635646"/>
            <a:chExt cx="2307567" cy="2852859"/>
          </a:xfrm>
        </p:grpSpPr>
        <p:sp>
          <p:nvSpPr>
            <p:cNvPr id="21" name="타원 20"/>
            <p:cNvSpPr/>
            <p:nvPr/>
          </p:nvSpPr>
          <p:spPr>
            <a:xfrm>
              <a:off x="2309285" y="1635646"/>
              <a:ext cx="1241551" cy="1713364"/>
            </a:xfrm>
            <a:prstGeom prst="ellipse">
              <a:avLst/>
            </a:prstGeom>
            <a:solidFill>
              <a:srgbClr val="6999C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rPr>
                <a:t>프로그램 개발 및 발표능력 향상</a:t>
              </a:r>
              <a:endPara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3419872" y="1635646"/>
              <a:ext cx="1196980" cy="1713364"/>
            </a:xfrm>
            <a:prstGeom prst="ellipse">
              <a:avLst/>
            </a:prstGeom>
            <a:solidFill>
              <a:srgbClr val="6482C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794309" y="2831058"/>
              <a:ext cx="1306729" cy="1657447"/>
            </a:xfrm>
            <a:prstGeom prst="ellipse">
              <a:avLst/>
            </a:prstGeom>
            <a:solidFill>
              <a:srgbClr val="7297A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rPr>
                <a:t>문서작성능력 향상</a:t>
              </a:r>
              <a:endPara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936733" y="1364382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38" name="직사각형 37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 rot="10800000">
            <a:off x="6696236" y="1360660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43" name="직사각형 42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 rot="10800000"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 rot="10800000">
            <a:off x="5555170" y="4290212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 rot="10800000"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</a:t>
              </a:r>
              <a:endPara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167647" y="578029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46" name="직사각형 45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436096" y="1857142"/>
            <a:ext cx="1689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기관회원들과의 </a:t>
            </a:r>
            <a:endParaRPr lang="en-US" altLang="ko-KR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lvl="0"/>
            <a:r>
              <a:rPr lang="ko-KR" altLang="en-US" sz="1600" dirty="0" err="1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라포형성</a:t>
            </a:r>
            <a:endParaRPr lang="en-US" altLang="ko-KR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001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51470"/>
            <a:ext cx="1080120" cy="448883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2453" y="557749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2573" y="704202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75656" y="123478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 </a:t>
            </a:r>
            <a:r>
              <a:rPr lang="ko-KR" alt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월일정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17733"/>
              </p:ext>
            </p:extLst>
          </p:nvPr>
        </p:nvGraphicFramePr>
        <p:xfrm>
          <a:off x="2684652" y="845781"/>
          <a:ext cx="4602279" cy="4179605"/>
        </p:xfrm>
        <a:graphic>
          <a:graphicData uri="http://schemas.openxmlformats.org/drawingml/2006/table">
            <a:tbl>
              <a:tblPr/>
              <a:tblGrid>
                <a:gridCol w="41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0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5064">
                <a:tc>
                  <a:txBody>
                    <a:bodyPr/>
                    <a:lstStyle/>
                    <a:p>
                      <a:pPr marL="2540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요일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부서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화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목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금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78">
                <a:tc rowSpan="15"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행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교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육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홍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취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업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54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오리엔테이션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집단프로그램계획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(1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실습일지 정리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전체회의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프로그램준비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슈퍼비전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전체회의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(2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(3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실습일지 정리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프로그램준비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프로그램준비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증상론 교육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실습중간평가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24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전체회의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(4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설날행사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(5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프로그램준비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지역사회정신보건 교육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(6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집단프로그램진행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(7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회기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실습일지 정리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9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전체회의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프로그램준비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정신장애인 직업재활교육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슈퍼비전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전체회의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집단프로그램종결보고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실습평가회의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055" marR="13055" marT="13055" marB="130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9749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682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78472"/>
            <a:ext cx="1080120" cy="477054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555526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2993" y="7847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 </a:t>
            </a:r>
            <a:r>
              <a:rPr lang="ko-KR" alt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일일일정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9749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endParaRPr lang="ko-KR" altLang="ko-KR">
              <a:solidFill>
                <a:prstClr val="black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42283"/>
              </p:ext>
            </p:extLst>
          </p:nvPr>
        </p:nvGraphicFramePr>
        <p:xfrm>
          <a:off x="2267744" y="635136"/>
          <a:ext cx="5572924" cy="4384184"/>
        </p:xfrm>
        <a:graphic>
          <a:graphicData uri="http://schemas.openxmlformats.org/drawingml/2006/table">
            <a:tbl>
              <a:tblPr/>
              <a:tblGrid>
                <a:gridCol w="576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 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 </a:t>
                      </a:r>
                      <a:r>
                        <a:rPr lang="ko-KR" altLang="en-US" sz="8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습</a:t>
                      </a: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내 용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담 당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과 제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08:50-09:00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실습준비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주변정리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09:00-09:50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회의 및 사무보조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정청운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실습관련 회의 및 사무보조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09:50-10:10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식권판매 보조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이혜경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금액확인 및 회원지도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10:10-10:30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프로그램 준비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정청운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프로그램 준비 및 참여자 모집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10:30-12:00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집단프로그램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정청운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집단프로그램 진행 및 보조진행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12:00-12:10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점심식사 배식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민서영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배식업무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12:10-13:30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점심식사 및 정리 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휴식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민서영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식사당번 업무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13:30-14:30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부서회의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활동 및 청소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각부서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회의 참석 및 각 부서 활동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청소 참여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14:30-16:00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일지 작성 및 회원면담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정청운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프로그램 진행일지 작성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회원면담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16:00-18:00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교육 및 일지정리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정청운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수강 및 교육과제수행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정리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2758" marR="52758" marT="26379" marB="2637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3808" y="96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113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5756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2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가지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15616" y="1827538"/>
            <a:ext cx="3096344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50800" dir="5400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600" dirty="0" err="1">
                <a:solidFill>
                  <a:schemeClr val="tx1"/>
                </a:solidFill>
              </a:rPr>
              <a:t>증상론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chemeClr val="tx1"/>
                </a:solidFill>
              </a:rPr>
              <a:t>지역사회정신보건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chemeClr val="tx1"/>
                </a:solidFill>
              </a:rPr>
              <a:t>정신장애인 직업재활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sz="1600" dirty="0">
              <a:solidFill>
                <a:schemeClr val="tx1"/>
              </a:solidFill>
            </a:endParaRPr>
          </a:p>
        </p:txBody>
      </p:sp>
      <p:grpSp>
        <p:nvGrpSpPr>
          <p:cNvPr id="28" name="그룹 9"/>
          <p:cNvGrpSpPr/>
          <p:nvPr/>
        </p:nvGrpSpPr>
        <p:grpSpPr>
          <a:xfrm>
            <a:off x="1961710" y="1555073"/>
            <a:ext cx="1404155" cy="432048"/>
            <a:chOff x="683566" y="438765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29" name="직사각형 28"/>
            <p:cNvSpPr/>
            <p:nvPr/>
          </p:nvSpPr>
          <p:spPr>
            <a:xfrm>
              <a:off x="683566" y="438765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  </a:t>
              </a:r>
              <a:r>
                <a:rPr lang="ko-KR" altLang="en-US" sz="1600" dirty="0">
                  <a:solidFill>
                    <a:schemeClr val="tx1"/>
                  </a:solidFill>
                </a:rPr>
                <a:t>교육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83566" y="438765"/>
              <a:ext cx="235411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4644008" y="1827538"/>
            <a:ext cx="424847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‘</a:t>
            </a:r>
            <a:r>
              <a:rPr lang="ko-KR" altLang="en-US" sz="1600" dirty="0">
                <a:solidFill>
                  <a:schemeClr val="tx1"/>
                </a:solidFill>
              </a:rPr>
              <a:t>행복아 </a:t>
            </a:r>
            <a:r>
              <a:rPr lang="ko-KR" altLang="en-US" sz="1600" dirty="0" err="1">
                <a:solidFill>
                  <a:schemeClr val="tx1"/>
                </a:solidFill>
              </a:rPr>
              <a:t>어서와</a:t>
            </a:r>
            <a:r>
              <a:rPr lang="en-US" altLang="ko-KR" sz="1600" dirty="0">
                <a:solidFill>
                  <a:schemeClr val="tx1"/>
                </a:solidFill>
              </a:rPr>
              <a:t>’ </a:t>
            </a:r>
            <a:r>
              <a:rPr lang="ko-KR" altLang="en-US" sz="1600" dirty="0">
                <a:solidFill>
                  <a:schemeClr val="tx1"/>
                </a:solidFill>
              </a:rPr>
              <a:t>프로그램 계획 및 진행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600" dirty="0">
                <a:solidFill>
                  <a:schemeClr val="tx1"/>
                </a:solidFill>
              </a:rPr>
              <a:t>명절 프로그램 계획 및 진행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grpSp>
        <p:nvGrpSpPr>
          <p:cNvPr id="36" name="그룹 9"/>
          <p:cNvGrpSpPr/>
          <p:nvPr/>
        </p:nvGrpSpPr>
        <p:grpSpPr>
          <a:xfrm>
            <a:off x="5937498" y="1555073"/>
            <a:ext cx="1602178" cy="432048"/>
            <a:chOff x="1115615" y="411510"/>
            <a:chExt cx="1080121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37" name="직사각형 3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   </a:t>
              </a:r>
              <a:r>
                <a:rPr lang="ko-KR" altLang="en-US" sz="1600" dirty="0">
                  <a:solidFill>
                    <a:schemeClr val="tx1"/>
                  </a:solidFill>
                </a:rPr>
                <a:t>프로그램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115615" y="411510"/>
              <a:ext cx="216024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17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ㅇㄹㅇㄹ</a:t>
            </a:r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152151" y="51470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52151" y="540572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32271" y="771550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7420" y="195486"/>
            <a:ext cx="811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 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-‘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행복아 </a:t>
            </a:r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어서와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’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3920" y="1059582"/>
            <a:ext cx="3009934" cy="2160240"/>
            <a:chOff x="1403648" y="1563638"/>
            <a:chExt cx="3168352" cy="2160240"/>
          </a:xfrm>
        </p:grpSpPr>
        <p:sp>
          <p:nvSpPr>
            <p:cNvPr id="15" name="직사각형 14"/>
            <p:cNvSpPr/>
            <p:nvPr/>
          </p:nvSpPr>
          <p:spPr>
            <a:xfrm>
              <a:off x="1403648" y="1563638"/>
              <a:ext cx="3168352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562066" y="1685314"/>
              <a:ext cx="2851516" cy="1944216"/>
            </a:xfrm>
            <a:prstGeom prst="rect">
              <a:avLst/>
            </a:prstGeom>
            <a:solidFill>
              <a:srgbClr val="7297AA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>
            <a:off x="179813" y="4020955"/>
            <a:ext cx="87843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15815" y="4803998"/>
            <a:ext cx="88180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3638042"/>
            <a:ext cx="852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‘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행복아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어서와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’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프로그램은 정신장애인의 스트레스 완화를 위한 감정표현 프로그램임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4227934"/>
            <a:ext cx="892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목적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감정표현 활동을 통해 자신의 기분과 감정을 파악하고 적절하게 표현하여 스트레스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 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완화에 도움을 주는데 목적을 두고 있음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3139595" y="1044628"/>
            <a:ext cx="3009934" cy="2160240"/>
            <a:chOff x="1403648" y="1563638"/>
            <a:chExt cx="3168352" cy="2160240"/>
          </a:xfrm>
        </p:grpSpPr>
        <p:sp>
          <p:nvSpPr>
            <p:cNvPr id="32" name="직사각형 31"/>
            <p:cNvSpPr/>
            <p:nvPr/>
          </p:nvSpPr>
          <p:spPr>
            <a:xfrm>
              <a:off x="1403648" y="1563638"/>
              <a:ext cx="3168352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562066" y="1671650"/>
              <a:ext cx="2851516" cy="1944216"/>
            </a:xfrm>
            <a:prstGeom prst="rect">
              <a:avLst/>
            </a:prstGeom>
            <a:solidFill>
              <a:srgbClr val="7297AA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latin typeface="조선일보명조" pitchFamily="18" charset="-127"/>
                  <a:ea typeface="조선일보명조" pitchFamily="18" charset="-127"/>
                  <a:cs typeface="조선일보명조" pitchFamily="18" charset="-127"/>
                </a:rPr>
                <a:t>이미지를 삽입해 주세요</a:t>
              </a:r>
              <a:endParaRPr lang="en-US" altLang="ko-KR" sz="15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endParaRPr>
            </a:p>
          </p:txBody>
        </p:sp>
      </p:grpSp>
      <p:pic>
        <p:nvPicPr>
          <p:cNvPr id="4098" name="Picture 2" descr="C:\Users\지선\Desktop\[꾸미기]1회기 사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3" y="1152640"/>
            <a:ext cx="2835664" cy="19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그룹 29"/>
          <p:cNvGrpSpPr/>
          <p:nvPr/>
        </p:nvGrpSpPr>
        <p:grpSpPr>
          <a:xfrm>
            <a:off x="6228184" y="1044628"/>
            <a:ext cx="2915816" cy="2160240"/>
            <a:chOff x="1403648" y="1563638"/>
            <a:chExt cx="3168352" cy="2160240"/>
          </a:xfrm>
        </p:grpSpPr>
        <p:sp>
          <p:nvSpPr>
            <p:cNvPr id="35" name="직사각형 34"/>
            <p:cNvSpPr/>
            <p:nvPr/>
          </p:nvSpPr>
          <p:spPr>
            <a:xfrm>
              <a:off x="1403648" y="1563638"/>
              <a:ext cx="3168352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562066" y="1671650"/>
              <a:ext cx="2851516" cy="1944216"/>
            </a:xfrm>
            <a:prstGeom prst="rect">
              <a:avLst/>
            </a:prstGeom>
            <a:solidFill>
              <a:srgbClr val="7297AA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latin typeface="조선일보명조" pitchFamily="18" charset="-127"/>
                  <a:ea typeface="조선일보명조" pitchFamily="18" charset="-127"/>
                  <a:cs typeface="조선일보명조" pitchFamily="18" charset="-127"/>
                </a:rPr>
                <a:t>이미지를 삽입해 주세요</a:t>
              </a:r>
              <a:endParaRPr lang="en-US" altLang="ko-KR" sz="15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endParaRPr>
            </a:p>
          </p:txBody>
        </p:sp>
      </p:grpSp>
      <p:pic>
        <p:nvPicPr>
          <p:cNvPr id="4099" name="Picture 3" descr="C:\Users\지선\Desktop\[꾸미기]4회기 사진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13" y="1148474"/>
            <a:ext cx="2794388" cy="20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지선\Desktop\[꾸미기]사진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37" y="1142042"/>
            <a:ext cx="2729630" cy="19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5869" y="765289"/>
            <a:ext cx="8588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65" y="771550"/>
            <a:ext cx="615950" cy="7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67" y="678030"/>
            <a:ext cx="774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3651393" y="76545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목차</a:t>
            </a:r>
          </a:p>
        </p:txBody>
      </p:sp>
      <p:grpSp>
        <p:nvGrpSpPr>
          <p:cNvPr id="2" name="그룹 180"/>
          <p:cNvGrpSpPr/>
          <p:nvPr/>
        </p:nvGrpSpPr>
        <p:grpSpPr>
          <a:xfrm>
            <a:off x="2561232" y="1849663"/>
            <a:ext cx="3977315" cy="1915937"/>
            <a:chOff x="3197010" y="1779661"/>
            <a:chExt cx="2108299" cy="1239469"/>
          </a:xfrm>
        </p:grpSpPr>
        <p:grpSp>
          <p:nvGrpSpPr>
            <p:cNvPr id="3" name="그룹 155"/>
            <p:cNvGrpSpPr/>
            <p:nvPr/>
          </p:nvGrpSpPr>
          <p:grpSpPr>
            <a:xfrm>
              <a:off x="3203848" y="1779661"/>
              <a:ext cx="2088232" cy="304147"/>
              <a:chOff x="1115616" y="411509"/>
              <a:chExt cx="1080120" cy="30414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grpSpPr>
          <p:sp>
            <p:nvSpPr>
              <p:cNvPr id="157" name="직사각형 156"/>
              <p:cNvSpPr/>
              <p:nvPr/>
            </p:nvSpPr>
            <p:spPr>
              <a:xfrm>
                <a:off x="1115616" y="411510"/>
                <a:ext cx="1080120" cy="3041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명조120" pitchFamily="18" charset="-127"/>
                    <a:ea typeface="-윤명조120" pitchFamily="18" charset="-127"/>
                  </a:rPr>
                  <a:t>        </a:t>
                </a:r>
                <a:r>
                  <a:rPr lang="ko-KR" altLang="en-US" sz="1600" dirty="0">
                    <a:solidFill>
                      <a:schemeClr val="tx1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rPr>
                  <a:t>실습기관보고</a:t>
                </a:r>
                <a:endParaRPr lang="ko-KR" altLang="en-US" sz="1600" dirty="0">
                  <a:solidFill>
                    <a:schemeClr val="tx1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158" name="직사각형 157"/>
              <p:cNvSpPr/>
              <p:nvPr/>
            </p:nvSpPr>
            <p:spPr>
              <a:xfrm>
                <a:off x="1115617" y="411509"/>
                <a:ext cx="193971" cy="304146"/>
              </a:xfrm>
              <a:prstGeom prst="rect">
                <a:avLst/>
              </a:prstGeom>
              <a:solidFill>
                <a:srgbClr val="6999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000" b="1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1</a:t>
                </a:r>
                <a:endParaRPr lang="ko-KR" altLang="en-US" sz="3000" b="1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4" name="그룹 174"/>
            <p:cNvGrpSpPr/>
            <p:nvPr/>
          </p:nvGrpSpPr>
          <p:grpSpPr>
            <a:xfrm>
              <a:off x="3197011" y="2235883"/>
              <a:ext cx="2108298" cy="313078"/>
              <a:chOff x="1112080" y="75643"/>
              <a:chExt cx="1090499" cy="313078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grpSpPr>
          <p:sp>
            <p:nvSpPr>
              <p:cNvPr id="176" name="직사각형 175"/>
              <p:cNvSpPr/>
              <p:nvPr/>
            </p:nvSpPr>
            <p:spPr>
              <a:xfrm>
                <a:off x="1122459" y="75643"/>
                <a:ext cx="1080120" cy="3130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명조120" pitchFamily="18" charset="-127"/>
                    <a:ea typeface="-윤명조120" pitchFamily="18" charset="-127"/>
                  </a:rPr>
                  <a:t>       </a:t>
                </a:r>
                <a:r>
                  <a:rPr lang="ko-KR" altLang="en-US" sz="1600" dirty="0">
                    <a:solidFill>
                      <a:schemeClr val="tx1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rPr>
                  <a:t>실습주요내용 및 실습종합평가</a:t>
                </a:r>
                <a:endParaRPr lang="ko-KR" altLang="en-US" sz="1600" dirty="0">
                  <a:solidFill>
                    <a:schemeClr val="tx1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1112080" y="75643"/>
                <a:ext cx="193971" cy="313078"/>
              </a:xfrm>
              <a:prstGeom prst="rect">
                <a:avLst/>
              </a:prstGeom>
              <a:solidFill>
                <a:srgbClr val="6999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000" b="1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2</a:t>
                </a:r>
                <a:endParaRPr lang="ko-KR" altLang="en-US" sz="3000" b="1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5" name="그룹 177"/>
            <p:cNvGrpSpPr/>
            <p:nvPr/>
          </p:nvGrpSpPr>
          <p:grpSpPr>
            <a:xfrm>
              <a:off x="3197010" y="2712637"/>
              <a:ext cx="2102288" cy="306493"/>
              <a:chOff x="1112079" y="-239691"/>
              <a:chExt cx="1087391" cy="306493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grpSpPr>
          <p:sp>
            <p:nvSpPr>
              <p:cNvPr id="179" name="직사각형 178"/>
              <p:cNvSpPr/>
              <p:nvPr/>
            </p:nvSpPr>
            <p:spPr>
              <a:xfrm>
                <a:off x="1112079" y="-239691"/>
                <a:ext cx="1087391" cy="306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명조120" pitchFamily="18" charset="-127"/>
                    <a:ea typeface="-윤명조120" pitchFamily="18" charset="-127"/>
                  </a:rPr>
                  <a:t>    </a:t>
                </a:r>
                <a:r>
                  <a:rPr lang="ko-KR" altLang="en-US" sz="1600" dirty="0">
                    <a:solidFill>
                      <a:schemeClr val="tx1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rPr>
                  <a:t>동료슈퍼비전</a:t>
                </a:r>
                <a:endParaRPr lang="ko-KR" altLang="en-US" sz="1600" dirty="0">
                  <a:solidFill>
                    <a:schemeClr val="tx1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180" name="직사각형 179"/>
              <p:cNvSpPr/>
              <p:nvPr/>
            </p:nvSpPr>
            <p:spPr>
              <a:xfrm>
                <a:off x="1112079" y="-239691"/>
                <a:ext cx="184931" cy="306493"/>
              </a:xfrm>
              <a:prstGeom prst="rect">
                <a:avLst/>
              </a:prstGeom>
              <a:solidFill>
                <a:srgbClr val="6999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000" b="1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3</a:t>
                </a:r>
                <a:endParaRPr lang="ko-KR" altLang="en-US" sz="3000" b="1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0"/>
            <a:ext cx="8994468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71500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71682" y="642081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15180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3266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 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-‘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행복아 </a:t>
            </a:r>
            <a:r>
              <a:rPr lang="ko-KR" alt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어서와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’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 계획서</a:t>
            </a:r>
          </a:p>
        </p:txBody>
      </p:sp>
      <p:pic>
        <p:nvPicPr>
          <p:cNvPr id="1026" name="Picture 2" descr="C:\Users\지선\Desktop\2020-05-04 00.05.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6" y="1059582"/>
            <a:ext cx="3060158" cy="3966431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지선\Desktop\2020-05-04 00.06.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059582"/>
            <a:ext cx="2880320" cy="3966431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지선\Desktop\2020-05-04 00.06.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55" y="1547372"/>
            <a:ext cx="2592288" cy="29908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67544" y="0"/>
            <a:ext cx="867645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실습주요내용 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 </a:t>
            </a:r>
            <a:r>
              <a:rPr lang="ko-KR" alt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설맞이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행사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11560" y="1147988"/>
            <a:ext cx="4032448" cy="2592589"/>
            <a:chOff x="1403648" y="1563638"/>
            <a:chExt cx="3168352" cy="2160240"/>
          </a:xfrm>
        </p:grpSpPr>
        <p:sp>
          <p:nvSpPr>
            <p:cNvPr id="15" name="직사각형 14"/>
            <p:cNvSpPr/>
            <p:nvPr/>
          </p:nvSpPr>
          <p:spPr>
            <a:xfrm>
              <a:off x="1403648" y="1563638"/>
              <a:ext cx="3168352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562066" y="1685314"/>
              <a:ext cx="2851516" cy="1944216"/>
            </a:xfrm>
            <a:prstGeom prst="rect">
              <a:avLst/>
            </a:prstGeom>
            <a:solidFill>
              <a:srgbClr val="7297AA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prstClr val="white"/>
                  </a:solidFill>
                  <a:latin typeface="조선일보명조" pitchFamily="18" charset="-127"/>
                  <a:ea typeface="조선일보명조" pitchFamily="18" charset="-127"/>
                  <a:cs typeface="조선일보명조" pitchFamily="18" charset="-127"/>
                </a:rPr>
                <a:t>이미지를 삽입해 주세요</a:t>
              </a:r>
            </a:p>
          </p:txBody>
        </p:sp>
      </p:grpSp>
      <p:cxnSp>
        <p:nvCxnSpPr>
          <p:cNvPr id="26" name="직선 연결선 25"/>
          <p:cNvCxnSpPr/>
          <p:nvPr/>
        </p:nvCxnSpPr>
        <p:spPr>
          <a:xfrm>
            <a:off x="640894" y="4285956"/>
            <a:ext cx="835164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223628" y="4876006"/>
            <a:ext cx="71287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5536" y="3928992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설맞이</a:t>
            </a: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행사로 전통놀이인 윷놀이</a:t>
            </a: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투호 던지기</a:t>
            </a: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제기차기를 진행하고 </a:t>
            </a:r>
            <a:r>
              <a:rPr lang="ko-KR" altLang="en-US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경기별</a:t>
            </a: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시상식을 진행함</a:t>
            </a: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  <a:endParaRPr lang="ko-KR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872904" y="1131590"/>
            <a:ext cx="4119631" cy="2608987"/>
            <a:chOff x="1403648" y="1532154"/>
            <a:chExt cx="3168352" cy="2191725"/>
          </a:xfrm>
        </p:grpSpPr>
        <p:sp>
          <p:nvSpPr>
            <p:cNvPr id="32" name="직사각형 31"/>
            <p:cNvSpPr/>
            <p:nvPr/>
          </p:nvSpPr>
          <p:spPr>
            <a:xfrm>
              <a:off x="1403648" y="1532154"/>
              <a:ext cx="3168352" cy="2191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562066" y="1671650"/>
              <a:ext cx="2851516" cy="1944216"/>
            </a:xfrm>
            <a:prstGeom prst="rect">
              <a:avLst/>
            </a:prstGeom>
            <a:solidFill>
              <a:srgbClr val="7297AA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prstClr val="white"/>
                  </a:solidFill>
                  <a:latin typeface="조선일보명조" pitchFamily="18" charset="-127"/>
                  <a:ea typeface="조선일보명조" pitchFamily="18" charset="-127"/>
                  <a:cs typeface="조선일보명조" pitchFamily="18" charset="-127"/>
                </a:rPr>
                <a:t>이미지를 삽입해 주세요</a:t>
              </a:r>
              <a:endParaRPr lang="en-US" altLang="ko-KR" sz="1500" dirty="0">
                <a:solidFill>
                  <a:prstClr val="white"/>
                </a:soli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endParaRPr>
            </a:p>
          </p:txBody>
        </p:sp>
      </p:grpSp>
      <p:pic>
        <p:nvPicPr>
          <p:cNvPr id="5122" name="Picture 2" descr="C:\Users\지선\Desktop\[꾸미기]B612_20200122_103305_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257387"/>
            <a:ext cx="3852428" cy="23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49" y="915566"/>
            <a:ext cx="822325" cy="6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지선\Desktop\[꾸미기]B612_20200122_104350_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00" y="1257387"/>
            <a:ext cx="3906180" cy="23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 descr="sdfsdfs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1114" y="877924"/>
            <a:ext cx="842652" cy="7906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3568" y="4545301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수련생과 실습생은 게임방식을 함께 구상하고 프로그램 진행자역할을 함</a:t>
            </a: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  <a:r>
              <a: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22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95536" y="0"/>
            <a:ext cx="8784489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636" y="319222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사회복지현장실습 목표달성 정도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 </a:t>
            </a:r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290183" y="987574"/>
            <a:ext cx="5090958" cy="3733265"/>
            <a:chOff x="3175867" y="1491630"/>
            <a:chExt cx="3696619" cy="2782979"/>
          </a:xfrm>
        </p:grpSpPr>
        <p:grpSp>
          <p:nvGrpSpPr>
            <p:cNvPr id="26" name="그룹 25"/>
            <p:cNvGrpSpPr/>
            <p:nvPr/>
          </p:nvGrpSpPr>
          <p:grpSpPr>
            <a:xfrm>
              <a:off x="3563888" y="1491630"/>
              <a:ext cx="2952329" cy="2782979"/>
              <a:chOff x="2051720" y="1635646"/>
              <a:chExt cx="2952329" cy="2782979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2051720" y="1635646"/>
                <a:ext cx="1584176" cy="1584176"/>
              </a:xfrm>
              <a:prstGeom prst="ellipse">
                <a:avLst/>
              </a:prstGeom>
              <a:solidFill>
                <a:srgbClr val="6999C1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prstClr val="white"/>
                    </a:solidFill>
                    <a:latin typeface="조선일보명조" pitchFamily="18" charset="-127"/>
                    <a:ea typeface="조선일보명조" pitchFamily="18" charset="-127"/>
                    <a:cs typeface="조선일보명조" pitchFamily="18" charset="-127"/>
                  </a:rPr>
                  <a:t>.</a:t>
                </a:r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3419872" y="1635646"/>
                <a:ext cx="1584177" cy="1584176"/>
              </a:xfrm>
              <a:prstGeom prst="ellipse">
                <a:avLst/>
              </a:prstGeom>
              <a:solidFill>
                <a:srgbClr val="6482C6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100%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달성</a:t>
                </a:r>
                <a:endParaRPr lang="en-US" altLang="ko-KR" sz="1600" dirty="0">
                  <a:solidFill>
                    <a:schemeClr val="bg1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  <a:p>
                <a:pPr algn="ctr"/>
                <a:endParaRPr lang="en-US" altLang="ko-KR" sz="1600" dirty="0">
                  <a:solidFill>
                    <a:schemeClr val="bg1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  <a:p>
                <a:r>
                  <a:rPr lang="ko-KR" altLang="en-US" sz="1600" dirty="0">
                    <a:solidFill>
                      <a:schemeClr val="bg1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기관회원들과의 </a:t>
                </a:r>
                <a:r>
                  <a:rPr lang="ko-KR" altLang="en-US" sz="1600" dirty="0" err="1">
                    <a:solidFill>
                      <a:schemeClr val="bg1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라포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 형성</a:t>
                </a:r>
                <a:endParaRPr lang="en-US" altLang="ko-KR" sz="1600" dirty="0">
                  <a:solidFill>
                    <a:schemeClr val="bg1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2745413" y="2834449"/>
                <a:ext cx="1584178" cy="1584176"/>
              </a:xfrm>
              <a:prstGeom prst="ellipse">
                <a:avLst/>
              </a:prstGeom>
              <a:solidFill>
                <a:srgbClr val="7297AA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100% </a:t>
                </a:r>
                <a:r>
                  <a:rPr lang="ko-KR" altLang="en-US" sz="160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달성</a:t>
                </a:r>
                <a:endParaRPr lang="en-US" altLang="ko-KR" sz="1600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  <a:p>
                <a:pPr algn="ctr"/>
                <a:endParaRPr lang="en-US" altLang="ko-KR" sz="1600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  <a:p>
                <a:r>
                  <a:rPr lang="ko-KR" altLang="en-US" sz="160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  문서작성능력 </a:t>
                </a:r>
                <a:endParaRPr lang="en-US" altLang="ko-KR" sz="1600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endParaRPr>
              </a:p>
              <a:p>
                <a:r>
                  <a:rPr lang="ko-KR" altLang="en-US" sz="160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  <a:cs typeface="조선일보명조" pitchFamily="18" charset="-127"/>
                  </a:rPr>
                  <a:t>  향상</a:t>
                </a:r>
              </a:p>
            </p:txBody>
          </p:sp>
        </p:grpSp>
        <p:cxnSp>
          <p:nvCxnSpPr>
            <p:cNvPr id="28" name="직선 연결선 27"/>
            <p:cNvCxnSpPr>
              <a:stCxn id="21" idx="2"/>
            </p:cNvCxnSpPr>
            <p:nvPr/>
          </p:nvCxnSpPr>
          <p:spPr>
            <a:xfrm flipH="1" flipV="1">
              <a:off x="3175867" y="2283717"/>
              <a:ext cx="388021" cy="1"/>
            </a:xfrm>
            <a:prstGeom prst="line">
              <a:avLst/>
            </a:prstGeom>
            <a:ln w="254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5868256" y="3482520"/>
              <a:ext cx="435599" cy="1"/>
            </a:xfrm>
            <a:prstGeom prst="line">
              <a:avLst/>
            </a:prstGeom>
            <a:ln w="254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V="1">
              <a:off x="6516216" y="2283716"/>
              <a:ext cx="356270" cy="1"/>
            </a:xfrm>
            <a:prstGeom prst="line">
              <a:avLst/>
            </a:prstGeom>
            <a:ln w="254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44055" y="1788519"/>
            <a:ext cx="178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 계획서 작성 및 시행</a:t>
            </a:r>
            <a:endParaRPr lang="en-US" altLang="ko-KR" sz="14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6072" y="1850073"/>
            <a:ext cx="216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매주 부서회의에 </a:t>
            </a:r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4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회 이상 참여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2240" y="33966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1~7</a:t>
            </a: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회기 </a:t>
            </a:r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SOAP</a:t>
            </a: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기법의 프로그램기록지 작성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059624" y="1573074"/>
            <a:ext cx="1709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100% </a:t>
            </a: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달성</a:t>
            </a:r>
            <a:endParaRPr lang="en-US" altLang="ko-KR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 개발 및 발표능력향상</a:t>
            </a:r>
            <a:endParaRPr lang="en-US" altLang="ko-KR" sz="1600" dirty="0">
              <a:solidFill>
                <a:prstClr val="white"/>
              </a:solidFill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2475176" y="1285042"/>
            <a:ext cx="830485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29" name="직사각형 28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 rot="10800000">
            <a:off x="6457613" y="1282538"/>
            <a:ext cx="864098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38" name="직사각형 37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 rot="10800000"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 rot="10800000">
            <a:off x="5292080" y="4150457"/>
            <a:ext cx="922886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46" name="직사각형 45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 rot="10800000"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3</a:t>
              </a:r>
              <a:endPara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05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0"/>
            <a:ext cx="8964488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132388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32388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실습에 임하는 자세에 대한 평가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38729" y="1572717"/>
            <a:ext cx="2047308" cy="2684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업무관리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출근시간 엄수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출근시간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10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분전 도착하여 실습준비 및 인사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업무조절능력 약간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  미흡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2" name="그림 2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1050" y="1408369"/>
            <a:ext cx="610620" cy="614990"/>
          </a:xfrm>
          <a:prstGeom prst="rect">
            <a:avLst/>
          </a:prstGeom>
        </p:spPr>
      </p:pic>
      <p:pic>
        <p:nvPicPr>
          <p:cNvPr id="23" name="그림 2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7505" y="1372027"/>
            <a:ext cx="622553" cy="58190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2555776" y="1628571"/>
            <a:ext cx="1958566" cy="2167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직원과의 관계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꾸준한 소통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슈퍼바이저와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수련생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실습생 회식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08567" y="1609441"/>
            <a:ext cx="2076301" cy="24688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실습생과의 관계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 준비를 위해 매주 주말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1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회 이상 만남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실습종료 후 봉사활동 약속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9" name="그림 28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370837" y="1414419"/>
            <a:ext cx="610620" cy="581908"/>
          </a:xfrm>
          <a:prstGeom prst="rect">
            <a:avLst/>
          </a:prstGeom>
        </p:spPr>
      </p:pic>
      <p:pic>
        <p:nvPicPr>
          <p:cNvPr id="30" name="그림 29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1550" y="1424910"/>
            <a:ext cx="622553" cy="581908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6948264" y="1609441"/>
            <a:ext cx="1992980" cy="2684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적극성 및 자발성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슈퍼바이저의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조언을 실습과정에서 적용하려 노력함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모든 회원들과 대화하기 어려워함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32" name="그림 3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490338" y="1441451"/>
            <a:ext cx="610620" cy="581908"/>
          </a:xfrm>
          <a:prstGeom prst="rect">
            <a:avLst/>
          </a:prstGeom>
        </p:spPr>
      </p:pic>
      <p:pic>
        <p:nvPicPr>
          <p:cNvPr id="33" name="그림 3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080" y="1406426"/>
            <a:ext cx="622553" cy="581908"/>
          </a:xfrm>
          <a:prstGeom prst="rect">
            <a:avLst/>
          </a:prstGeom>
        </p:spPr>
      </p:pic>
      <p:pic>
        <p:nvPicPr>
          <p:cNvPr id="34" name="그림 33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6774061" y="1414419"/>
            <a:ext cx="610620" cy="581908"/>
          </a:xfrm>
          <a:prstGeom prst="rect">
            <a:avLst/>
          </a:prstGeom>
        </p:spPr>
      </p:pic>
      <p:pic>
        <p:nvPicPr>
          <p:cNvPr id="35" name="그림 34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5318" y="1391437"/>
            <a:ext cx="622553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8764" y="0"/>
            <a:ext cx="906523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prstClr val="white"/>
                </a:solidFill>
              </a:rPr>
              <a:t>ㅏ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80210" y="35146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80210" y="555526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160330" y="711146"/>
            <a:ext cx="36362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12588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전문적 태도에 대한 평가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28056" y="1059582"/>
            <a:ext cx="5499752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2" name="그림 2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3950" y="886602"/>
            <a:ext cx="610620" cy="614990"/>
          </a:xfrm>
          <a:prstGeom prst="rect">
            <a:avLst/>
          </a:prstGeom>
        </p:spPr>
      </p:pic>
      <p:pic>
        <p:nvPicPr>
          <p:cNvPr id="23" name="그림 2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86602"/>
            <a:ext cx="622553" cy="581908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879689" y="1479885"/>
            <a:ext cx="3168352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34" name="그림 33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5694955" y="1293188"/>
            <a:ext cx="610620" cy="581908"/>
          </a:xfrm>
          <a:prstGeom prst="rect">
            <a:avLst/>
          </a:prstGeom>
        </p:spPr>
      </p:pic>
      <p:pic>
        <p:nvPicPr>
          <p:cNvPr id="35" name="그림 34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7323" y="1291848"/>
            <a:ext cx="622553" cy="581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9065" y="1709528"/>
            <a:ext cx="2545890" cy="144655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나의 단점</a:t>
            </a:r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</a:rPr>
              <a:t>?</a:t>
            </a:r>
          </a:p>
          <a:p>
            <a:pPr algn="ctr"/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</a:rPr>
              <a:t> -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느린 업무속도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</a:rPr>
              <a:t> -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정신적 에너지 소모가 빠름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en-US" altLang="ko-KR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</a:rPr>
              <a:t>-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말끝을 흐리는 버릇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7894" y="1059582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400" dirty="0"/>
              <a:t>전문직 </a:t>
            </a:r>
            <a:r>
              <a:rPr lang="ko-KR" altLang="en-US" sz="1400" dirty="0" err="1"/>
              <a:t>사회복지사로서</a:t>
            </a:r>
            <a:r>
              <a:rPr lang="ko-KR" altLang="en-US" sz="1400" dirty="0"/>
              <a:t> 실습생 </a:t>
            </a:r>
            <a:endParaRPr lang="en-US" altLang="ko-KR" sz="1400" dirty="0"/>
          </a:p>
          <a:p>
            <a:r>
              <a:rPr lang="ko-KR" altLang="en-US" sz="1400" dirty="0"/>
              <a:t>     자신의 장∙단점에 대한</a:t>
            </a:r>
            <a:r>
              <a:rPr lang="en-US" altLang="ko-KR" sz="1400" dirty="0"/>
              <a:t> </a:t>
            </a:r>
            <a:r>
              <a:rPr lang="ko-KR" altLang="en-US" sz="1400" dirty="0"/>
              <a:t>인식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1707654"/>
            <a:ext cx="2700300" cy="181588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나의 장점</a:t>
            </a:r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? </a:t>
            </a:r>
          </a:p>
          <a:p>
            <a:pPr lvl="0"/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- </a:t>
            </a: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타인의 마음을 편안하게         </a:t>
            </a:r>
            <a:endParaRPr lang="en-US" altLang="ko-KR" sz="14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/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만들어주는 경청자세 및 </a:t>
            </a:r>
            <a:r>
              <a:rPr lang="ko-KR" altLang="en-US" sz="1400" dirty="0" err="1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리액션</a:t>
            </a:r>
            <a:endParaRPr lang="en-US" altLang="ko-KR" sz="14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/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</a:p>
          <a:p>
            <a:pPr lvl="0"/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- </a:t>
            </a: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타인의 의견을 적극적으로 수용하고 협력하려 함</a:t>
            </a:r>
            <a:endParaRPr lang="en-US" altLang="ko-KR" sz="14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/>
            <a:endParaRPr lang="en-US" altLang="ko-KR" sz="14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 algn="ctr"/>
            <a:r>
              <a:rPr lang="en-US" altLang="ko-KR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- </a:t>
            </a:r>
            <a:r>
              <a:rPr lang="ko-KR" altLang="en-US" sz="14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꼼꼼한 모습</a:t>
            </a:r>
            <a:endParaRPr lang="en-US" altLang="ko-KR" sz="14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478" y="3637312"/>
            <a:ext cx="3523145" cy="129266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정해진 시간 안에 일을 마무리하는 연습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</a:rPr>
              <a:t>-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마음속에 담아두지 말기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en-US" altLang="ko-KR" dirty="0">
                <a:latin typeface="HY강M" panose="02030600000101010101" pitchFamily="18" charset="-127"/>
                <a:ea typeface="HY강M" panose="02030600000101010101" pitchFamily="18" charset="-127"/>
              </a:rPr>
              <a:t>-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명료하게 말하는 법 연습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1257" y="1995686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기관의 실습지도 자체에 대한</a:t>
            </a:r>
            <a:r>
              <a:rPr lang="en-US" altLang="ko-KR" sz="1400" dirty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평가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38" name="구부러진 연결선 37"/>
          <p:cNvCxnSpPr/>
          <p:nvPr/>
        </p:nvCxnSpPr>
        <p:spPr>
          <a:xfrm rot="16200000" flipH="1">
            <a:off x="4152727" y="3279262"/>
            <a:ext cx="385174" cy="216026"/>
          </a:xfrm>
          <a:prstGeom prst="curvedConnector3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20041" y="2683205"/>
            <a:ext cx="32239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나에게 필요한 현실적인 조언들을 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     전달해줌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다양한 프로그램에 참여하지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r>
              <a:rPr lang="ko-KR" altLang="en-US" sz="1400" dirty="0">
                <a:latin typeface="HY강M" panose="02030600000101010101" pitchFamily="18" charset="-127"/>
                <a:ea typeface="HY강M" panose="02030600000101010101" pitchFamily="18" charset="-127"/>
              </a:rPr>
              <a:t>     못한 부분이 아쉬움</a:t>
            </a:r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4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93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72448" y="0"/>
            <a:ext cx="8471552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132388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32388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12508" y="843558"/>
            <a:ext cx="35755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자원활용에 대한 평가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666102" y="2042860"/>
            <a:ext cx="2715452" cy="1474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1200150" lvl="2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기관 외의 자료 활용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하계실습 계획서 참고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2" name="그림 2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487104" y="1886123"/>
            <a:ext cx="610620" cy="614990"/>
          </a:xfrm>
          <a:prstGeom prst="rect">
            <a:avLst/>
          </a:prstGeom>
        </p:spPr>
      </p:pic>
      <p:pic>
        <p:nvPicPr>
          <p:cNvPr id="23" name="그림 2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857" y="1886123"/>
            <a:ext cx="622553" cy="58190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788024" y="1775393"/>
            <a:ext cx="3240360" cy="1876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실습과 관련된 참고서적의 활용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정신보건사회복지론 강의안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 개발과 평가교재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9" name="그림 28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02914" y="1614677"/>
            <a:ext cx="610620" cy="581908"/>
          </a:xfrm>
          <a:prstGeom prst="rect">
            <a:avLst/>
          </a:prstGeom>
        </p:spPr>
      </p:pic>
      <p:pic>
        <p:nvPicPr>
          <p:cNvPr id="30" name="그림 29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5" y="1611710"/>
            <a:ext cx="622553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72448" y="0"/>
            <a:ext cx="8471552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132388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32388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12508" y="843558"/>
            <a:ext cx="35755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 과정에 대한 평가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666102" y="1647624"/>
            <a:ext cx="2715452" cy="2186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1200150" lvl="2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기록기술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기록하는 것을 습관화함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SOAP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기법에 대해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이해함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2" name="그림 2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407459" y="1518338"/>
            <a:ext cx="610620" cy="614990"/>
          </a:xfrm>
          <a:prstGeom prst="rect">
            <a:avLst/>
          </a:prstGeom>
        </p:spPr>
      </p:pic>
      <p:pic>
        <p:nvPicPr>
          <p:cNvPr id="23" name="그림 2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172" y="1484440"/>
            <a:ext cx="622553" cy="58190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788024" y="1674896"/>
            <a:ext cx="3240360" cy="2167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개입기술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진행자 및 보조진행자는 프로그램 참여자가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프로그램에 어려움 없이 참여할 수 있도록 적극 개입함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9" name="그림 28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569725" y="1534879"/>
            <a:ext cx="610620" cy="581908"/>
          </a:xfrm>
          <a:prstGeom prst="rect">
            <a:avLst/>
          </a:prstGeom>
        </p:spPr>
      </p:pic>
      <p:pic>
        <p:nvPicPr>
          <p:cNvPr id="30" name="그림 29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510978"/>
            <a:ext cx="622553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96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1520" y="0"/>
            <a:ext cx="8892480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132388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32388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실습경험 평가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64436" y="1609441"/>
            <a:ext cx="3791540" cy="22584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실습경험 중 가장 좋았던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점은 무엇인가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프로그램을 직접 계획하고 실행한 것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회원들과 많은 시간을 함께 보낸 것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슈퍼바이저의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조언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2" name="그림 2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67138" y="1430541"/>
            <a:ext cx="610620" cy="614990"/>
          </a:xfrm>
          <a:prstGeom prst="rect">
            <a:avLst/>
          </a:prstGeom>
        </p:spPr>
      </p:pic>
      <p:pic>
        <p:nvPicPr>
          <p:cNvPr id="23" name="그림 2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172" y="1455305"/>
            <a:ext cx="622553" cy="581908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4753263" y="1059582"/>
            <a:ext cx="3998570" cy="1679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실습경험 중 가장 힘들었던 점은 무엇인가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정신적 에너지 소모가 큰 것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돌발상황 때 스스로 잘 대처하지 못한 것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34" name="그림 33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549415" y="911069"/>
            <a:ext cx="610620" cy="581908"/>
          </a:xfrm>
          <a:prstGeom prst="rect">
            <a:avLst/>
          </a:prstGeom>
        </p:spPr>
      </p:pic>
      <p:pic>
        <p:nvPicPr>
          <p:cNvPr id="35" name="그림 34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3171" y="861602"/>
            <a:ext cx="622553" cy="581908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6676879" y="2874652"/>
            <a:ext cx="216024" cy="28803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844058" y="3224254"/>
            <a:ext cx="3998570" cy="179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힘들었던 순간 어떻게 극복했는가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동료실습생의 지지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및 주변친구들의 응원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개인적인 시간 보내기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슈퍼바이저에게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도움 요청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6" name="그림 25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09701" y="3084543"/>
            <a:ext cx="610620" cy="581908"/>
          </a:xfrm>
          <a:prstGeom prst="rect">
            <a:avLst/>
          </a:prstGeom>
        </p:spPr>
      </p:pic>
      <p:pic>
        <p:nvPicPr>
          <p:cNvPr id="27" name="그림 26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0556" y="3056955"/>
            <a:ext cx="622553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0"/>
            <a:ext cx="8964488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34715" y="138286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2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41114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121234" y="843558"/>
            <a:ext cx="36667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30988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실습종합평가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실습생 자기평가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3528" y="1617721"/>
            <a:ext cx="2880320" cy="23769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실습현장에서 일했던 사람 중에 내가 함께 일하기 좋은 사람은 어떤 사람인가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나와 다른 장점들을 가지고 함께 호흡을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맞춰나가는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사람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2" name="그림 2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07504" y="1459762"/>
            <a:ext cx="610620" cy="614990"/>
          </a:xfrm>
          <a:prstGeom prst="rect">
            <a:avLst/>
          </a:prstGeom>
        </p:spPr>
      </p:pic>
      <p:pic>
        <p:nvPicPr>
          <p:cNvPr id="23" name="그림 2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814" y="1433220"/>
            <a:ext cx="622553" cy="581908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342367" y="1459762"/>
            <a:ext cx="2741801" cy="28944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긴 안목으로 보거나 단기적으로 보았을 때 내가 가야 할 길은 어디인가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정신보건분야인 경우 시설이 아닌 병원 및 센터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행정업무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32" name="그림 31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169269" y="1307793"/>
            <a:ext cx="610620" cy="581908"/>
          </a:xfrm>
          <a:prstGeom prst="rect">
            <a:avLst/>
          </a:prstGeom>
        </p:spPr>
      </p:pic>
      <p:pic>
        <p:nvPicPr>
          <p:cNvPr id="33" name="그림 32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8484" y="1307793"/>
            <a:ext cx="622553" cy="581908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6251037" y="1863792"/>
            <a:ext cx="2736304" cy="2130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내게 가장 필요한 교육활동은 무엇인가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컴퓨터활용능력 자격증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6" name="그림 25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6058511" y="1724174"/>
            <a:ext cx="610620" cy="581908"/>
          </a:xfrm>
          <a:prstGeom prst="rect">
            <a:avLst/>
          </a:prstGeom>
        </p:spPr>
      </p:pic>
      <p:pic>
        <p:nvPicPr>
          <p:cNvPr id="27" name="그림 26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7155" y="1724174"/>
            <a:ext cx="622553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0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11760" y="1059582"/>
            <a:ext cx="4248472" cy="3024336"/>
          </a:xfrm>
          <a:prstGeom prst="rect">
            <a:avLst/>
          </a:prstGeom>
          <a:noFill/>
          <a:ln w="381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7885" y="221171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3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3. </a:t>
            </a:r>
            <a:r>
              <a:rPr lang="ko-KR" altLang="en-US" sz="3600" spc="-3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동료 슈퍼비전</a:t>
            </a:r>
            <a:endParaRPr lang="en-US" altLang="ko-KR" sz="3600" spc="-3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747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83768" y="1131590"/>
            <a:ext cx="4176464" cy="2952328"/>
          </a:xfrm>
          <a:prstGeom prst="rect">
            <a:avLst/>
          </a:prstGeom>
          <a:noFill/>
          <a:ln w="381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7885" y="221171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3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1. </a:t>
            </a:r>
            <a:r>
              <a:rPr lang="ko-KR" altLang="en-US" sz="3600" spc="-3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실습기관보고</a:t>
            </a:r>
            <a:endParaRPr lang="en-US" altLang="ko-KR" sz="3600" spc="-3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2012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3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9502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동료 슈퍼비전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187624" y="901161"/>
            <a:ext cx="7432979" cy="1131969"/>
            <a:chOff x="1593390" y="1335699"/>
            <a:chExt cx="6371925" cy="804003"/>
          </a:xfrm>
        </p:grpSpPr>
        <p:sp>
          <p:nvSpPr>
            <p:cNvPr id="16" name="직사각형 15"/>
            <p:cNvSpPr/>
            <p:nvPr/>
          </p:nvSpPr>
          <p:spPr>
            <a:xfrm>
              <a:off x="1835696" y="1491630"/>
              <a:ext cx="590465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rPr>
                <a:t>1.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rPr>
                <a:t>기관회원과 대화 도중 회원이 실습생 본인에게 성희롱       적인 발언을 했을 경우 어떻게 대처하면 좋을까요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anose="02030600000101010101" pitchFamily="18" charset="-127"/>
                  <a:ea typeface="HY강M" panose="02030600000101010101" pitchFamily="18" charset="-127"/>
                  <a:cs typeface="조선일보명조" pitchFamily="18" charset="-127"/>
                </a:rPr>
                <a:t>?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endParaRPr>
            </a:p>
          </p:txBody>
        </p:sp>
        <p:pic>
          <p:nvPicPr>
            <p:cNvPr id="18" name="그림 17" descr="sdasdqweqweqqqqq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8026" y="1335699"/>
              <a:ext cx="617289" cy="520881"/>
            </a:xfrm>
            <a:prstGeom prst="rect">
              <a:avLst/>
            </a:prstGeom>
          </p:spPr>
        </p:pic>
        <p:pic>
          <p:nvPicPr>
            <p:cNvPr id="19" name="그림 18" descr="sdasdqweqweqqqqq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1593390" y="1345930"/>
              <a:ext cx="628485" cy="520882"/>
            </a:xfrm>
            <a:prstGeom prst="rect">
              <a:avLst/>
            </a:prstGeom>
          </p:spPr>
        </p:pic>
      </p:grpSp>
      <p:sp>
        <p:nvSpPr>
          <p:cNvPr id="22" name="직사각형 21"/>
          <p:cNvSpPr/>
          <p:nvPr/>
        </p:nvSpPr>
        <p:spPr>
          <a:xfrm>
            <a:off x="1403648" y="2283718"/>
            <a:ext cx="705678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2.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서로 잘 지내던 기관회원 두 분이 대화 도중 서로 다투다 폭력을 사용하기 직전의 상황까지 갔을 경우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혼자 이 상황을 어떻게 대처하면 좋을까요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54194" y="3867894"/>
            <a:ext cx="67063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3.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소진을 대처하기 위해 어떤 방법이 있을까요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?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4" name="그림 23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03709" y="2066132"/>
            <a:ext cx="733140" cy="733358"/>
          </a:xfrm>
          <a:prstGeom prst="rect">
            <a:avLst/>
          </a:prstGeom>
        </p:spPr>
      </p:pic>
      <p:pic>
        <p:nvPicPr>
          <p:cNvPr id="28" name="그림 27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960" y="2033130"/>
            <a:ext cx="720080" cy="733357"/>
          </a:xfrm>
          <a:prstGeom prst="rect">
            <a:avLst/>
          </a:prstGeom>
        </p:spPr>
      </p:pic>
      <p:pic>
        <p:nvPicPr>
          <p:cNvPr id="21" name="그림 20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204958" y="3651870"/>
            <a:ext cx="733140" cy="733358"/>
          </a:xfrm>
          <a:prstGeom prst="rect">
            <a:avLst/>
          </a:prstGeom>
        </p:spPr>
      </p:pic>
      <p:pic>
        <p:nvPicPr>
          <p:cNvPr id="25" name="그림 24" descr="sdasdqweqweqqqq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0549" y="3605135"/>
            <a:ext cx="720080" cy="7333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206769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Thank you.</a:t>
            </a:r>
            <a:endParaRPr lang="ko-KR" altLang="en-US" sz="5400" dirty="0">
              <a:solidFill>
                <a:schemeClr val="bg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사회복지현장실습 기본사항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15616" y="1402822"/>
            <a:ext cx="3528392" cy="34731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147159" y="1615920"/>
            <a:ext cx="5256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기관명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</a:t>
            </a:r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설립법인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대전가톨릭사회복지회</a:t>
            </a:r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소재지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대전광역시 대덕구 </a:t>
            </a:r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한남로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          150</a:t>
            </a:r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번길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16(</a:t>
            </a:r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오정동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315_10)</a:t>
            </a:r>
          </a:p>
          <a:p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시설장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</a:t>
            </a:r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김남흥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원장님</a:t>
            </a:r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실습기간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1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월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6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일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~2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월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4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일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(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총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4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주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)</a:t>
            </a:r>
          </a:p>
          <a:p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 err="1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설립년도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: 1996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년 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6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월</a:t>
            </a:r>
            <a:endParaRPr lang="en-US" altLang="ko-KR" sz="1600" dirty="0"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2050" name="Picture 2" descr="C:\Users\지선\Desktop\2020-04-28 23.52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15566"/>
            <a:ext cx="3993543" cy="414286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 descr="sdfsdfs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4324" y="1131590"/>
            <a:ext cx="615668" cy="776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0"/>
            <a:ext cx="8460432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prstClr val="white"/>
                </a:solidFill>
              </a:rPr>
              <a:t>ㅗㅕㅕㅗ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51470"/>
            <a:ext cx="1080120" cy="360040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447738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635835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13008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 설립목적 및 운영목표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1336" y="1059582"/>
            <a:ext cx="8064895" cy="378565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설립목적</a:t>
            </a:r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 햇살한줌 회원들이 비장애인과 어울려 행복하고 독립적 삶을 사는데 기여하고 건강한</a:t>
            </a:r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부모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자녀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형제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지역사회 시민으로서의 역할을 향상시켜 사회적 편견을 해소하는데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있음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운영목표</a:t>
            </a:r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 회원들은 자립적이고 독립적인 생활을 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 회원들은 자신의 능력개발을 위해 노력함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햇살한줌은 쾌적하고 깨끗한 물리적 환경을 갖추어 회원들이 시설이용에 대한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자부심을 가짐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햇살한줌은 </a:t>
            </a:r>
            <a:r>
              <a:rPr lang="ko-KR" altLang="en-US" sz="1200" dirty="0" err="1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취업장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방문 및 고용주와의 돈독한 관계를 맺어 지속적인 취업유지를 위해 부단한 노력을 해야 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 운영은 운영지침에 의해 성실히 진행됨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햇살한줌운영은 재정에 있어서 투명하고 정직하게 이루어짐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직원들의 전문적 능력 향상을 위해 교육 및 자기계발의 기회를 제공함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- </a:t>
            </a:r>
            <a:r>
              <a:rPr lang="ko-KR" altLang="en-US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햇살한줌은 많은 회원들이 이용하도록 최상의 특화된 서비스를 제공함</a:t>
            </a:r>
            <a:r>
              <a:rPr lang="en-US" altLang="ko-KR" sz="12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</a:t>
            </a:r>
          </a:p>
        </p:txBody>
      </p:sp>
      <p:pic>
        <p:nvPicPr>
          <p:cNvPr id="15" name="그림 14" descr="sdasdqweqweqqqq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8279090" y="4299942"/>
            <a:ext cx="864910" cy="772034"/>
          </a:xfrm>
          <a:prstGeom prst="rect">
            <a:avLst/>
          </a:prstGeom>
        </p:spPr>
      </p:pic>
      <p:pic>
        <p:nvPicPr>
          <p:cNvPr id="16" name="그림 15" descr="sdasdqweqweqqqq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611560" y="843558"/>
            <a:ext cx="864910" cy="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2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95536" y="0"/>
            <a:ext cx="8748464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 운영철학 및 특징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11560" y="1347614"/>
            <a:ext cx="8397933" cy="1933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11560" y="3507854"/>
            <a:ext cx="8370930" cy="1224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14457" y="1491630"/>
            <a:ext cx="8370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운영철학</a:t>
            </a:r>
            <a:endParaRPr lang="en-US" altLang="ko-KR" sz="16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클럽하우스모델을</a:t>
            </a:r>
            <a:r>
              <a:rPr lang="ko-KR" altLang="en-US" sz="1600" dirty="0">
                <a:solidFill>
                  <a:srgbClr val="FF0000"/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바탕으로 운영되고 있음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.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사회사업에 전통적인 관심인 정신장애인이 살아가는데 필요한 가능성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잠재력에 초점을 두고 있으며 진단명</a:t>
            </a:r>
            <a:r>
              <a:rPr lang="en-US" altLang="ko-KR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, </a:t>
            </a:r>
            <a:r>
              <a:rPr lang="ko-KR" altLang="en-US" sz="1600" dirty="0"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증상 등 치료적 적인 접근의 의학적 개념보다는 </a:t>
            </a:r>
            <a:r>
              <a:rPr lang="ko-KR" altLang="en-US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정신장애인이 더 이상 환자가 아니며 회원으로서 클럽하우스 운영에 직원과 함께 참여하고 책임과 의무를 공유한다는 개념에 근거함</a:t>
            </a:r>
            <a:r>
              <a:rPr lang="en-US" altLang="ko-KR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특징</a:t>
            </a:r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en-US" altLang="ko-KR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우리나라 </a:t>
            </a:r>
            <a:r>
              <a:rPr lang="en-US" altLang="ko-KR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</a:t>
            </a:r>
            <a:r>
              <a:rPr lang="ko-KR" altLang="en-US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호 지역사회정신재활시설이며</a:t>
            </a:r>
            <a:r>
              <a:rPr lang="en-US" altLang="ko-KR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대전에서 최초로 생긴 정신장애인재활시설임</a:t>
            </a:r>
            <a:r>
              <a:rPr lang="en-US" altLang="ko-KR" sz="1600" dirty="0">
                <a:solidFill>
                  <a:srgbClr val="00000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endParaRPr lang="en-US" altLang="ko-KR" sz="1600" dirty="0">
              <a:solidFill>
                <a:srgbClr val="000000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6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  <a:cs typeface="조선일보명조" pitchFamily="18" charset="-127"/>
            </a:endParaRPr>
          </a:p>
        </p:txBody>
      </p:sp>
      <p:pic>
        <p:nvPicPr>
          <p:cNvPr id="15" name="그림 14" descr="sdfsdfs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757" y="1131590"/>
            <a:ext cx="615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2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355" y="-11939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서비스 대상자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89448" y="1923678"/>
            <a:ext cx="6192688" cy="23042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465479"/>
            <a:ext cx="6102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회원자격 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: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정신과 외래진료를 받고 있는 만성정신장애인 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20-60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세 성인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(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단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반사회적 인격장애 및 알코올 남용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전염성질환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지적 장애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자해 및 </a:t>
            </a:r>
            <a:r>
              <a:rPr lang="ko-KR" altLang="en-US" sz="2000" dirty="0" err="1">
                <a:latin typeface="HY강M" panose="02030600000101010101" pitchFamily="18" charset="-127"/>
                <a:ea typeface="HY강M" panose="02030600000101010101" pitchFamily="18" charset="-127"/>
              </a:rPr>
              <a:t>타해</a:t>
            </a:r>
            <a:r>
              <a: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rPr>
              <a:t> 위험이 높은 경우는 등록 불가능</a:t>
            </a:r>
            <a:r>
              <a:rPr lang="en-US" altLang="ko-KR" sz="2000" dirty="0">
                <a:latin typeface="HY강M" panose="02030600000101010101" pitchFamily="18" charset="-127"/>
                <a:ea typeface="HY강M" panose="02030600000101010101" pitchFamily="18" charset="-127"/>
              </a:rPr>
              <a:t>)</a:t>
            </a:r>
            <a:endParaRPr lang="ko-KR" altLang="en-US" sz="2000" dirty="0"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7741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21" y="3651870"/>
            <a:ext cx="8651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80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0"/>
            <a:ext cx="8316416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23478"/>
            <a:ext cx="1080120" cy="432048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6275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843558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3395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조직도 및 시설현황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3598"/>
            <a:ext cx="3942184" cy="3600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68144" y="915566"/>
            <a:ext cx="2520280" cy="41764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취업부실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직원사무실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사무행정부실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상담실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ko-KR" altLang="en-US" sz="1400" dirty="0">
                <a:solidFill>
                  <a:schemeClr val="tx1"/>
                </a:solidFill>
              </a:rPr>
              <a:t>도서실</a:t>
            </a:r>
            <a:r>
              <a:rPr lang="en-US" altLang="ko-KR" sz="14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교육홍보부실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>
                <a:solidFill>
                  <a:schemeClr val="tx1"/>
                </a:solidFill>
              </a:rPr>
              <a:t>수련생방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주방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다용도실</a:t>
            </a:r>
            <a:r>
              <a:rPr lang="en-US" altLang="ko-KR" dirty="0"/>
              <a:t>,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노래방</a:t>
            </a:r>
          </a:p>
        </p:txBody>
      </p:sp>
    </p:spTree>
    <p:extLst>
      <p:ext uri="{BB962C8B-B14F-4D97-AF65-F5344CB8AC3E}">
        <p14:creationId xmlns:p14="http://schemas.microsoft.com/office/powerpoint/2010/main" val="165735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19572" y="0"/>
            <a:ext cx="8424428" cy="5143500"/>
          </a:xfrm>
          <a:prstGeom prst="rect">
            <a:avLst/>
          </a:prstGeom>
          <a:solidFill>
            <a:srgbClr val="6999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51470"/>
            <a:ext cx="1080120" cy="46805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" name="직사각형 6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00" b="1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1</a:t>
              </a:r>
              <a:endParaRPr lang="ko-KR" altLang="en-US" sz="3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79512" y="570334"/>
            <a:ext cx="1080120" cy="288032"/>
            <a:chOff x="1115616" y="411510"/>
            <a:chExt cx="1080120" cy="4320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직사각형 11"/>
            <p:cNvSpPr/>
            <p:nvPr/>
          </p:nvSpPr>
          <p:spPr>
            <a:xfrm>
              <a:off x="1115616" y="41151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15616" y="411510"/>
              <a:ext cx="432048" cy="432048"/>
            </a:xfrm>
            <a:prstGeom prst="rect">
              <a:avLst/>
            </a:prstGeom>
            <a:solidFill>
              <a:srgbClr val="6999C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 dirty="0">
                <a:solidFill>
                  <a:prstClr val="white"/>
                </a:solidFill>
                <a:latin typeface="Yoon 봄날 B" pitchFamily="18" charset="-127"/>
                <a:ea typeface="Yoon 봄날 B" pitchFamily="18" charset="-127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1259632" y="716667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8172" y="25268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실습기관보고 </a:t>
            </a:r>
            <a:r>
              <a:rPr lang="en-US" altLang="ko-K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- </a:t>
            </a:r>
            <a:r>
              <a:rPr lang="ko-KR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  <a:cs typeface="조선일보명조" pitchFamily="18" charset="-127"/>
              </a:rPr>
              <a:t>기관의 지역적 특성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78357" y="934666"/>
            <a:ext cx="7776864" cy="3888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89" y="1069132"/>
            <a:ext cx="744679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470">
            <a:off x="8352136" y="505247"/>
            <a:ext cx="774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7766">
            <a:off x="798684" y="4393679"/>
            <a:ext cx="774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9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9067</TotalTime>
  <Words>1276</Words>
  <Application>Microsoft Office PowerPoint</Application>
  <PresentationFormat>화면 슬라이드 쇼(16:9)</PresentationFormat>
  <Paragraphs>672</Paragraphs>
  <Slides>31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42" baseType="lpstr">
      <vt:lpstr>HY강B</vt:lpstr>
      <vt:lpstr>HY강M</vt:lpstr>
      <vt:lpstr>Yoon 봄날 B</vt:lpstr>
      <vt:lpstr>굴림</vt:lpstr>
      <vt:lpstr>맑은 고딕</vt:lpstr>
      <vt:lpstr>-윤명조120</vt:lpstr>
      <vt:lpstr>조선일보명조</vt:lpstr>
      <vt:lpstr>Arial</vt:lpstr>
      <vt:lpstr>Wingdings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김정인</dc:creator>
  <cp:lastModifiedBy>김지선</cp:lastModifiedBy>
  <cp:revision>335</cp:revision>
  <dcterms:created xsi:type="dcterms:W3CDTF">2017-01-19T16:28:47Z</dcterms:created>
  <dcterms:modified xsi:type="dcterms:W3CDTF">2020-05-06T04:12:57Z</dcterms:modified>
</cp:coreProperties>
</file>