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4" r:id="rId2"/>
    <p:sldId id="325" r:id="rId3"/>
    <p:sldId id="326" r:id="rId4"/>
    <p:sldId id="303" r:id="rId5"/>
    <p:sldId id="327" r:id="rId6"/>
    <p:sldId id="304" r:id="rId7"/>
    <p:sldId id="328" r:id="rId8"/>
    <p:sldId id="305" r:id="rId9"/>
    <p:sldId id="306" r:id="rId10"/>
    <p:sldId id="310" r:id="rId11"/>
    <p:sldId id="329" r:id="rId12"/>
    <p:sldId id="323" r:id="rId13"/>
    <p:sldId id="311" r:id="rId14"/>
    <p:sldId id="330" r:id="rId15"/>
    <p:sldId id="293" r:id="rId1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1772816"/>
            <a:ext cx="9144000" cy="53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정신분석이론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분석심리이론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개인심리이론</a:t>
            </a: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자아심리이론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대상관계이론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교류분석이론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인본주의이론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행동주의이론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인지이론</a:t>
            </a:r>
          </a:p>
          <a:p>
            <a:endParaRPr lang="ko-KR" altLang="en-US" sz="1400" b="1" dirty="0">
              <a:solidFill>
                <a:srgbClr val="66CCFF"/>
              </a:solidFill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8573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3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인간 성격과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170080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177281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36512" y="44624"/>
            <a:ext cx="9180512" cy="6548220"/>
            <a:chOff x="-36512" y="44624"/>
            <a:chExt cx="9180512" cy="6548220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44624"/>
              <a:ext cx="9180512" cy="1130192"/>
              <a:chOff x="-36512" y="548680"/>
              <a:chExt cx="9180512" cy="113019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196752"/>
                <a:ext cx="9144000" cy="4821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endPara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323999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인지 발달 단계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8" name="Rectangle 67"/>
            <p:cNvSpPr>
              <a:spLocks noChangeArrowheads="1"/>
            </p:cNvSpPr>
            <p:nvPr/>
          </p:nvSpPr>
          <p:spPr bwMode="auto">
            <a:xfrm>
              <a:off x="0" y="620688"/>
              <a:ext cx="420980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인지발달이론의 특성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36512" y="112474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Rectangle 69"/>
            <p:cNvSpPr>
              <a:spLocks noChangeArrowheads="1"/>
            </p:cNvSpPr>
            <p:nvPr/>
          </p:nvSpPr>
          <p:spPr bwMode="auto">
            <a:xfrm>
              <a:off x="-36512" y="1124744"/>
              <a:ext cx="9144000" cy="5468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Piaget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출생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청소년기까지의 인지발달단계 제시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아동은 세상에 대한 자신의 이성적 견해를 적극적으로 구성한다는 점 강조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아동은 성숙해짐에 따라 인지구조와 과정에서 변화가 일어나며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이를 토대로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다음 인지발달 단계로 옮아감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인지발달은 생물적 성숙과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환경속에서의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경험과 활동에 근거하여 이루어짐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사회적 발달은 병행되며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인지발달은 내면변화와 대인관계에 영향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지식은 현존 인지구조를 활용하여 경험을 여과하고 조직화하여 개인이 구성함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지식은 적응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동화와 조절이라는 동시적인 정신과정의 산물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동화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환경의 정보를 수집하여 자신의 현존 사고방식에 통합하는 것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조절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외부 사건과 대상의 속성을 고려하여 자신이 갖고 있던 기존의 인지구조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바꾸는 것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인지성장을 위해서는 지속적으로 환경을 자신의 기존 도식에 동화시킴과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아울러 환경에 맞게 기존 도식을 변형하여 적응함으로써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점진적 변화를 도모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해야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인지성장은 동화와 조절이라는 기제를 활용하여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상황에 적응하는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능력이 강화된다는 의미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36512" y="44624"/>
            <a:ext cx="9180512" cy="6790243"/>
            <a:chOff x="-36512" y="44624"/>
            <a:chExt cx="9180512" cy="6790243"/>
          </a:xfrm>
        </p:grpSpPr>
        <p:grpSp>
          <p:nvGrpSpPr>
            <p:cNvPr id="4" name="그룹 15"/>
            <p:cNvGrpSpPr/>
            <p:nvPr/>
          </p:nvGrpSpPr>
          <p:grpSpPr>
            <a:xfrm>
              <a:off x="-36512" y="44624"/>
              <a:ext cx="9144001" cy="523220"/>
              <a:chOff x="-36512" y="548680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052736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548680"/>
                <a:ext cx="484619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2) Piaget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의 인지발달단계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8" name="Rectangle 67"/>
            <p:cNvSpPr>
              <a:spLocks noChangeArrowheads="1"/>
            </p:cNvSpPr>
            <p:nvPr/>
          </p:nvSpPr>
          <p:spPr bwMode="auto">
            <a:xfrm>
              <a:off x="0" y="620688"/>
              <a:ext cx="319670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(1) 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감각운동단계</a:t>
              </a:r>
              <a:endPara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36512" y="112474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Rectangle 69"/>
            <p:cNvSpPr>
              <a:spLocks noChangeArrowheads="1"/>
            </p:cNvSpPr>
            <p:nvPr/>
          </p:nvSpPr>
          <p:spPr bwMode="auto">
            <a:xfrm>
              <a:off x="-36512" y="1124744"/>
              <a:ext cx="9144000" cy="17440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출생∼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반사적이고 급격히 발달하는 감각 및 운동 능력의 결과로 인지발달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영아는 대상영속성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인과론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의도성을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획득함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541-542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특징적 사고는 표상적 지능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정신적으로 대상을 표상하고 감각운동적 문제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해결할 수 있는 능력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감각운동 단계의 세부단계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542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20-2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</p:txBody>
        </p:sp>
        <p:sp>
          <p:nvSpPr>
            <p:cNvPr id="14" name="Rectangle 67"/>
            <p:cNvSpPr>
              <a:spLocks noChangeArrowheads="1"/>
            </p:cNvSpPr>
            <p:nvPr/>
          </p:nvSpPr>
          <p:spPr bwMode="auto">
            <a:xfrm>
              <a:off x="-36512" y="2852936"/>
              <a:ext cx="4019049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</a:t>
              </a:r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(2) </a:t>
              </a:r>
              <a:r>
                <a:rPr lang="ko-KR" altLang="en-US" sz="2800" b="1" dirty="0" err="1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전조작적</a:t>
              </a:r>
              <a:r>
                <a:rPr lang="ko-KR" altLang="en-US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사고단계</a:t>
              </a:r>
              <a:endParaRPr lang="en-US" altLang="ko-KR" sz="2800" b="1" dirty="0">
                <a:solidFill>
                  <a:srgbClr val="00CCFF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6" name="Line 68"/>
            <p:cNvSpPr>
              <a:spLocks noChangeShapeType="1"/>
            </p:cNvSpPr>
            <p:nvPr/>
          </p:nvSpPr>
          <p:spPr bwMode="auto">
            <a:xfrm>
              <a:off x="-36512" y="335699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7" name="Rectangle 69"/>
            <p:cNvSpPr>
              <a:spLocks noChangeArrowheads="1"/>
            </p:cNvSpPr>
            <p:nvPr/>
          </p:nvSpPr>
          <p:spPr bwMode="auto">
            <a:xfrm>
              <a:off x="0" y="3356992"/>
              <a:ext cx="9144000" cy="3477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개념적 조작 능력이 충분히 발달하지 못함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상징적 표상을 이용하여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개념적 사고를 시작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자아중심적 관점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비논리적 사고가 특징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조작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정보의 전환을 이해하는 정신능력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 처음으로 되돌아갈 수 있는 능력</a:t>
              </a:r>
            </a:p>
            <a:p>
              <a:pPr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전개념적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사고 단계 </a:t>
              </a:r>
            </a:p>
            <a:p>
              <a:pPr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2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영아기에 발달한 도식이 내적으로 표상되는 전환기로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표상기술 획득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상징적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자기중심적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물활론적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인공론적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전도추리 특징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상징놀이를 통해 사회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신체 및 내적 세계를 실험하고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언어적 제한 보충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직관적 사고 단계</a:t>
              </a:r>
            </a:p>
            <a:p>
              <a:pPr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4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많은 개념을 형성하지만 불완전하며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부분적 논리를 통해 추론</a:t>
              </a:r>
            </a:p>
            <a:p>
              <a:pPr algn="dist"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불완전한 분류능력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전도추리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중심화 경향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불가역적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자아중심적 사고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 특징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-36512" y="116632"/>
            <a:ext cx="9180513" cy="6808371"/>
            <a:chOff x="-36512" y="116632"/>
            <a:chExt cx="9180513" cy="6808371"/>
          </a:xfrm>
        </p:grpSpPr>
        <p:grpSp>
          <p:nvGrpSpPr>
            <p:cNvPr id="2" name="그룹 19"/>
            <p:cNvGrpSpPr/>
            <p:nvPr/>
          </p:nvGrpSpPr>
          <p:grpSpPr>
            <a:xfrm>
              <a:off x="0" y="116632"/>
              <a:ext cx="9144001" cy="2997176"/>
              <a:chOff x="0" y="642918"/>
              <a:chExt cx="9144001" cy="2997176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218982"/>
                <a:ext cx="9144000" cy="2421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7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∼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11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세로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비논리적 사고에서 논리적 사고로 전환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보존기술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가역성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연속성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분류기술 등의 논리체계 획득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보존기술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형태와 위치가 변해도 물질의 양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수 등이 동일하게 유지된다는 개념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가역성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시작한 곳까지 합리적으로 거슬러 올라갈 수 있는 능력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연속성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크기 증감에 따라 요소를 정신적으로 배열할 수 있는 능력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분류기술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대상을 구분하고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동시에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 이상의 계층을 고려할 수 있는 능력</a:t>
                </a:r>
              </a:p>
              <a:p>
                <a:pPr>
                  <a:lnSpc>
                    <a:spcPct val="11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논리적 사고가 가능하나 논리를 언어나 가설적 문제에 적용하지 못함</a:t>
                </a:r>
              </a:p>
            </p:txBody>
          </p:sp>
          <p:sp>
            <p:nvSpPr>
              <p:cNvPr id="11" name="Rectangle 67"/>
              <p:cNvSpPr>
                <a:spLocks noChangeArrowheads="1"/>
              </p:cNvSpPr>
              <p:nvPr/>
            </p:nvSpPr>
            <p:spPr bwMode="auto">
              <a:xfrm>
                <a:off x="0" y="642918"/>
                <a:ext cx="550069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B0F0"/>
                    </a:solidFill>
                    <a:latin typeface="HY견고딕" pitchFamily="18" charset="-127"/>
                    <a:ea typeface="HY견고딕" pitchFamily="18" charset="-127"/>
                  </a:rPr>
                  <a:t>  (3) </a:t>
                </a:r>
                <a:r>
                  <a:rPr lang="ko-KR" altLang="en-US" sz="2800" b="1" dirty="0">
                    <a:solidFill>
                      <a:srgbClr val="00B0F0"/>
                    </a:solidFill>
                    <a:latin typeface="HY견고딕" pitchFamily="18" charset="-127"/>
                    <a:ea typeface="HY견고딕" pitchFamily="18" charset="-127"/>
                  </a:rPr>
                  <a:t>구체적 조작사고단계</a:t>
                </a:r>
                <a:endPara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12" name="Line 68"/>
              <p:cNvSpPr>
                <a:spLocks noChangeShapeType="1"/>
              </p:cNvSpPr>
              <p:nvPr/>
            </p:nvSpPr>
            <p:spPr bwMode="auto">
              <a:xfrm>
                <a:off x="0" y="114298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3212976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  (4) </a:t>
              </a:r>
              <a:r>
                <a:rPr lang="ko-KR" altLang="en-US" sz="2800" b="1" dirty="0">
                  <a:solidFill>
                    <a:srgbClr val="00B0F0"/>
                  </a:solidFill>
                  <a:latin typeface="HY견고딕" pitchFamily="18" charset="-127"/>
                  <a:ea typeface="HY견고딕" pitchFamily="18" charset="-127"/>
                </a:rPr>
                <a:t>형식적 조작사고단계</a:t>
              </a:r>
              <a:endParaRPr lang="en-US" altLang="ko-KR" sz="2800" b="1" dirty="0">
                <a:solidFill>
                  <a:srgbClr val="00B0F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371703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-36512" y="3826783"/>
              <a:ext cx="9144000" cy="3098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15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경험보다는 논리적 원리의 지배를 받으며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가설적이고 추상적인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합리화를 통하여 과학적 사고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상상적 추론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가설설정과 미래사건의 예측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개념적 조합의 체계화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모든 변인의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관련성 인식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형식적 사고능력은 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13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15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세에 가장 큰 진보가 나타나며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지능지수와 정적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상관관계</a:t>
              </a:r>
            </a:p>
            <a:p>
              <a:pPr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형식적 사고의 질적 향상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이질적 동년배집단 참여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교과과정을 통한 학습</a:t>
              </a:r>
            </a:p>
            <a:p>
              <a:pPr algn="dist">
                <a:lnSpc>
                  <a:spcPct val="11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자아중심성이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감소하고 사회적 인지가 발달함에 따라 자기성찰이나 자기개선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가능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6712431"/>
            <a:chOff x="-36512" y="188640"/>
            <a:chExt cx="9180512" cy="6712431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6712431"/>
              <a:chOff x="-35497" y="692696"/>
              <a:chExt cx="9179497" cy="6712431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56323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Beck: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우울증 및 불안장애 치료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vs. Ellis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합리적 정서행동치료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(REBT)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합리적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-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비합리적일 수 있는 인간이 합리적 사고를 할 경우 심리적으로 건강한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삶의 영위가 가능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그러나 인지의 역기능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왜곡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결손이 사회적 기능수행을 방해하고 정서적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역기능과 정신장애 유발</a:t>
                </a: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Ellis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는 정서장애가 비합리적 사고의 산물이라고 규정</a:t>
                </a:r>
              </a:p>
              <a:p>
                <a:pPr algn="dist"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비합리적인 신념으로 인하여 부적응적인 정서와 행동에 고착되는 과정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(Ellis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 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합리적 정서행동 치료의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ABCDE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모델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547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그림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20-1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참조</a:t>
                </a: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대표적인 비합리적 신념체계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547-548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4695516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889556"/>
              <a:ext cx="613341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심리적 건강과 증상에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41277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3"/>
          <p:cNvGrpSpPr/>
          <p:nvPr/>
        </p:nvGrpSpPr>
        <p:grpSpPr>
          <a:xfrm>
            <a:off x="0" y="0"/>
            <a:ext cx="9144001" cy="2430310"/>
            <a:chOff x="-36512" y="3913892"/>
            <a:chExt cx="9144001" cy="2430310"/>
          </a:xfrm>
        </p:grpSpPr>
        <p:sp>
          <p:nvSpPr>
            <p:cNvPr id="9" name="Rectangle 67"/>
            <p:cNvSpPr>
              <a:spLocks noChangeArrowheads="1"/>
            </p:cNvSpPr>
            <p:nvPr/>
          </p:nvSpPr>
          <p:spPr bwMode="auto">
            <a:xfrm>
              <a:off x="-36512" y="3913892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 목표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0" name="Line 68"/>
            <p:cNvSpPr>
              <a:spLocks noChangeShapeType="1"/>
            </p:cNvSpPr>
            <p:nvPr/>
          </p:nvSpPr>
          <p:spPr bwMode="auto">
            <a:xfrm>
              <a:off x="-36512" y="443711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Rectangle 69"/>
            <p:cNvSpPr>
              <a:spLocks noChangeArrowheads="1"/>
            </p:cNvSpPr>
            <p:nvPr/>
          </p:nvSpPr>
          <p:spPr bwMode="auto">
            <a:xfrm>
              <a:off x="-36512" y="4477088"/>
              <a:ext cx="9144000" cy="1867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치료목표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정서장애나 문제행동의 제거가 아니라 문제행동의 배후에 있는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비합리적이고 자기패배적인 신념을 최소화하고 삶에 대한 현실적이고 합리적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가치관 형성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합리적 정서행동치료의 치료목표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549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</p:txBody>
        </p:sp>
      </p:grpSp>
      <p:sp>
        <p:nvSpPr>
          <p:cNvPr id="14" name="Rectangle 69"/>
          <p:cNvSpPr>
            <a:spLocks noChangeArrowheads="1"/>
          </p:cNvSpPr>
          <p:nvPr/>
        </p:nvSpPr>
        <p:spPr bwMode="auto">
          <a:xfrm>
            <a:off x="0" y="3201227"/>
            <a:ext cx="91440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REBT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지시적 치료이므로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치료자는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권위적 인물 또는 교사의 역할 수행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내담자는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실수할 수 있는 존재이며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전적으로 선하거나 악한 존재가 아니라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그저 인간일 뿐이라고 규정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Rogers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 촉진적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치료관계를 보이기는 하지만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지나치게 온화한 태도를 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보이지 않기 위해 </a:t>
            </a:r>
            <a:r>
              <a:rPr lang="ko-KR" altLang="en-US" sz="2000" b="1" dirty="0" err="1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치료자는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절제</a:t>
            </a:r>
            <a:endParaRPr lang="en-US" altLang="ko-KR" sz="20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치료자의 세부 기능과 역할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550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참조</a:t>
            </a:r>
            <a:endParaRPr lang="en-US" altLang="ko-KR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인지이론의 실무원칙</a:t>
            </a:r>
            <a:r>
              <a: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교재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550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쪽 표 </a:t>
            </a:r>
            <a:r>
              <a:rPr lang="en-US" altLang="ko-K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20-3 </a:t>
            </a:r>
            <a:r>
              <a:rPr lang="ko-KR" alt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참조</a:t>
            </a:r>
          </a:p>
        </p:txBody>
      </p:sp>
      <p:sp>
        <p:nvSpPr>
          <p:cNvPr id="16" name="Rectangle 67"/>
          <p:cNvSpPr>
            <a:spLocks noChangeArrowheads="1"/>
          </p:cNvSpPr>
          <p:nvPr/>
        </p:nvSpPr>
        <p:spPr bwMode="auto">
          <a:xfrm>
            <a:off x="0" y="2564904"/>
            <a:ext cx="50321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3)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치료자의 역할과 실무원칙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7" name="Line 68"/>
          <p:cNvSpPr>
            <a:spLocks noChangeShapeType="1"/>
          </p:cNvSpPr>
          <p:nvPr/>
        </p:nvSpPr>
        <p:spPr bwMode="auto">
          <a:xfrm>
            <a:off x="-36512" y="314096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-1" y="404664"/>
            <a:ext cx="9153128" cy="6310282"/>
            <a:chOff x="-1" y="404664"/>
            <a:chExt cx="9153128" cy="6310282"/>
          </a:xfrm>
        </p:grpSpPr>
        <p:grpSp>
          <p:nvGrpSpPr>
            <p:cNvPr id="21" name="그룹 20"/>
            <p:cNvGrpSpPr/>
            <p:nvPr/>
          </p:nvGrpSpPr>
          <p:grpSpPr>
            <a:xfrm>
              <a:off x="-1" y="6143644"/>
              <a:ext cx="9153128" cy="571302"/>
              <a:chOff x="-1" y="6143644"/>
              <a:chExt cx="9153128" cy="571302"/>
            </a:xfrm>
          </p:grpSpPr>
          <p:sp>
            <p:nvSpPr>
              <p:cNvPr id="16" name="Line 68"/>
              <p:cNvSpPr>
                <a:spLocks noChangeShapeType="1"/>
              </p:cNvSpPr>
              <p:nvPr/>
            </p:nvSpPr>
            <p:spPr bwMode="auto">
              <a:xfrm>
                <a:off x="-1" y="614364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0" name="Rectangle 67"/>
              <p:cNvSpPr>
                <a:spLocks noChangeArrowheads="1"/>
              </p:cNvSpPr>
              <p:nvPr/>
            </p:nvSpPr>
            <p:spPr bwMode="auto">
              <a:xfrm>
                <a:off x="9127" y="6191726"/>
                <a:ext cx="91440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altLang="ko-KR" sz="28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 </a:t>
                </a:r>
                <a:r>
                  <a:rPr lang="ko-KR" altLang="en-US" sz="26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다음 주 강의 주제</a:t>
                </a:r>
                <a:r>
                  <a:rPr lang="en-US" altLang="ko-KR" sz="26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: 1</a:t>
                </a:r>
                <a:r>
                  <a:rPr lang="ko-KR" altLang="en-US" sz="26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부</a:t>
                </a:r>
                <a:r>
                  <a:rPr lang="en-US" altLang="ko-KR" sz="26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 4</a:t>
                </a:r>
                <a:r>
                  <a:rPr lang="ko-KR" altLang="en-US" sz="2600" b="1" dirty="0">
                    <a:solidFill>
                      <a:srgbClr val="7030A0"/>
                    </a:solidFill>
                    <a:latin typeface="HY견고딕" pitchFamily="18" charset="-127"/>
                    <a:ea typeface="HY견고딕" pitchFamily="18" charset="-127"/>
                  </a:rPr>
                  <a:t>장 사회체계와 사회복지실천의 기초</a:t>
                </a:r>
                <a:endParaRPr lang="en-US" altLang="ko-KR" sz="2600" b="1" dirty="0">
                  <a:solidFill>
                    <a:srgbClr val="7030A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0" y="404664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00CCFF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치료 기법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0" y="90872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36753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사고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행동을 변화시키기 위하여 기법은 인지적 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정서적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행동적 기법으로 구분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인지적 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비합리적 신념체계를 합리적 사고로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551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정서적 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정직하게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표헌하고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정서적 개방을 도모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551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행동적 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역기능적 증상에서 생산적 행동으로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551-552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20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치료자가 가급적 사용하지 말아야 할 기법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552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4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1400" b="1" dirty="0">
              <a:solidFill>
                <a:srgbClr val="66CCFF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인지이론의 인간관과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인지이론의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인지이론의 인간발달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4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인지이론의 사회복지실천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20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인지이론</a:t>
            </a:r>
            <a:endParaRPr lang="ko-KR" altLang="en-US" sz="3800" dirty="0"/>
          </a:p>
        </p:txBody>
      </p:sp>
      <p:grpSp>
        <p:nvGrpSpPr>
          <p:cNvPr id="2" name="그룹 9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7" name="Picture 3" descr="C:\Users\User\Desktop\pc\문화여가\사진모음\사진(20121220)\PHOTO_00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547664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0"/>
            <a:ext cx="91440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개인의 인지에 따라 환경의 의미가 달라지므로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인간의 발달과 기능을 이해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하기 위해서는 인지이론의 학습이 필요함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인지이론은 인지의 획득과 기능에 초점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인지이론에는 다양한 이론이 혼재해 있으므로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가정과 개념이 혼란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인지이론의 등장으로 사회복지실천에서는 생물적 결정론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환경적 결정론에서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벗어나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인지가 감정이나 행동에 치미는 영향력을 중재하는 역할에 초점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이를 두고  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Mahoney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는 인지혁명이라 부름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다음에서는 인지발달이론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인지행동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학습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인지치료 이론에 대해 논의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30000"/>
              </a:lnSpc>
              <a:buFont typeface="Wingdings" pitchFamily="2" charset="2"/>
              <a:buChar char="§"/>
            </a:pP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인지발달이론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인지체계의 발달과 속성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기능을 설명하며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연령에 따른 인지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능력과 사회정서적 발달과 기능에 관심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인지행동이론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개인의 사고가 행동에 미치는 과정 설명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인치치료이론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인지발달과 기능을 임상적으로 적용하여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개인의 부적응 문제를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변화시키는 전략을 제시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사회복지실천에서는 인지이론의 개념들을 활용함으로써 사회기능상의 문제를 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이해하고 융통성 있는 원조관계를 수립하는데 도움을 받을 수 있음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dist">
              <a:lnSpc>
                <a:spcPct val="130000"/>
              </a:lnSpc>
              <a:buFont typeface="Wingdings" pitchFamily="2" charset="2"/>
              <a:buChar char="§"/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아동학대 부모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알코올중독자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중증환자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만성 </a:t>
            </a:r>
            <a:r>
              <a:rPr lang="ko-KR" altLang="en-US" sz="20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정신질환자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조직갈등 해결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>
              <a:lnSpc>
                <a:spcPct val="130000"/>
              </a:lnSpc>
            </a:pP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전문가의</a:t>
            </a:r>
            <a:r>
              <a:rPr lang="en-US" altLang="ko-KR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ko-KR" altLang="en-US" sz="2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자기인식 증진 등에 적용</a:t>
            </a:r>
            <a:endParaRPr lang="en-US" altLang="ko-KR" sz="20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0" y="0"/>
            <a:ext cx="9179497" cy="6898443"/>
            <a:chOff x="-35497" y="0"/>
            <a:chExt cx="9179497" cy="6898443"/>
          </a:xfrm>
        </p:grpSpPr>
        <p:grpSp>
          <p:nvGrpSpPr>
            <p:cNvPr id="3" name="그룹 9"/>
            <p:cNvGrpSpPr/>
            <p:nvPr/>
          </p:nvGrpSpPr>
          <p:grpSpPr>
            <a:xfrm>
              <a:off x="-35497" y="0"/>
              <a:ext cx="9179496" cy="1215916"/>
              <a:chOff x="-35496" y="108951"/>
              <a:chExt cx="9179496" cy="1215916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3005951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1. </a:t>
                  </a:r>
                  <a:r>
                    <a:rPr lang="ko-KR" altLang="en-US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인간관과 가정</a:t>
                  </a:r>
                  <a:endPara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0" y="801647"/>
                <a:ext cx="197682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인간관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-35496" y="1305703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268760"/>
              <a:ext cx="9144000" cy="5629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주관적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세상에는 객관적 현실은 존재하지 않으며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의미를 부여한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주관적 현실만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각 개인의 정서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사고는 개인이 현실세계를 구성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하는 방식에 따라 달라짐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가변적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 본성에 대해 비결정론적 시각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변화와 성장 가능성 인정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유전과 환경의 영향을 능동적으로 중재하고 재구성하여 지속적으로 성장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발달할 수 있는 잠재력 지님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능동적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행동은 환경적 자극의 영향을 받지만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환경적 자극을 능동적으로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중재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환경을 해석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평가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재구성 과정에서 환경을 능동적으로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구성하는 능력 지님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미래지향적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현실세계에 대한 구성 개념체계가 달라짐에 따라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성격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인간은 자기보존적이며 성장과 변화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자기실현의 경향을 지닌 존재</a:t>
              </a:r>
            </a:p>
            <a:p>
              <a:pPr algn="dist">
                <a:lnSpc>
                  <a:spcPct val="14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합리적 또는 비합리적 존재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합리적 및 비합리적 사고를 할 가능성 공존하며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4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학자마다 인간의 합리성에 대한 가정은 차이가 있음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0" y="0"/>
            <a:ext cx="9180512" cy="6827411"/>
            <a:chOff x="0" y="4345940"/>
            <a:chExt cx="9180512" cy="6827411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4851171"/>
              <a:ext cx="9144000" cy="6322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인간의 기능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성장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 잠재력에 대해 상대적으로 낙관적인 비결정론적 관점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개인은 경험과 인지 능력사이의 상호작용을 통해 지식과 의미를 재구성해 나가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인지적 변화는 일생에 걸쳐 일어날 수 있음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인지가 모든 기능을 수행하는 데 있어서 중재역할 담당하며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인지가 사회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유능성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대처기능 등을 결정하는 요인이 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인지적 역기능과 왜곡은 사회적응을 방해하고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정서적 역기능과 증상을 일으킴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행동의 결과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수행의 적절성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신체적 측면 또는 환경이 인지에 영향을 미침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감정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행동은 역동적 체계로서 상호 간에 영향을 미치며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한 부분의 변화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는 다른 부분의 변화를 야기한다는 상호결정론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인지는 개인이 현실을 해석하고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개인적 의미를 구성하는데 중재역할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치료자는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내담자가 보는 그대로 이해하고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내담자가 바꾸기 원하는 상황을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변화시키기 위해 노력함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인지를 사정함에 있어서는 다차원적 사정이 필요하며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경우에 따라서는 일부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인지요소를 무시할 위험도 존재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상호결정론적 가정에 따르면 맥락 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환경이 지각된 유능성과 실제 유능성에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영향을 미칠 수 있으므로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환경대처 능력이 중요함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인지이론의 기본 가정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533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20-1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36511" y="48691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4345940"/>
              <a:ext cx="244650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기본 가정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-36512" y="0"/>
            <a:ext cx="9217024" cy="6775633"/>
            <a:chOff x="-36512" y="0"/>
            <a:chExt cx="9217024" cy="6775633"/>
          </a:xfrm>
        </p:grpSpPr>
        <p:grpSp>
          <p:nvGrpSpPr>
            <p:cNvPr id="2" name="그룹 15"/>
            <p:cNvGrpSpPr/>
            <p:nvPr/>
          </p:nvGrpSpPr>
          <p:grpSpPr>
            <a:xfrm>
              <a:off x="-2" y="0"/>
              <a:ext cx="9144003" cy="3679289"/>
              <a:chOff x="-2" y="0"/>
              <a:chExt cx="9144003" cy="3679289"/>
            </a:xfrm>
          </p:grpSpPr>
          <p:grpSp>
            <p:nvGrpSpPr>
              <p:cNvPr id="3" name="그룹 9"/>
              <p:cNvGrpSpPr/>
              <p:nvPr/>
            </p:nvGrpSpPr>
            <p:grpSpPr>
              <a:xfrm>
                <a:off x="-2" y="0"/>
                <a:ext cx="9144003" cy="1143908"/>
                <a:chOff x="-1" y="108951"/>
                <a:chExt cx="9144003" cy="1143908"/>
              </a:xfrm>
            </p:grpSpPr>
            <p:grpSp>
              <p:nvGrpSpPr>
                <p:cNvPr id="4" name="그룹 6"/>
                <p:cNvGrpSpPr/>
                <p:nvPr/>
              </p:nvGrpSpPr>
              <p:grpSpPr>
                <a:xfrm>
                  <a:off x="-1" y="108951"/>
                  <a:ext cx="9144001" cy="548680"/>
                  <a:chOff x="-1" y="108951"/>
                  <a:chExt cx="9144001" cy="548680"/>
                </a:xfrm>
              </p:grpSpPr>
              <p:sp>
                <p:nvSpPr>
                  <p:cNvPr id="211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08951"/>
                    <a:ext cx="2300630" cy="5232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ko-KR" sz="2800" b="1" dirty="0">
                        <a:solidFill>
                          <a:srgbClr val="FFCC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 </a:t>
                    </a:r>
                    <a:r>
                      <a:rPr lang="en-US" altLang="ko-KR" sz="2800" b="1" dirty="0">
                        <a:solidFill>
                          <a:srgbClr val="FFC0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2. </a:t>
                    </a:r>
                    <a:r>
                      <a:rPr lang="ko-KR" altLang="en-US" sz="2800" b="1" dirty="0">
                        <a:solidFill>
                          <a:srgbClr val="FFC000"/>
                        </a:solidFill>
                        <a:latin typeface="HY견고딕" pitchFamily="18" charset="-127"/>
                        <a:ea typeface="HY견고딕" pitchFamily="18" charset="-127"/>
                      </a:rPr>
                      <a:t>주요 개념</a:t>
                    </a:r>
                    <a:endPara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endParaRPr>
                  </a:p>
                </p:txBody>
              </p:sp>
              <p:sp>
                <p:nvSpPr>
                  <p:cNvPr id="2116" name="Line 68"/>
                  <p:cNvSpPr>
                    <a:spLocks noChangeShapeType="1"/>
                  </p:cNvSpPr>
                  <p:nvPr/>
                </p:nvSpPr>
                <p:spPr bwMode="auto">
                  <a:xfrm>
                    <a:off x="-1" y="657631"/>
                    <a:ext cx="914400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C0C0C0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ko-KR" altLang="en-US"/>
                  </a:p>
                </p:txBody>
              </p:sp>
            </p:grpSp>
            <p:sp>
              <p:nvSpPr>
                <p:cNvPr id="8" name="Rectangle 67"/>
                <p:cNvSpPr>
                  <a:spLocks noChangeArrowheads="1"/>
                </p:cNvSpPr>
                <p:nvPr/>
              </p:nvSpPr>
              <p:spPr bwMode="auto">
                <a:xfrm>
                  <a:off x="1" y="729639"/>
                  <a:ext cx="3974165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00CCFF"/>
                      </a:solidFill>
                      <a:latin typeface="HY견고딕" pitchFamily="18" charset="-127"/>
                      <a:ea typeface="HY견고딕" pitchFamily="18" charset="-127"/>
                    </a:rPr>
                    <a:t>  </a:t>
                  </a:r>
                  <a:r>
                    <a:rPr lang="en-US" altLang="ko-KR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1) </a:t>
                  </a:r>
                  <a:r>
                    <a:rPr lang="ko-KR" altLang="en-US" sz="2800" b="1" dirty="0">
                      <a:solidFill>
                        <a:srgbClr val="92D050"/>
                      </a:solidFill>
                      <a:latin typeface="HY견고딕" pitchFamily="18" charset="-127"/>
                      <a:ea typeface="HY견고딕" pitchFamily="18" charset="-127"/>
                    </a:rPr>
                    <a:t>인지의 개념과 영역</a:t>
                  </a:r>
                  <a:endPara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9" name="Line 68"/>
                <p:cNvSpPr>
                  <a:spLocks noChangeShapeType="1"/>
                </p:cNvSpPr>
                <p:nvPr/>
              </p:nvSpPr>
              <p:spPr bwMode="auto">
                <a:xfrm>
                  <a:off x="1" y="1233695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14" name="Rectangle 69"/>
              <p:cNvSpPr>
                <a:spLocks noChangeArrowheads="1"/>
              </p:cNvSpPr>
              <p:nvPr/>
            </p:nvSpPr>
            <p:spPr bwMode="auto">
              <a:xfrm>
                <a:off x="0" y="1124744"/>
                <a:ext cx="9144000" cy="25545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인지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일정한 자극과 정보를 조직화하여 지식을 얻는 심리적 과정</a:t>
                </a:r>
              </a:p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협의의 개념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인지를 사고와 동일시하나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최근 거의 받아들여지지 않음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광의의 개념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지식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의식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지능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사고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상상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꿈 등의 고등 정신기능과 지각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기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억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주의집중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학습 등이 포함되는 모든 정신과정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.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인지가 아닌 정신과정은 없음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인지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의미 있는 사고 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vs.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정서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의미 있는 감정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인지는 합리적이거나 비합리적일 수 있으나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비합리적 신념은 개인의 생활목표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를 방해하거나 성취하지 못하게 방해</a:t>
                </a:r>
              </a:p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자동적 사고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즉각적으로 인식되지 않는 사고</a:t>
                </a:r>
              </a:p>
            </p:txBody>
          </p:sp>
        </p:grp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35496" y="3717032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인지과정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1" name="Line 68"/>
            <p:cNvSpPr>
              <a:spLocks noChangeShapeType="1"/>
            </p:cNvSpPr>
            <p:nvPr/>
          </p:nvSpPr>
          <p:spPr bwMode="auto">
            <a:xfrm>
              <a:off x="-36512" y="4221088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36512" y="4221088"/>
              <a:ext cx="9144000" cy="2554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활용 가능한 정보를 지각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조직화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평가하는 정신과정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기억과정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탐색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재생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저장하는 과정</a:t>
              </a:r>
            </a:p>
            <a:p>
              <a:pPr algn="dist"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실행과정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문제해결에 기여하는 과정으로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문제와 상황의 명확화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인지적 규칙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전략의 활성화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융통성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불안과 혼란의 통제를 포함</a:t>
              </a:r>
            </a:p>
            <a:p>
              <a:pPr>
                <a:buFont typeface="Wingdings" pitchFamily="2" charset="2"/>
                <a:buChar char="ü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추론과 유목화 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정보나 사건에 의미를 부여</a:t>
              </a:r>
            </a:p>
            <a:p>
              <a:pPr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 기능의 정보처리모델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체계이론의 투입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산출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환류의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과정</a:t>
              </a:r>
            </a:p>
            <a:p>
              <a:pPr algn="dist"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따라서 인지는 개인이 다양한 일상생활의 측면을 처리할 수 있도록 정보를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변환하는 정신의 조직화된 구조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규칙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문제해결 전략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41543"/>
            <a:chOff x="0" y="692696"/>
            <a:chExt cx="9216008" cy="6541543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37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인지구조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현실을 구성하고 해석하며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의사결정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문제해결과 다른 인지활동에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관련된 정보를 제공하는 인지의 구성요소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(1)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도식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개념 및 명제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도식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사건이나 자극의 특징에 대한 추상적 표상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사건이나 자극을 인식하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고 그것에 대응하는 데 사용되는 기본적인 이해의 틀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다양한 경험에서 나온 정보가 공유하고 있는 특성을 통합하여 계층 또는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dist"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범주로 조직화한 것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즉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개념은 어떤 현상이나 사상의 의미를 머릿속에 그려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보는 관념적 구성물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명제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두 가지 이상의 개념간의 관련성을 토대로 규칙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가설을 설정한 것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(2)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구성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구성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개인이 자신의 개인적 경험세계를 해석하고 이해하는 사고의 범주로서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현실의 어떤 특징을 유사성이나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대비성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등의 견지에서 이해하는 지속적 방법</a:t>
              </a:r>
            </a:p>
            <a:p>
              <a:pPr algn="dist"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외적 현실은 개인이 갖고 있는 구성을 통해 자신에게 알맞게 여과되며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3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따라 행동하기 때문에 개인적인 경험을 통제함</a:t>
              </a:r>
            </a:p>
            <a:p>
              <a:pPr>
                <a:lnSpc>
                  <a:spcPct val="13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인지가 행동으로 전환되는 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신중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선취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-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통제의 과정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537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인지구조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474921"/>
            <a:chOff x="0" y="692696"/>
            <a:chExt cx="9216008" cy="6474921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970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(3)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귀인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귀인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수행에 영향을 미치는 행동의 원인에 대한 추론과 신념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귀인에 따라 환경에 대한 반응과 환경 속 사건에 대한 정서적 의미 달라짐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귀인의 영역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통제의 중심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오귀인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자기귀인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통제의 중심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현재 문제가 자신의 영향력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통제범위 내에 있다고 보는 정도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오귀인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사건의 연쇄과정을 잘못 지각하거나 결과를 일으킨 원인을 잘못 파악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ü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자기귀인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과도하게 자기 비난하거나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부정적 진단명을 내면화하거나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자신을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희망이 없는 존재로 규정하는 것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사회복지사는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자신의 특정 경험에 대한 행동을 선택함에 있어서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자신의 신념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귀인 그리고 기대 등을 고려해야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사회복지사와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사이의 기대 차이가 있더라도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내담자에게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잘못이 있다고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5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쉽게 단정해버리는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오귀인을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해서는 안됨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예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538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</a:p>
            <a:p>
              <a:pPr>
                <a:lnSpc>
                  <a:spcPct val="15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사회복지사는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내담자의 잘못된 기대나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오귀인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등의 인지를 변화시켜야 함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23294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인지구조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-36512" y="116632"/>
            <a:ext cx="9180513" cy="6757139"/>
            <a:chOff x="-36512" y="116632"/>
            <a:chExt cx="9180513" cy="6757139"/>
          </a:xfrm>
        </p:grpSpPr>
        <p:grpSp>
          <p:nvGrpSpPr>
            <p:cNvPr id="2" name="그룹 19"/>
            <p:cNvGrpSpPr/>
            <p:nvPr/>
          </p:nvGrpSpPr>
          <p:grpSpPr>
            <a:xfrm>
              <a:off x="0" y="116632"/>
              <a:ext cx="9144001" cy="3130609"/>
              <a:chOff x="0" y="642918"/>
              <a:chExt cx="9144001" cy="3130609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218982"/>
                <a:ext cx="9144000" cy="25545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주요 인지 기능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적응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구조화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평형화</a:t>
                </a:r>
              </a:p>
              <a:p>
                <a:pPr algn="dist"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적응기능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개인과 환경 사이의 상호작용을 설명하는 과정으로 모든 인간은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dist"/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환경에 적응하려는 경향으로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동화와 조절의 과정을 통해 이루어짐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교재 </a:t>
                </a:r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538</a:t>
                </a:r>
              </a:p>
              <a:p>
                <a:r>
                  <a:rPr lang="en-US" altLang="ko-K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쪽 참조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endPara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조직화 기능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개인이 자신이 갖고 있는 여러 가지 도식을 하나의 통합된 체계로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만드는 기능</a:t>
                </a:r>
              </a:p>
              <a:p>
                <a:pPr>
                  <a:buFont typeface="Wingdings" pitchFamily="2" charset="2"/>
                  <a:buChar char="§"/>
                </a:pP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평형화 기능</a:t>
                </a:r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: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동화와 조절이 균형을 이루어 어느 한쪽도 지배적이 아닌 상태를 </a:t>
                </a:r>
                <a:endPara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r>
                  <a:rPr lang="en-US" altLang="ko-KR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</a:t>
                </a:r>
                <a:r>
                  <a:rPr lang="ko-KR" altLang="en-US" sz="2000" b="1" dirty="0">
                    <a:solidFill>
                      <a:srgbClr val="00CC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만들려는 인지 기능</a:t>
                </a:r>
              </a:p>
            </p:txBody>
          </p:sp>
          <p:sp>
            <p:nvSpPr>
              <p:cNvPr id="11" name="Rectangle 67"/>
              <p:cNvSpPr>
                <a:spLocks noChangeArrowheads="1"/>
              </p:cNvSpPr>
              <p:nvPr/>
            </p:nvSpPr>
            <p:spPr bwMode="auto">
              <a:xfrm>
                <a:off x="0" y="642918"/>
                <a:ext cx="2699792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B0F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4)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인지기능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12" name="Line 68"/>
              <p:cNvSpPr>
                <a:spLocks noChangeShapeType="1"/>
              </p:cNvSpPr>
              <p:nvPr/>
            </p:nvSpPr>
            <p:spPr bwMode="auto">
              <a:xfrm>
                <a:off x="0" y="1142984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0" y="3212976"/>
              <a:ext cx="55006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자기개념과 </a:t>
              </a:r>
              <a:r>
                <a:rPr lang="ko-KR" altLang="en-US" sz="2800" b="1" dirty="0" err="1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자기효능감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371703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-36512" y="3826783"/>
              <a:ext cx="9144000" cy="3046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상호작용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경험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지식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반영과 통찰을 통해 발달하는 자신에 대한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유목화되고 계층화된 도식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자기개념은 사고의 주체인 동시에 대상이며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환경에 대한 대처능력의 질과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효과성에 영향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자기효능감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540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</a:p>
            <a:p>
              <a:pPr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개인의 자기개념과 </a:t>
              </a:r>
              <a:r>
                <a:rPr lang="ko-KR" altLang="en-US" sz="2000" b="1" dirty="0" err="1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자기효능감에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대한 관념은 상황에 따라 매우 다양</a:t>
              </a:r>
            </a:p>
            <a:p>
              <a:pPr algn="dist">
                <a:lnSpc>
                  <a:spcPct val="120000"/>
                </a:lnSpc>
                <a:buFont typeface="Wingdings" pitchFamily="2" charset="2"/>
                <a:buChar char="§"/>
              </a:pP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동적 자기개념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전체 자기개념의 레퍼토리 중에서 특정한 상황에서 작동하는 </a:t>
              </a:r>
              <a:endParaRPr lang="en-US" altLang="ko-KR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>
                <a:lnSpc>
                  <a:spcPct val="120000"/>
                </a:lnSpc>
              </a:pP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자기개념의 측면이며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특수한 예는 가상적 자기 개념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540</a:t>
              </a:r>
              <a:r>
                <a:rPr lang="ko-KR" altLang="en-US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참조</a:t>
              </a:r>
              <a:r>
                <a:rPr lang="en-US" altLang="ko-KR" sz="2000" b="1" dirty="0">
                  <a:solidFill>
                    <a:srgbClr val="00CC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2183</TotalTime>
  <Words>2073</Words>
  <Application>Microsoft Office PowerPoint</Application>
  <PresentationFormat>화면 슬라이드 쇼(4:3)</PresentationFormat>
  <Paragraphs>224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9" baseType="lpstr">
      <vt:lpstr>HY견고딕</vt:lpstr>
      <vt:lpstr>굴림</vt:lpstr>
      <vt:lpstr>Wingdings</vt:lpstr>
      <vt:lpstr>기본 디자인</vt:lpstr>
      <vt:lpstr>제 3 부   인간 성격과 사회복지실천</vt:lpstr>
      <vt:lpstr>제 20 장   인지이론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314</cp:revision>
  <dcterms:created xsi:type="dcterms:W3CDTF">2004-08-11T05:45:06Z</dcterms:created>
  <dcterms:modified xsi:type="dcterms:W3CDTF">2021-01-20T06:02:02Z</dcterms:modified>
</cp:coreProperties>
</file>