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75" r:id="rId4"/>
    <p:sldId id="276" r:id="rId5"/>
    <p:sldId id="259" r:id="rId6"/>
    <p:sldId id="277" r:id="rId7"/>
    <p:sldId id="278" r:id="rId8"/>
    <p:sldId id="288" r:id="rId9"/>
    <p:sldId id="279" r:id="rId10"/>
    <p:sldId id="280" r:id="rId11"/>
    <p:sldId id="289" r:id="rId12"/>
    <p:sldId id="262" r:id="rId13"/>
    <p:sldId id="263" r:id="rId14"/>
    <p:sldId id="281" r:id="rId15"/>
    <p:sldId id="282" r:id="rId16"/>
    <p:sldId id="283" r:id="rId17"/>
    <p:sldId id="285" r:id="rId18"/>
    <p:sldId id="284" r:id="rId19"/>
    <p:sldId id="286" r:id="rId20"/>
    <p:sldId id="287" r:id="rId21"/>
    <p:sldId id="290" r:id="rId22"/>
    <p:sldId id="291" r:id="rId23"/>
    <p:sldId id="292" r:id="rId24"/>
    <p:sldId id="271" r:id="rId2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>
      <p:cViewPr varScale="1">
        <p:scale>
          <a:sx n="101" d="100"/>
          <a:sy n="101" d="100"/>
        </p:scale>
        <p:origin x="132" y="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B0925A-0095-40E0-9256-8F3DE0009804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AAA9ED42-B4EB-4D72-972B-6B845E8BEA45}">
      <dgm:prSet custT="1"/>
      <dgm:spPr/>
      <dgm:t>
        <a:bodyPr/>
        <a:lstStyle/>
        <a:p>
          <a:pPr rtl="0" latinLnBrk="1"/>
          <a:r>
            <a:rPr lang="ko-KR" altLang="en-US" sz="1200" smtClean="0"/>
            <a:t>델파이 조사팀 구성</a:t>
          </a:r>
          <a:endParaRPr lang="ko-KR" altLang="en-US" sz="1200"/>
        </a:p>
      </dgm:t>
    </dgm:pt>
    <dgm:pt modelId="{41420324-418E-461B-955B-EC4E636B473E}" type="parTrans" cxnId="{A743D5D0-8850-473F-9885-8EDD4E885068}">
      <dgm:prSet/>
      <dgm:spPr/>
      <dgm:t>
        <a:bodyPr/>
        <a:lstStyle/>
        <a:p>
          <a:pPr latinLnBrk="1"/>
          <a:endParaRPr lang="ko-KR" altLang="en-US" sz="1200"/>
        </a:p>
      </dgm:t>
    </dgm:pt>
    <dgm:pt modelId="{DCE6822A-A79C-43D9-8230-A03AE09F17CD}" type="sibTrans" cxnId="{A743D5D0-8850-473F-9885-8EDD4E885068}">
      <dgm:prSet/>
      <dgm:spPr/>
      <dgm:t>
        <a:bodyPr/>
        <a:lstStyle/>
        <a:p>
          <a:pPr latinLnBrk="1"/>
          <a:endParaRPr lang="ko-KR" altLang="en-US" sz="1200"/>
        </a:p>
      </dgm:t>
    </dgm:pt>
    <dgm:pt modelId="{0DD082A0-1BF7-45D8-A096-D6F0C00C771A}">
      <dgm:prSet custT="1"/>
      <dgm:spPr/>
      <dgm:t>
        <a:bodyPr/>
        <a:lstStyle/>
        <a:p>
          <a:pPr rtl="0" latinLnBrk="1"/>
          <a:r>
            <a:rPr lang="ko-KR" altLang="en-US" sz="1200" smtClean="0"/>
            <a:t>패널의 구성</a:t>
          </a:r>
          <a:endParaRPr lang="ko-KR" altLang="en-US" sz="1200"/>
        </a:p>
      </dgm:t>
    </dgm:pt>
    <dgm:pt modelId="{33B67D8E-26ED-4C1F-9EFE-292257674E12}" type="parTrans" cxnId="{86ADFCA0-F689-40D3-902A-6A2514BD729A}">
      <dgm:prSet/>
      <dgm:spPr/>
      <dgm:t>
        <a:bodyPr/>
        <a:lstStyle/>
        <a:p>
          <a:pPr latinLnBrk="1"/>
          <a:endParaRPr lang="ko-KR" altLang="en-US" sz="1200"/>
        </a:p>
      </dgm:t>
    </dgm:pt>
    <dgm:pt modelId="{A93764D8-392F-4B86-BB89-A12AA9E3F952}" type="sibTrans" cxnId="{86ADFCA0-F689-40D3-902A-6A2514BD729A}">
      <dgm:prSet/>
      <dgm:spPr/>
      <dgm:t>
        <a:bodyPr/>
        <a:lstStyle/>
        <a:p>
          <a:pPr latinLnBrk="1"/>
          <a:endParaRPr lang="ko-KR" altLang="en-US" sz="1200"/>
        </a:p>
      </dgm:t>
    </dgm:pt>
    <dgm:pt modelId="{2F3A9363-FEF4-4B16-BE0F-1A69B45D81EF}">
      <dgm:prSet custT="1"/>
      <dgm:spPr/>
      <dgm:t>
        <a:bodyPr/>
        <a:lstStyle/>
        <a:p>
          <a:pPr rtl="0" latinLnBrk="1"/>
          <a:r>
            <a:rPr lang="ko-KR" altLang="en-US" sz="1200" smtClean="0"/>
            <a:t>델파이 질문지 작성</a:t>
          </a:r>
          <a:endParaRPr lang="ko-KR" altLang="en-US" sz="1200"/>
        </a:p>
      </dgm:t>
    </dgm:pt>
    <dgm:pt modelId="{3FDB5888-0E91-402D-AFCC-BAFF65B28964}" type="parTrans" cxnId="{A1D9E029-77E0-40DD-A48D-1982F0369091}">
      <dgm:prSet/>
      <dgm:spPr/>
      <dgm:t>
        <a:bodyPr/>
        <a:lstStyle/>
        <a:p>
          <a:pPr latinLnBrk="1"/>
          <a:endParaRPr lang="ko-KR" altLang="en-US" sz="1200"/>
        </a:p>
      </dgm:t>
    </dgm:pt>
    <dgm:pt modelId="{47F85560-40F2-42D0-B020-CF2FD721F5A9}" type="sibTrans" cxnId="{A1D9E029-77E0-40DD-A48D-1982F0369091}">
      <dgm:prSet/>
      <dgm:spPr/>
      <dgm:t>
        <a:bodyPr/>
        <a:lstStyle/>
        <a:p>
          <a:pPr latinLnBrk="1"/>
          <a:endParaRPr lang="ko-KR" altLang="en-US" sz="1200"/>
        </a:p>
      </dgm:t>
    </dgm:pt>
    <dgm:pt modelId="{721D5F08-833C-45BC-AAB9-50B48DD62726}">
      <dgm:prSet custT="1"/>
      <dgm:spPr/>
      <dgm:t>
        <a:bodyPr/>
        <a:lstStyle/>
        <a:p>
          <a:pPr rtl="0" latinLnBrk="1"/>
          <a:r>
            <a:rPr lang="ko-KR" altLang="en-US" sz="1200" smtClean="0"/>
            <a:t>델파이 질문지의 발송과 수거</a:t>
          </a:r>
          <a:endParaRPr lang="ko-KR" altLang="en-US" sz="1200"/>
        </a:p>
      </dgm:t>
    </dgm:pt>
    <dgm:pt modelId="{52A66F9A-38E6-445E-9930-4BE44903070E}" type="parTrans" cxnId="{35755A6C-1FD9-4832-B44E-223B785BB8FA}">
      <dgm:prSet/>
      <dgm:spPr/>
      <dgm:t>
        <a:bodyPr/>
        <a:lstStyle/>
        <a:p>
          <a:pPr latinLnBrk="1"/>
          <a:endParaRPr lang="ko-KR" altLang="en-US" sz="1200"/>
        </a:p>
      </dgm:t>
    </dgm:pt>
    <dgm:pt modelId="{F2F42C19-533C-4D50-875B-170F7A83A669}" type="sibTrans" cxnId="{35755A6C-1FD9-4832-B44E-223B785BB8FA}">
      <dgm:prSet/>
      <dgm:spPr/>
      <dgm:t>
        <a:bodyPr/>
        <a:lstStyle/>
        <a:p>
          <a:pPr latinLnBrk="1"/>
          <a:endParaRPr lang="ko-KR" altLang="en-US" sz="1200"/>
        </a:p>
      </dgm:t>
    </dgm:pt>
    <dgm:pt modelId="{EDB30502-F93D-470F-89F3-C8ACFE91A612}">
      <dgm:prSet custT="1"/>
      <dgm:spPr/>
      <dgm:t>
        <a:bodyPr/>
        <a:lstStyle/>
        <a:p>
          <a:pPr rtl="0" latinLnBrk="1"/>
          <a:r>
            <a:rPr lang="ko-KR" altLang="en-US" sz="1200" dirty="0" smtClean="0"/>
            <a:t>회수된 질문지의 정리와 분석</a:t>
          </a:r>
          <a:r>
            <a:rPr lang="en-US" altLang="ko-KR" sz="1200" dirty="0" smtClean="0"/>
            <a:t>(</a:t>
          </a:r>
          <a:r>
            <a:rPr lang="ko-KR" altLang="en-US" sz="1200" dirty="0" smtClean="0"/>
            <a:t>조사자의 주관적 의견이 반영되면 안되고 패널 의견 그대로 정리 분석해야 함</a:t>
          </a:r>
          <a:r>
            <a:rPr lang="en-US" altLang="ko-KR" sz="1200" dirty="0" smtClean="0"/>
            <a:t>)</a:t>
          </a:r>
          <a:endParaRPr lang="ko-KR" altLang="en-US" sz="1200" dirty="0"/>
        </a:p>
      </dgm:t>
    </dgm:pt>
    <dgm:pt modelId="{0B1B62A8-279D-4E74-A468-E2176018BEF1}" type="parTrans" cxnId="{AF271A64-8806-4B49-9DDB-C40FD8F976F7}">
      <dgm:prSet/>
      <dgm:spPr/>
      <dgm:t>
        <a:bodyPr/>
        <a:lstStyle/>
        <a:p>
          <a:pPr latinLnBrk="1"/>
          <a:endParaRPr lang="ko-KR" altLang="en-US" sz="1200"/>
        </a:p>
      </dgm:t>
    </dgm:pt>
    <dgm:pt modelId="{771A10A4-1B21-471B-9A45-DC4A03A2983F}" type="sibTrans" cxnId="{AF271A64-8806-4B49-9DDB-C40FD8F976F7}">
      <dgm:prSet/>
      <dgm:spPr/>
      <dgm:t>
        <a:bodyPr/>
        <a:lstStyle/>
        <a:p>
          <a:pPr latinLnBrk="1"/>
          <a:endParaRPr lang="ko-KR" altLang="en-US" sz="1200"/>
        </a:p>
      </dgm:t>
    </dgm:pt>
    <dgm:pt modelId="{DD865D42-0E9F-4554-82B3-C5F7AFC4D472}">
      <dgm:prSet custT="1"/>
      <dgm:spPr/>
      <dgm:t>
        <a:bodyPr/>
        <a:lstStyle/>
        <a:p>
          <a:pPr rtl="0" latinLnBrk="1"/>
          <a:r>
            <a:rPr lang="ko-KR" altLang="en-US" sz="1200" dirty="0" smtClean="0"/>
            <a:t>두 번째 질문지의 작성과 발송과 회수</a:t>
          </a:r>
          <a:r>
            <a:rPr lang="en-US" altLang="ko-KR" sz="1200" dirty="0" smtClean="0"/>
            <a:t>(</a:t>
          </a:r>
          <a:r>
            <a:rPr lang="ko-KR" altLang="en-US" sz="1200" dirty="0" err="1" smtClean="0"/>
            <a:t>첫번째</a:t>
          </a:r>
          <a:r>
            <a:rPr lang="ko-KR" altLang="en-US" sz="1200" dirty="0" smtClean="0"/>
            <a:t> 질문지의 패널 의견 정리한 것을 같이 발송하고 이에 대해 패널이 의견을 제시할 수 있도록 함</a:t>
          </a:r>
          <a:r>
            <a:rPr lang="en-US" altLang="ko-KR" sz="1200" dirty="0" smtClean="0"/>
            <a:t>)</a:t>
          </a:r>
          <a:r>
            <a:rPr lang="ko-KR" altLang="en-US" sz="1200" dirty="0" smtClean="0"/>
            <a:t> </a:t>
          </a:r>
          <a:endParaRPr lang="ko-KR" altLang="en-US" sz="1200" dirty="0"/>
        </a:p>
      </dgm:t>
    </dgm:pt>
    <dgm:pt modelId="{16EC86F6-542A-49BE-92CB-1BA32851DFF0}" type="parTrans" cxnId="{A39F4998-3778-4A11-8378-B58A8E182220}">
      <dgm:prSet/>
      <dgm:spPr/>
      <dgm:t>
        <a:bodyPr/>
        <a:lstStyle/>
        <a:p>
          <a:pPr latinLnBrk="1"/>
          <a:endParaRPr lang="ko-KR" altLang="en-US" sz="1200"/>
        </a:p>
      </dgm:t>
    </dgm:pt>
    <dgm:pt modelId="{FCDC314B-666F-4B0C-A657-DED73447D8D3}" type="sibTrans" cxnId="{A39F4998-3778-4A11-8378-B58A8E182220}">
      <dgm:prSet/>
      <dgm:spPr/>
      <dgm:t>
        <a:bodyPr/>
        <a:lstStyle/>
        <a:p>
          <a:pPr latinLnBrk="1"/>
          <a:endParaRPr lang="ko-KR" altLang="en-US" sz="1200"/>
        </a:p>
      </dgm:t>
    </dgm:pt>
    <dgm:pt modelId="{4B3DED5C-51FF-4DAB-ADAB-AD94DC864CD3}">
      <dgm:prSet custT="1"/>
      <dgm:spPr/>
      <dgm:t>
        <a:bodyPr/>
        <a:lstStyle/>
        <a:p>
          <a:pPr rtl="0" latinLnBrk="1"/>
          <a:r>
            <a:rPr lang="ko-KR" sz="1200" dirty="0" smtClean="0"/>
            <a:t>조사의 종료 및 보고서 작성</a:t>
          </a:r>
          <a:r>
            <a:rPr lang="en-US" sz="1200" dirty="0" smtClean="0"/>
            <a:t>(</a:t>
          </a:r>
          <a:r>
            <a:rPr lang="ko-KR" sz="1200" dirty="0" smtClean="0"/>
            <a:t>패널들이 합의가 되지 않은 경우 세 번째 질문지 작성</a:t>
          </a:r>
          <a:r>
            <a:rPr lang="en-US" sz="1200" dirty="0" smtClean="0"/>
            <a:t>,</a:t>
          </a:r>
          <a:r>
            <a:rPr lang="ko-KR" sz="1200" dirty="0" smtClean="0"/>
            <a:t> 배포와 분석의 과정을 거쳐서 완전한 합의된 아이디어가 도출될 때까지 반복</a:t>
          </a:r>
          <a:r>
            <a:rPr lang="en-US" sz="1200" dirty="0" smtClean="0"/>
            <a:t>)</a:t>
          </a:r>
          <a:endParaRPr lang="ko-KR" sz="1200" dirty="0"/>
        </a:p>
      </dgm:t>
    </dgm:pt>
    <dgm:pt modelId="{084BEBFB-2A8C-4FD2-93E8-F263DC9DC870}" type="parTrans" cxnId="{41D4D052-009C-42E2-B7FD-2B6D475440FC}">
      <dgm:prSet/>
      <dgm:spPr/>
      <dgm:t>
        <a:bodyPr/>
        <a:lstStyle/>
        <a:p>
          <a:pPr latinLnBrk="1"/>
          <a:endParaRPr lang="ko-KR" altLang="en-US" sz="1200"/>
        </a:p>
      </dgm:t>
    </dgm:pt>
    <dgm:pt modelId="{2388852E-7F13-48FA-A4EB-4AEF82E59766}" type="sibTrans" cxnId="{41D4D052-009C-42E2-B7FD-2B6D475440FC}">
      <dgm:prSet/>
      <dgm:spPr/>
      <dgm:t>
        <a:bodyPr/>
        <a:lstStyle/>
        <a:p>
          <a:pPr latinLnBrk="1"/>
          <a:endParaRPr lang="ko-KR" altLang="en-US" sz="1200"/>
        </a:p>
      </dgm:t>
    </dgm:pt>
    <dgm:pt modelId="{23657DC2-AFDF-4B29-B693-7F8AF8363478}" type="pres">
      <dgm:prSet presAssocID="{93B0925A-0095-40E0-9256-8F3DE000980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2164310-3786-4C49-B5CC-A805A9039B1F}" type="pres">
      <dgm:prSet presAssocID="{4B3DED5C-51FF-4DAB-ADAB-AD94DC864CD3}" presName="boxAndChildren" presStyleCnt="0"/>
      <dgm:spPr/>
    </dgm:pt>
    <dgm:pt modelId="{00E65F3E-9A54-4856-9B9B-A6B3130E0B32}" type="pres">
      <dgm:prSet presAssocID="{4B3DED5C-51FF-4DAB-ADAB-AD94DC864CD3}" presName="parentTextBox" presStyleLbl="node1" presStyleIdx="0" presStyleCnt="7"/>
      <dgm:spPr/>
      <dgm:t>
        <a:bodyPr/>
        <a:lstStyle/>
        <a:p>
          <a:pPr latinLnBrk="1"/>
          <a:endParaRPr lang="ko-KR" altLang="en-US"/>
        </a:p>
      </dgm:t>
    </dgm:pt>
    <dgm:pt modelId="{6998658E-5C9C-4185-AC83-F8E97116619B}" type="pres">
      <dgm:prSet presAssocID="{FCDC314B-666F-4B0C-A657-DED73447D8D3}" presName="sp" presStyleCnt="0"/>
      <dgm:spPr/>
    </dgm:pt>
    <dgm:pt modelId="{033C2CCC-D9B0-4CF4-B4B3-B854EC0618FE}" type="pres">
      <dgm:prSet presAssocID="{DD865D42-0E9F-4554-82B3-C5F7AFC4D472}" presName="arrowAndChildren" presStyleCnt="0"/>
      <dgm:spPr/>
    </dgm:pt>
    <dgm:pt modelId="{F2C6881E-E382-445B-8AFD-B672D5DBA618}" type="pres">
      <dgm:prSet presAssocID="{DD865D42-0E9F-4554-82B3-C5F7AFC4D472}" presName="parentTextArrow" presStyleLbl="node1" presStyleIdx="1" presStyleCnt="7"/>
      <dgm:spPr/>
      <dgm:t>
        <a:bodyPr/>
        <a:lstStyle/>
        <a:p>
          <a:pPr latinLnBrk="1"/>
          <a:endParaRPr lang="ko-KR" altLang="en-US"/>
        </a:p>
      </dgm:t>
    </dgm:pt>
    <dgm:pt modelId="{E192E2A1-926E-4E95-B1B3-F7E7608E1AC8}" type="pres">
      <dgm:prSet presAssocID="{771A10A4-1B21-471B-9A45-DC4A03A2983F}" presName="sp" presStyleCnt="0"/>
      <dgm:spPr/>
    </dgm:pt>
    <dgm:pt modelId="{1111137E-EA53-4FAA-BFDA-9B517279854C}" type="pres">
      <dgm:prSet presAssocID="{EDB30502-F93D-470F-89F3-C8ACFE91A612}" presName="arrowAndChildren" presStyleCnt="0"/>
      <dgm:spPr/>
    </dgm:pt>
    <dgm:pt modelId="{1A38E7F8-E729-4BA6-8750-0DB59657A84A}" type="pres">
      <dgm:prSet presAssocID="{EDB30502-F93D-470F-89F3-C8ACFE91A612}" presName="parentTextArrow" presStyleLbl="node1" presStyleIdx="2" presStyleCnt="7"/>
      <dgm:spPr/>
      <dgm:t>
        <a:bodyPr/>
        <a:lstStyle/>
        <a:p>
          <a:pPr latinLnBrk="1"/>
          <a:endParaRPr lang="ko-KR" altLang="en-US"/>
        </a:p>
      </dgm:t>
    </dgm:pt>
    <dgm:pt modelId="{A8DF7591-A706-457E-B6C1-6FCE110732AD}" type="pres">
      <dgm:prSet presAssocID="{F2F42C19-533C-4D50-875B-170F7A83A669}" presName="sp" presStyleCnt="0"/>
      <dgm:spPr/>
    </dgm:pt>
    <dgm:pt modelId="{C99B8669-D5DD-4EFE-B020-C566A391F25E}" type="pres">
      <dgm:prSet presAssocID="{721D5F08-833C-45BC-AAB9-50B48DD62726}" presName="arrowAndChildren" presStyleCnt="0"/>
      <dgm:spPr/>
    </dgm:pt>
    <dgm:pt modelId="{7FF10BB2-0BD7-41C9-A3F6-94E57CB75A6C}" type="pres">
      <dgm:prSet presAssocID="{721D5F08-833C-45BC-AAB9-50B48DD62726}" presName="parentTextArrow" presStyleLbl="node1" presStyleIdx="3" presStyleCnt="7"/>
      <dgm:spPr/>
      <dgm:t>
        <a:bodyPr/>
        <a:lstStyle/>
        <a:p>
          <a:pPr latinLnBrk="1"/>
          <a:endParaRPr lang="ko-KR" altLang="en-US"/>
        </a:p>
      </dgm:t>
    </dgm:pt>
    <dgm:pt modelId="{D931CDD8-41CF-4EB1-9449-9D3DDB1C1DFC}" type="pres">
      <dgm:prSet presAssocID="{47F85560-40F2-42D0-B020-CF2FD721F5A9}" presName="sp" presStyleCnt="0"/>
      <dgm:spPr/>
    </dgm:pt>
    <dgm:pt modelId="{58582C68-DF94-4F4C-AA8E-7C2A337F22E9}" type="pres">
      <dgm:prSet presAssocID="{2F3A9363-FEF4-4B16-BE0F-1A69B45D81EF}" presName="arrowAndChildren" presStyleCnt="0"/>
      <dgm:spPr/>
    </dgm:pt>
    <dgm:pt modelId="{63A2E52C-CE62-490C-AD37-648AC44B0296}" type="pres">
      <dgm:prSet presAssocID="{2F3A9363-FEF4-4B16-BE0F-1A69B45D81EF}" presName="parentTextArrow" presStyleLbl="node1" presStyleIdx="4" presStyleCnt="7"/>
      <dgm:spPr/>
      <dgm:t>
        <a:bodyPr/>
        <a:lstStyle/>
        <a:p>
          <a:pPr latinLnBrk="1"/>
          <a:endParaRPr lang="ko-KR" altLang="en-US"/>
        </a:p>
      </dgm:t>
    </dgm:pt>
    <dgm:pt modelId="{D56E0C59-4B67-49DE-B7A0-F7A8030B2F1B}" type="pres">
      <dgm:prSet presAssocID="{A93764D8-392F-4B86-BB89-A12AA9E3F952}" presName="sp" presStyleCnt="0"/>
      <dgm:spPr/>
    </dgm:pt>
    <dgm:pt modelId="{C60E52D2-018C-4E49-B0A8-C2E02307C975}" type="pres">
      <dgm:prSet presAssocID="{0DD082A0-1BF7-45D8-A096-D6F0C00C771A}" presName="arrowAndChildren" presStyleCnt="0"/>
      <dgm:spPr/>
    </dgm:pt>
    <dgm:pt modelId="{2566A183-5AA3-4687-9FC1-03201C798198}" type="pres">
      <dgm:prSet presAssocID="{0DD082A0-1BF7-45D8-A096-D6F0C00C771A}" presName="parentTextArrow" presStyleLbl="node1" presStyleIdx="5" presStyleCnt="7"/>
      <dgm:spPr/>
      <dgm:t>
        <a:bodyPr/>
        <a:lstStyle/>
        <a:p>
          <a:pPr latinLnBrk="1"/>
          <a:endParaRPr lang="ko-KR" altLang="en-US"/>
        </a:p>
      </dgm:t>
    </dgm:pt>
    <dgm:pt modelId="{56F6B5BA-6B36-495F-A3C9-4E945508250F}" type="pres">
      <dgm:prSet presAssocID="{DCE6822A-A79C-43D9-8230-A03AE09F17CD}" presName="sp" presStyleCnt="0"/>
      <dgm:spPr/>
    </dgm:pt>
    <dgm:pt modelId="{2F90B78F-FD51-4A81-B429-738758F609CD}" type="pres">
      <dgm:prSet presAssocID="{AAA9ED42-B4EB-4D72-972B-6B845E8BEA45}" presName="arrowAndChildren" presStyleCnt="0"/>
      <dgm:spPr/>
    </dgm:pt>
    <dgm:pt modelId="{27634FD9-E8F3-4D84-B605-ADBAE53D3D1C}" type="pres">
      <dgm:prSet presAssocID="{AAA9ED42-B4EB-4D72-972B-6B845E8BEA45}" presName="parentTextArrow" presStyleLbl="node1" presStyleIdx="6" presStyleCnt="7"/>
      <dgm:spPr/>
      <dgm:t>
        <a:bodyPr/>
        <a:lstStyle/>
        <a:p>
          <a:pPr latinLnBrk="1"/>
          <a:endParaRPr lang="ko-KR" altLang="en-US"/>
        </a:p>
      </dgm:t>
    </dgm:pt>
  </dgm:ptLst>
  <dgm:cxnLst>
    <dgm:cxn modelId="{8895E9E3-96CD-49A7-A004-6FAA36AF72AB}" type="presOf" srcId="{DD865D42-0E9F-4554-82B3-C5F7AFC4D472}" destId="{F2C6881E-E382-445B-8AFD-B672D5DBA618}" srcOrd="0" destOrd="0" presId="urn:microsoft.com/office/officeart/2005/8/layout/process4"/>
    <dgm:cxn modelId="{A743D5D0-8850-473F-9885-8EDD4E885068}" srcId="{93B0925A-0095-40E0-9256-8F3DE0009804}" destId="{AAA9ED42-B4EB-4D72-972B-6B845E8BEA45}" srcOrd="0" destOrd="0" parTransId="{41420324-418E-461B-955B-EC4E636B473E}" sibTransId="{DCE6822A-A79C-43D9-8230-A03AE09F17CD}"/>
    <dgm:cxn modelId="{C7E32575-D250-4F20-95B7-36D04C4E6934}" type="presOf" srcId="{AAA9ED42-B4EB-4D72-972B-6B845E8BEA45}" destId="{27634FD9-E8F3-4D84-B605-ADBAE53D3D1C}" srcOrd="0" destOrd="0" presId="urn:microsoft.com/office/officeart/2005/8/layout/process4"/>
    <dgm:cxn modelId="{86ADFCA0-F689-40D3-902A-6A2514BD729A}" srcId="{93B0925A-0095-40E0-9256-8F3DE0009804}" destId="{0DD082A0-1BF7-45D8-A096-D6F0C00C771A}" srcOrd="1" destOrd="0" parTransId="{33B67D8E-26ED-4C1F-9EFE-292257674E12}" sibTransId="{A93764D8-392F-4B86-BB89-A12AA9E3F952}"/>
    <dgm:cxn modelId="{AF271A64-8806-4B49-9DDB-C40FD8F976F7}" srcId="{93B0925A-0095-40E0-9256-8F3DE0009804}" destId="{EDB30502-F93D-470F-89F3-C8ACFE91A612}" srcOrd="4" destOrd="0" parTransId="{0B1B62A8-279D-4E74-A468-E2176018BEF1}" sibTransId="{771A10A4-1B21-471B-9A45-DC4A03A2983F}"/>
    <dgm:cxn modelId="{19C94107-99CD-4184-8724-EF41FA822423}" type="presOf" srcId="{93B0925A-0095-40E0-9256-8F3DE0009804}" destId="{23657DC2-AFDF-4B29-B693-7F8AF8363478}" srcOrd="0" destOrd="0" presId="urn:microsoft.com/office/officeart/2005/8/layout/process4"/>
    <dgm:cxn modelId="{8ED2DCE7-4104-4E5D-BF80-42095F9938C2}" type="presOf" srcId="{EDB30502-F93D-470F-89F3-C8ACFE91A612}" destId="{1A38E7F8-E729-4BA6-8750-0DB59657A84A}" srcOrd="0" destOrd="0" presId="urn:microsoft.com/office/officeart/2005/8/layout/process4"/>
    <dgm:cxn modelId="{E31EC220-F00F-4D6C-9037-1DA5A1DC7429}" type="presOf" srcId="{4B3DED5C-51FF-4DAB-ADAB-AD94DC864CD3}" destId="{00E65F3E-9A54-4856-9B9B-A6B3130E0B32}" srcOrd="0" destOrd="0" presId="urn:microsoft.com/office/officeart/2005/8/layout/process4"/>
    <dgm:cxn modelId="{35755A6C-1FD9-4832-B44E-223B785BB8FA}" srcId="{93B0925A-0095-40E0-9256-8F3DE0009804}" destId="{721D5F08-833C-45BC-AAB9-50B48DD62726}" srcOrd="3" destOrd="0" parTransId="{52A66F9A-38E6-445E-9930-4BE44903070E}" sibTransId="{F2F42C19-533C-4D50-875B-170F7A83A669}"/>
    <dgm:cxn modelId="{A39F4998-3778-4A11-8378-B58A8E182220}" srcId="{93B0925A-0095-40E0-9256-8F3DE0009804}" destId="{DD865D42-0E9F-4554-82B3-C5F7AFC4D472}" srcOrd="5" destOrd="0" parTransId="{16EC86F6-542A-49BE-92CB-1BA32851DFF0}" sibTransId="{FCDC314B-666F-4B0C-A657-DED73447D8D3}"/>
    <dgm:cxn modelId="{A1D9E029-77E0-40DD-A48D-1982F0369091}" srcId="{93B0925A-0095-40E0-9256-8F3DE0009804}" destId="{2F3A9363-FEF4-4B16-BE0F-1A69B45D81EF}" srcOrd="2" destOrd="0" parTransId="{3FDB5888-0E91-402D-AFCC-BAFF65B28964}" sibTransId="{47F85560-40F2-42D0-B020-CF2FD721F5A9}"/>
    <dgm:cxn modelId="{28117127-56CD-4866-99E4-C673A2371F38}" type="presOf" srcId="{2F3A9363-FEF4-4B16-BE0F-1A69B45D81EF}" destId="{63A2E52C-CE62-490C-AD37-648AC44B0296}" srcOrd="0" destOrd="0" presId="urn:microsoft.com/office/officeart/2005/8/layout/process4"/>
    <dgm:cxn modelId="{567D295C-2AFB-46AB-B26E-494D04EEFE47}" type="presOf" srcId="{0DD082A0-1BF7-45D8-A096-D6F0C00C771A}" destId="{2566A183-5AA3-4687-9FC1-03201C798198}" srcOrd="0" destOrd="0" presId="urn:microsoft.com/office/officeart/2005/8/layout/process4"/>
    <dgm:cxn modelId="{41D4D052-009C-42E2-B7FD-2B6D475440FC}" srcId="{93B0925A-0095-40E0-9256-8F3DE0009804}" destId="{4B3DED5C-51FF-4DAB-ADAB-AD94DC864CD3}" srcOrd="6" destOrd="0" parTransId="{084BEBFB-2A8C-4FD2-93E8-F263DC9DC870}" sibTransId="{2388852E-7F13-48FA-A4EB-4AEF82E59766}"/>
    <dgm:cxn modelId="{60F74889-53DA-4751-AC75-A1A4F074205C}" type="presOf" srcId="{721D5F08-833C-45BC-AAB9-50B48DD62726}" destId="{7FF10BB2-0BD7-41C9-A3F6-94E57CB75A6C}" srcOrd="0" destOrd="0" presId="urn:microsoft.com/office/officeart/2005/8/layout/process4"/>
    <dgm:cxn modelId="{D7968CBD-F04A-4C28-872E-D0A0A9DAC203}" type="presParOf" srcId="{23657DC2-AFDF-4B29-B693-7F8AF8363478}" destId="{12164310-3786-4C49-B5CC-A805A9039B1F}" srcOrd="0" destOrd="0" presId="urn:microsoft.com/office/officeart/2005/8/layout/process4"/>
    <dgm:cxn modelId="{53EE63C1-D3B2-4199-8652-E0A7FB3D20AD}" type="presParOf" srcId="{12164310-3786-4C49-B5CC-A805A9039B1F}" destId="{00E65F3E-9A54-4856-9B9B-A6B3130E0B32}" srcOrd="0" destOrd="0" presId="urn:microsoft.com/office/officeart/2005/8/layout/process4"/>
    <dgm:cxn modelId="{91BA4AAB-5FAF-436E-828E-2D934719DDB8}" type="presParOf" srcId="{23657DC2-AFDF-4B29-B693-7F8AF8363478}" destId="{6998658E-5C9C-4185-AC83-F8E97116619B}" srcOrd="1" destOrd="0" presId="urn:microsoft.com/office/officeart/2005/8/layout/process4"/>
    <dgm:cxn modelId="{D8A3AD43-BDBB-4AC3-900B-C42C12975F3B}" type="presParOf" srcId="{23657DC2-AFDF-4B29-B693-7F8AF8363478}" destId="{033C2CCC-D9B0-4CF4-B4B3-B854EC0618FE}" srcOrd="2" destOrd="0" presId="urn:microsoft.com/office/officeart/2005/8/layout/process4"/>
    <dgm:cxn modelId="{EEA0DA24-0ABE-408C-8A33-844EEEC29E09}" type="presParOf" srcId="{033C2CCC-D9B0-4CF4-B4B3-B854EC0618FE}" destId="{F2C6881E-E382-445B-8AFD-B672D5DBA618}" srcOrd="0" destOrd="0" presId="urn:microsoft.com/office/officeart/2005/8/layout/process4"/>
    <dgm:cxn modelId="{E5609F10-B604-4EDA-AA3A-EFC336353FF3}" type="presParOf" srcId="{23657DC2-AFDF-4B29-B693-7F8AF8363478}" destId="{E192E2A1-926E-4E95-B1B3-F7E7608E1AC8}" srcOrd="3" destOrd="0" presId="urn:microsoft.com/office/officeart/2005/8/layout/process4"/>
    <dgm:cxn modelId="{A6E6E317-8924-4AA5-86FF-998B27C1C265}" type="presParOf" srcId="{23657DC2-AFDF-4B29-B693-7F8AF8363478}" destId="{1111137E-EA53-4FAA-BFDA-9B517279854C}" srcOrd="4" destOrd="0" presId="urn:microsoft.com/office/officeart/2005/8/layout/process4"/>
    <dgm:cxn modelId="{36A8B5DF-4327-45FD-AB06-0A032F4324CB}" type="presParOf" srcId="{1111137E-EA53-4FAA-BFDA-9B517279854C}" destId="{1A38E7F8-E729-4BA6-8750-0DB59657A84A}" srcOrd="0" destOrd="0" presId="urn:microsoft.com/office/officeart/2005/8/layout/process4"/>
    <dgm:cxn modelId="{2305D27F-118B-4F52-8D87-B50333B60343}" type="presParOf" srcId="{23657DC2-AFDF-4B29-B693-7F8AF8363478}" destId="{A8DF7591-A706-457E-B6C1-6FCE110732AD}" srcOrd="5" destOrd="0" presId="urn:microsoft.com/office/officeart/2005/8/layout/process4"/>
    <dgm:cxn modelId="{4E47B66F-2DE0-48F5-9FBD-B82269265EA8}" type="presParOf" srcId="{23657DC2-AFDF-4B29-B693-7F8AF8363478}" destId="{C99B8669-D5DD-4EFE-B020-C566A391F25E}" srcOrd="6" destOrd="0" presId="urn:microsoft.com/office/officeart/2005/8/layout/process4"/>
    <dgm:cxn modelId="{1D873634-6647-4E90-B129-D74FD013EE94}" type="presParOf" srcId="{C99B8669-D5DD-4EFE-B020-C566A391F25E}" destId="{7FF10BB2-0BD7-41C9-A3F6-94E57CB75A6C}" srcOrd="0" destOrd="0" presId="urn:microsoft.com/office/officeart/2005/8/layout/process4"/>
    <dgm:cxn modelId="{AD130F19-4146-46EC-9631-DDDB8F5F8C68}" type="presParOf" srcId="{23657DC2-AFDF-4B29-B693-7F8AF8363478}" destId="{D931CDD8-41CF-4EB1-9449-9D3DDB1C1DFC}" srcOrd="7" destOrd="0" presId="urn:microsoft.com/office/officeart/2005/8/layout/process4"/>
    <dgm:cxn modelId="{4E1C2812-7E49-4AE5-91EE-9AA25ADBB8D2}" type="presParOf" srcId="{23657DC2-AFDF-4B29-B693-7F8AF8363478}" destId="{58582C68-DF94-4F4C-AA8E-7C2A337F22E9}" srcOrd="8" destOrd="0" presId="urn:microsoft.com/office/officeart/2005/8/layout/process4"/>
    <dgm:cxn modelId="{1CC2F6B3-3EEE-47A0-9A05-0B577F66235C}" type="presParOf" srcId="{58582C68-DF94-4F4C-AA8E-7C2A337F22E9}" destId="{63A2E52C-CE62-490C-AD37-648AC44B0296}" srcOrd="0" destOrd="0" presId="urn:microsoft.com/office/officeart/2005/8/layout/process4"/>
    <dgm:cxn modelId="{69EC00CB-8647-4758-AC43-B5CB0C4BC60D}" type="presParOf" srcId="{23657DC2-AFDF-4B29-B693-7F8AF8363478}" destId="{D56E0C59-4B67-49DE-B7A0-F7A8030B2F1B}" srcOrd="9" destOrd="0" presId="urn:microsoft.com/office/officeart/2005/8/layout/process4"/>
    <dgm:cxn modelId="{CEA724C5-1DF8-4B62-B152-9531776DCA55}" type="presParOf" srcId="{23657DC2-AFDF-4B29-B693-7F8AF8363478}" destId="{C60E52D2-018C-4E49-B0A8-C2E02307C975}" srcOrd="10" destOrd="0" presId="urn:microsoft.com/office/officeart/2005/8/layout/process4"/>
    <dgm:cxn modelId="{BDD373E2-4334-48DC-A713-C411497C1447}" type="presParOf" srcId="{C60E52D2-018C-4E49-B0A8-C2E02307C975}" destId="{2566A183-5AA3-4687-9FC1-03201C798198}" srcOrd="0" destOrd="0" presId="urn:microsoft.com/office/officeart/2005/8/layout/process4"/>
    <dgm:cxn modelId="{7C5A0018-233B-4E9D-900B-D0117D0A7C35}" type="presParOf" srcId="{23657DC2-AFDF-4B29-B693-7F8AF8363478}" destId="{56F6B5BA-6B36-495F-A3C9-4E945508250F}" srcOrd="11" destOrd="0" presId="urn:microsoft.com/office/officeart/2005/8/layout/process4"/>
    <dgm:cxn modelId="{55E48111-1B9E-4C22-9014-23D6AD7AB632}" type="presParOf" srcId="{23657DC2-AFDF-4B29-B693-7F8AF8363478}" destId="{2F90B78F-FD51-4A81-B429-738758F609CD}" srcOrd="12" destOrd="0" presId="urn:microsoft.com/office/officeart/2005/8/layout/process4"/>
    <dgm:cxn modelId="{2A1CAD63-9279-4137-8754-5DF20715F87F}" type="presParOf" srcId="{2F90B78F-FD51-4A81-B429-738758F609CD}" destId="{27634FD9-E8F3-4D84-B605-ADBAE53D3D1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E65F3E-9A54-4856-9B9B-A6B3130E0B32}">
      <dsp:nvSpPr>
        <dsp:cNvPr id="0" name=""/>
        <dsp:cNvSpPr/>
      </dsp:nvSpPr>
      <dsp:spPr>
        <a:xfrm>
          <a:off x="0" y="4413435"/>
          <a:ext cx="8229600" cy="4829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kern="1200" dirty="0" smtClean="0"/>
            <a:t>조사의 종료 및 보고서 작성</a:t>
          </a:r>
          <a:r>
            <a:rPr lang="en-US" sz="1200" kern="1200" dirty="0" smtClean="0"/>
            <a:t>(</a:t>
          </a:r>
          <a:r>
            <a:rPr lang="ko-KR" sz="1200" kern="1200" dirty="0" smtClean="0"/>
            <a:t>패널들이 합의가 되지 않은 경우 세 번째 질문지 작성</a:t>
          </a:r>
          <a:r>
            <a:rPr lang="en-US" sz="1200" kern="1200" dirty="0" smtClean="0"/>
            <a:t>,</a:t>
          </a:r>
          <a:r>
            <a:rPr lang="ko-KR" sz="1200" kern="1200" dirty="0" smtClean="0"/>
            <a:t> 배포와 분석의 과정을 거쳐서 완전한 합의된 아이디어가 도출될 때까지 반복</a:t>
          </a:r>
          <a:r>
            <a:rPr lang="en-US" sz="1200" kern="1200" dirty="0" smtClean="0"/>
            <a:t>)</a:t>
          </a:r>
          <a:endParaRPr lang="ko-KR" sz="1200" kern="1200" dirty="0"/>
        </a:p>
      </dsp:txBody>
      <dsp:txXfrm>
        <a:off x="0" y="4413435"/>
        <a:ext cx="8229600" cy="482959"/>
      </dsp:txXfrm>
    </dsp:sp>
    <dsp:sp modelId="{F2C6881E-E382-445B-8AFD-B672D5DBA618}">
      <dsp:nvSpPr>
        <dsp:cNvPr id="0" name=""/>
        <dsp:cNvSpPr/>
      </dsp:nvSpPr>
      <dsp:spPr>
        <a:xfrm rot="10800000">
          <a:off x="0" y="3677887"/>
          <a:ext cx="8229600" cy="7427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두 번째 질문지의 작성과 발송과 회수</a:t>
          </a:r>
          <a:r>
            <a:rPr lang="en-US" altLang="ko-KR" sz="1200" kern="1200" dirty="0" smtClean="0"/>
            <a:t>(</a:t>
          </a:r>
          <a:r>
            <a:rPr lang="ko-KR" altLang="en-US" sz="1200" kern="1200" dirty="0" err="1" smtClean="0"/>
            <a:t>첫번째</a:t>
          </a:r>
          <a:r>
            <a:rPr lang="ko-KR" altLang="en-US" sz="1200" kern="1200" dirty="0" smtClean="0"/>
            <a:t> 질문지의 패널 의견 정리한 것을 같이 발송하고 이에 대해 패널이 의견을 제시할 수 있도록 함</a:t>
          </a:r>
          <a:r>
            <a:rPr lang="en-US" altLang="ko-KR" sz="1200" kern="1200" dirty="0" smtClean="0"/>
            <a:t>)</a:t>
          </a:r>
          <a:r>
            <a:rPr lang="ko-KR" altLang="en-US" sz="1200" kern="1200" dirty="0" smtClean="0"/>
            <a:t> </a:t>
          </a:r>
          <a:endParaRPr lang="ko-KR" altLang="en-US" sz="1200" kern="1200" dirty="0"/>
        </a:p>
      </dsp:txBody>
      <dsp:txXfrm rot="10800000">
        <a:off x="0" y="3677887"/>
        <a:ext cx="8229600" cy="482644"/>
      </dsp:txXfrm>
    </dsp:sp>
    <dsp:sp modelId="{1A38E7F8-E729-4BA6-8750-0DB59657A84A}">
      <dsp:nvSpPr>
        <dsp:cNvPr id="0" name=""/>
        <dsp:cNvSpPr/>
      </dsp:nvSpPr>
      <dsp:spPr>
        <a:xfrm rot="10800000">
          <a:off x="0" y="2942339"/>
          <a:ext cx="8229600" cy="7427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회수된 질문지의 정리와 분석</a:t>
          </a:r>
          <a:r>
            <a:rPr lang="en-US" altLang="ko-KR" sz="1200" kern="1200" dirty="0" smtClean="0"/>
            <a:t>(</a:t>
          </a:r>
          <a:r>
            <a:rPr lang="ko-KR" altLang="en-US" sz="1200" kern="1200" dirty="0" smtClean="0"/>
            <a:t>조사자의 주관적 의견이 반영되면 안되고 패널 의견 그대로 정리 분석해야 함</a:t>
          </a:r>
          <a:r>
            <a:rPr lang="en-US" altLang="ko-KR" sz="1200" kern="1200" dirty="0" smtClean="0"/>
            <a:t>)</a:t>
          </a:r>
          <a:endParaRPr lang="ko-KR" altLang="en-US" sz="1200" kern="1200" dirty="0"/>
        </a:p>
      </dsp:txBody>
      <dsp:txXfrm rot="10800000">
        <a:off x="0" y="2942339"/>
        <a:ext cx="8229600" cy="482644"/>
      </dsp:txXfrm>
    </dsp:sp>
    <dsp:sp modelId="{7FF10BB2-0BD7-41C9-A3F6-94E57CB75A6C}">
      <dsp:nvSpPr>
        <dsp:cNvPr id="0" name=""/>
        <dsp:cNvSpPr/>
      </dsp:nvSpPr>
      <dsp:spPr>
        <a:xfrm rot="10800000">
          <a:off x="0" y="2206792"/>
          <a:ext cx="8229600" cy="7427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smtClean="0"/>
            <a:t>델파이 질문지의 발송과 수거</a:t>
          </a:r>
          <a:endParaRPr lang="ko-KR" altLang="en-US" sz="1200" kern="1200"/>
        </a:p>
      </dsp:txBody>
      <dsp:txXfrm rot="10800000">
        <a:off x="0" y="2206792"/>
        <a:ext cx="8229600" cy="482644"/>
      </dsp:txXfrm>
    </dsp:sp>
    <dsp:sp modelId="{63A2E52C-CE62-490C-AD37-648AC44B0296}">
      <dsp:nvSpPr>
        <dsp:cNvPr id="0" name=""/>
        <dsp:cNvSpPr/>
      </dsp:nvSpPr>
      <dsp:spPr>
        <a:xfrm rot="10800000">
          <a:off x="0" y="1471244"/>
          <a:ext cx="8229600" cy="7427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smtClean="0"/>
            <a:t>델파이 질문지 작성</a:t>
          </a:r>
          <a:endParaRPr lang="ko-KR" altLang="en-US" sz="1200" kern="1200"/>
        </a:p>
      </dsp:txBody>
      <dsp:txXfrm rot="10800000">
        <a:off x="0" y="1471244"/>
        <a:ext cx="8229600" cy="482644"/>
      </dsp:txXfrm>
    </dsp:sp>
    <dsp:sp modelId="{2566A183-5AA3-4687-9FC1-03201C798198}">
      <dsp:nvSpPr>
        <dsp:cNvPr id="0" name=""/>
        <dsp:cNvSpPr/>
      </dsp:nvSpPr>
      <dsp:spPr>
        <a:xfrm rot="10800000">
          <a:off x="0" y="735696"/>
          <a:ext cx="8229600" cy="7427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smtClean="0"/>
            <a:t>패널의 구성</a:t>
          </a:r>
          <a:endParaRPr lang="ko-KR" altLang="en-US" sz="1200" kern="1200"/>
        </a:p>
      </dsp:txBody>
      <dsp:txXfrm rot="10800000">
        <a:off x="0" y="735696"/>
        <a:ext cx="8229600" cy="482644"/>
      </dsp:txXfrm>
    </dsp:sp>
    <dsp:sp modelId="{27634FD9-E8F3-4D84-B605-ADBAE53D3D1C}">
      <dsp:nvSpPr>
        <dsp:cNvPr id="0" name=""/>
        <dsp:cNvSpPr/>
      </dsp:nvSpPr>
      <dsp:spPr>
        <a:xfrm rot="10800000">
          <a:off x="0" y="148"/>
          <a:ext cx="8229600" cy="7427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smtClean="0"/>
            <a:t>델파이 조사팀 구성</a:t>
          </a:r>
          <a:endParaRPr lang="ko-KR" altLang="en-US" sz="1200" kern="1200"/>
        </a:p>
      </dsp:txBody>
      <dsp:txXfrm rot="10800000">
        <a:off x="0" y="148"/>
        <a:ext cx="8229600" cy="4826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sz="5400" dirty="0" smtClean="0"/>
              <a:t>          </a:t>
            </a:r>
            <a:r>
              <a:rPr lang="ko-KR" altLang="en-US" sz="5400" dirty="0" smtClean="0"/>
              <a:t>욕구조사</a:t>
            </a:r>
            <a:endParaRPr lang="ko-KR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6855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욕구조사는 이를 행하는 사회복지기관 및 프로그램의 형태에 따라 나뉘어짐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클라이언트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수혜자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중심 욕구조사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특정한 욕구를 가진 집단을 대상으로 프로그램이나 정책대안을 제공하기 위하여 실시되는 조사로서 한정된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지역이나 대상자를 표본으로 삼게 되므로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욕구집단의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규정이 선행되어야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여성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노인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기초생활수급자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장애인 등을 통해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성원들이 현재 충족하고 있지 못한 것들이 무엇인지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문제가 있는지 를 확인하여 구체적인 프로그램이나 정책대안의 계획을 세우고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제공 수준을 결정함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지역사회복지관에서 특정 지역의 노인들에게 제공할 서비스의 종류와 내용을 알고자 할 때 유용하게 사용됨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endParaRPr lang="en-US" altLang="ko-KR" sz="20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서비스 중심 욕구조사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기관이 자활사업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보건의료서비스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상담서비스 등과 같은 특정서비스를 제공하고자 할 때 실시되는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특정 서비스를 필요로 하는 대상자를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표집하여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이들에게 적합한 욕구의 범위를 알고자 할 때 사용함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청소년 복지관에서 청소년을 대상으로 학업스트레스 및 따돌림의 상담 프로그램에 대한 욕구를 조사하고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결과를 토대로 청소년 상담프로그램을 계획 및 수정하는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5.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욕구조사의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955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839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욕구조사는 이를 행하는 사회복지기관 및 프로그램의 형태에 따라 나뉘어짐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지역사회중심 욕구조사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 중심조사와 서비스 중심 조사를 통합한 것으로 지역사회 주민의 욕구를 파악하고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우선순위를 확인한 후 구체적인 서비스를 어느 수준으로 제공할 것인가를 결정하는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 주민의 욕구에 대한 포괄적인 정보를 얻을 수 있지만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지역사회의 대상이 광범위할 경우 조사를 실시하는 것과 여러 상이한 욕구를 모두 반영하여 프로그램을 실시하는데 어려움이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5.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욕구조사의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90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6.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욕구조사의 과정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633139"/>
              </p:ext>
            </p:extLst>
          </p:nvPr>
        </p:nvGraphicFramePr>
        <p:xfrm>
          <a:off x="683568" y="1916832"/>
          <a:ext cx="7560840" cy="40233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47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136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0" dirty="0" smtClean="0"/>
                        <a:t>1</a:t>
                      </a:r>
                      <a:r>
                        <a:rPr lang="ko-KR" altLang="en-US" b="0" dirty="0" smtClean="0"/>
                        <a:t>단계 </a:t>
                      </a:r>
                      <a:endParaRPr lang="ko-KR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 smtClean="0"/>
                        <a:t>욕구조사의 목적과 배정된 예산을 비롯해 이용 가능한 자원과 주어진 시간을 명확하게 이해하며</a:t>
                      </a:r>
                      <a:r>
                        <a:rPr lang="en-US" altLang="ko-KR" b="0" dirty="0" smtClean="0"/>
                        <a:t>, </a:t>
                      </a:r>
                      <a:r>
                        <a:rPr lang="ko-KR" altLang="en-US" b="0" dirty="0" smtClean="0"/>
                        <a:t>누구를 위한 욕구조사인지를 분명하게 인식함</a:t>
                      </a:r>
                      <a:r>
                        <a:rPr lang="en-US" altLang="ko-KR" b="0" dirty="0" smtClean="0"/>
                        <a:t> </a:t>
                      </a:r>
                      <a:endParaRPr lang="ko-KR" alt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욕구조사를 수행하는데 필요한 구체적인 정보를 찾아냄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기존의 욕구조사와 관련된 자료가 있는지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쉽게 자료를 찾을 수 있는 지를 확인하면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 중복되고 불필요한 과업을 줄일 수 있음</a:t>
                      </a:r>
                      <a:r>
                        <a:rPr lang="en-US" altLang="ko-KR" dirty="0" smtClean="0"/>
                        <a:t>)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욕구조사를 수행하는 방법과 절차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조사도구 등 욕구조사에 대한 전반적인 실행계획을 수립함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욕구조사에 필요한 자료를 수집하고 분석함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기존자료수집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지역사회 포럼개최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주민 </a:t>
                      </a:r>
                      <a:r>
                        <a:rPr lang="ko-KR" altLang="en-US" dirty="0" err="1" smtClean="0"/>
                        <a:t>서베이</a:t>
                      </a:r>
                      <a:r>
                        <a:rPr lang="ko-KR" altLang="en-US" dirty="0" smtClean="0"/>
                        <a:t> 등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욕구조사의 결과 보고서를 작성함</a:t>
                      </a:r>
                      <a:r>
                        <a:rPr lang="en-US" altLang="ko-KR" dirty="0" smtClean="0"/>
                        <a:t>. </a:t>
                      </a:r>
                      <a:r>
                        <a:rPr lang="ko-KR" altLang="en-US" dirty="0" smtClean="0"/>
                        <a:t>욕구조사의 모든 과정을 상세히 기록하며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그 결과를 널리 알려 여론을 환기 시킴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지역사회공개토론회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지역사회의 다양한 구성원에게서 정보를 얻는 방법으로 자유롭게 견해를 표현할 수 있는 모임을 계획하고 그 비용을 부담함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비교적 비용이 적게 들고 많은 준비가 필요하지 않으며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조사연구에 대한 고도의 지식이나 기술을 요하지 않음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또한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지역사회 구성원에게 다양한 의견과 태도 등을 자유스럽게 청취할 수 있다는 점 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진정한 의미의 지역사회 시민이나 클라이언트 집단이 참여하지 않는 경우가 많고 실제 시민이 참여하는 경우에도 일부 소수가 그 모임을 독점하거나 목소리를 지나치게 높여 공청회나 포럼을 주도할 우려가 있음  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66928" indent="-45720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주요 정보 제공자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지역사회에서 오랫동안 거주 또는 활동하여 지역사회의 사정에 대해 잘 알고 있는 사람들이나 대상 집단의 문제해결을 위해 지역사회에서 장기간 활동하였던 사람들을 대상으로 조사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서비스제공자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여론 주도층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(opinion leader),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주요 정보제공자를 통해 의견을 직접 청취하거나 자문을 구함으로써 구체적이고 생생한 자료를 얻을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조사를 진행하면서 문제와 관련된 지역사회 자원과 연계성을 구축할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크기가 너무 작아 모집단을 대표할 수 없고 대상자가 지닌 가치나 신념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선호도에 따라 그들의 의견이 실제 욕구와 다를 수 있기 때문에 과학적이거나 정확하지 않음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4447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이용자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과거 혹은 현재의 서비스 이용자를 대상으로 조사하는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이용자의 개별기록을 이용하여 지역사회의 욕구를 파악할 수 있고 이용자의 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제공된 서비스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개입 빈도 및 기간 등에 대한 분석을 통해 지역사회 욕구 파악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조사의 대상이 서비스를 이용한 사람이나 이용하고 있는 사람들을 대상으로 이루어지기 때문에 지역사회의 전체적인 욕구를 반영하지 못할 가능성이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이용자에 대한 정보는 비밀보장의 원칙 때문에 외부에서 자료에 접근하는 것이 쉽지 않음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5506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사회지표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사회적 지표를 이용하는 것으로 이차자료인 기존의 통계자료를 분석하여 정보를 얻는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이차적 자료란 인구 센서스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공공기록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보고서 등에 포함된 기존의 정보를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의미함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또한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다른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조사자나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서베이의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결과로 산출된 자료 역시 새로운 프로그램을 추진하는데 활용됨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클라이언트의 서비스에 대한 이용자료는 대상자들의 표출된 욕구를 파악하는데 중요한 자료가 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쉽게 구할 수 있고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객관적이고 신속하고 이용하기 편리하고 비용이 저렴함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오래된 것이거나 신뢰성이 약하거나 불완전한 자료일 가능성이 있으므로 이러한 자료에만 의존하는 것은 과소 또는 과대평가의 가능성이 있음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1877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67544" y="-781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683568" y="97143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5) </a:t>
            </a:r>
            <a:r>
              <a:rPr lang="ko-KR" altLang="en-US" dirty="0" err="1" smtClean="0"/>
              <a:t>델파이</a:t>
            </a:r>
            <a:r>
              <a:rPr lang="ko-KR" altLang="en-US" dirty="0" smtClean="0"/>
              <a:t> 기법</a:t>
            </a:r>
            <a:endParaRPr lang="ko-KR" altLang="en-US" dirty="0"/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532462"/>
              </p:ext>
            </p:extLst>
          </p:nvPr>
        </p:nvGraphicFramePr>
        <p:xfrm>
          <a:off x="457200" y="1340768"/>
          <a:ext cx="822960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888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델파이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지역사회의 주요인사나 전문가로 패널을 구성하여 이들에게 지역사회 문제에 대한 설문지를 배부함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이때 패널은 익명으로 하므로 서로 한자리에 모일 필요가 없음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이들에게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여러가지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의견을 수집하는데 이때 서로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불일치하는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영역이 있다면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차 응답을 기초로 하여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설문지를 배부해 다시 의견을 취합함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이러한 방식으로 패널의 의견이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일치할 때까지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 과정이 계속됨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v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델파이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기법은 익명으로 이루어진다는 점에서 특정인의 영향을 줄일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시간을 효율적으로 이용할 수 있다는 장점이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패널들이 일정 정도의 합의점을 도출할 때까지 반복한다는 점에서 시간이 많이 걸릴 수 있으면 극단적인 의견은 합의된 의견도출을 위해 제외되는 경향이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0885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포커스 그룹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욕구조사를 위한 의견 수렴을 하기 위해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 이내의 관련자를 대상으로 그룹을 만든 다음 자유로운 토론을 통하여 필요한 정보를 얻는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포커스 그룹의 대상자는 목적에 따라 클라이언트 또는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등으로 구성될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소규모 집단을 대상으로 자료를 수집한다는 점에서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델파이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기법과 유사하지만 조사자가 참가자와 직접 대면하여 정보를 수집한 다는 점과 의견의 일치가 아닌 다양한 욕구를 파악하는 점에 차이가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비용이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적게 들고 단시간에 비교적 타당도가 높은 자료를 수집할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참가자 집단을 구성해 회합을 갖도록 조정하는 것이 쉽지 않고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그룹 참가자에 대한 통제와 참가자의 주체적인 의견 개진을 유도하는 것이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7011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욕구조사란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욕구를 계량적으로 파악하기 위한 사회조사임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욕구조사의 결과는 적절한 서비스 형태의 구비와 관련된 계획활동에 사용됨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조사대상자가 가지고 있는 정보를 파악하는 것을 목적으로 하는 일반적인 조사와 달리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서비스 제공자를 위한 조사 유형으로 어떤 프로그램에 대한 의사 결정을 하는데 활용되는 목적을 가지고 있는 응용조사임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사회복지 프로그램이 실행되기 전에 욕구조사는 반드시 시행되어야 하며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이를 통해 새로운 프로그램의 실행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재정적 지원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에 대한 정당성을 확보해야함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욕구조사의 개념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포커스 그룹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포커스 그룹의 진행은 다음과 같음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목표의 설정 및 질문의 작성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해결하고자 하는 분명한 목표를 설정하고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토의에 논의되어야 할 이슈에 대한 개방형 질문을 작성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참가자의 선발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이슈와 관련된 클라이언트나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등과 같이 적절한 의견을 제시해 줄 수 있는 사람 중에서 토론에 주체적이고 활발하게 참여할 수 있는 사람을 선정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토론 진행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토론 장소는 외부의 방해가 없는 곳으로 선택하고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참가자들이 자유롭게 의견을 개진하도록 하고 내용은 녹음기나 캠코더 등을 통해 기록함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자료의 분석 및 해석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자료분석 과정을 통해 해석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보고서 작성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0223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 인구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해당되는 지역주민을 대상으로 직접적으로 정보를 수집하는 방법으로 주로 전체 주민 가운데 표본조사를 통해 선정된 지역주민들에게 면접 또는 질문지를 가지고 욕구를 알아내는 조사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조사도구가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정확할 경우 실제적인 서비스 수혜자 또는 잠정적인 수혜자가 인식하는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욕구파악이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대표성이 갖추어질 경우 표본을 통하여 전체 대상자 전체의 욕구를 파악할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비용이 많이 듦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우편으로 설문지를 송부하는 경우 회수율이 떨어짐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사회적으로 바람직한 응답 만을 얻게 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2647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운영자 또는 서비스 제공자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이들을 통해 간접적으로 지역사회 주민이나 대상집단의 욕구를 파악하는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약물중독자나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학대아동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위기에 처한 부부 등과 같이 사회적으로 접근하기 어려운 대상 집단의 욕구나 문제에 관한 정보를 얻을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이들이 제공한 욕구 내용이 제공자의 계급적 편견에 의해 영향을 받을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전문가의 좁은 식견으로 판단된 내용일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5421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9)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통합적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 인구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주요 정보제공자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표적 집단 등의 여러가지 욕구조사 방법을 각각 별도로 시행한 다음 그 결과를 종합하여 전체적인 시각으로 지역사회 주민이나 대상 집단의 욕구를 파악하는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타당성과 신뢰도가 있는 유용한 욕구 자료를 얻을 가능성이 매우 높음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시간과 비용이 많이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듦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일관된 조사 결과가 나오지 않을 경우 판단이 어렵게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9336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욕구조사가 끝난 후 이를 기초로 구체적인 프로그램이 개발이 필요하다고 인정되었다면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후속조치는 지역사회가 이 새로운 프로그램을 도입하는 데 대해 어떤 반응을 보이는가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프로그램 도입에 대한 준비성 정도를 파악하고 이를 높이는 것에 주력함 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지역사회의 준비성에 대한 평가가 낮게 나타나면 지역과 지역주민을 대상으로 교육활동이 필요하고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매스미디어를 활용하는 것이 바람직함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지역사회에 변화를 도모하기 위해서는 욕구조사의 과정에 여론 주도층이라고 할 수 있는 지역의 주요 인사 및 지도자를 포함시키는 것이 필요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과정을 통해 욕구조사 결과를 자신들의 것으로 받아들이게 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새로운 프로그램을 도입하는데 옹호자로서의 역할을 수행할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8.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욕구조사를 마친 후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Bradshaw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는 욕구인식의 기준에 따라 욕구를 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가지로 유형화함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규범적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전문가에 의해 필요하다고 인정된 욕구를 말함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전문가의 전문성이나 지식 및 경험에 의해 영향을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받음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암을 유발하는 흡연량의 기준을 전문가가 의학적으로 정하고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이를 초과하여 흡연을 하는 인구가 많다면 그 지역에 금연 및 암 예방 프로그램이 필요하다고 판단하는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인지된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사람들이 스스로 자신에게 무엇이 필요한지 느끼는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이는 표적집단의 성원이 누구보다 자신의 욕구를 가장 잘 파악하고 있다는 전제에서 출발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클라이언트에게 직접 또는 전화 및 우편 설문조사를 통해 구체적으로 인지된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인지된 욕구는 개인의 인식 정도에 따라 차이가 나기 때문에 객관성이 떨어지는 단점이 있으나 개인에 따른 욕구의 차이를 살펴보거나 욕구의 개인적 의미를 탐색하는데 도움이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경우 욕구가 과소평가될 수도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욕구의 유형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011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표출된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인지적 욕구가 행동으로 전환되어 나타난 것을 말함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필요한 서비스를 신청하였거나 클라이언트 또는 대기자 명단에 있는 클라이언트들이 어떤 프로그램이 필요하다고 말하는 것이 표출된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얼마나 많은 사람이 서비스를 요청하는지에 따라 결정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표출된 욕구는 항상 실제 욕구수준 보다 낮음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624078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상대적인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비교적인 욕구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)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동일한 특성을 가진 사람들간의 서비스의 수준 차이를 비교하여 파악한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욕구에 대한 추정치로서 어떤 집단이 받고 있는 서비스 수준이 다른 비교 집단보다 떨어지는 것으로 파악되는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집단에 서비스 수준의 상승이 필요하다고 보는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각기 다른 인구집단이나 지역에 존재하는 서비스의 수준 차이를 설명해서 어떤 사람들에게 무엇이 필요하다는 것을 파악하는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인구학적 특성이 유사하더라도 욕구에는 차이가 있을 수 있음으로 대표성에 문제가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욕구사정이 기준이 외부에 있다는 점이 특징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욕구의 유형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5360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기관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프로그램 운영이 수혜대상자의 욕구를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바탕으로 수혜자 친화적인 방향으로 운영되기 위해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기관 운영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을 체계적이고 전문적으로 수행하기 위해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프로그램이나 정책을 실행하기 전에 대상 집단의 욕구를 파악하여 이를 반영하고 실제 프로그램이나 정책 실행 후 대상 집단의 욕구를 얼마나 충족시켰는지 결과를 평가함으로써 기관운영의 전문성을 확보함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기관의 자원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을 효율적으로 활용하고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체계적으로 조직화하기 위해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대상 집단의 욕구의 종류와 정도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우선순위를 파악하고 이를 통해 프로그램의 상대적 우선순위를 정함으로 기관의 가용자원을 효율적으로 사용할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빠르게 변화하는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환경변화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 대응하게 위해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사회가 변함에 따라 대상 집단의 욕구도 변함으로 변화된 욕구를 파악하여 프로그램이나 정책에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시의적절하게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반영하기 위해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 조사의 필요성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기관의 정체성을 확립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하고 조직의 정당성을 마련할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욕구조사를 통해 기관의 중점사업으로 무엇을 해야 할 지를 인식함으로 기관의 정체성과 조직의 정당성을 확보할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Font typeface="+mj-ea"/>
              <a:buAutoNum type="circleNumDbPlain" startAt="5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욕구조사를 통해 기관의 활동과 사업을 대상 집단이나 지역사회에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홍보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할 수 있음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 조사의 필요성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8450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욕구조사의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내용은 어떤 집단을 대상으로 하는지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어떠한 목적으로 조사를 하는지에 따라 달라짐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욕구조사를 통해 연구자가 파악할 수 있는 내용은 다음과 같이 세 분야로 분류될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 및 조사 대상 집단의 특성에 관한 기초자료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지역사회나 집단의 일반적인 특성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연령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종교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소득 수준 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평가 및 새로운 서비스 개발에 필요한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욕구파악을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위한 자료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새로운 서비스를 개발하거나 기존의 서비스를 평가하기 위해 필요한 자료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현재의 삶의 상태를 파악하는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교육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건강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개인적 상태를 파악하는 자료로서 대상 집단의 다양한 생활영역에서의 상태를 파악함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 국민 기초생활보호대상자의 월평균 소득액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고용여부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건강상태 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 내용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906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66928" indent="-457200">
              <a:buFont typeface="+mj-ea"/>
              <a:buAutoNum type="circleNumDbPlain" startAt="2"/>
            </a:pP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기존의 프로그램이나 정책대안을 평가하기 위한 자료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기존에 시행되고 있는 프로그램이나 정책을 평가하기 위해 이에 대한 이용도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인지도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경제적 부담 정도를 파악하기 위한 정보를 제공함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이러한 정보 등을 통해 프로그램이나 정책 등의 부족한 점을 보완하고 문제점을 개선하고자 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또한 새로운 프로그램을 개발하거나 서비스 개선을 위한 방안을 간구하는데 활용될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프로그램이나 정책에 대해 들어본 적이 있는지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내용에 대해 알고 있는지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프로그램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이용시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장애요소는 없었는지 등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 startAt="2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신규 프로그램이나 정책 대안을 개발하기 위한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대상집단이 가지고 있는 욕구가 무엇인지를 파악하고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이들 욕구의 우선순위를 파악한 후 새로운 프로그램이나 정책 대안을 수립하기 위해 얻는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빈곤계층이 밀집한 지역을 대상으로 어떤 심각한 문제가 있는지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단기적으로 어떤 서비스를 필요로 하는지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소득 수준별 계층에 따라 가지고 있는 욕구가 무엇인지 등에 관해 파악하는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욕구조사에 포함되어야 할 내용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8682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사회자원을 활용하기 위한 자료기초자료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프로그램이나 정책대안을 개발하고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개발 이후 보다 효율성과 실현가능성을 높이는데 기여할 수 있는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실행 가능성을 높이는 데 필요한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의사소통망에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 관한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프로그램이나 정책대안의 내용을 전달할 수 있는 공식적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비공식적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의사소통망을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파악함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통반장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회의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읍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 동사무소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 방송사와 신문사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교육기관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종교기관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시민단체 등에 관한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지역사회 자원에 관한 정보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프로그램이나 정책대안의 실행을 위해서 활용할 수 있는 지역사회 자원을 파악해야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경제적인 후원을 할 수 있는 기관과 개인이 있는지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 공적 자원은 충분한지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서비스를 제공할 수 있는 전문인력은 있는지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프로그램을 실시할 시설은 있는 지 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욕구조사에 포함되어야 할 내용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8877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897</TotalTime>
  <Words>2238</Words>
  <Application>Microsoft Office PowerPoint</Application>
  <PresentationFormat>화면 슬라이드 쇼(4:3)</PresentationFormat>
  <Paragraphs>152</Paragraphs>
  <Slides>24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32" baseType="lpstr">
      <vt:lpstr>굴림체</vt:lpstr>
      <vt:lpstr>맑은 고딕</vt:lpstr>
      <vt:lpstr>Lucida Sans Unicode</vt:lpstr>
      <vt:lpstr>Verdana</vt:lpstr>
      <vt:lpstr>Wingdings</vt:lpstr>
      <vt:lpstr>Wingdings 2</vt:lpstr>
      <vt:lpstr>Wingdings 3</vt:lpstr>
      <vt:lpstr>광장</vt:lpstr>
      <vt:lpstr>PowerPoint 프레젠테이션</vt:lpstr>
      <vt:lpstr>1. 욕구조사의 개념</vt:lpstr>
      <vt:lpstr>2. 욕구의 유형</vt:lpstr>
      <vt:lpstr>2. 욕구의 유형</vt:lpstr>
      <vt:lpstr>3.욕구 조사의 필요성</vt:lpstr>
      <vt:lpstr>3. 욕구 조사의 필요성</vt:lpstr>
      <vt:lpstr>4. 욕구조사 내용</vt:lpstr>
      <vt:lpstr>4. 욕구조사에 포함되어야 할 내용</vt:lpstr>
      <vt:lpstr>4. 욕구조사에 포함되어야 할 내용</vt:lpstr>
      <vt:lpstr>5. 욕구조사의 종류</vt:lpstr>
      <vt:lpstr>5. 욕구조사의 종류</vt:lpstr>
      <vt:lpstr>6. 욕구조사의 과정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8. 욕구조사를 마친 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최윤정</dc:creator>
  <cp:lastModifiedBy>USER</cp:lastModifiedBy>
  <cp:revision>39</cp:revision>
  <dcterms:created xsi:type="dcterms:W3CDTF">2011-05-26T09:53:57Z</dcterms:created>
  <dcterms:modified xsi:type="dcterms:W3CDTF">2024-11-05T06:55:42Z</dcterms:modified>
</cp:coreProperties>
</file>