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309" r:id="rId2"/>
    <p:sldId id="257" r:id="rId3"/>
    <p:sldId id="307" r:id="rId4"/>
    <p:sldId id="308" r:id="rId5"/>
    <p:sldId id="298" r:id="rId6"/>
    <p:sldId id="310" r:id="rId7"/>
    <p:sldId id="311" r:id="rId8"/>
    <p:sldId id="312" r:id="rId9"/>
    <p:sldId id="299" r:id="rId10"/>
    <p:sldId id="304" r:id="rId11"/>
    <p:sldId id="305" r:id="rId12"/>
    <p:sldId id="306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19672" y="1628800"/>
            <a:ext cx="6120680" cy="36004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ko-KR" altLang="en-US" sz="3600" dirty="0" smtClean="0"/>
              <a:t>정신보건사회복지 실천방법</a:t>
            </a: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en-US" altLang="ko-KR" sz="2700" dirty="0" smtClean="0"/>
              <a:t>1. </a:t>
            </a:r>
            <a:r>
              <a:rPr lang="ko-KR" altLang="en-US" sz="2700" dirty="0" smtClean="0"/>
              <a:t>사정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en-US" altLang="ko-KR" sz="2700" dirty="0" smtClean="0"/>
              <a:t>2. </a:t>
            </a:r>
            <a:r>
              <a:rPr lang="ko-KR" altLang="en-US" sz="2700" dirty="0" smtClean="0"/>
              <a:t>개인대상의 실천방법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en-US" altLang="ko-KR" sz="2700" dirty="0" smtClean="0"/>
              <a:t>3. </a:t>
            </a:r>
            <a:r>
              <a:rPr lang="ko-KR" altLang="en-US" sz="2700" dirty="0" smtClean="0"/>
              <a:t>집단 대상의 실천방법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en-US" altLang="ko-KR" sz="2700" dirty="0" smtClean="0"/>
              <a:t>4. </a:t>
            </a:r>
            <a:r>
              <a:rPr lang="ko-KR" altLang="en-US" sz="2700" dirty="0" smtClean="0"/>
              <a:t>가족 대상의 실천방법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en-US" altLang="ko-KR" sz="2700" dirty="0" smtClean="0"/>
              <a:t>5. </a:t>
            </a:r>
            <a:r>
              <a:rPr lang="ko-KR" altLang="en-US" sz="2700" dirty="0" smtClean="0"/>
              <a:t>지역사회정신보건과 실천방법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endParaRPr lang="ko-KR" altLang="en-US" sz="27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9170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4) PIE(Person-in-environment)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PIE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 요소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환경적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기본 욕구 체계의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영양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고용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경제적 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교통수단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차별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훈련체계의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 체계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안전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사회서비스체계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자발적 모임체계의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감정적 지지체계의 문제에서의 차별 등으로 나누어 사정함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정신건강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영역을 위한 진단은 정신과의사의 확인이 반드시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DSM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기반하여 사정함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신체건강문제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ko-KR" sz="2000" dirty="0">
                <a:latin typeface="돋움" pitchFamily="50" charset="-127"/>
                <a:ea typeface="돋움" pitchFamily="50" charset="-127"/>
              </a:rPr>
              <a:t>질병 및 관련 건강 문제의 국제 통계 </a:t>
            </a:r>
            <a:r>
              <a:rPr lang="ko-KR" altLang="ko-KR" sz="2000" dirty="0" smtClean="0">
                <a:latin typeface="돋움" pitchFamily="50" charset="-127"/>
                <a:ea typeface="돋움" pitchFamily="50" charset="-127"/>
              </a:rPr>
              <a:t>분류 </a:t>
            </a:r>
            <a:r>
              <a:rPr lang="ko-KR" altLang="ko-KR" sz="2000" dirty="0">
                <a:latin typeface="돋움" pitchFamily="50" charset="-127"/>
                <a:ea typeface="돋움" pitchFamily="50" charset="-127"/>
              </a:rPr>
              <a:t>10차 개정(ICD-10)은,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세계보건기구에서 </a:t>
            </a:r>
            <a:r>
              <a:rPr lang="ko-KR" altLang="ko-KR" sz="2000" dirty="0" smtClean="0">
                <a:latin typeface="돋움" pitchFamily="50" charset="-127"/>
                <a:ea typeface="돋움" pitchFamily="50" charset="-127"/>
              </a:rPr>
              <a:t>질병과 </a:t>
            </a:r>
            <a:r>
              <a:rPr lang="ko-KR" altLang="ko-KR" sz="2000" dirty="0">
                <a:latin typeface="돋움" pitchFamily="50" charset="-127"/>
                <a:ea typeface="돋움" pitchFamily="50" charset="-127"/>
              </a:rPr>
              <a:t>증상 등을 </a:t>
            </a:r>
            <a:r>
              <a:rPr lang="ko-KR" altLang="ko-KR" sz="2000" dirty="0" smtClean="0">
                <a:latin typeface="돋움" pitchFamily="50" charset="-127"/>
                <a:ea typeface="돋움" pitchFamily="50" charset="-127"/>
              </a:rPr>
              <a:t>분류해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ko-KR" sz="2000" dirty="0" smtClean="0">
                <a:latin typeface="돋움" pitchFamily="50" charset="-127"/>
                <a:ea typeface="돋움" pitchFamily="50" charset="-127"/>
              </a:rPr>
              <a:t>놓은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단순한 클라이언트 말이나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 정보는 진단명과 병원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의사의 이름과 진단 시점 등을 질문하여 정확한 정보를 확인하여 기재하는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938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통합적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한국정신보건사회복지학회가 정신보건 전문요원 인턴훈련을 위해 개발한 심리사회적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심리사회적 사정체계란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중요한 심리사회적 그리고 환경적 측면과 관련된 구조화된 개입을 형식화하기 위한 도구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체계는 사회사업실천은 위한 길잡이가 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다학제간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관계에서 다른 전문직들에게 사회복지실천에서의 심리사회적 관심을 전달하는 체계가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475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000982"/>
              </p:ext>
            </p:extLst>
          </p:nvPr>
        </p:nvGraphicFramePr>
        <p:xfrm>
          <a:off x="1691680" y="764704"/>
          <a:ext cx="6196013" cy="490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/>
                      </a:pP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정보수집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err="1" smtClean="0">
                          <a:latin typeface="돋움" pitchFamily="50" charset="-127"/>
                          <a:ea typeface="돋움" pitchFamily="50" charset="-127"/>
                        </a:rPr>
                        <a:t>인적사항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주요문제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클라이언트 및 정보제공자가 기술하는 주관적 문제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현 문제 및 과거병력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의뢰과정과 </a:t>
                      </a:r>
                      <a:r>
                        <a:rPr lang="ko-KR" altLang="en-US" sz="1400" dirty="0" err="1" smtClean="0">
                          <a:latin typeface="돋움" pitchFamily="50" charset="-127"/>
                          <a:ea typeface="돋움" pitchFamily="50" charset="-127"/>
                        </a:rPr>
                        <a:t>면접당시의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 클라이언트 상태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정신상태검사 참고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err="1" smtClean="0">
                          <a:latin typeface="돋움" pitchFamily="50" charset="-127"/>
                          <a:ea typeface="돋움" pitchFamily="50" charset="-127"/>
                        </a:rPr>
                        <a:t>개인력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가족력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2"/>
                      </a:pP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심리사회적 사정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심리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사회적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환경적 문제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PIE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참고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강점과 약점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이용자원 체계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공식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비공식 자원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사정을 위한 이론적 근거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문제 원인에 대해 주요개념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이론 근거로 기술</a:t>
                      </a:r>
                      <a:endParaRPr lang="ko-KR" altLang="en-US" sz="14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3"/>
                      </a:pP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목표 및 계획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개입을 위한 이론적 근거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이론에 기반을 둔 개입방법과 모델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장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단기 목표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</a:t>
                      </a:r>
                      <a:r>
                        <a:rPr lang="en-US" altLang="ko-KR" sz="1400" baseline="0" dirty="0" smtClean="0">
                          <a:latin typeface="돋움" pitchFamily="50" charset="-127"/>
                          <a:ea typeface="돋움" pitchFamily="50" charset="-127"/>
                        </a:rPr>
                        <a:t> </a:t>
                      </a:r>
                      <a:r>
                        <a:rPr lang="ko-KR" altLang="en-US" sz="1400" baseline="0" dirty="0" smtClean="0">
                          <a:latin typeface="돋움" pitchFamily="50" charset="-127"/>
                          <a:ea typeface="돋움" pitchFamily="50" charset="-127"/>
                        </a:rPr>
                        <a:t>클라이언트와 </a:t>
                      </a:r>
                      <a:r>
                        <a:rPr lang="ko-KR" altLang="en-US" sz="1400" baseline="0" dirty="0" err="1" smtClean="0">
                          <a:latin typeface="돋움" pitchFamily="50" charset="-127"/>
                          <a:ea typeface="돋움" pitchFamily="50" charset="-127"/>
                        </a:rPr>
                        <a:t>사회복지사</a:t>
                      </a:r>
                      <a:r>
                        <a:rPr lang="ko-KR" altLang="en-US" sz="1400" baseline="0" dirty="0" smtClean="0">
                          <a:latin typeface="돋움" pitchFamily="50" charset="-127"/>
                          <a:ea typeface="돋움" pitchFamily="50" charset="-127"/>
                        </a:rPr>
                        <a:t> 합의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치료계획</a:t>
                      </a:r>
                      <a:endParaRPr lang="ko-KR" altLang="en-US" sz="14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4"/>
                      </a:pP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사회복지사의 의견과 논의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5"/>
                      </a:pPr>
                      <a:r>
                        <a:rPr lang="ko-KR" altLang="en-US" sz="1600" dirty="0" err="1" smtClean="0">
                          <a:latin typeface="돋움" pitchFamily="50" charset="-127"/>
                          <a:ea typeface="돋움" pitchFamily="50" charset="-127"/>
                        </a:rPr>
                        <a:t>슈퍼바이저의</a:t>
                      </a: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 의견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4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사정은 정신보건영역에서 실천 뿐만 아니라 전체 사회복지실천을 위한 핵심영역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사정은 인간과 환경의 지속적인 변화를 감안하여 하나의 결과라기 보다는 과정으로 해석되어야 하고 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그리고 여기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초점을 맞춘 구체적인 정확한 사정은 클라이언트와 환경과의 만남을 위한 객관적 기초를 제공하는 면에서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정신의학에서 진단의 기초가 되는 정신병적 증상과 기능사정을 위한 정신상태검사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심리사회적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강점사정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PIE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통합적 사정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개의 축으로 구성된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DSM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에서 정신의학자들이 핵심내용으로 간주하는 영역은 축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집중되어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관심은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Ⅳ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심리사회적 기능에 대한 사정으로 볼 수 있으며 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일반적인 기능사정 내용은 관련된 모든 전문가들이 관심을 갖는 내용임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외모와 태도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외모는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사정당시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환자의 나이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특징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청결상태로 표현하여 환자의 전반적인 외모가 머리에 그려질 수 있도록 기록함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태도는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면접자에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반응을 사정하는 내용으로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만나는 것과 병원에 온 것에 환자의 반응을 가능한 객관적으로 기록함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505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언어를 포함하여 모든 행동을 자세히 관찰한 내용을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시간과 공간의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지남력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주로 신경계통의 이상이나 치매 등 기질적 문제로 발생하는 질환과 연결되는 사정내용을 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간단한 확인방법으로 오늘이 며칠입니까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위치에 대한 질문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기억력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오래된 기억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섬망의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중요한 자료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후각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미각 등의 내용을 사정하고 주로 기질적이거나 신경계통의 문제와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관련있는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경우가 대다수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지적능력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아동의 경우 나이에 맞는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지적발달을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보이나 등 전반적인 환자의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지적능력을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아이큐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 능력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123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기분과 정서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기분은 분노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흥분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유쾌함 등의 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반응의 적합성과 적절성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불안정서 등으로 나누어 살펴봄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일반적으로 평소 기분상태와 상황적으로 적절한 수준의 감정표현 여부 등을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지각능력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착각과 환각으로 나누어 사정하고 지각 형태와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이인증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비현실감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혹은 환청의 구체적 형태나 유무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기록함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정신분열증 등 주요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등을 위한 진단에 핵심적인 자료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 과정과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생각과 사고의 과정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적절함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논리적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분명함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지리멸렬함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사고의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망상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강박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사고내용장애도 정신분열증 주요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정신증을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위한 핵심적인 자료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0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통찰력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 상태에 대한 이해력의 수준을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 혹은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나누어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뛰어남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좋음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손상된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매우 낮은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없음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정신의학적 치료에서 통찰력은 매주 중요한 변수로서 자신의 증상과 상태에 대하 이해가 적절하지 않은 경우 적절한 이해가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생길때까지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치료가 보류됨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⑪  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판단력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자신과 타인의 행동의 결과에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이해수준을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사정하는 내용으로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나누어 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도덕적 발달 수준을 포함한 인지능력도 이항목과 연결됨 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463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심리사회적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심리체계는 독립적으로 존재하는 것이 아니라 생물학적 체계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체계와 끊임없이 상호작용한다고 전재하며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문제행동은 개인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사회체계 등이 서로 영향을 주고 받는 가운데 나타난 것으로 간주함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 및 가족의 직접적 환경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 속의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인간등을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철저히 조사하는 사정이 강조되며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현재기능은 물론 과거 사건들의 영향을 받는 다고 간주함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하지만 여기에서 제시하고 있는 환경은 현재 생태체계이론에서 제시하고 있는 거시적 환경은 거의 포함되지 않고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928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강점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강점사정시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유용한 가이드 라인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상황에 대해 클라이언트가 이해하는 것이 중심이 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신뢰하라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원하는 것이 무엇인지 발견하라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클라이어트와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그를 둘러싼 환경의 강점을 사정하라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다차원적으로 강점을 사정하라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독특함을 발견하는 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사용하라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언어를 사용하라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워커와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공동작업으로 진행하라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사정의 내용에 대해서는 합의에 이르도록 하라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비난하지 말라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인과적 사고를 지양하라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진단하지 말고 사정하라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00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4) PIE(Person-in-environment)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PIE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사회사업적 개념과 구조에 영향을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 요소로 구성되고 처음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두가지는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사회사업의 핵심적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개인과 환경에 대한 내용으로 구성되어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두번째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두가지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요소는 타 전문직의 분류작업을 사용하여 정신적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문제를 확인하도록 구성됨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PIE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 요소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기능수행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기능사정을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가족원으로서의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타인과의 대인관계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직업적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특수한 삶의 상황에서 개인에게 주어지는 역할로 분류하고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역할의 문제를 유형별로 나누어 문제의 심각한 정도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지속기간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개인의 자신의 역할수행상의 문제에 대한 대처능력으로 체계화하여 사정함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710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1206</TotalTime>
  <Words>1001</Words>
  <Application>Microsoft Office PowerPoint</Application>
  <PresentationFormat>화면 슬라이드 쇼(4:3)</PresentationFormat>
  <Paragraphs>83</Paragraphs>
  <Slides>12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21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정신보건사회복지 실천방법  1. 사정 2. 개인대상의 실천방법 3. 집단 대상의 실천방법 4. 가족 대상의 실천방법 5. 지역사회정신보건과 실천방법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64</cp:revision>
  <dcterms:created xsi:type="dcterms:W3CDTF">2011-09-05T13:36:33Z</dcterms:created>
  <dcterms:modified xsi:type="dcterms:W3CDTF">2024-05-08T07:33:33Z</dcterms:modified>
</cp:coreProperties>
</file>