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7" r:id="rId2"/>
    <p:sldId id="304" r:id="rId3"/>
    <p:sldId id="309" r:id="rId4"/>
    <p:sldId id="258" r:id="rId5"/>
    <p:sldId id="294" r:id="rId6"/>
    <p:sldId id="295" r:id="rId7"/>
    <p:sldId id="305" r:id="rId8"/>
    <p:sldId id="289" r:id="rId9"/>
    <p:sldId id="298" r:id="rId10"/>
    <p:sldId id="306" r:id="rId11"/>
    <p:sldId id="299" r:id="rId12"/>
    <p:sldId id="265" r:id="rId13"/>
    <p:sldId id="283" r:id="rId14"/>
    <p:sldId id="310" r:id="rId15"/>
    <p:sldId id="293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135685"/>
            <a:ext cx="9144000" cy="467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소집단이론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일반체계이론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생태학적 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구조기능주의이론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갈등이론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상호작용이론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교환이론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여성주의이론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20000"/>
              </a:lnSpc>
            </a:pPr>
            <a:r>
              <a:rPr lang="ko-KR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제 </a:t>
            </a:r>
            <a:r>
              <a:rPr lang="en-US" altLang="ko-KR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ko-KR" altLang="en-US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 다문화이론</a:t>
            </a:r>
            <a:endParaRPr lang="en-US" altLang="ko-KR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20346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06084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13285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826236"/>
            <a:chOff x="-35497" y="692696"/>
            <a:chExt cx="9179497" cy="682623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에너지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유지될 수 있게 하는 일종의 정보나 자원으로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내부에서 산출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또는 외부에서 유입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상승작용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내부 또는 외부와의 상호작용이 증가함으로써 체계 내에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에너지의 양이 증가하는 현상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엔트로피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소멸해 가거나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무질서해지고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비조직화되는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정보나 에너지를 받아들여 자원을 만들어 내는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환경으로부터 에너지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 등을 받아들이는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자신에게 투입된 에너지를 적절하게 변형하는 재조직화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내에서 변형된 에너지를 환경으로 방출하는 과정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동등종결성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처음의 조건과 수단이 어떠하든 동일한 결과 산출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다중종결성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처음의 조건과 수단이 비슷하다고 할지라도 다른 결과 산출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체계의 평형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혼란을 유발하기도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항상성을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변화를 극소화하면서 체계 자체를 유지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수준의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체계에 급진적이고 불연속적인 변화를 통하여 체계 전체를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시키는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수준의 변화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6679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투입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전환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산출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-36512" y="0"/>
            <a:ext cx="9180512" cy="6815123"/>
            <a:chOff x="-36512" y="0"/>
            <a:chExt cx="9180512" cy="6815123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0"/>
              <a:ext cx="26532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체계의 발달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1129968"/>
              <a:ext cx="91440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발달은 복잡한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요인이 상호 작용한 산물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타인과 지속적으로 상징적 상호교환을 통해 발달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성원 간의 상호작용을 통해 개인의 변화가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체계에도 영향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행동을 이해하기 위해서는 개인의 현재 기능 상태에 대한 역동적 관점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체계의 구성원으로서 참여하는 방식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시간에 따른 참여의 변화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정도뿐만 아니라 체계 자체의 변화속성 등을 고려해야 함</a:t>
              </a:r>
            </a:p>
          </p:txBody>
        </p: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601524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개인의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6512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6512" y="3068960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가족체계의 발달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Rectangle 69"/>
            <p:cNvSpPr>
              <a:spLocks noChangeArrowheads="1"/>
            </p:cNvSpPr>
            <p:nvPr/>
          </p:nvSpPr>
          <p:spPr bwMode="auto">
            <a:xfrm>
              <a:off x="0" y="3645024"/>
              <a:ext cx="9144000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가족은 일련의 규범적인 생활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가족생활주기를 거치는 단위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가족이 적절한 생활전이를 하지 못할 경우 가족은 정신건강 문제발생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가족은 수직적 스트레스 유발요인과 수평적 스트레스 유발요인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경험함으로써 변화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생활단계에서는 가족위기가 발생되므로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단계별 발달과업을 수행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해야 함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Carter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McGoldrick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가족생활주기와 발달과업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가족생활단계의 변화에 맞게 가족 상호작용 유형을 변화시키지 못하면 역기능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가족관계 형성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역기능적 가족의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191136"/>
            <a:ext cx="9180513" cy="6444108"/>
            <a:chOff x="-36512" y="191136"/>
            <a:chExt cx="9180513" cy="6444108"/>
          </a:xfrm>
        </p:grpSpPr>
        <p:grpSp>
          <p:nvGrpSpPr>
            <p:cNvPr id="5" name="그룹 4"/>
            <p:cNvGrpSpPr/>
            <p:nvPr/>
          </p:nvGrpSpPr>
          <p:grpSpPr>
            <a:xfrm>
              <a:off x="0" y="191136"/>
              <a:ext cx="9144001" cy="523220"/>
              <a:chOff x="0" y="191136"/>
              <a:chExt cx="9144001" cy="523220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91136"/>
                <a:ext cx="44165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4.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692696"/>
              <a:ext cx="59715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적응적 체계와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11671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체계 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구조를 해체하고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재구조화함으로써 또는 더욱 분화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 복잡한 체계가 됨으로써 환경적 요구에 대처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체계는 선별적 적응과정을 활용하므로 시간이 지남에 따라 체계는 더욱 정교화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 환경에 선별적으로 적응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체계의 개방성은 체계의 생존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변화능력의 기반을 이루는 필수 요인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개방체계는 안정된 상태를 유지하고 체계와 환경 사이의 적합성을 성취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적응적 체계는 하위체계 간의 역동적인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시작 조건이나 방법이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더라도 동일한 최종 상태에 도달할 수 있는 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역할의 수와 유형을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발달을 조장하는 능력 등을 지님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증상에 대한 관점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문제와 증상은 역기능적 체계에 대한 은유인 동시에 적응방법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정신내적 갈등에서 원인을 찾기보다 체계 내부 또는 체계와 환경 사이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상호작용적 현상을 분석해야 함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증상은 체계가 역기능적 상호작용 유형을 지속적으로 유지함으로써 안정 상태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유지하고 체계의 파괴나 소멸을 방지해 주는 기능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6303788"/>
            <a:chOff x="-1" y="928670"/>
            <a:chExt cx="9144001" cy="630378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95108"/>
              <a:ext cx="9144000" cy="553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문제나 증상의 원인 제거보다는 내부의 부분 간의 상호작용이나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체계와 환경 사이의 관계를 변화시키는데 초점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 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성원 사이의 상호 의존성과 상호 관련성을 파악하여 증상을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일으키는 역기능적 상호작용 유형을 변화시켜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증상을 제거하고 개인의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기능을 증진함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체계의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 수준의 변화를 통한 증상의 제거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 체계를 곧바로 기능적 체계로 변환시키는 것은 불가능하므로 중간 단계로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일시적인 역기능적 체계를 만든 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다시 기능적 체계로 변환시켜 문제나 증상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제거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과거보다 현재 체계 내의 역기능적 상호작용 유형에 치료적 초점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관계를 맺고 있는 체계 모두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개입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1" y="214290"/>
            <a:ext cx="9144001" cy="1955863"/>
            <a:chOff x="-1" y="928670"/>
            <a:chExt cx="9144001" cy="195586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479084"/>
              <a:ext cx="9144000" cy="140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일반체계이론에서는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변화대리인으로 규정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600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변화대리인의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601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928670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변화대리인의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1" y="150017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dist"/>
              <a:endParaRPr lang="ko-KR" altLang="en-US" dirty="0"/>
            </a:p>
          </p:txBody>
        </p:sp>
      </p:grpSp>
      <p:sp>
        <p:nvSpPr>
          <p:cNvPr id="9" name="Rectangle 67"/>
          <p:cNvSpPr>
            <a:spLocks noChangeArrowheads="1"/>
          </p:cNvSpPr>
          <p:nvPr/>
        </p:nvSpPr>
        <p:spPr bwMode="auto">
          <a:xfrm>
            <a:off x="0" y="2185700"/>
            <a:ext cx="2212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4)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개입기법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6512" y="27089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dist"/>
            <a:endParaRPr lang="ko-KR" altLang="en-US" dirty="0"/>
          </a:p>
        </p:txBody>
      </p:sp>
      <p:sp>
        <p:nvSpPr>
          <p:cNvPr id="11" name="Rectangle 69"/>
          <p:cNvSpPr>
            <a:spLocks noChangeArrowheads="1"/>
          </p:cNvSpPr>
          <p:nvPr/>
        </p:nvSpPr>
        <p:spPr bwMode="auto">
          <a:xfrm>
            <a:off x="0" y="2636912"/>
            <a:ext cx="91440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Compton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</a:t>
            </a:r>
            <a:r>
              <a:rPr lang="en-US" altLang="ko-KR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Galaway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사회복지실천 개입기법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601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다음에서는 가족치료의 대표적 기법만 논의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 실연 및 경계선 설정 </a:t>
            </a:r>
            <a:endParaRPr lang="en-US" altLang="ko-KR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 실연기법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치료자가 치료시간에 가족의 상호작용 유형을 직접 확인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하고자 할 때 사용하는 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경계선 설정기법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하위체계 간의 독립성과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침투성을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허용할 수 있는 경계선을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만드는 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예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602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지시</a:t>
            </a: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지시기법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직설적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은유적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역설적 지시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처방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제지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시련기법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)(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603-604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165898"/>
            <a:chOff x="-1" y="71414"/>
            <a:chExt cx="9144002" cy="6165898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3945269"/>
              <a:chOff x="0" y="71414"/>
              <a:chExt cx="9144001" cy="3945269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3445203"/>
                <a:chOff x="0" y="571480"/>
                <a:chExt cx="9144001" cy="3445203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9144000" cy="33239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(3)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재정의</a:t>
                  </a:r>
                  <a:endPara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재정의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행동이나 사건이 지니는 부정적 의미를 긍정적 의미로 변화시켜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주는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재명명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긍정적 의미부여 기법으로도 불림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(4) 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순환적 질문</a:t>
                  </a:r>
                </a:p>
                <a:p>
                  <a:pPr algn="dist">
                    <a:lnSpc>
                      <a:spcPct val="15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순환적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개인의 증상행동을 가족성원 간의 관계상의 문제로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재규정하기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위하여 사용하는 기법으로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차이에 관한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가설적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행동의 효과에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대한 질문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삼인군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질문 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604</a:t>
                  </a:r>
                  <a:r>
                    <a:rPr lang="ko-KR" altLang="en-US" sz="2000" b="1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참조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개입기법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2373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" name="Rectangle 67"/>
          <p:cNvSpPr>
            <a:spLocks noChangeArrowheads="1"/>
          </p:cNvSpPr>
          <p:nvPr/>
        </p:nvSpPr>
        <p:spPr bwMode="auto">
          <a:xfrm>
            <a:off x="0" y="6290156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 23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생태학적 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일반체계이론의 사회관과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체계 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일반체계이론의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22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일반체계이론</a:t>
            </a:r>
            <a:endParaRPr lang="ko-KR" altLang="en-US" sz="3800" dirty="0"/>
          </a:p>
        </p:txBody>
      </p:sp>
      <p:grpSp>
        <p:nvGrpSpPr>
          <p:cNvPr id="9" name="그룹 8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6" name="Picture 2" descr="C:\Users\User\Desktop\pc\문화여가\사진모음\사진(2012.5.-11.)\2012-06-28 16.17.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440160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생물학자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Bertalanffy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년대에 처음 제시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1960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년대 사회복지실천 도입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현상을 설명하고 예측하고 통제할 수 있는 이론적 모델을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기능을 하는 작업가설로서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세포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모든 형태의 인간 연합체에 적용 가능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독특한 방식으로 상호작용하고 지속적으로 존재하는 구성요소를 포함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조직화된 전체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체계이론의 등장으로 기존의 기계적이고 환원론적 사고에서 탈피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직선적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원인론에서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순환적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원인론으로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행동을 일으키는 다양한 변인의 상호작용을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이해할 수 있는 개념적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준거틀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마련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일반체계이론이 사회복지실천에 도입되어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정보의 조직화와 통합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인간과 상호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작용하는 다양한 체계에 대한 통합적 관점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복합체에 대한 이중적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초점의 유지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사정과 개입 영역의 확대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적응과 부적응의 이해에 긍정적 기여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그러나 일반체계이론에 대한 전문직 평가는 긍정과 부정으로 상반되고 있으나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인공두뇌이론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의사소통이론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이론까지 포함하는 것으로 확대되고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일반체계이론의 한계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난해하고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복잡하고 고도로 추상적 개념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216009" cy="6877839"/>
            <a:chOff x="-35497" y="0"/>
            <a:chExt cx="9216009" cy="6877839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6877839"/>
              <a:chOff x="-35496" y="108951"/>
              <a:chExt cx="9179496" cy="6877839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6877839"/>
                <a:chOff x="-1" y="108951"/>
                <a:chExt cx="9144001" cy="6877839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사회관과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4186023"/>
                  <a:ext cx="9144000" cy="28007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어떤 형태의 규칙적 상호작용이나 상호 의존성에 의해 통합된 조직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전체를 형성하기 위하여 서로 조화를 이룬 통합된 부분들로 구성되고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</a:p>
                <a:p>
                  <a:pPr algn="dist">
                    <a:lnSpc>
                      <a:spcPct val="11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경계를 초월하여 외부 환경과도 지속적인 에너지 교환을 통해 생존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변화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발달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  <a:p>
                  <a:pPr algn="dist"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체계의 변화는 체계 자체의 변화에 머무르는 것이 아니라 환경의 변화를 야기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비교적 안정된 구조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안정된 상호작용 유형을 보유</a:t>
                  </a: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체계는 다양한 수준에 걸쳐 존재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상위체계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체계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-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하위체계에 동시에 속함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일반체계이론은 가족체계 이해에 잘 적용됨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1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일반체계이론의 기본가정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교재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585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쪽 표 </a:t>
                  </a:r>
                  <a:r>
                    <a:rPr lang="en-US" altLang="ko-KR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22-1 </a:t>
                  </a:r>
                  <a:r>
                    <a:rPr lang="ko-KR" altLang="en-US" sz="2000" b="1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참조</a:t>
                  </a:r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657631"/>
                <a:ext cx="479650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인간과 사회에 대한 관점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161687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07707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부분으로 분리된 존재가 아니라 통합된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 기능하며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전체의 기능수준은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사회라는 각 부분의 기능 정도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단순히 합한 것 이상의 것이며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부분의 변화는 전체 인간의 사회적 기능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영향 미침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 속의 인간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외부 체계와 끊임없이 상호 작용하며 상호 의존하는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자신의 욕구에 맞게 환경을 수정할 수 있을 뿐만 아니라 환경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요구에 맞게 자신의 행동을 수정할 수 있는 능력을 지니며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환경과의 끊임없는 역동적 상호작용의 산물</a:t>
              </a:r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573016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861582"/>
            <a:chOff x="-35497" y="0"/>
            <a:chExt cx="9179497" cy="6861582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409118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구조 및 조직적 속성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844824"/>
              <a:ext cx="9144000" cy="5016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성원 사이에서 지속적으로 나타나는 안정된 관계 유형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비합산성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전체는 부분의 총합 그 이상이다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체계는 부분 간의 관계체계와는 다른 관계 특성을 지님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에너지 교환을 촉진하는 체계 성원의 집합으로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 간의 지속적인 상호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교환활동에 의해 조직화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체계는 상위체계에 의존하고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하위체계의 방향을 제시해야 적절히 기능하고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부분간의 반복적 상호작용을 통해 하위체계와 위계질서 형성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홀론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holon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부분인 동시에 전체인 총체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(entity)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가족체계는 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흥미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기능에 따라 하위체계를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하계체계간의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가족은 기능함</a:t>
              </a:r>
            </a:p>
          </p:txBody>
        </p:sp>
      </p:grp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1" y="184482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Rectangle 67"/>
          <p:cNvSpPr>
            <a:spLocks noChangeArrowheads="1"/>
          </p:cNvSpPr>
          <p:nvPr/>
        </p:nvSpPr>
        <p:spPr bwMode="auto">
          <a:xfrm>
            <a:off x="-36512" y="1249596"/>
            <a:ext cx="49584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체계 내부의 구조와 조직</a:t>
            </a:r>
            <a:endParaRPr lang="en-US" altLang="ko-KR" sz="2800" b="1" dirty="0">
              <a:solidFill>
                <a:srgbClr val="00CC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564626"/>
            <a:chOff x="-35497" y="692696"/>
            <a:chExt cx="9179497" cy="656462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가족성원과 체계는 생활주기상의 각 단계에서 직면하는 요구를 수용하고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할 수 있어야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퇴직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가족전이과정에서 가족의 역할분화가 일어남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지위와 연관된 문화적 유형의 총합이며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여러 가지 역할을 동시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수행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사회체계는 수단적 역할과 표현적 역할을 가지며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이들 역할의 상호 보완성은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기능과 직결됨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역할보완성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역할관계의 적합성과 성원의 성장과 창조적 적응과 관련된 개념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역할보완성을 성취하지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 스트레스가 야기되고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역할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변화에 대한 요구를 받는 등 체계는 역할긴장 경험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위계질서 특히 가족내의 위계질서는 연령과 성이라는 기준에 의해 자연발생적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형성되지만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가족성원의 역할이나 권력에 변화가 일어나면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세대간 결탁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가족체계가 권력의 분화와 위계서열을 규정하고 변화시키는 과정은 가족구조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형성과 변화에 중요한 요인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50754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체계 내부의 구조와 조직 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351811"/>
            <a:chOff x="-35497" y="692696"/>
            <a:chExt cx="9179497" cy="63518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환경과 구별 짓는 체계 주변의 상상적 테두리 또는 점선으로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외부의 성원을 규정할 뿐만 아니라 환경과 체계를 구분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개방체계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내에서의 자유로운 정보교환과 자원교환을 허용하며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부터와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외부로의 상대적으로 자유로운 에너지 흐름을 인정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폐쇄체계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환경과 고립되어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융통성이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분화가 이루어지지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효과적인 역기능적 체계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체계는 주변체계와의 교류를 통하여 에너지를 유입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하거나 변화할 수 있는 능력과 스스로를 유지할 수 있는 능력이 있어야 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안정성을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환경으로부터의 투입을 선별적으로 받아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들임으로써 재조직화할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폐쇄체계는 융통성이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분화가 이루어지지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덜 효과적인 역기능체계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2530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체계 외부와의 관계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0" y="71414"/>
            <a:ext cx="9144001" cy="6514753"/>
            <a:chOff x="0" y="71414"/>
            <a:chExt cx="9144001" cy="6514753"/>
          </a:xfrm>
        </p:grpSpPr>
        <p:grpSp>
          <p:nvGrpSpPr>
            <p:cNvPr id="4" name="그룹 7"/>
            <p:cNvGrpSpPr/>
            <p:nvPr/>
          </p:nvGrpSpPr>
          <p:grpSpPr>
            <a:xfrm>
              <a:off x="0" y="548680"/>
              <a:ext cx="9144001" cy="6037487"/>
              <a:chOff x="0" y="548680"/>
              <a:chExt cx="9144001" cy="603748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6037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체계의 역동적 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체계는 지속적으로 변화를 추구함과 동시에 역동적 균형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상태를 유지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자기지향적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변화를 창출해 내려는 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--&gt;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형태변형적 속성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자기규제적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 내부의 규칙과 가치를 보존하고 안정성을 유지하려는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--&gt;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형태정체적 속성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항상성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체계가 균형을 위협받았을 때 이를 회복하려는 경향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지속적인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변화의 상태에 놓여 있는 동시에 역동적인 균형 상태를 유지하는 경향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외부체계로부터의 투입 없이 평형 상태를 유지할 수 있는 체계의 능력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안정 상태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체계가 균형을 이루고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부분 간의 관계를 유지하고 쇠퇴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하여 붕괴하지 않게 하기 위해 환경과의 융통성 있는 에너지 교환관계를 유지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 있는 상태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긴장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체계의 내적인 구조적 조직상의 스트레스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긴장은 체계가 환경과 상호 작용하는 과정에서 이루어지는 체계 진화의 자연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스러운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부분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개방적 가족은 스트레스와 긴장을 경험하지만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이를 처리하고 성장할 수 있음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57148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71414"/>
              <a:ext cx="39741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역동 및 진화적 속성</a:t>
              </a:r>
              <a:endParaRPr lang="en-US" altLang="ko-KR" sz="2000" b="1" dirty="0">
                <a:solidFill>
                  <a:srgbClr val="FFFF00"/>
                </a:solidFill>
                <a:latin typeface="+mj-lt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95160"/>
            <a:ext cx="9180512" cy="6713708"/>
            <a:chOff x="-36512" y="692696"/>
            <a:chExt cx="9180512" cy="67137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93830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사람 또는 그 이상의 개인 사이에서 정보를 전달하는 체계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사람 또는 그 이상의 사람들 사이에서 일어나는 연속적이고 상호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적인 일련의 접촉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의사소통은 ‘차이를 만들어 내는 차이’이므로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의사소통과 비언어적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의사소통을 모두 고려해야 이해 가능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작동을 점검하고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적응적 행동이 필요한지를 판단하고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있는 능력으로서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현상을 유지하기 위한 일종의 규제신호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체계가 성원 사이의 규정된 관계를 유지하거나 회복하기 위하여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591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삼각관계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두 사람이 의사소통을 할 때 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자가 상호작용에 합류하는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체계내의 혼란과 역기능 야기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필요할 경우에 메시지를 재언급하거나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명확화하거나 수정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받아들이고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지각을 점검하고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구체적인 예를 들어줄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것을 요구하는 의사소통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불명확하며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대화 내용의 연결성이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질문을 무시하고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상황과 동떨어진 반응을 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부적절하게 행동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7991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과정적 속성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-7620" y="764704"/>
            <a:ext cx="2491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의사소통</a:t>
            </a:r>
            <a:endParaRPr lang="en-US" altLang="ko-KR" sz="2800" b="1" dirty="0">
              <a:solidFill>
                <a:srgbClr val="00CC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26876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2015</Words>
  <Application>Microsoft Office PowerPoint</Application>
  <PresentationFormat>화면 슬라이드 쇼(4:3)</PresentationFormat>
  <Paragraphs>219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4 부   사회체계와 사회복지실천</vt:lpstr>
      <vt:lpstr>제 22 장   일반체계이론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221</cp:revision>
  <dcterms:created xsi:type="dcterms:W3CDTF">2004-08-11T05:45:06Z</dcterms:created>
  <dcterms:modified xsi:type="dcterms:W3CDTF">2022-08-26T02:21:05Z</dcterms:modified>
</cp:coreProperties>
</file>