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15" r:id="rId2"/>
    <p:sldId id="256" r:id="rId3"/>
    <p:sldId id="316" r:id="rId4"/>
    <p:sldId id="303" r:id="rId5"/>
    <p:sldId id="317" r:id="rId6"/>
    <p:sldId id="304" r:id="rId7"/>
    <p:sldId id="305" r:id="rId8"/>
    <p:sldId id="306" r:id="rId9"/>
    <p:sldId id="307" r:id="rId10"/>
    <p:sldId id="314" r:id="rId11"/>
    <p:sldId id="310" r:id="rId12"/>
    <p:sldId id="311" r:id="rId13"/>
    <p:sldId id="318" r:id="rId14"/>
    <p:sldId id="293" r:id="rId15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14" d="100"/>
          <a:sy n="114" d="100"/>
        </p:scale>
        <p:origin x="221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607306-1A9B-4570-B33D-624D4967C451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F9D9C6-D908-4CEA-A231-2F4D07CA6E9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DD72A7-8DF2-4547-8F79-FBAC6FB69A0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AA622B-87A9-4F68-9332-ACE5C3C322A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4B2D5C-77CE-4F97-9849-44C7E82FBBC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284E5F-03DE-4B71-9DC2-BC625414E30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15DE76-AC31-4631-9E48-AFD7C5F7313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BB88A8-6EE8-4615-B924-10E2F396141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B70380-B2B6-4268-A42A-BC4B7DBC4F7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EC2D87-7C48-4796-AF77-4DEF29E26C7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ED7984-4E8E-4AB8-98D2-8C5C48984B43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D1C62E1-DC5E-4C39-BBE5-FC6A3F2CF63E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0066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fontAlgn="base" latinLnBrk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 latinLnBrk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 latinLnBrk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 latinLnBrk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0" y="1772816"/>
            <a:ext cx="9144000" cy="5349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lnSpc>
                <a:spcPct val="130000"/>
              </a:lnSpc>
            </a:pP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정신분석이론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30000"/>
              </a:lnSpc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13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분석심리이론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30000"/>
              </a:lnSpc>
            </a:pPr>
            <a:r>
              <a:rPr lang="en-US" altLang="ko-K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</a:t>
            </a: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14 </a:t>
            </a: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개인심리이론</a:t>
            </a:r>
          </a:p>
          <a:p>
            <a:pPr>
              <a:lnSpc>
                <a:spcPct val="130000"/>
              </a:lnSpc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자아심리이론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30000"/>
              </a:lnSpc>
            </a:pP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16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대상관계이론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30000"/>
              </a:lnSpc>
            </a:pP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17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교류분석이론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30000"/>
              </a:lnSpc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인본주의이론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30000"/>
              </a:lnSpc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행동주의이론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30000"/>
              </a:lnSpc>
            </a:pP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인지이론</a:t>
            </a:r>
          </a:p>
          <a:p>
            <a:endParaRPr lang="ko-KR" altLang="en-US" sz="1400" b="1" dirty="0">
              <a:solidFill>
                <a:srgbClr val="66CCFF"/>
              </a:solidFill>
            </a:endParaRP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0" y="44624"/>
            <a:ext cx="9144000" cy="1857388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3 </a:t>
            </a: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부  </a:t>
            </a:r>
            <a:b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</a:b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인간 성격과 사회복지실천</a:t>
            </a:r>
            <a:endParaRPr lang="ko-KR" altLang="en-US" sz="3800" dirty="0"/>
          </a:p>
        </p:txBody>
      </p:sp>
      <p:sp>
        <p:nvSpPr>
          <p:cNvPr id="9" name="Line 68"/>
          <p:cNvSpPr>
            <a:spLocks noChangeShapeType="1"/>
          </p:cNvSpPr>
          <p:nvPr/>
        </p:nvSpPr>
        <p:spPr bwMode="auto">
          <a:xfrm>
            <a:off x="-1" y="1700808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" name="Line 68"/>
          <p:cNvSpPr>
            <a:spLocks noChangeShapeType="1"/>
          </p:cNvSpPr>
          <p:nvPr/>
        </p:nvSpPr>
        <p:spPr bwMode="auto">
          <a:xfrm>
            <a:off x="-32" y="1772816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그룹 10"/>
          <p:cNvGrpSpPr/>
          <p:nvPr/>
        </p:nvGrpSpPr>
        <p:grpSpPr>
          <a:xfrm>
            <a:off x="-36512" y="116632"/>
            <a:ext cx="9217024" cy="6646227"/>
            <a:chOff x="-36512" y="116632"/>
            <a:chExt cx="9217024" cy="6646227"/>
          </a:xfrm>
        </p:grpSpPr>
        <p:grpSp>
          <p:nvGrpSpPr>
            <p:cNvPr id="2" name="그룹 9"/>
            <p:cNvGrpSpPr/>
            <p:nvPr/>
          </p:nvGrpSpPr>
          <p:grpSpPr>
            <a:xfrm>
              <a:off x="0" y="116632"/>
              <a:ext cx="9144001" cy="2678817"/>
              <a:chOff x="0" y="116632"/>
              <a:chExt cx="9144001" cy="2678817"/>
            </a:xfrm>
          </p:grpSpPr>
          <p:sp>
            <p:nvSpPr>
              <p:cNvPr id="2116" name="Line 68"/>
              <p:cNvSpPr>
                <a:spLocks noChangeShapeType="1"/>
              </p:cNvSpPr>
              <p:nvPr/>
            </p:nvSpPr>
            <p:spPr bwMode="auto">
              <a:xfrm>
                <a:off x="0" y="620688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548680"/>
                <a:ext cx="9144000" cy="224676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buFont typeface="Wingdings" pitchFamily="2" charset="2"/>
                  <a:buChar char="§"/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출생순위별 성격특성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(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교재 </a:t>
                </a:r>
                <a:r>
                  <a:rPr lang="en-US" altLang="ko-KR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386-388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쪽 참조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)</a:t>
                </a:r>
              </a:p>
              <a:p>
                <a:pPr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첫째 자녀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폐위된 왕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.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어린 동생과의 경쟁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독자적 생존</a:t>
                </a:r>
              </a:p>
              <a:p>
                <a:pPr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둘째 아이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속도 </a:t>
                </a:r>
                <a:r>
                  <a:rPr lang="ko-KR" altLang="en-US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조정자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경쟁심과 야망</a:t>
                </a:r>
              </a:p>
              <a:p>
                <a:pPr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중간 아이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위아래로 압박감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무력감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의존적 태도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사회관계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가족갈등 </a:t>
                </a:r>
                <a:r>
                  <a:rPr lang="ko-KR" altLang="en-US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조정자</a:t>
                </a:r>
                <a:endPara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막내아이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응석받이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.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귀찮게 붙어 다니는 아이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강한 열등감</a:t>
                </a:r>
              </a:p>
              <a:p>
                <a:pPr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외동아이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응석을 부리고 보호받음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의존심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자기중심성</a:t>
                </a:r>
                <a:endPara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출생순위에 속한 모든 아동이 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Adler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의 생활양식과 일치하는 것은 아님</a:t>
                </a:r>
              </a:p>
            </p:txBody>
          </p:sp>
          <p:sp>
            <p:nvSpPr>
              <p:cNvPr id="9" name="Rectangle 67"/>
              <p:cNvSpPr>
                <a:spLocks noChangeArrowheads="1"/>
              </p:cNvSpPr>
              <p:nvPr/>
            </p:nvSpPr>
            <p:spPr bwMode="auto">
              <a:xfrm>
                <a:off x="1" y="116632"/>
                <a:ext cx="2771800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00B0F0"/>
                    </a:solidFill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6)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가족형상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0" y="2780928"/>
              <a:ext cx="3923928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7)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가상적 최종목표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8" name="Rectangle 69"/>
            <p:cNvSpPr>
              <a:spLocks noChangeArrowheads="1"/>
            </p:cNvSpPr>
            <p:nvPr/>
          </p:nvSpPr>
          <p:spPr bwMode="auto">
            <a:xfrm>
              <a:off x="-36512" y="3284984"/>
              <a:ext cx="9144000" cy="3477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인간은 목적론적 존재이며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 행동은 목표를 지향한 행동임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가상적 최종목표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자신의 인생에서 실현하고자 하는 궁극적 목표</a:t>
              </a:r>
            </a:p>
            <a:p>
              <a:pPr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가상적 최종목표는 허구적 신념으로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정직이 최상의 정책 등이 예</a:t>
              </a:r>
            </a:p>
            <a:p>
              <a:pPr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가상적 최종목표는 자기의 창조력에 의해 형성되고 각 개인마다 독특성 지님</a:t>
              </a:r>
            </a:p>
            <a:p>
              <a:pPr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우월성의 추구 성향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생활양식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사회적 관심 등은 가상적 최종목표에 의해 결정</a:t>
              </a:r>
            </a:p>
            <a:p>
              <a:pPr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가상적 최종목표를 갖고 있지만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대부분 명확하게 자각하지 못함</a:t>
              </a:r>
            </a:p>
            <a:p>
              <a:pPr algn="dist"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그럼에도 가상적 최종목표는 성격통합의 원리로 작동하고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개인의 삶을 인도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하는 초점</a:t>
              </a:r>
            </a:p>
            <a:p>
              <a:pPr algn="dist"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가상적 목표는 현실에 효과적으로 대처하는 데 도움이 되지 못하면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수정 또는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포기해야 함</a:t>
              </a:r>
            </a:p>
            <a:p>
              <a:pPr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가상적 목표는 성취되지 못하더라도 유용할 수 있지만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해를 끼칠 수도 있음</a:t>
              </a:r>
            </a:p>
          </p:txBody>
        </p:sp>
        <p:sp>
          <p:nvSpPr>
            <p:cNvPr id="10" name="Line 68"/>
            <p:cNvSpPr>
              <a:spLocks noChangeShapeType="1"/>
            </p:cNvSpPr>
            <p:nvPr/>
          </p:nvSpPr>
          <p:spPr bwMode="auto">
            <a:xfrm>
              <a:off x="36511" y="328498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9"/>
          <p:cNvGrpSpPr/>
          <p:nvPr/>
        </p:nvGrpSpPr>
        <p:grpSpPr>
          <a:xfrm>
            <a:off x="-36512" y="44624"/>
            <a:ext cx="9180512" cy="6564626"/>
            <a:chOff x="-36512" y="44624"/>
            <a:chExt cx="9180512" cy="6564626"/>
          </a:xfrm>
        </p:grpSpPr>
        <p:grpSp>
          <p:nvGrpSpPr>
            <p:cNvPr id="3" name="그룹 15"/>
            <p:cNvGrpSpPr/>
            <p:nvPr/>
          </p:nvGrpSpPr>
          <p:grpSpPr>
            <a:xfrm>
              <a:off x="-36512" y="44624"/>
              <a:ext cx="9180512" cy="1130192"/>
              <a:chOff x="-36512" y="548680"/>
              <a:chExt cx="9180512" cy="1130192"/>
            </a:xfrm>
          </p:grpSpPr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1196752"/>
                <a:ext cx="9144000" cy="4821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buFont typeface="Wingdings" pitchFamily="2" charset="2"/>
                  <a:buChar char="§"/>
                </a:pPr>
                <a:endPara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3" name="Line 68"/>
              <p:cNvSpPr>
                <a:spLocks noChangeShapeType="1"/>
              </p:cNvSpPr>
              <p:nvPr/>
            </p:nvSpPr>
            <p:spPr bwMode="auto">
              <a:xfrm>
                <a:off x="-36512" y="1052736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" name="Rectangle 67"/>
              <p:cNvSpPr>
                <a:spLocks noChangeArrowheads="1"/>
              </p:cNvSpPr>
              <p:nvPr/>
            </p:nvSpPr>
            <p:spPr bwMode="auto">
              <a:xfrm>
                <a:off x="0" y="548680"/>
                <a:ext cx="4459875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  3.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성격발달에 대한 관점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9" name="Rectangle 69"/>
            <p:cNvSpPr>
              <a:spLocks noChangeArrowheads="1"/>
            </p:cNvSpPr>
            <p:nvPr/>
          </p:nvSpPr>
          <p:spPr bwMode="auto">
            <a:xfrm>
              <a:off x="0" y="548680"/>
              <a:ext cx="9144000" cy="6060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Adler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는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년까지를 성격 형성의 절대적 시기로 보며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이후에는 성격의 기본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구조가 거의 변화되지 않는다는 결정론적 관점을 갖고 있으며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생활양식의 발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달에 가장 잘 나타나지만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Freud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보다는 관점의 강도가 낮음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생활양식은 초기 열등의식과 보상에 의해 형성되기 시작하여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세경에 구체화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시기에 따라 다르게 나타나지만 기본적인 변화는 없음</a:t>
              </a:r>
            </a:p>
            <a:p>
              <a:pPr algn="dist"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성격 발달에 미치는 유전과 환경의 영향은 인정하나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개인적 주관성의 영향을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중시하며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인간발달과 생활양식은 개인의 주관적 목표를 중심으로 형성됨</a:t>
              </a:r>
            </a:p>
            <a:p>
              <a:pPr algn="dist"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인간 발달은 기본적으로 상향적 발달 성향을 지니며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인간발달은 미래지향적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우월을 성취하기 위한 노력의 결과물</a:t>
              </a:r>
            </a:p>
            <a:p>
              <a:pPr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열등감은 가상적 최종목표를 성취하기 위한 우월 추구의 동기로 작용</a:t>
              </a:r>
            </a:p>
            <a:p>
              <a:pPr algn="dist"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우월 추구의 과정에서 긴장을 경험하더라도 이를 극복하고 성장하려는 노력을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멈추지 않음</a:t>
              </a:r>
            </a:p>
            <a:p>
              <a:pPr algn="dist"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인간의 발달은 환경적 자극에 대해 단순히 반응함으로써 이루어지는 것이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아니라 개인의 자기발생적인 그리고 미래지향적인 노력의 결과로 이루어짐</a:t>
              </a: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/>
          <p:cNvGrpSpPr/>
          <p:nvPr/>
        </p:nvGrpSpPr>
        <p:grpSpPr>
          <a:xfrm>
            <a:off x="-36512" y="188640"/>
            <a:ext cx="9180512" cy="6657326"/>
            <a:chOff x="-36512" y="188640"/>
            <a:chExt cx="9180512" cy="6657326"/>
          </a:xfrm>
        </p:grpSpPr>
        <p:grpSp>
          <p:nvGrpSpPr>
            <p:cNvPr id="2" name="그룹 15"/>
            <p:cNvGrpSpPr/>
            <p:nvPr/>
          </p:nvGrpSpPr>
          <p:grpSpPr>
            <a:xfrm>
              <a:off x="-35497" y="188640"/>
              <a:ext cx="9179497" cy="6657326"/>
              <a:chOff x="-35497" y="692696"/>
              <a:chExt cx="9179497" cy="6657326"/>
            </a:xfrm>
          </p:grpSpPr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1688023"/>
                <a:ext cx="9144000" cy="5661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dist">
                  <a:lnSpc>
                    <a:spcPct val="114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인간은 누구나 열등감을 보상하고 우월을 추구하려 하지만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환경은 우월의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14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목표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성취를 방해하기도 함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>
                  <a:lnSpc>
                    <a:spcPct val="114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적응 수준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열등감을 보상하고 우월을 추구하는 과정에서 만나게 되는 환경적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14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장애물에 어떻게 반응하느냐에 따라 결정</a:t>
                </a:r>
              </a:p>
              <a:p>
                <a:pPr algn="dist">
                  <a:lnSpc>
                    <a:spcPct val="114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적응적 개인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용기를 가지고 문제에 직면하며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삶을 현실적으로 바라보며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타인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14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의 안녕과 행복에 기여하려는 의지를 지님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>
                  <a:lnSpc>
                    <a:spcPct val="114000"/>
                  </a:lnSpc>
                  <a:buFont typeface="Wingdings" pitchFamily="2" charset="2"/>
                  <a:buChar char="§"/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건강한 사람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다른 사람에게 관심이 있고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우월성의 목표는 기본적으로 사회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14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적이며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모든 사람의 안녕까지를 포함하는 공동체의식을 갖고 있음</a:t>
                </a:r>
              </a:p>
              <a:p>
                <a:pPr algn="dist">
                  <a:lnSpc>
                    <a:spcPct val="114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정서장애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생활에서의 실패 즉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잘못된 생활양식 또는 잘못된 가정에 기인하며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</a:p>
              <a:p>
                <a:pPr>
                  <a:lnSpc>
                    <a:spcPct val="114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잘못된 인생목표와 사회적 관심이 부족한 사람</a:t>
                </a:r>
              </a:p>
              <a:p>
                <a:pPr algn="dist">
                  <a:lnSpc>
                    <a:spcPct val="114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부적응적 개인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현재의 자신과 이상적 목표 사이에 상당한 거리가 있는 사람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. </a:t>
                </a:r>
              </a:p>
              <a:p>
                <a:pPr algn="dist">
                  <a:lnSpc>
                    <a:spcPct val="114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개인 이익 추구에 몰두하며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타인의 복지에 관심이 없고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회피형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획득형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</a:p>
              <a:p>
                <a:pPr>
                  <a:lnSpc>
                    <a:spcPct val="114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지배형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생활양식을 가진 경우가 많음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>
                  <a:lnSpc>
                    <a:spcPct val="114000"/>
                  </a:lnSpc>
                  <a:buFont typeface="Wingdings" pitchFamily="2" charset="2"/>
                  <a:buChar char="§"/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신경증 환자는 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‘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거리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’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라는 방어기제 사용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.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즉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실패를 좋아하지 않으므로  자신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>
                  <a:lnSpc>
                    <a:spcPct val="114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과 목표사이에 일정한 거리를 두고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자기 자신의 참모습에 직면하지 않으려 함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14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(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예</a:t>
                </a:r>
                <a:r>
                  <a:rPr lang="en-US" altLang="ko-KR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교재 </a:t>
                </a:r>
                <a:r>
                  <a:rPr lang="en-US" altLang="ko-KR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391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쪽 참조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)</a:t>
                </a:r>
              </a:p>
            </p:txBody>
          </p:sp>
          <p:sp>
            <p:nvSpPr>
              <p:cNvPr id="13" name="Line 68"/>
              <p:cNvSpPr>
                <a:spLocks noChangeShapeType="1"/>
              </p:cNvSpPr>
              <p:nvPr/>
            </p:nvSpPr>
            <p:spPr bwMode="auto">
              <a:xfrm>
                <a:off x="-35497" y="1196752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" name="Rectangle 67"/>
              <p:cNvSpPr>
                <a:spLocks noChangeArrowheads="1"/>
              </p:cNvSpPr>
              <p:nvPr/>
            </p:nvSpPr>
            <p:spPr bwMode="auto">
              <a:xfrm>
                <a:off x="0" y="692696"/>
                <a:ext cx="4695516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  4. </a:t>
                </a:r>
                <a:r>
                  <a:rPr lang="ko-KR" altLang="en-US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사회복지실천에의 적용</a:t>
                </a:r>
                <a:endParaRPr lang="en-US" altLang="ko-KR" sz="2800" b="1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35496" y="745540"/>
              <a:ext cx="613341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1)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심리적 건강과 증상에 대한 관점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8" name="Line 68"/>
            <p:cNvSpPr>
              <a:spLocks noChangeShapeType="1"/>
            </p:cNvSpPr>
            <p:nvPr/>
          </p:nvSpPr>
          <p:spPr bwMode="auto">
            <a:xfrm>
              <a:off x="-36512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1"/>
          <p:cNvGrpSpPr/>
          <p:nvPr/>
        </p:nvGrpSpPr>
        <p:grpSpPr>
          <a:xfrm>
            <a:off x="-1" y="0"/>
            <a:ext cx="9144001" cy="6727527"/>
            <a:chOff x="-36512" y="3481844"/>
            <a:chExt cx="9144001" cy="6727527"/>
          </a:xfrm>
        </p:grpSpPr>
        <p:sp>
          <p:nvSpPr>
            <p:cNvPr id="9" name="Rectangle 67"/>
            <p:cNvSpPr>
              <a:spLocks noChangeArrowheads="1"/>
            </p:cNvSpPr>
            <p:nvPr/>
          </p:nvSpPr>
          <p:spPr bwMode="auto">
            <a:xfrm>
              <a:off x="0" y="3481844"/>
              <a:ext cx="244650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치료 목표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0" name="Line 68"/>
            <p:cNvSpPr>
              <a:spLocks noChangeShapeType="1"/>
            </p:cNvSpPr>
            <p:nvPr/>
          </p:nvSpPr>
          <p:spPr bwMode="auto">
            <a:xfrm>
              <a:off x="-36512" y="393305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1" name="Rectangle 69"/>
            <p:cNvSpPr>
              <a:spLocks noChangeArrowheads="1"/>
            </p:cNvSpPr>
            <p:nvPr/>
          </p:nvSpPr>
          <p:spPr bwMode="auto">
            <a:xfrm>
              <a:off x="-36512" y="3887191"/>
              <a:ext cx="9144000" cy="63221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개인심리치료에서는 내담자가 자신의 사고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감정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행동에 대해 책임을 질 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있도록 삶의 창조자로서 과거보다는 미래를 전망하는 목표성취를 원조하는데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목표를 둠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치료목표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내담자의 생활양식을 이해하고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부적응적인 목표와 신념을 파악하여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사회적 관심을 증진하고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좀 더 적응적인 목표와 생활양식으로의 변화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즉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사회적 관심 증가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열등감 극복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인행목표와 생활양식의 변화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왜곡된 동기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수정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타인과 평등한 존재라는 인식 증가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사회에 기여하는 성원으로 변화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치료자와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관계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상호 신뢰와 존경에 기초를 둔 동등한 관계라고 보고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내담자가 치료의 주체임을 깨닫게 하고 자기 행동에 책임의식을 갖게 함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치료자는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내담자가 현재를 변화시키고 미래목표를 추구하도록 제안하는 능동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적 인물이며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역시 치료의 활동적 주체임을 인식시킴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인간은 생각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-&gt;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행동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-&gt;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정서 순이므로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인지적 측면의 치료에 초점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치료자의 실무원칙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393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표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14-3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치료절차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적절한 치료관계의 형성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개인의 역동성 탐색과 분석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통찰의 격려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재교육과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재지향의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원조</a:t>
              </a:r>
            </a:p>
          </p:txBody>
        </p:sp>
      </p:grpSp>
      <p:sp>
        <p:nvSpPr>
          <p:cNvPr id="12" name="Rectangle 67"/>
          <p:cNvSpPr>
            <a:spLocks noChangeArrowheads="1"/>
          </p:cNvSpPr>
          <p:nvPr/>
        </p:nvSpPr>
        <p:spPr bwMode="auto">
          <a:xfrm>
            <a:off x="-36512" y="3121804"/>
            <a:ext cx="503214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  3) </a:t>
            </a:r>
            <a:r>
              <a:rPr lang="ko-KR" altLang="en-US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rPr>
              <a:t>치료자의 역할과 실무원칙</a:t>
            </a:r>
            <a:endParaRPr lang="en-US" altLang="ko-KR" sz="2800" b="1" dirty="0">
              <a:solidFill>
                <a:srgbClr val="92D05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4" name="Line 68"/>
          <p:cNvSpPr>
            <a:spLocks noChangeShapeType="1"/>
          </p:cNvSpPr>
          <p:nvPr/>
        </p:nvSpPr>
        <p:spPr bwMode="auto">
          <a:xfrm>
            <a:off x="-35497" y="3717032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그룹 20"/>
          <p:cNvGrpSpPr/>
          <p:nvPr/>
        </p:nvGrpSpPr>
        <p:grpSpPr>
          <a:xfrm>
            <a:off x="-1" y="71414"/>
            <a:ext cx="9144002" cy="6595450"/>
            <a:chOff x="-1" y="71414"/>
            <a:chExt cx="9144002" cy="6595450"/>
          </a:xfrm>
        </p:grpSpPr>
        <p:grpSp>
          <p:nvGrpSpPr>
            <p:cNvPr id="3" name="그룹 9"/>
            <p:cNvGrpSpPr/>
            <p:nvPr/>
          </p:nvGrpSpPr>
          <p:grpSpPr>
            <a:xfrm>
              <a:off x="0" y="71414"/>
              <a:ext cx="9144001" cy="6047063"/>
              <a:chOff x="0" y="71414"/>
              <a:chExt cx="9144001" cy="6047063"/>
            </a:xfrm>
          </p:grpSpPr>
          <p:grpSp>
            <p:nvGrpSpPr>
              <p:cNvPr id="4" name="그룹 7"/>
              <p:cNvGrpSpPr/>
              <p:nvPr/>
            </p:nvGrpSpPr>
            <p:grpSpPr>
              <a:xfrm>
                <a:off x="0" y="571480"/>
                <a:ext cx="9144001" cy="5546997"/>
                <a:chOff x="0" y="571480"/>
                <a:chExt cx="9144001" cy="5546997"/>
              </a:xfrm>
            </p:grpSpPr>
            <p:sp>
              <p:nvSpPr>
                <p:cNvPr id="6" name="Rectangle 69"/>
                <p:cNvSpPr>
                  <a:spLocks noChangeArrowheads="1"/>
                </p:cNvSpPr>
                <p:nvPr/>
              </p:nvSpPr>
              <p:spPr bwMode="auto">
                <a:xfrm>
                  <a:off x="0" y="692696"/>
                  <a:ext cx="9144000" cy="542578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25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특수한 절차에 구애되지 않고 특정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내담자에게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가장 알맞은 기법 사용</a:t>
                  </a:r>
                </a:p>
                <a:p>
                  <a:pPr>
                    <a:lnSpc>
                      <a:spcPct val="125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즉시성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현재 이 순간에 무엇이 일어나고 있는지를 다루는 기법</a:t>
                  </a:r>
                </a:p>
                <a:p>
                  <a:pPr>
                    <a:lnSpc>
                      <a:spcPct val="125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격려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내담자가 자기 신뢰와 용기를 갖도록 원조하는 기법</a:t>
                  </a:r>
                </a:p>
                <a:p>
                  <a:pPr>
                    <a:lnSpc>
                      <a:spcPct val="125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역설적 개입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내담자의 의도와 반대되는 방향으로 개입하는 기법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(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처방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제지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)</a:t>
                  </a:r>
                  <a:endPara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 algn="dist">
                    <a:lnSpc>
                      <a:spcPct val="125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마치 ∼인 것처럼 행동하기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내담자가 마치 자신이 그런 상황에 있는 것처럼 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25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상상하고 행동하도록 하는 역할극 기법</a:t>
                  </a:r>
                </a:p>
                <a:p>
                  <a:pPr algn="dist">
                    <a:lnSpc>
                      <a:spcPct val="125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수프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(soup)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엎지르기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치료자가 내담자가 보는 앞에서 어떤 행동의 유용성을 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25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줄임으로써 부적절한 게임을 종식하게 하는 기법</a:t>
                  </a:r>
                </a:p>
                <a:p>
                  <a:pPr algn="dist">
                    <a:lnSpc>
                      <a:spcPct val="125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단추 누르기 기법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내담자에게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의도적으로 유쾌한 감정이나 불유쾌한 감정을 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25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갖도록 하고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그런 경험에 수반되는 감정에 대해 토론하는 기법</a:t>
                  </a:r>
                </a:p>
                <a:p>
                  <a:pPr algn="dist">
                    <a:lnSpc>
                      <a:spcPct val="125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직면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내담자로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하여금 자신의 잘못된 목표나 신념을 회피하지 않고 정면으로 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25000"/>
                    </a:lnSpc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 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마주하게 하는 기법</a:t>
                  </a:r>
                  <a:endPara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  <a:p>
                  <a:pPr>
                    <a:lnSpc>
                      <a:spcPct val="125000"/>
                    </a:lnSpc>
                    <a:buFont typeface="Wingdings" pitchFamily="2" charset="2"/>
                    <a:buChar char="§"/>
                  </a:pP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과제부여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: </a:t>
                  </a:r>
                  <a:r>
                    <a:rPr lang="ko-KR" altLang="en-US" sz="2000" b="1" dirty="0" err="1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내담자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문제해결을 위해 치료자가 특정 과제를 이행하도록 요구</a:t>
                  </a:r>
                </a:p>
                <a:p>
                  <a:pPr>
                    <a:lnSpc>
                      <a:spcPct val="125000"/>
                    </a:lnSpc>
                    <a:buFont typeface="Wingdings" pitchFamily="2" charset="2"/>
                    <a:buChar char="§"/>
                  </a:pP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그 외에 과제부여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조언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유머</a:t>
                  </a:r>
                  <a:r>
                    <a:rPr lang="en-US" altLang="ko-KR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, </a:t>
                  </a:r>
                  <a:r>
                    <a:rPr lang="ko-KR" altLang="en-US" sz="2000" b="1" dirty="0">
                      <a:solidFill>
                        <a:srgbClr val="00CC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침묵 등 내담자의 특성에 따라 절충적 기법 활용</a:t>
                  </a:r>
                </a:p>
              </p:txBody>
            </p:sp>
            <p:sp>
              <p:nvSpPr>
                <p:cNvPr id="7" name="Line 68"/>
                <p:cNvSpPr>
                  <a:spLocks noChangeShapeType="1"/>
                </p:cNvSpPr>
                <p:nvPr/>
              </p:nvSpPr>
              <p:spPr bwMode="auto">
                <a:xfrm>
                  <a:off x="0" y="571480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9" name="Rectangle 67"/>
              <p:cNvSpPr>
                <a:spLocks noChangeArrowheads="1"/>
              </p:cNvSpPr>
              <p:nvPr/>
            </p:nvSpPr>
            <p:spPr bwMode="auto">
              <a:xfrm>
                <a:off x="0" y="71414"/>
                <a:ext cx="2212465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00CCFF"/>
                    </a:solidFill>
                    <a:latin typeface="HY견고딕" pitchFamily="18" charset="-127"/>
                    <a:ea typeface="HY견고딕" pitchFamily="18" charset="-127"/>
                  </a:rPr>
                  <a:t> </a:t>
                </a:r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4)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치료기법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16" name="Line 68"/>
            <p:cNvSpPr>
              <a:spLocks noChangeShapeType="1"/>
            </p:cNvSpPr>
            <p:nvPr/>
          </p:nvSpPr>
          <p:spPr bwMode="auto">
            <a:xfrm>
              <a:off x="-1" y="614364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0" name="Rectangle 67"/>
            <p:cNvSpPr>
              <a:spLocks noChangeArrowheads="1"/>
            </p:cNvSpPr>
            <p:nvPr/>
          </p:nvSpPr>
          <p:spPr bwMode="auto">
            <a:xfrm>
              <a:off x="0" y="6143644"/>
              <a:ext cx="914400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r"/>
              <a:r>
                <a:rPr lang="en-US" altLang="ko-KR" sz="2800" b="1" dirty="0">
                  <a:solidFill>
                    <a:srgbClr val="7030A0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ko-KR" altLang="en-US" sz="2800" b="1" dirty="0">
                  <a:solidFill>
                    <a:srgbClr val="7030A0"/>
                  </a:solidFill>
                  <a:latin typeface="HY견고딕" pitchFamily="18" charset="-127"/>
                  <a:ea typeface="HY견고딕" pitchFamily="18" charset="-127"/>
                </a:rPr>
                <a:t>다음 주 강의 주제</a:t>
              </a:r>
              <a:r>
                <a:rPr lang="en-US" altLang="ko-KR" sz="2800" b="1" dirty="0">
                  <a:solidFill>
                    <a:srgbClr val="7030A0"/>
                  </a:solidFill>
                  <a:latin typeface="HY견고딕" pitchFamily="18" charset="-127"/>
                  <a:ea typeface="HY견고딕" pitchFamily="18" charset="-127"/>
                </a:rPr>
                <a:t>: 15</a:t>
              </a:r>
              <a:r>
                <a:rPr lang="ko-KR" altLang="en-US" sz="2800" b="1">
                  <a:solidFill>
                    <a:srgbClr val="7030A0"/>
                  </a:solidFill>
                  <a:latin typeface="HY견고딕" pitchFamily="18" charset="-127"/>
                  <a:ea typeface="HY견고딕" pitchFamily="18" charset="-127"/>
                </a:rPr>
                <a:t>장</a:t>
              </a:r>
              <a:r>
                <a:rPr lang="en-US" altLang="ko-KR" sz="2800" b="1">
                  <a:solidFill>
                    <a:srgbClr val="7030A0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ko-KR" altLang="en-US" sz="2800" b="1" dirty="0">
                  <a:solidFill>
                    <a:srgbClr val="7030A0"/>
                  </a:solidFill>
                  <a:latin typeface="HY견고딕" pitchFamily="18" charset="-127"/>
                  <a:ea typeface="HY견고딕" pitchFamily="18" charset="-127"/>
                </a:rPr>
                <a:t>자아심리이론</a:t>
              </a:r>
              <a:endParaRPr lang="en-US" altLang="ko-KR" sz="2800" b="1" dirty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0" y="2348875"/>
            <a:ext cx="9144000" cy="3816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endParaRPr lang="en-US" altLang="ko-KR" sz="2800" b="1" dirty="0">
              <a:solidFill>
                <a:srgbClr val="FFFF00"/>
              </a:solidFill>
            </a:endParaRPr>
          </a:p>
          <a:p>
            <a:endParaRPr lang="en-US" altLang="ko-KR" sz="2800" b="1" dirty="0">
              <a:solidFill>
                <a:srgbClr val="FFFF00"/>
              </a:solidFill>
            </a:endParaRPr>
          </a:p>
          <a:p>
            <a:r>
              <a:rPr lang="ko-KR" altLang="en-US" sz="2800" b="1" dirty="0">
                <a:solidFill>
                  <a:srgbClr val="FFFF00"/>
                </a:solidFill>
              </a:rPr>
              <a:t>        </a:t>
            </a:r>
            <a:endParaRPr lang="en-US" altLang="ko-KR" sz="2800" b="1" dirty="0">
              <a:solidFill>
                <a:srgbClr val="FFFF00"/>
              </a:solidFill>
            </a:endParaRPr>
          </a:p>
          <a:p>
            <a:endParaRPr lang="en-US" altLang="ko-KR" sz="1400" b="1" dirty="0">
              <a:solidFill>
                <a:srgbClr val="66CCFF"/>
              </a:solidFill>
            </a:endParaRP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4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개인심리이론의 인간관과 기본 가정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4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개인심리이론의 주요 개념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4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개인심리이론의 인간발달 관점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4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개인심리이론의 사회복지실천 적용방안 이해</a:t>
            </a: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0" y="571480"/>
            <a:ext cx="9144000" cy="164307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14 </a:t>
            </a: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장  </a:t>
            </a:r>
            <a:b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</a:b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개인심리이론</a:t>
            </a:r>
            <a:endParaRPr lang="ko-KR" altLang="en-US" sz="3800" dirty="0"/>
          </a:p>
        </p:txBody>
      </p:sp>
      <p:grpSp>
        <p:nvGrpSpPr>
          <p:cNvPr id="10" name="그룹 9"/>
          <p:cNvGrpSpPr/>
          <p:nvPr/>
        </p:nvGrpSpPr>
        <p:grpSpPr>
          <a:xfrm>
            <a:off x="-32" y="2500306"/>
            <a:ext cx="9144032" cy="785818"/>
            <a:chOff x="-32" y="2500306"/>
            <a:chExt cx="9144032" cy="785818"/>
          </a:xfrm>
        </p:grpSpPr>
        <p:sp>
          <p:nvSpPr>
            <p:cNvPr id="11" name="직사각형 10"/>
            <p:cNvSpPr/>
            <p:nvPr/>
          </p:nvSpPr>
          <p:spPr>
            <a:xfrm>
              <a:off x="1357290" y="2571744"/>
              <a:ext cx="214314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80000" lvl="1"/>
              <a:r>
                <a:rPr lang="ko-KR" altLang="en-US" sz="2800" b="1" dirty="0">
                  <a:solidFill>
                    <a:srgbClr val="FFFF00"/>
                  </a:solidFill>
                </a:rPr>
                <a:t>학습목표</a:t>
              </a:r>
              <a:endParaRPr lang="ko-KR" altLang="en-US" sz="2800" dirty="0"/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-1" y="328612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32" y="250030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pic>
        <p:nvPicPr>
          <p:cNvPr id="1027" name="Picture 3" descr="C:\Users\User\Desktop\pc\문화여가\사진모음\사진(20121220)\PHOTO_00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492896"/>
            <a:ext cx="1547664" cy="7920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직사각형 15"/>
          <p:cNvSpPr/>
          <p:nvPr/>
        </p:nvSpPr>
        <p:spPr>
          <a:xfrm>
            <a:off x="0" y="0"/>
            <a:ext cx="9144000" cy="689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7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Adler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의 이론은 사회적 요인과 가족적 요인이 성격에 미치는 영향을 강조하여 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7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 err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신프로이트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학파 중의 한 이론으로 분류되기도 함</a:t>
            </a:r>
          </a:p>
          <a:p>
            <a:pPr algn="dist">
              <a:lnSpc>
                <a:spcPct val="17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즉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Adler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는 인간행동이 사회적 힘에 의해 동기화되며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인간의 모든 행동에는 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7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목적이 있다는 사회목적론적 관점 제시하였으며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자아방어의 중요성을 높이 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7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평가하지 않음</a:t>
            </a:r>
          </a:p>
          <a:p>
            <a:pPr algn="dist">
              <a:lnSpc>
                <a:spcPct val="17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Adler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는 인간이 선천적으로 사회적 존재라는 점과 자신의 삶을 창조해 나갈 수 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7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있는 능력을 가진 존재라는 점을 더욱 중시</a:t>
            </a:r>
          </a:p>
          <a:p>
            <a:pPr algn="dist">
              <a:lnSpc>
                <a:spcPct val="17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따라서 성격은 유전이나 환경요인보다는 개인의 주관적 결정에 의해 창조되며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</a:p>
          <a:p>
            <a:pPr>
              <a:lnSpc>
                <a:spcPct val="17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인간은 열등에서 우월한 상태로의 상향 이동을 추구하는 존재</a:t>
            </a:r>
          </a:p>
          <a:p>
            <a:pPr>
              <a:lnSpc>
                <a:spcPct val="17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이러한 성장모델로 인해 인본주의 또는 현상학적 이론의 선구자로 불리기도 함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7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Adler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는 자신의 이론이 다른 이름이 아닌 개인심리학이라고 불리기를 원함</a:t>
            </a:r>
          </a:p>
          <a:p>
            <a:pPr algn="dist">
              <a:lnSpc>
                <a:spcPct val="17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Adler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는 인간이 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unique, indivisible, self-consistent, unified entity,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즉 하나의 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7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전체로서 기능하므로 부분으로 나눠서 이해할 수 없는 존재라고 주장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그룹 15"/>
          <p:cNvGrpSpPr/>
          <p:nvPr/>
        </p:nvGrpSpPr>
        <p:grpSpPr>
          <a:xfrm>
            <a:off x="-36512" y="116632"/>
            <a:ext cx="9180512" cy="6617470"/>
            <a:chOff x="-36512" y="692696"/>
            <a:chExt cx="9180512" cy="6617470"/>
          </a:xfrm>
        </p:grpSpPr>
        <p:grpSp>
          <p:nvGrpSpPr>
            <p:cNvPr id="2" name="그룹 15"/>
            <p:cNvGrpSpPr/>
            <p:nvPr/>
          </p:nvGrpSpPr>
          <p:grpSpPr>
            <a:xfrm>
              <a:off x="-35497" y="692696"/>
              <a:ext cx="9179497" cy="6617470"/>
              <a:chOff x="-35497" y="692696"/>
              <a:chExt cx="9179497" cy="6617470"/>
            </a:xfrm>
          </p:grpSpPr>
          <p:grpSp>
            <p:nvGrpSpPr>
              <p:cNvPr id="3" name="그룹 9"/>
              <p:cNvGrpSpPr/>
              <p:nvPr/>
            </p:nvGrpSpPr>
            <p:grpSpPr>
              <a:xfrm>
                <a:off x="-35497" y="692696"/>
                <a:ext cx="9144001" cy="523220"/>
                <a:chOff x="-35496" y="801647"/>
                <a:chExt cx="9144001" cy="523220"/>
              </a:xfrm>
            </p:grpSpPr>
            <p:sp>
              <p:nvSpPr>
                <p:cNvPr id="8" name="Rectangle 67"/>
                <p:cNvSpPr>
                  <a:spLocks noChangeArrowheads="1"/>
                </p:cNvSpPr>
                <p:nvPr/>
              </p:nvSpPr>
              <p:spPr bwMode="auto">
                <a:xfrm>
                  <a:off x="0" y="801647"/>
                  <a:ext cx="3122971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92D050"/>
                      </a:solidFill>
                      <a:latin typeface="HY견고딕" pitchFamily="18" charset="-127"/>
                      <a:ea typeface="HY견고딕" pitchFamily="18" charset="-127"/>
                    </a:rPr>
                    <a:t>  </a:t>
                  </a:r>
                  <a:r>
                    <a:rPr lang="en-US" altLang="ko-KR" sz="2800" b="1" dirty="0">
                      <a:solidFill>
                        <a:srgbClr val="FFC000"/>
                      </a:solidFill>
                      <a:latin typeface="HY견고딕" pitchFamily="18" charset="-127"/>
                      <a:ea typeface="HY견고딕" pitchFamily="18" charset="-127"/>
                    </a:rPr>
                    <a:t>1. </a:t>
                  </a:r>
                  <a:r>
                    <a:rPr lang="ko-KR" altLang="en-US" sz="2800" b="1" dirty="0">
                      <a:solidFill>
                        <a:srgbClr val="FFC000"/>
                      </a:solidFill>
                      <a:latin typeface="HY견고딕" pitchFamily="18" charset="-127"/>
                      <a:ea typeface="HY견고딕" pitchFamily="18" charset="-127"/>
                    </a:rPr>
                    <a:t>인간관과 가정</a:t>
                  </a:r>
                  <a:endPara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  <p:sp>
              <p:nvSpPr>
                <p:cNvPr id="9" name="Line 68"/>
                <p:cNvSpPr>
                  <a:spLocks noChangeShapeType="1"/>
                </p:cNvSpPr>
                <p:nvPr/>
              </p:nvSpPr>
              <p:spPr bwMode="auto">
                <a:xfrm>
                  <a:off x="-35496" y="1305703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14" name="Rectangle 69"/>
              <p:cNvSpPr>
                <a:spLocks noChangeArrowheads="1"/>
              </p:cNvSpPr>
              <p:nvPr/>
            </p:nvSpPr>
            <p:spPr bwMode="auto">
              <a:xfrm>
                <a:off x="0" y="1772816"/>
                <a:ext cx="9144000" cy="55373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dist">
                  <a:lnSpc>
                    <a:spcPct val="18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우연성과 결정론은 있을 수 없다는 점을 강조하고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목적론적이고 사회심리적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8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관점에서 인간 이해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8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창조적이고 목표지향적 존재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인생목표 추구 과정에서 주관적 평가와 선택</a:t>
                </a:r>
              </a:p>
              <a:p>
                <a:pPr algn="dist">
                  <a:lnSpc>
                    <a:spcPct val="18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합리적 존재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인생목표를 직시할 수 있고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스스로 결정을 내리고 삶의 방식을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8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선택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.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그러나 모든 인간이 반드시 합리적이지는 않음</a:t>
                </a:r>
              </a:p>
              <a:p>
                <a:pPr>
                  <a:lnSpc>
                    <a:spcPct val="18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전체적 존재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더 이상 분리할 수 없는 전체로서 통합적으로 기능하는 존재</a:t>
                </a:r>
              </a:p>
              <a:p>
                <a:pPr algn="dist">
                  <a:lnSpc>
                    <a:spcPct val="18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주관적 존재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인간은 환경에 단순하게 반응하는 존재가 아니라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환경의 의미를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8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해석하여 주체적으로 받아들이고 의미를 부여하는 존재</a:t>
                </a:r>
              </a:p>
              <a:p>
                <a:pPr>
                  <a:lnSpc>
                    <a:spcPct val="18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불가지적 존재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개인적 경험과 형이상학을 이해한다는 것은 불가능</a:t>
                </a:r>
              </a:p>
              <a:p>
                <a:pPr>
                  <a:lnSpc>
                    <a:spcPct val="18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사회적 존재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사회적 관심을 지니고 태어나며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사회적 충동에 의해 행동 동기화</a:t>
                </a:r>
              </a:p>
            </p:txBody>
          </p:sp>
        </p:grpSp>
        <p:sp>
          <p:nvSpPr>
            <p:cNvPr id="17" name="Rectangle 67"/>
            <p:cNvSpPr>
              <a:spLocks noChangeArrowheads="1"/>
            </p:cNvSpPr>
            <p:nvPr/>
          </p:nvSpPr>
          <p:spPr bwMode="auto">
            <a:xfrm>
              <a:off x="0" y="1340768"/>
              <a:ext cx="225574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00CCFF"/>
                  </a:solidFill>
                  <a:latin typeface="HY견고딕" pitchFamily="18" charset="-127"/>
                  <a:ea typeface="HY견고딕" pitchFamily="18" charset="-127"/>
                </a:rPr>
                <a:t>   (1) </a:t>
              </a:r>
              <a:r>
                <a:rPr lang="ko-KR" altLang="en-US" sz="2800" b="1" dirty="0">
                  <a:solidFill>
                    <a:srgbClr val="00CCFF"/>
                  </a:solidFill>
                  <a:latin typeface="HY견고딕" pitchFamily="18" charset="-127"/>
                  <a:ea typeface="HY견고딕" pitchFamily="18" charset="-127"/>
                </a:rPr>
                <a:t>인간관</a:t>
              </a:r>
              <a:endParaRPr lang="en-US" altLang="ko-KR" sz="2800" b="1" dirty="0">
                <a:solidFill>
                  <a:srgbClr val="00CC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8" name="Line 68"/>
            <p:cNvSpPr>
              <a:spLocks noChangeShapeType="1"/>
            </p:cNvSpPr>
            <p:nvPr/>
          </p:nvSpPr>
          <p:spPr bwMode="auto">
            <a:xfrm>
              <a:off x="-36512" y="184482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15"/>
          <p:cNvGrpSpPr/>
          <p:nvPr/>
        </p:nvGrpSpPr>
        <p:grpSpPr>
          <a:xfrm>
            <a:off x="-36512" y="97468"/>
            <a:ext cx="9180512" cy="6787916"/>
            <a:chOff x="0" y="4443408"/>
            <a:chExt cx="9180512" cy="6787916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4959158"/>
              <a:ext cx="9144000" cy="6272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45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Adler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이론의 가장 중요한 가정은 인간이 전체적 존재라는 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성장지향적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5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동기를 지닌 목적론적 존재라는 점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45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인간은 하나의 전체로서 기능을 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행동은 미완성을 극복하여 완성에 도달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5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하려는 힘에 의해 동기화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45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인간행동은 유전이나 환경에 의해 일어나는 것이 아니며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자신이 선택한 인생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45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목표 즉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완성을 추구하기 위하여 자신의 행동과 운명을 자유롭고 의식적으로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5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선택한 것임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45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모든 행동은 예외 없이 사회관계 속에서 일어나며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사회관계를 맺을 수 있는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45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선천적 능력 즉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공동체 의식이나 사회적 관심을 지님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그러므로 개인과 사회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5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간의 협력적 조화가 필수적</a:t>
              </a:r>
            </a:p>
            <a:p>
              <a:pPr algn="dist">
                <a:lnSpc>
                  <a:spcPct val="145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모든 개인은 자신과 환경에 대안 개인적 지각에 따라 행동 결정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즉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자신의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5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통각 도식과 일치하는 방향으로 행동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5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개인심리이론의 기본가정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376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표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14-1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endParaRPr lang="en-US" altLang="ko-KR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5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정신분석이론과 개인심리이론의 비교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377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표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14-2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36511" y="503863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4443408"/>
              <a:ext cx="2563522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기본 가정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2" y="0"/>
            <a:ext cx="9144003" cy="6762121"/>
            <a:chOff x="-2" y="0"/>
            <a:chExt cx="9144003" cy="6762121"/>
          </a:xfrm>
        </p:grpSpPr>
        <p:grpSp>
          <p:nvGrpSpPr>
            <p:cNvPr id="3" name="그룹 9"/>
            <p:cNvGrpSpPr/>
            <p:nvPr/>
          </p:nvGrpSpPr>
          <p:grpSpPr>
            <a:xfrm>
              <a:off x="-2" y="0"/>
              <a:ext cx="9144003" cy="1143908"/>
              <a:chOff x="-1" y="108951"/>
              <a:chExt cx="9144003" cy="1143908"/>
            </a:xfrm>
          </p:grpSpPr>
          <p:grpSp>
            <p:nvGrpSpPr>
              <p:cNvPr id="4" name="그룹 6"/>
              <p:cNvGrpSpPr/>
              <p:nvPr/>
            </p:nvGrpSpPr>
            <p:grpSpPr>
              <a:xfrm>
                <a:off x="-1" y="108951"/>
                <a:ext cx="9144001" cy="548680"/>
                <a:chOff x="-1" y="108951"/>
                <a:chExt cx="9144001" cy="548680"/>
              </a:xfrm>
            </p:grpSpPr>
            <p:sp>
              <p:nvSpPr>
                <p:cNvPr id="2115" name="Rectangle 67"/>
                <p:cNvSpPr>
                  <a:spLocks noChangeArrowheads="1"/>
                </p:cNvSpPr>
                <p:nvPr/>
              </p:nvSpPr>
              <p:spPr bwMode="auto">
                <a:xfrm>
                  <a:off x="0" y="108951"/>
                  <a:ext cx="2300630" cy="5232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2800" b="1" dirty="0">
                      <a:solidFill>
                        <a:srgbClr val="FFC000"/>
                      </a:solidFill>
                      <a:latin typeface="HY견고딕" pitchFamily="18" charset="-127"/>
                      <a:ea typeface="HY견고딕" pitchFamily="18" charset="-127"/>
                    </a:rPr>
                    <a:t> 2. </a:t>
                  </a:r>
                  <a:r>
                    <a:rPr lang="ko-KR" altLang="en-US" sz="2800" b="1" dirty="0">
                      <a:solidFill>
                        <a:srgbClr val="FFC000"/>
                      </a:solidFill>
                      <a:latin typeface="HY견고딕" pitchFamily="18" charset="-127"/>
                      <a:ea typeface="HY견고딕" pitchFamily="18" charset="-127"/>
                    </a:rPr>
                    <a:t>주요 개념</a:t>
                  </a:r>
                  <a:endParaRPr lang="en-US" altLang="ko-KR" sz="2800" b="1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  <p:sp>
              <p:nvSpPr>
                <p:cNvPr id="2116" name="Line 68"/>
                <p:cNvSpPr>
                  <a:spLocks noChangeShapeType="1"/>
                </p:cNvSpPr>
                <p:nvPr/>
              </p:nvSpPr>
              <p:spPr bwMode="auto">
                <a:xfrm>
                  <a:off x="-1" y="657631"/>
                  <a:ext cx="9144001" cy="0"/>
                </a:xfrm>
                <a:prstGeom prst="line">
                  <a:avLst/>
                </a:prstGeom>
                <a:noFill/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8" name="Rectangle 67"/>
              <p:cNvSpPr>
                <a:spLocks noChangeArrowheads="1"/>
              </p:cNvSpPr>
              <p:nvPr/>
            </p:nvSpPr>
            <p:spPr bwMode="auto">
              <a:xfrm>
                <a:off x="1" y="729639"/>
                <a:ext cx="3151825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00CCFF"/>
                    </a:solidFill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1)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열등감과 보상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9" name="Line 68"/>
              <p:cNvSpPr>
                <a:spLocks noChangeShapeType="1"/>
              </p:cNvSpPr>
              <p:nvPr/>
            </p:nvSpPr>
            <p:spPr bwMode="auto">
              <a:xfrm>
                <a:off x="1" y="1233695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14" name="Rectangle 69"/>
            <p:cNvSpPr>
              <a:spLocks noChangeArrowheads="1"/>
            </p:cNvSpPr>
            <p:nvPr/>
          </p:nvSpPr>
          <p:spPr bwMode="auto">
            <a:xfrm>
              <a:off x="0" y="1124744"/>
              <a:ext cx="9144000" cy="56373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‘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인간이 된다는 것은 자신이 열등하다는 것을 느끼는 것을 말한다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’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신체열등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선천적 신체기능 취약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은 삶에서 괄목할만한 성공을 가져다주는 동인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신체 열등감뿐만 아니라 실제로 심리사회적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무능감에서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생기는 주관적 열등감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도 보상하려 함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열등감이 인간의 우월 추구에 대한 동기유발의 근거가 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성장과 발달은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열등감을 극복하려는 시도에서 나옴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열등의식이 약점이나 비정상이 아니고 모든 사람에게 공통으로 존재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열등감 자체로 완성에 이룰 수 없고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재능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용기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사회적 관심과 연결되어야 함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열등감은 유아기 때부터 시작되며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모든 사람이 갖고 있고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성숙과 잠재력 실현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전진이나 상승이 열등감을 보상하려는 시도에서 유래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병적 열등감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열등감 보상 시도가 성공적으로 이루어지지 못했을 경우 형성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병적 열등감에 이르기 쉬운 자녀양육 환경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378-379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병적 우월감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자신의 신체적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·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·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사회적 기술을 과장하는 경향으로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과장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건방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이기적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풍자적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업신여김 등이 성격특질로 나타남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-35496" y="188640"/>
            <a:ext cx="9216008" cy="6682823"/>
            <a:chOff x="0" y="692696"/>
            <a:chExt cx="9216008" cy="6682823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373876"/>
              <a:ext cx="9144000" cy="60016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6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우월의 개념 변화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공격성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--&gt;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권력에 대한 의지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남성적 추구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)--&gt;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우월에 대한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6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추구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379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6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우월에 대한 추구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모든 사람은 위대한 향상의 동기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(great upward motive),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즉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6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마이너스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(-)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에서 플러스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＋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아래에서 위로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미완성에서 완성으로 나아가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6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는 동기를 공유</a:t>
              </a:r>
            </a:p>
            <a:p>
              <a:pPr>
                <a:lnSpc>
                  <a:spcPct val="16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우월이나 완성을 향한 추구의 동기는 선천적으로 타고남</a:t>
              </a:r>
            </a:p>
            <a:p>
              <a:pPr>
                <a:lnSpc>
                  <a:spcPct val="16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우월에 대한 추구는 발달 단계에서 적절히 신장되어야 함</a:t>
              </a:r>
            </a:p>
            <a:p>
              <a:pPr algn="dist">
                <a:lnSpc>
                  <a:spcPct val="16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우월 추구의 잠재력을 실현하는 과정은 아동이 자신의 인생목표를 설정하기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6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시작하는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 때부터 시작</a:t>
              </a:r>
            </a:p>
            <a:p>
              <a:pPr algn="dist">
                <a:lnSpc>
                  <a:spcPct val="16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인생목표는 처음 형성될 때는 어느 정도 모호하고 일반적으로 무의식적이지만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6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동기의 방향을 결정하고 심리적 운동을 구체화하고 또 의미를 부여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indent="-342900">
                <a:lnSpc>
                  <a:spcPct val="160000"/>
                </a:lnSpc>
                <a:buFont typeface="Wingdings" panose="05000000000000000000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우월에 대한 추구의 본질과 기능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380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 </a:t>
              </a: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72007" y="119675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Rectangle 67"/>
            <p:cNvSpPr>
              <a:spLocks noChangeArrowheads="1"/>
            </p:cNvSpPr>
            <p:nvPr/>
          </p:nvSpPr>
          <p:spPr bwMode="auto">
            <a:xfrm>
              <a:off x="0" y="692696"/>
              <a:ext cx="362150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우월에 대한 추구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그룹 9"/>
          <p:cNvGrpSpPr/>
          <p:nvPr/>
        </p:nvGrpSpPr>
        <p:grpSpPr>
          <a:xfrm>
            <a:off x="-36512" y="116632"/>
            <a:ext cx="9217024" cy="7130539"/>
            <a:chOff x="-36512" y="116632"/>
            <a:chExt cx="9217024" cy="7130539"/>
          </a:xfrm>
        </p:grpSpPr>
        <p:grpSp>
          <p:nvGrpSpPr>
            <p:cNvPr id="2" name="그룹 19"/>
            <p:cNvGrpSpPr/>
            <p:nvPr/>
          </p:nvGrpSpPr>
          <p:grpSpPr>
            <a:xfrm>
              <a:off x="0" y="116632"/>
              <a:ext cx="9144001" cy="3312368"/>
              <a:chOff x="0" y="642918"/>
              <a:chExt cx="9144001" cy="3312368"/>
            </a:xfrm>
          </p:grpSpPr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1092964"/>
                <a:ext cx="9144000" cy="286232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dist"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생활양식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인생목표뿐 아니라 자아개념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타인에 대한 감정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세상에 대한 태도를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/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포함한 개인의 독특한 특징을 포괄하는 개념으로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열등감 보상 노력에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의해 형성</a:t>
                </a:r>
              </a:p>
              <a:p>
                <a:pPr>
                  <a:buFont typeface="Wingdings" pitchFamily="2" charset="2"/>
                  <a:buChar char="§"/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4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∼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5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세경에 한 거의 형성되며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그 이후에는 커다란 변화가 일어나지 않음</a:t>
                </a:r>
              </a:p>
              <a:p>
                <a:pPr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생활양식은 직업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우정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사랑과 결혼이라는 인생과업 해결방법으로 확인 가능</a:t>
                </a:r>
              </a:p>
              <a:p>
                <a:pPr algn="dist"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생활양식을 사회적 관심과 활동 수준에 따라 분류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지배형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획득형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회피형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</a:p>
              <a:p>
                <a:pPr algn="dist"/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사회적으로 유용한 유형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(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교재 </a:t>
                </a:r>
                <a:r>
                  <a:rPr lang="en-US" altLang="ko-KR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381-382</a:t>
                </a: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쪽 참조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).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단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사회적 관심은 높고 활동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수준이 낮은 유형은 존재 않음</a:t>
                </a:r>
              </a:p>
              <a:p>
                <a:pPr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생활유형은 위기상황에서 더욱 잘 나타남 </a:t>
                </a:r>
              </a:p>
            </p:txBody>
          </p:sp>
          <p:sp>
            <p:nvSpPr>
              <p:cNvPr id="11" name="Rectangle 67"/>
              <p:cNvSpPr>
                <a:spLocks noChangeArrowheads="1"/>
              </p:cNvSpPr>
              <p:nvPr/>
            </p:nvSpPr>
            <p:spPr bwMode="auto">
              <a:xfrm>
                <a:off x="0" y="642918"/>
                <a:ext cx="2627784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3)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생활양식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12" name="Line 68"/>
              <p:cNvSpPr>
                <a:spLocks noChangeShapeType="1"/>
              </p:cNvSpPr>
              <p:nvPr/>
            </p:nvSpPr>
            <p:spPr bwMode="auto">
              <a:xfrm>
                <a:off x="0" y="1142984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7410" y="3429000"/>
              <a:ext cx="3196438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4)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사회적 관심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8" name="Line 68"/>
            <p:cNvSpPr>
              <a:spLocks noChangeShapeType="1"/>
            </p:cNvSpPr>
            <p:nvPr/>
          </p:nvSpPr>
          <p:spPr bwMode="auto">
            <a:xfrm>
              <a:off x="36511" y="400506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9" name="Rectangle 69"/>
            <p:cNvSpPr>
              <a:spLocks noChangeArrowheads="1"/>
            </p:cNvSpPr>
            <p:nvPr/>
          </p:nvSpPr>
          <p:spPr bwMode="auto">
            <a:xfrm>
              <a:off x="-36512" y="4077072"/>
              <a:ext cx="9144000" cy="31700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사회적 관심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인류와의 동일시 감정과 인류 각 구성원에 대한 감정이입으로서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공동체의식으로도 불림</a:t>
              </a:r>
            </a:p>
            <a:p>
              <a:pPr algn="dist"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후기 이론에서 사회 이익을 위해서 개인적 이익을 포기하는 선천적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·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사회적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본능에 의해 동기화된다는 점 강조하고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이상적 공동사회의 목표달성을 위해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사회를 원조하려 함</a:t>
              </a:r>
            </a:p>
            <a:p>
              <a:pPr algn="dist"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사회적 관심은 선천적으로 타고나는 것이긴 하나 의식적인 개발이 필요한데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어머니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아버지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다른 가족성원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가족 이외의 성원이 영향을 미침</a:t>
              </a:r>
            </a:p>
            <a:p>
              <a:pPr algn="dist"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어머니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아버지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부모의 부부관계가 사회적 관심 발달에 미치는 영향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383-384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</a:p>
            <a:p>
              <a:pPr algn="dist">
                <a:buFont typeface="Wingdings" pitchFamily="2" charset="2"/>
                <a:buChar char="§"/>
              </a:pP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그룹 10"/>
          <p:cNvGrpSpPr/>
          <p:nvPr/>
        </p:nvGrpSpPr>
        <p:grpSpPr>
          <a:xfrm>
            <a:off x="-36512" y="116632"/>
            <a:ext cx="9217024" cy="6741368"/>
            <a:chOff x="-36512" y="116632"/>
            <a:chExt cx="9217024" cy="6741368"/>
          </a:xfrm>
        </p:grpSpPr>
        <p:grpSp>
          <p:nvGrpSpPr>
            <p:cNvPr id="2" name="그룹 9"/>
            <p:cNvGrpSpPr/>
            <p:nvPr/>
          </p:nvGrpSpPr>
          <p:grpSpPr>
            <a:xfrm>
              <a:off x="0" y="116632"/>
              <a:ext cx="9144001" cy="2884388"/>
              <a:chOff x="0" y="116632"/>
              <a:chExt cx="9144001" cy="2884388"/>
            </a:xfrm>
          </p:grpSpPr>
          <p:sp>
            <p:nvSpPr>
              <p:cNvPr id="2116" name="Line 68"/>
              <p:cNvSpPr>
                <a:spLocks noChangeShapeType="1"/>
              </p:cNvSpPr>
              <p:nvPr/>
            </p:nvSpPr>
            <p:spPr bwMode="auto">
              <a:xfrm>
                <a:off x="0" y="692696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692696"/>
                <a:ext cx="9144000" cy="23083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자기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(self)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의 창조력은 생의 의미를 제공해 주는 원리로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생활양식을 발달시킴</a:t>
                </a:r>
              </a:p>
              <a:p>
                <a:pPr algn="dist"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창조력은 인생목표와 그 목표를 추구하는 방법을 결정하며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사회적 관심의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>
                  <a:lnSpc>
                    <a:spcPct val="12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발달에도 기여하고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지각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기억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상상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환상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꿈에도 영향을 주어 각 개인을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2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자주적인 사람이 되게 함</a:t>
                </a:r>
              </a:p>
              <a:p>
                <a:pPr algn="dist"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인간 행동은 유전과 환경의 영향을 받지만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개인의 주관적 판단과 선택이 더욱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2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중요하며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인간 스스로가 자신을 만들어가므로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성격 차이 발생</a:t>
                </a:r>
              </a:p>
            </p:txBody>
          </p:sp>
          <p:sp>
            <p:nvSpPr>
              <p:cNvPr id="9" name="Rectangle 67"/>
              <p:cNvSpPr>
                <a:spLocks noChangeArrowheads="1"/>
              </p:cNvSpPr>
              <p:nvPr/>
            </p:nvSpPr>
            <p:spPr bwMode="auto">
              <a:xfrm>
                <a:off x="1" y="116632"/>
                <a:ext cx="2771800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 5)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창조력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-36512" y="3049796"/>
              <a:ext cx="277180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00B0F0"/>
                  </a:solidFill>
                  <a:latin typeface="HY견고딕" pitchFamily="18" charset="-127"/>
                  <a:ea typeface="HY견고딕" pitchFamily="18" charset="-127"/>
                </a:rPr>
                <a:t>  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6)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가족형상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8" name="Rectangle 69"/>
            <p:cNvSpPr>
              <a:spLocks noChangeArrowheads="1"/>
            </p:cNvSpPr>
            <p:nvPr/>
          </p:nvSpPr>
          <p:spPr bwMode="auto">
            <a:xfrm>
              <a:off x="-36512" y="3534013"/>
              <a:ext cx="9144000" cy="33239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유아기의 성격 발달에서 가족과정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즉 가족관계 분위기가 매우 중요한 역할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가족 분위기 또는 가족형상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부모의 양육태도를 통해 생활양식의 기본이 되는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대인관계 기술을 학습하고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성인기의 성격과 생활양식을 결정짓는 기본 토대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가족형상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가족성원 간의 정서적 유대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가족의 크기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가족의 성적 구성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출생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순위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가족역할 모델 등의 가족분위기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학교 등의 사회문화적 힘이 성격발달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에 미치는 영향은 매우 크며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형제 출생순위 특히 출생순위에 대한 개인의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지각을 중시</a:t>
              </a:r>
            </a:p>
          </p:txBody>
        </p:sp>
        <p:sp>
          <p:nvSpPr>
            <p:cNvPr id="10" name="Line 68"/>
            <p:cNvSpPr>
              <a:spLocks noChangeShapeType="1"/>
            </p:cNvSpPr>
            <p:nvPr/>
          </p:nvSpPr>
          <p:spPr bwMode="auto">
            <a:xfrm>
              <a:off x="36511" y="357301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1599</TotalTime>
  <Words>1988</Words>
  <Application>Microsoft Office PowerPoint</Application>
  <PresentationFormat>화면 슬라이드 쇼(4:3)</PresentationFormat>
  <Paragraphs>212</Paragraphs>
  <Slides>14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14</vt:i4>
      </vt:variant>
    </vt:vector>
  </HeadingPairs>
  <TitlesOfParts>
    <vt:vector size="18" baseType="lpstr">
      <vt:lpstr>HY견고딕</vt:lpstr>
      <vt:lpstr>굴림</vt:lpstr>
      <vt:lpstr>Wingdings</vt:lpstr>
      <vt:lpstr>기본 디자인</vt:lpstr>
      <vt:lpstr>제 3 부   인간 성격과 사회복지실천</vt:lpstr>
      <vt:lpstr>제 14 장   개인심리이론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길벗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강은정</dc:creator>
  <cp:lastModifiedBy>권중돈</cp:lastModifiedBy>
  <cp:revision>241</cp:revision>
  <dcterms:created xsi:type="dcterms:W3CDTF">2004-08-11T05:45:06Z</dcterms:created>
  <dcterms:modified xsi:type="dcterms:W3CDTF">2022-08-26T02:19:52Z</dcterms:modified>
</cp:coreProperties>
</file>