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317" r:id="rId4"/>
    <p:sldId id="318" r:id="rId5"/>
    <p:sldId id="319" r:id="rId6"/>
    <p:sldId id="334" r:id="rId7"/>
    <p:sldId id="323" r:id="rId8"/>
    <p:sldId id="324" r:id="rId9"/>
    <p:sldId id="325" r:id="rId10"/>
    <p:sldId id="328" r:id="rId11"/>
    <p:sldId id="326" r:id="rId12"/>
    <p:sldId id="327" r:id="rId13"/>
    <p:sldId id="329" r:id="rId14"/>
    <p:sldId id="330" r:id="rId15"/>
    <p:sldId id="331" r:id="rId16"/>
    <p:sldId id="33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033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101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6045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292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180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381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896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027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996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166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573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534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07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691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o-KR" altLang="en-US" sz="3600" dirty="0" smtClean="0"/>
              <a:t>역량강화모델</a:t>
            </a:r>
            <a:r>
              <a:rPr lang="en-US" altLang="ko-KR" sz="3600" dirty="0" smtClean="0"/>
              <a:t>(</a:t>
            </a:r>
            <a:r>
              <a:rPr lang="ko-KR" altLang="en-US" sz="3600" dirty="0" err="1" smtClean="0"/>
              <a:t>임파워먼트모델</a:t>
            </a:r>
            <a:r>
              <a:rPr lang="en-US" altLang="ko-KR" sz="3600" dirty="0" smtClean="0"/>
              <a:t>)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  <a:ea typeface="+mj-ea"/>
              </a:rPr>
              <a:t>1) </a:t>
            </a:r>
            <a:r>
              <a:rPr lang="ko-KR" altLang="en-US" sz="2000" dirty="0" err="1" smtClean="0">
                <a:solidFill>
                  <a:schemeClr val="accent4"/>
                </a:solidFill>
                <a:latin typeface="+mj-ea"/>
                <a:ea typeface="+mj-ea"/>
              </a:rPr>
              <a:t>대화단계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클라이언트의 관계형성을 위한 협력관계 구축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클라이언트의 현재 문제에 대한 자기인식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클라이언트의 역량강화를 위한 방향 설정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문제해결책을 만드는데 유용한 자원과 강점이 무엇인지 결정하게 해 주며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여러가지 방향을 설정함으로써 목적의식이 구체화되고 참여 동기 촉진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96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2</a:t>
            </a:r>
            <a:r>
              <a:rPr lang="en-US" altLang="ko-KR" sz="2000" dirty="0">
                <a:solidFill>
                  <a:schemeClr val="accent4"/>
                </a:solidFill>
                <a:latin typeface="+mj-ea"/>
              </a:rPr>
              <a:t>) </a:t>
            </a:r>
            <a:r>
              <a:rPr lang="ko-KR" altLang="en-US" sz="2000" dirty="0" err="1">
                <a:latin typeface="+mj-ea"/>
                <a:ea typeface="+mj-ea"/>
              </a:rPr>
              <a:t>발견단계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>
                <a:latin typeface="+mj-ea"/>
                <a:ea typeface="+mj-ea"/>
              </a:rPr>
              <a:t>사정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분석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계획하기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클라이언트는 해결점을 찾고자 자원이 있는 곳을 체계적으로 탐색함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주요내용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클라이언트와 가능한 </a:t>
            </a:r>
            <a:r>
              <a:rPr lang="ko-KR" altLang="en-US" sz="2000" dirty="0" err="1" smtClean="0">
                <a:latin typeface="+mj-ea"/>
                <a:ea typeface="+mj-ea"/>
              </a:rPr>
              <a:t>자원체계를</a:t>
            </a:r>
            <a:r>
              <a:rPr lang="ko-KR" altLang="en-US" sz="2000" dirty="0" smtClean="0">
                <a:latin typeface="+mj-ea"/>
                <a:ea typeface="+mj-ea"/>
              </a:rPr>
              <a:t> 모색하고 그의 궁극적 목적 설정 및 </a:t>
            </a:r>
            <a:r>
              <a:rPr lang="ko-KR" altLang="en-US" sz="2000" dirty="0" err="1" smtClean="0">
                <a:latin typeface="+mj-ea"/>
                <a:ea typeface="+mj-ea"/>
              </a:rPr>
              <a:t>하부목표를</a:t>
            </a:r>
            <a:r>
              <a:rPr lang="ko-KR" altLang="en-US" sz="2000" dirty="0" smtClean="0">
                <a:latin typeface="+mj-ea"/>
                <a:ea typeface="+mj-ea"/>
              </a:rPr>
              <a:t> 구체화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해결에 필요한 비공식적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공식적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 사회적 </a:t>
            </a:r>
            <a:r>
              <a:rPr lang="ko-KR" altLang="en-US" sz="2000" dirty="0" err="1" smtClean="0">
                <a:latin typeface="+mj-ea"/>
                <a:ea typeface="+mj-ea"/>
              </a:rPr>
              <a:t>자원체계를</a:t>
            </a:r>
            <a:r>
              <a:rPr lang="ko-KR" altLang="en-US" sz="2000" dirty="0" smtClean="0">
                <a:latin typeface="+mj-ea"/>
                <a:ea typeface="+mj-ea"/>
              </a:rPr>
              <a:t> 탐색함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619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 err="1" smtClean="0">
                <a:latin typeface="+mj-ea"/>
                <a:ea typeface="+mj-ea"/>
              </a:rPr>
              <a:t>발견단계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사정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분석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계획하기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  <a:ea typeface="+mj-ea"/>
              </a:rPr>
              <a:t>강점확인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클라이언트의 강점 탐색 및 조사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여러 예외상황들의 탐색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도전적 상황과 문화적  정체성에 대처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역경의 극복을 통한 강점 발견이나 확인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자원의 역량 사정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자원체계</a:t>
            </a:r>
            <a:r>
              <a:rPr lang="ko-KR" altLang="en-US" sz="2000" dirty="0" smtClean="0">
                <a:latin typeface="+mj-ea"/>
                <a:ea typeface="+mj-ea"/>
              </a:rPr>
              <a:t> 예측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강점 지향의 사정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클라이언트의 다양한 </a:t>
            </a:r>
            <a:r>
              <a:rPr lang="ko-KR" altLang="en-US" sz="2000" dirty="0" err="1" smtClean="0">
                <a:latin typeface="+mj-ea"/>
                <a:ea typeface="+mj-ea"/>
              </a:rPr>
              <a:t>교류관계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환경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가족과 사회집단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조직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지역사회제도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의 </a:t>
            </a:r>
            <a:r>
              <a:rPr lang="ko-KR" altLang="en-US" sz="2000" dirty="0" err="1" smtClean="0">
                <a:latin typeface="+mj-ea"/>
                <a:ea typeface="+mj-ea"/>
              </a:rPr>
              <a:t>자원탐색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해결방안 수립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클라이언트가 달성하려는 희망사항 진술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궁극적 목적과 그에 따른 세부 목표 성취의 전략 수립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클라이언트와 환경 자원을 활용하고 원하는 목적으로 이끌어 줄 달성 가능한 행동계획 수립 등 다양한 해결방안 수립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8639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클라이언트는 자원개발을 통해 기회를 확대하고 다른 체계와 연계하도록 하며 대인적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제도적 자원을 활성화 하도록 중재함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주요내용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행동계획을 시행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체계 내의 역량 경험 증가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목표달성에 필수적인 자원을 사정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계획 완수를 위해 개인과 조직의 동맹관계를 창출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추가 자원을 창출함으로써 기회와 선택권을 향상시킴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진행과정과 결과를 평가하고 전문적 관계를 종결함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045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chemeClr val="accent4"/>
                </a:solidFill>
                <a:latin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발달단계</a:t>
            </a:r>
            <a:r>
              <a:rPr lang="en-US" altLang="ko-KR" sz="2000" dirty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실행 및 변화 안정화하기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사회복지의 </a:t>
            </a:r>
            <a:r>
              <a:rPr lang="ko-KR" altLang="en-US" sz="2000" dirty="0" err="1" smtClean="0">
                <a:latin typeface="+mj-ea"/>
                <a:ea typeface="+mj-ea"/>
              </a:rPr>
              <a:t>주요과업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자원 활성화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이미 가지고 있거나 접근 가능한 여러자원들을 활용할 수 있는 방향 모색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기회의 확대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환경 내에 현재는 없지만 꼭 필요한 새로운 자원들을 형성함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역량강화 확인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목적달성도를 측정하고 개입 과정의 </a:t>
            </a:r>
            <a:r>
              <a:rPr lang="ko-KR" altLang="en-US" sz="2000" dirty="0" err="1" smtClean="0">
                <a:latin typeface="+mj-ea"/>
                <a:ea typeface="+mj-ea"/>
              </a:rPr>
              <a:t>효과성을</a:t>
            </a:r>
            <a:r>
              <a:rPr lang="ko-KR" altLang="en-US" sz="2000" dirty="0" smtClean="0">
                <a:latin typeface="+mj-ea"/>
                <a:ea typeface="+mj-ea"/>
              </a:rPr>
              <a:t> 평가하며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함께 일한 것 등에 대해 서로 </a:t>
            </a:r>
            <a:r>
              <a:rPr lang="ko-KR" altLang="en-US" sz="2000" dirty="0" err="1" smtClean="0">
                <a:latin typeface="+mj-ea"/>
                <a:ea typeface="+mj-ea"/>
              </a:rPr>
              <a:t>협력자로써</a:t>
            </a:r>
            <a:r>
              <a:rPr lang="ko-KR" altLang="en-US" sz="2000" dirty="0" smtClean="0">
                <a:latin typeface="+mj-ea"/>
                <a:ea typeface="+mj-ea"/>
              </a:rPr>
              <a:t> 인정하는 작업을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성과 집대성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개입을 종결하며 클라이언트가 지속적으로 독립성을 유지할 수 있도록 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클라이언트가 성장하고 발전하고 변화하고 있다는 것을 인식시켜주는데 초점을 둠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6680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역량강화모델의 기술로는 가능한 자원들에 접근하도록 도모하여 자원을 활성화하고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동맹을 형성하여 힘의 기초를 형성하며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사회적 구조 안에서 사회개혁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정책개발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입법 옹호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지역사회 변화 등을 통해 기회를 확대하는 것을 들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구체적으로 역량강화를 위해서는 힘을 행사하는데 방해가 되는 사회적 혹은 개인적 장애의 영향을 감소시키거나 힘 사용에 대한 역량과 자신감을 </a:t>
            </a:r>
            <a:r>
              <a:rPr lang="ko-KR" altLang="en-US" sz="2000" dirty="0" err="1" smtClean="0">
                <a:latin typeface="+mj-ea"/>
                <a:ea typeface="+mj-ea"/>
              </a:rPr>
              <a:t>증진시키는것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환경으로 부터 개인에게로 힘을 전환 시키는 것 등을 들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역량강화는 개인적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대인관계적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  <a:ea typeface="+mj-ea"/>
              </a:rPr>
              <a:t>구조적 차원 등 사회체계의 모든 수준에 적용가능하며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이 세가지 차원은 서로 복합적으로 연결되어 있어 한 영역에서 자원을 찾으면 다은 영역의 자원개발에도 기여를 하게 되는 장점 이 있음 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690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개인적 차원의 역량강화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개인 스스로에 대한 </a:t>
            </a:r>
            <a:r>
              <a:rPr lang="ko-KR" altLang="en-US" sz="2000" dirty="0" err="1" smtClean="0">
                <a:latin typeface="+mj-ea"/>
                <a:ea typeface="+mj-ea"/>
              </a:rPr>
              <a:t>역량감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지배감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강점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변화 능력 등을 의미함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대인관계 차원의 역량강화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다른 사람에 대한 영향력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즉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대인관계에서 어느 일방에 의해 주거나 혹은 받기만 하는 것이 아니라 상호 주고받는 </a:t>
            </a:r>
            <a:r>
              <a:rPr lang="ko-KR" altLang="en-US" sz="2000" dirty="0" err="1" smtClean="0">
                <a:latin typeface="+mj-ea"/>
                <a:ea typeface="+mj-ea"/>
              </a:rPr>
              <a:t>평형관계를</a:t>
            </a:r>
            <a:r>
              <a:rPr lang="ko-KR" altLang="en-US" sz="2000" dirty="0" smtClean="0">
                <a:latin typeface="+mj-ea"/>
                <a:ea typeface="+mj-ea"/>
              </a:rPr>
              <a:t> 형성하는 것을 의미함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따라서 대인관계 차원에서 역량강화를 한다는 것은 다른 사람과의 관계에서 효율적인 상호작용을 한다는 것임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구조적 차원에서 </a:t>
            </a:r>
            <a:r>
              <a:rPr lang="ko-KR" altLang="en-US" sz="2000" dirty="0" err="1" smtClean="0">
                <a:latin typeface="+mj-ea"/>
                <a:ea typeface="+mj-ea"/>
              </a:rPr>
              <a:t>역향강화</a:t>
            </a:r>
            <a:r>
              <a:rPr lang="en-US" altLang="ko-KR" sz="2000" dirty="0" smtClean="0">
                <a:latin typeface="+mj-ea"/>
                <a:ea typeface="+mj-ea"/>
              </a:rPr>
              <a:t>:</a:t>
            </a:r>
            <a:r>
              <a:rPr lang="ko-KR" altLang="en-US" sz="2000" dirty="0" smtClean="0">
                <a:latin typeface="+mj-ea"/>
                <a:ea typeface="+mj-ea"/>
              </a:rPr>
              <a:t>사회구조와의 </a:t>
            </a:r>
            <a:r>
              <a:rPr lang="ko-KR" altLang="en-US" sz="2000" dirty="0" smtClean="0">
                <a:latin typeface="+mj-ea"/>
                <a:ea typeface="+mj-ea"/>
              </a:rPr>
              <a:t>관계를 의미함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사람들은 정치적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사회적 상황과 같은 사회구조를 바꿈으로써 보다 큰 힘을 얻고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새로운 기회를 창출함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사회적 수준에서 자원의 창출은 그 사회의 모든 개인에게 힘을 부여함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96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이후 사회복지에서 일반체계이론과 생태학 이론이 활용되면서 시작됨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상황을 변화시켜 개인과 환경 간의 조화가 이루어지도록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억압을 직면하고 비슷한 처지의 사람들이 연합하여 도전하는 과정을 원조하는 것에 관심을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역량강화모델은 클라이언트와 사회복지사를 동반자 관계에서 문제해결과정에 함께 참여하는 협력자로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문제중심이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아니라 강점 중심으로 봄으로써 잠재력 및 자원을 인정하고 건강한 삶을 결정할 수 있도록 권한 혹은 힘을 부여하는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인간관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인간은 성장가능하고 변화할 능력이 있고 클라이언트는 문제를 실제로 해결할 수 있는 능력과 지식을 가지고 있다는 것에서 출발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원조과정에서 사람들의 문제와 병리보다는 클라이언트를 독특한 존재로서 다양성을 인정하고 존중하면서 클라이언트의 결점보다는 강점에 초점을 두어 가능한 모든 자원을 활용하여 역량을 실현해 나가도록 도움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54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역량강화</a:t>
            </a: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(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임파워먼트</a:t>
            </a: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)</a:t>
            </a: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역량강화란</a:t>
            </a:r>
            <a:r>
              <a:rPr lang="ko-KR" altLang="en-US" sz="2000" dirty="0" smtClean="0">
                <a:latin typeface="+mj-ea"/>
                <a:ea typeface="+mj-ea"/>
              </a:rPr>
              <a:t> 자신이 처한 상황을 스스로 개선하기 위한 행동을 취할 수 있도록 개인적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대인적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정치적 측면에서 힘을 키워나가는 과정이자 힘과 </a:t>
            </a:r>
            <a:r>
              <a:rPr lang="ko-KR" altLang="en-US" sz="2000" dirty="0" err="1" smtClean="0">
                <a:latin typeface="+mj-ea"/>
                <a:ea typeface="+mj-ea"/>
              </a:rPr>
              <a:t>효능감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능력과 같은 자신의 상태를 계발하고 권력을 재분배하기 위해서 구조적 상황을 수정하는 것으로 정의됨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 개인적 차원에서는 자신이 가지는 </a:t>
            </a:r>
            <a:r>
              <a:rPr lang="ko-KR" altLang="en-US" sz="2000" dirty="0" err="1" smtClean="0">
                <a:latin typeface="+mj-ea"/>
                <a:ea typeface="+mj-ea"/>
              </a:rPr>
              <a:t>능력감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자제력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장점 그리고 변화에 영향을 주는 능력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인간관계적</a:t>
            </a:r>
            <a:r>
              <a:rPr lang="ko-KR" altLang="en-US" sz="2000" dirty="0" smtClean="0">
                <a:latin typeface="+mj-ea"/>
                <a:ea typeface="+mj-ea"/>
              </a:rPr>
              <a:t> 차원에서는 인간이 타인과 효율적으로 상호작용하며 그들과 영향을 주고받는 능력으로 규정할 수 있고 이때 </a:t>
            </a:r>
            <a:r>
              <a:rPr lang="ko-KR" altLang="en-US" sz="2000" dirty="0" err="1" smtClean="0">
                <a:latin typeface="+mj-ea"/>
                <a:ea typeface="+mj-ea"/>
              </a:rPr>
              <a:t>인간관계적</a:t>
            </a:r>
            <a:r>
              <a:rPr lang="ko-KR" altLang="en-US" sz="2000" dirty="0" smtClean="0">
                <a:latin typeface="+mj-ea"/>
                <a:ea typeface="+mj-ea"/>
              </a:rPr>
              <a:t> 수준의 힘은 사회적 지위</a:t>
            </a:r>
            <a:r>
              <a:rPr lang="en-US" altLang="ko-KR" sz="2000" dirty="0" smtClean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지위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성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계층 등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에 기초함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역량강화는 새로운 기술을 습득하고 새로운 지위를 보장하는 권한 부여를 통하여 성취됨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7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강점관점이라는 용어는 </a:t>
            </a:r>
            <a:r>
              <a:rPr lang="en-US" altLang="ko-KR" sz="2000" dirty="0" err="1" smtClean="0">
                <a:latin typeface="+mj-ea"/>
                <a:ea typeface="+mj-ea"/>
              </a:rPr>
              <a:t>Weick</a:t>
            </a:r>
            <a:r>
              <a:rPr lang="en-US" altLang="ko-KR" sz="2000" dirty="0" smtClean="0">
                <a:latin typeface="+mj-ea"/>
                <a:ea typeface="+mj-ea"/>
              </a:rPr>
              <a:t>, Rapp</a:t>
            </a:r>
            <a:r>
              <a:rPr lang="ko-KR" altLang="en-US" sz="2000" dirty="0" smtClean="0">
                <a:latin typeface="+mj-ea"/>
                <a:ea typeface="+mj-ea"/>
              </a:rPr>
              <a:t>과 </a:t>
            </a:r>
            <a:r>
              <a:rPr lang="en-US" altLang="ko-KR" sz="2000" dirty="0" smtClean="0">
                <a:latin typeface="+mj-ea"/>
                <a:ea typeface="+mj-ea"/>
              </a:rPr>
              <a:t>Sullivan(1989)</a:t>
            </a:r>
            <a:r>
              <a:rPr lang="ko-KR" altLang="en-US" sz="2000" dirty="0" smtClean="0">
                <a:latin typeface="+mj-ea"/>
                <a:ea typeface="+mj-ea"/>
              </a:rPr>
              <a:t>이 클라이언트의 </a:t>
            </a:r>
            <a:r>
              <a:rPr lang="ko-KR" altLang="en-US" sz="2000" dirty="0" err="1" smtClean="0">
                <a:latin typeface="+mj-ea"/>
                <a:ea typeface="+mj-ea"/>
              </a:rPr>
              <a:t>결핍요소에</a:t>
            </a:r>
            <a:r>
              <a:rPr lang="ko-KR" altLang="en-US" sz="2000" dirty="0" smtClean="0">
                <a:latin typeface="+mj-ea"/>
                <a:ea typeface="+mj-ea"/>
              </a:rPr>
              <a:t> 초점을 두거나 </a:t>
            </a:r>
            <a:r>
              <a:rPr lang="ko-KR" altLang="en-US" sz="2000" dirty="0" smtClean="0">
                <a:latin typeface="+mj-ea"/>
                <a:ea typeface="+mj-ea"/>
              </a:rPr>
              <a:t>역량 한계에 </a:t>
            </a:r>
            <a:r>
              <a:rPr lang="ko-KR" altLang="en-US" sz="2000" dirty="0" smtClean="0">
                <a:latin typeface="+mj-ea"/>
                <a:ea typeface="+mj-ea"/>
              </a:rPr>
              <a:t>대한 판단을 내리는 대신에 클라이언트가 자신의 삶을 영위해 가는 과정에서 동원할 수 있는 개인적 자원 및 공유된 자원을 찾는 것에서 부터 시작되었고 이후 </a:t>
            </a:r>
            <a:r>
              <a:rPr lang="en-US" altLang="ko-KR" sz="2000" dirty="0" err="1" smtClean="0">
                <a:latin typeface="+mj-ea"/>
                <a:ea typeface="+mj-ea"/>
              </a:rPr>
              <a:t>Saleebey</a:t>
            </a:r>
            <a:r>
              <a:rPr lang="en-US" altLang="ko-KR" sz="2000" dirty="0" smtClean="0">
                <a:latin typeface="+mj-ea"/>
                <a:ea typeface="+mj-ea"/>
              </a:rPr>
              <a:t>(1996)</a:t>
            </a:r>
            <a:r>
              <a:rPr lang="ko-KR" altLang="en-US" sz="2000" dirty="0" smtClean="0">
                <a:latin typeface="+mj-ea"/>
                <a:ea typeface="+mj-ea"/>
              </a:rPr>
              <a:t>는 </a:t>
            </a:r>
            <a:r>
              <a:rPr lang="ko-KR" altLang="en-US" sz="2000" dirty="0" err="1" smtClean="0">
                <a:latin typeface="+mj-ea"/>
                <a:ea typeface="+mj-ea"/>
              </a:rPr>
              <a:t>강점관점을</a:t>
            </a:r>
            <a:r>
              <a:rPr lang="ko-KR" altLang="en-US" sz="2000" dirty="0" smtClean="0">
                <a:latin typeface="+mj-ea"/>
                <a:ea typeface="+mj-ea"/>
              </a:rPr>
              <a:t> 체계적인 사회복지실천의 패러다임 또는 실천의 틀로 발전 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6153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3) </a:t>
            </a:r>
            <a:r>
              <a:rPr lang="ko-KR" altLang="en-US" sz="2000" dirty="0" err="1" smtClean="0">
                <a:solidFill>
                  <a:srgbClr val="92D050"/>
                </a:solidFill>
                <a:latin typeface="+mj-ea"/>
                <a:ea typeface="+mj-ea"/>
              </a:rPr>
              <a:t>강점관점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강점관점의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4</a:t>
            </a:r>
            <a:r>
              <a:rPr lang="ko-KR" altLang="en-US" sz="2000" dirty="0" smtClean="0">
                <a:latin typeface="+mj-ea"/>
                <a:ea typeface="+mj-ea"/>
              </a:rPr>
              <a:t>가지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병리가 아닌 개인의 강점에 초점 맞추기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문제해결의 주체는 사회복지사가 아닌 클라이언트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과거가 아닌 미래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solidFill>
                  <a:schemeClr val="accent4"/>
                </a:solidFill>
                <a:latin typeface="+mj-ea"/>
                <a:ea typeface="+mj-ea"/>
              </a:rPr>
              <a:t>병리 관점</a:t>
            </a:r>
            <a:r>
              <a:rPr lang="ko-KR" altLang="en-US" sz="2000" dirty="0" smtClean="0">
                <a:latin typeface="+mj-ea"/>
                <a:ea typeface="+mj-ea"/>
              </a:rPr>
              <a:t>의 의료적 모델은 클라이언트의 문제가 </a:t>
            </a:r>
            <a:r>
              <a:rPr lang="ko-KR" altLang="en-US" sz="2000" dirty="0" err="1" smtClean="0">
                <a:latin typeface="+mj-ea"/>
                <a:ea typeface="+mj-ea"/>
              </a:rPr>
              <a:t>야기되었는</a:t>
            </a:r>
            <a:r>
              <a:rPr lang="ko-KR" altLang="en-US" sz="2000" dirty="0" smtClean="0">
                <a:latin typeface="+mj-ea"/>
                <a:ea typeface="+mj-ea"/>
              </a:rPr>
              <a:t> 지에 대한 것을 조사하기 위해 과거에 대한 탐색이 필요하지만 </a:t>
            </a:r>
            <a:r>
              <a:rPr lang="ko-KR" altLang="en-US" sz="2000" dirty="0" err="1" smtClean="0">
                <a:solidFill>
                  <a:schemeClr val="accent4"/>
                </a:solidFill>
                <a:latin typeface="+mj-ea"/>
                <a:ea typeface="+mj-ea"/>
              </a:rPr>
              <a:t>강점관점</a:t>
            </a:r>
            <a:r>
              <a:rPr lang="ko-KR" altLang="en-US" sz="2000" dirty="0" err="1" smtClean="0">
                <a:latin typeface="+mj-ea"/>
                <a:ea typeface="+mj-ea"/>
              </a:rPr>
              <a:t>은</a:t>
            </a:r>
            <a:r>
              <a:rPr lang="ko-KR" altLang="en-US" sz="2000" dirty="0" smtClean="0">
                <a:latin typeface="+mj-ea"/>
                <a:ea typeface="+mj-ea"/>
              </a:rPr>
              <a:t> 사회복지사가 현재 시점에서 클라이언트가 가지고 있는 자원을 발견하여 성장을 위해 이용할 수 있는 현재를 탐색하고 사회복지사와 클라이언트가 </a:t>
            </a:r>
            <a:r>
              <a:rPr lang="ko-KR" altLang="en-US" sz="2000" dirty="0" smtClean="0">
                <a:latin typeface="+mj-ea"/>
                <a:ea typeface="+mj-ea"/>
              </a:rPr>
              <a:t>가지고 있는 것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다가올 도전을 맞는데 이용 가능한 추가적 자원들을 통합할 수 있는 기회를 가질 수 </a:t>
            </a:r>
            <a:r>
              <a:rPr lang="ko-KR" altLang="en-US" sz="2000" dirty="0" err="1" smtClean="0">
                <a:latin typeface="+mj-ea"/>
                <a:ea typeface="+mj-ea"/>
              </a:rPr>
              <a:t>있는것이기</a:t>
            </a:r>
            <a:r>
              <a:rPr lang="ko-KR" altLang="en-US" sz="2000" dirty="0" smtClean="0">
                <a:latin typeface="+mj-ea"/>
                <a:ea typeface="+mj-ea"/>
              </a:rPr>
              <a:t> 때문에 </a:t>
            </a:r>
            <a:r>
              <a:rPr lang="ko-KR" altLang="en-US" sz="2000" dirty="0" smtClean="0">
                <a:solidFill>
                  <a:schemeClr val="accent4"/>
                </a:solidFill>
                <a:latin typeface="+mj-ea"/>
                <a:ea typeface="+mj-ea"/>
              </a:rPr>
              <a:t>과거로부터 미래지향적으로의 변화라고 할 수 있음</a:t>
            </a:r>
            <a:endParaRPr lang="en-US" altLang="ko-KR" sz="2000" dirty="0" smtClean="0">
              <a:solidFill>
                <a:schemeClr val="accent4"/>
              </a:solidFill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사회적 </a:t>
            </a:r>
            <a:r>
              <a:rPr lang="ko-KR" altLang="en-US" sz="2000" dirty="0" err="1" smtClean="0">
                <a:latin typeface="+mj-ea"/>
                <a:ea typeface="+mj-ea"/>
              </a:rPr>
              <a:t>연결망</a:t>
            </a:r>
            <a:r>
              <a:rPr lang="ko-KR" altLang="en-US" sz="2000" dirty="0" smtClean="0">
                <a:latin typeface="+mj-ea"/>
                <a:ea typeface="+mj-ea"/>
              </a:rPr>
              <a:t> 맥락의 강화로 인한 개입</a:t>
            </a:r>
            <a:endParaRPr lang="ko-KR" altLang="en-US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017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주요 개념 및 특징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Clr>
                <a:schemeClr val="accent4"/>
              </a:buClr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+mj-ea"/>
                <a:ea typeface="+mj-ea"/>
              </a:rPr>
              <a:t>4) </a:t>
            </a:r>
            <a:r>
              <a:rPr lang="ko-KR" altLang="en-US" sz="2000" dirty="0" smtClean="0">
                <a:solidFill>
                  <a:srgbClr val="92D050"/>
                </a:solidFill>
                <a:latin typeface="+mj-ea"/>
                <a:ea typeface="+mj-ea"/>
              </a:rPr>
              <a:t>클라이언트의 개념</a:t>
            </a:r>
            <a:endParaRPr lang="en-US" altLang="ko-KR" sz="2000" dirty="0" smtClean="0">
              <a:solidFill>
                <a:srgbClr val="92D050"/>
              </a:solidFill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클라이언트는 자신이 처한 환경과 능력을 가장 잘 알고 있는 전문가적인 파트너로서 변화과정에 능동적으로 참여함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파트너쉽을</a:t>
            </a:r>
            <a:r>
              <a:rPr lang="ko-KR" altLang="en-US" sz="2000" dirty="0" smtClean="0">
                <a:latin typeface="+mj-ea"/>
                <a:ea typeface="+mj-ea"/>
              </a:rPr>
              <a:t> 근거로 하여 </a:t>
            </a:r>
            <a:r>
              <a:rPr lang="ko-KR" altLang="en-US" sz="2000" dirty="0" smtClean="0">
                <a:latin typeface="+mj-ea"/>
                <a:ea typeface="+mj-ea"/>
              </a:rPr>
              <a:t>상호 책임에 </a:t>
            </a:r>
            <a:r>
              <a:rPr lang="ko-KR" altLang="en-US" sz="2000" dirty="0" smtClean="0">
                <a:latin typeface="+mj-ea"/>
                <a:ea typeface="+mj-ea"/>
              </a:rPr>
              <a:t>바탕을 두기 때문에 변화 책임에 대한 전문가의 부담을 완화시킴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클라이언트의 </a:t>
            </a:r>
            <a:r>
              <a:rPr lang="ko-KR" altLang="en-US" sz="2000" dirty="0" smtClean="0">
                <a:latin typeface="+mj-ea"/>
                <a:ea typeface="+mj-ea"/>
              </a:rPr>
              <a:t>자기결정권을 보장함으로서 개입의 주체로 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클라이언트는 서비스를 구하는 개인이나 사회체계가 권리와 책임을 동시에 가진다는 것임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특별한 욕구를 가진 개인이 전문가보다 자신의 욕구에 대해 더 잘 알고 있다는 가정에 근거함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Clr>
                <a:schemeClr val="accent4"/>
              </a:buClr>
              <a:buNone/>
            </a:pP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711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클라이언트의 역량강화를 위한 사회복지실천에서의 구체적 목표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클라이언트가 </a:t>
            </a:r>
            <a:r>
              <a:rPr lang="ko-KR" altLang="en-US" sz="2000" dirty="0" smtClean="0">
                <a:latin typeface="+mj-ea"/>
                <a:ea typeface="+mj-ea"/>
              </a:rPr>
              <a:t>본래 가지고 있는 다양한 잠재력을 인정하고 </a:t>
            </a:r>
            <a:r>
              <a:rPr lang="ko-KR" altLang="en-US" sz="2000" dirty="0" smtClean="0">
                <a:latin typeface="+mj-ea"/>
                <a:ea typeface="+mj-ea"/>
              </a:rPr>
              <a:t>존중함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>
                <a:latin typeface="+mj-ea"/>
                <a:ea typeface="+mj-ea"/>
              </a:rPr>
              <a:t>클</a:t>
            </a:r>
            <a:r>
              <a:rPr lang="ko-KR" altLang="en-US" sz="2000" dirty="0" smtClean="0">
                <a:latin typeface="+mj-ea"/>
                <a:ea typeface="+mj-ea"/>
              </a:rPr>
              <a:t>라이언트와 </a:t>
            </a:r>
            <a:r>
              <a:rPr lang="ko-KR" altLang="en-US" sz="2000" dirty="0" smtClean="0">
                <a:latin typeface="+mj-ea"/>
                <a:ea typeface="+mj-ea"/>
              </a:rPr>
              <a:t>사회복지사가 협력적으로 </a:t>
            </a:r>
            <a:r>
              <a:rPr lang="ko-KR" altLang="en-US" sz="2000" dirty="0" err="1" smtClean="0">
                <a:latin typeface="+mj-ea"/>
                <a:ea typeface="+mj-ea"/>
              </a:rPr>
              <a:t>개입과정에</a:t>
            </a:r>
            <a:r>
              <a:rPr lang="ko-KR" altLang="en-US" sz="2000" dirty="0" smtClean="0">
                <a:latin typeface="+mj-ea"/>
                <a:ea typeface="+mj-ea"/>
              </a:rPr>
              <a:t> 참여함으로써 상호 간의 신뢰관계를 </a:t>
            </a:r>
            <a:r>
              <a:rPr lang="ko-KR" altLang="en-US" sz="2000" dirty="0" smtClean="0">
                <a:latin typeface="+mj-ea"/>
                <a:ea typeface="+mj-ea"/>
              </a:rPr>
              <a:t>구축함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사회복자사의 </a:t>
            </a:r>
            <a:r>
              <a:rPr lang="ko-KR" altLang="en-US" sz="2000" dirty="0" smtClean="0">
                <a:latin typeface="+mj-ea"/>
                <a:ea typeface="+mj-ea"/>
              </a:rPr>
              <a:t>창의력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용기와 직관력</a:t>
            </a:r>
            <a:r>
              <a:rPr lang="en-US" altLang="ko-KR" sz="2000" dirty="0" smtClean="0">
                <a:latin typeface="+mj-ea"/>
                <a:ea typeface="+mj-ea"/>
              </a:rPr>
              <a:t>,</a:t>
            </a:r>
            <a:r>
              <a:rPr lang="ko-KR" altLang="en-US" sz="2000" dirty="0" smtClean="0">
                <a:latin typeface="+mj-ea"/>
                <a:ea typeface="+mj-ea"/>
              </a:rPr>
              <a:t>현장 경험 등을 통하여 클라이언트의 강점을 최대한 발휘하도록 </a:t>
            </a:r>
            <a:r>
              <a:rPr lang="ko-KR" altLang="en-US" sz="2000" dirty="0" smtClean="0">
                <a:latin typeface="+mj-ea"/>
                <a:ea typeface="+mj-ea"/>
              </a:rPr>
              <a:t>안내함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사회복지사의 </a:t>
            </a:r>
            <a:r>
              <a:rPr lang="ko-KR" altLang="en-US" sz="2000" dirty="0" smtClean="0">
                <a:latin typeface="+mj-ea"/>
                <a:ea typeface="+mj-ea"/>
              </a:rPr>
              <a:t>격려와 지지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조언 등을 통하여 클라이언트가 억압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불안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낙인 등에서 스스로 탈피할 수 있도록 해주고 그가 앞으로 사회생활에 잘 적응할 수 있도록 그의 강점과 자원을 탐색하고 개발함 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7461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err="1" smtClean="0">
                <a:solidFill>
                  <a:schemeClr val="accent4"/>
                </a:solidFill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dirty="0" smtClean="0">
              <a:solidFill>
                <a:schemeClr val="accent4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  <a:ea typeface="+mj-ea"/>
              </a:rPr>
              <a:t>개입과정을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대화단계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발견단계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발달단계로 나뉨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AutoNum type="arabicParenR"/>
            </a:pPr>
            <a:r>
              <a:rPr lang="ko-KR" altLang="en-US" sz="2000" dirty="0" err="1" smtClean="0">
                <a:latin typeface="+mj-ea"/>
                <a:ea typeface="+mj-ea"/>
              </a:rPr>
              <a:t>대화단계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역량강화관계 발전시키기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사회복지사와 클라이언트간 관계의 목적을 명확히 하고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함께 나갈 방향을 설정하기 위해 상호 간의 상호 협력적인 관계를 시작함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구체적으로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협력관계 형성하기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각자의 역할 정하기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상황에 대한 스스로의 인지 명확히 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강점 구체화하기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  <a:ea typeface="+mj-ea"/>
              </a:rPr>
              <a:t>개입목표의</a:t>
            </a:r>
            <a:r>
              <a:rPr lang="ko-KR" altLang="en-US" sz="2000" dirty="0" smtClean="0">
                <a:latin typeface="+mj-ea"/>
                <a:ea typeface="+mj-ea"/>
              </a:rPr>
              <a:t> 구체적 설정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457200" indent="-457200">
              <a:buClr>
                <a:schemeClr val="accent4"/>
              </a:buClr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  <a:ea typeface="+mj-ea"/>
              </a:rPr>
              <a:t>클라이언트 변화 동기 촉진</a:t>
            </a:r>
            <a:endParaRPr lang="ko-KR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765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1493</TotalTime>
  <Words>1105</Words>
  <Application>Microsoft Office PowerPoint</Application>
  <PresentationFormat>화면 슬라이드 쇼(4:3)</PresentationFormat>
  <Paragraphs>109</Paragraphs>
  <Slides>16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5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역량강화모델(임파워먼트모델)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95</cp:revision>
  <dcterms:created xsi:type="dcterms:W3CDTF">2011-09-05T13:36:33Z</dcterms:created>
  <dcterms:modified xsi:type="dcterms:W3CDTF">2024-05-08T05:23:34Z</dcterms:modified>
</cp:coreProperties>
</file>