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1" r:id="rId2"/>
    <p:sldId id="328" r:id="rId3"/>
    <p:sldId id="329" r:id="rId4"/>
    <p:sldId id="303" r:id="rId5"/>
    <p:sldId id="304" r:id="rId6"/>
    <p:sldId id="305" r:id="rId7"/>
    <p:sldId id="325" r:id="rId8"/>
    <p:sldId id="306" r:id="rId9"/>
    <p:sldId id="326" r:id="rId10"/>
    <p:sldId id="310" r:id="rId11"/>
    <p:sldId id="311" r:id="rId12"/>
    <p:sldId id="330" r:id="rId13"/>
    <p:sldId id="293" r:id="rId14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752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607306-1A9B-4570-B33D-624D4967C451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F9D9C6-D908-4CEA-A231-2F4D07CA6E9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DD72A7-8DF2-4547-8F79-FBAC6FB69A08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AA622B-87A9-4F68-9332-ACE5C3C322A8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4B2D5C-77CE-4F97-9849-44C7E82FBBCC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284E5F-03DE-4B71-9DC2-BC625414E309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15DE76-AC31-4631-9E48-AFD7C5F7313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BB88A8-6EE8-4615-B924-10E2F396141C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B70380-B2B6-4268-A42A-BC4B7DBC4F75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EC2D87-7C48-4796-AF77-4DEF29E26C7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ED7984-4E8E-4AB8-98D2-8C5C48984B43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ko-K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ko-K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D1C62E1-DC5E-4C39-BBE5-FC6A3F2CF63E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00066"/>
              </a:gs>
              <a:gs pos="100000">
                <a:srgbClr val="000066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fontAlgn="base" latinLnBrk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 latinLnBrk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 latinLnBrk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 latinLnBrk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7" name="Rectangle 69"/>
          <p:cNvSpPr>
            <a:spLocks noChangeArrowheads="1"/>
          </p:cNvSpPr>
          <p:nvPr/>
        </p:nvSpPr>
        <p:spPr bwMode="auto">
          <a:xfrm>
            <a:off x="0" y="2135685"/>
            <a:ext cx="9144000" cy="4745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lnSpc>
                <a:spcPct val="120000"/>
              </a:lnSpc>
            </a:pP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소집단이론</a:t>
            </a:r>
            <a:endParaRPr lang="en-US" altLang="ko-KR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en-US" altLang="ko-KR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일반체계이론</a:t>
            </a:r>
            <a:endParaRPr lang="en-US" altLang="ko-KR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en-US" altLang="ko-K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</a:t>
            </a:r>
            <a:r>
              <a:rPr lang="ko-KR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23 </a:t>
            </a:r>
            <a:r>
              <a:rPr lang="ko-KR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생태학적 이론</a:t>
            </a:r>
            <a:endParaRPr lang="en-US" altLang="ko-K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ko-KR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24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구조기능주의이론</a:t>
            </a:r>
            <a:endParaRPr lang="en-US" altLang="ko-KR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제 </a:t>
            </a:r>
            <a:r>
              <a:rPr lang="en-US" altLang="ko-KR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갈등이론</a:t>
            </a:r>
            <a:endParaRPr lang="en-US" altLang="ko-KR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제 </a:t>
            </a:r>
            <a:r>
              <a:rPr lang="en-US" altLang="ko-KR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상호작용이론</a:t>
            </a:r>
            <a:endParaRPr lang="en-US" altLang="ko-KR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제 </a:t>
            </a:r>
            <a:r>
              <a:rPr lang="en-US" altLang="ko-KR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27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교환이론</a:t>
            </a:r>
            <a:endParaRPr lang="en-US" altLang="ko-KR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제 </a:t>
            </a:r>
            <a:r>
              <a:rPr lang="en-US" altLang="ko-KR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28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여성주의이론</a:t>
            </a:r>
            <a:endParaRPr lang="en-US" altLang="ko-KR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제 </a:t>
            </a:r>
            <a:r>
              <a:rPr lang="en-US" altLang="ko-KR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29 </a:t>
            </a:r>
            <a:r>
              <a:rPr lang="ko-KR" altLang="en-US" sz="2800" b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다문화이론</a:t>
            </a:r>
            <a:endParaRPr lang="en-US" altLang="ko-KR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0" y="203460"/>
            <a:ext cx="9144000" cy="185738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제 </a:t>
            </a:r>
            <a: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4 </a:t>
            </a: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부  </a:t>
            </a:r>
            <a:b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</a:b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사회체계와 사회복지실천</a:t>
            </a:r>
            <a:endParaRPr lang="ko-KR" altLang="en-US" sz="3800" dirty="0"/>
          </a:p>
        </p:txBody>
      </p:sp>
      <p:sp>
        <p:nvSpPr>
          <p:cNvPr id="9" name="Line 68"/>
          <p:cNvSpPr>
            <a:spLocks noChangeShapeType="1"/>
          </p:cNvSpPr>
          <p:nvPr/>
        </p:nvSpPr>
        <p:spPr bwMode="auto">
          <a:xfrm>
            <a:off x="-1" y="2060848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" name="Line 68"/>
          <p:cNvSpPr>
            <a:spLocks noChangeShapeType="1"/>
          </p:cNvSpPr>
          <p:nvPr/>
        </p:nvSpPr>
        <p:spPr bwMode="auto">
          <a:xfrm>
            <a:off x="-32" y="2132856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932981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9"/>
          <p:cNvGrpSpPr/>
          <p:nvPr/>
        </p:nvGrpSpPr>
        <p:grpSpPr>
          <a:xfrm>
            <a:off x="-36512" y="44624"/>
            <a:ext cx="9180512" cy="6690365"/>
            <a:chOff x="-36512" y="44624"/>
            <a:chExt cx="9180512" cy="6690365"/>
          </a:xfrm>
        </p:grpSpPr>
        <p:grpSp>
          <p:nvGrpSpPr>
            <p:cNvPr id="3" name="그룹 15"/>
            <p:cNvGrpSpPr/>
            <p:nvPr/>
          </p:nvGrpSpPr>
          <p:grpSpPr>
            <a:xfrm>
              <a:off x="-36512" y="44624"/>
              <a:ext cx="9144001" cy="523220"/>
              <a:chOff x="-36512" y="548680"/>
              <a:chExt cx="9144001" cy="523220"/>
            </a:xfrm>
          </p:grpSpPr>
          <p:sp>
            <p:nvSpPr>
              <p:cNvPr id="13" name="Line 68"/>
              <p:cNvSpPr>
                <a:spLocks noChangeShapeType="1"/>
              </p:cNvSpPr>
              <p:nvPr/>
            </p:nvSpPr>
            <p:spPr bwMode="auto">
              <a:xfrm>
                <a:off x="-36512" y="1052736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5" name="Rectangle 67"/>
              <p:cNvSpPr>
                <a:spLocks noChangeArrowheads="1"/>
              </p:cNvSpPr>
              <p:nvPr/>
            </p:nvSpPr>
            <p:spPr bwMode="auto">
              <a:xfrm>
                <a:off x="0" y="548680"/>
                <a:ext cx="4414991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  3.</a:t>
                </a:r>
                <a:r>
                  <a:rPr lang="ko-KR" altLang="en-US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인간 발달에 대한 관점</a:t>
                </a:r>
                <a:endParaRPr lang="en-US" altLang="ko-KR" sz="2800" b="1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9" name="Rectangle 69"/>
            <p:cNvSpPr>
              <a:spLocks noChangeArrowheads="1"/>
            </p:cNvSpPr>
            <p:nvPr/>
          </p:nvSpPr>
          <p:spPr bwMode="auto">
            <a:xfrm>
              <a:off x="0" y="548680"/>
              <a:ext cx="9144000" cy="61863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생태학적 이론의 발달관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진화적 시간에 따른 유전적 변화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+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신체적 성숙 및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심리사회적 선택과정</a:t>
              </a:r>
            </a:p>
            <a:p>
              <a:pPr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인간은 환경과의 상호 교류를 지지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방해하는 유전적 잠재력을 갖고 태어남</a:t>
              </a:r>
            </a:p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생태학적 이론에서는 발달을 일생 동안의 개인과 환경의 상호적 역할에 초점을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두고 논의하며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특별한 인간발달단계 제시 않음</a:t>
              </a:r>
            </a:p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발달을 촉진하는 개인적 요인뿐 아니라 개인에게 영향을 미치는 복잡한 힘의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관계망을 탐색</a:t>
              </a:r>
            </a:p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D=f (P·E),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 발달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(D)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이란 시간의 흐름에 따라 이루어지는 개인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환경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(PE) </a:t>
              </a: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사이의 함수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(f)(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622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그림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23-4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생태학적 이론은 인간이 발달의 산물이자 생산자라고 보는 관점 유지</a:t>
              </a:r>
            </a:p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발달적으로 유발된 특성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환경으로부터의 반응을 불러일으키거나 억제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함으로써 성장을 촉진 또는 저해할 수 있는 개인적 특질</a:t>
              </a:r>
            </a:p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생활과정은 사회구조와 관련된 생활사건과 이에 영향을 미치는 역사적 변화의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시점과 관련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623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그림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23-5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발달을 상호작용적 생활과정이라는 관점은 동시대이론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(cohort theory)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에 반영</a:t>
              </a:r>
            </a:p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동시대이론에서는 특정 시기 또는 동시대에 태어난 인간 집단의 발달과정이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동일하지 않다고 보고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환경과 사상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 변화 등의 역사적 맥락과 정서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·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·</a:t>
              </a: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행동적 발달사이의 상호관계상의 차이 분석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그룹 13"/>
          <p:cNvGrpSpPr/>
          <p:nvPr/>
        </p:nvGrpSpPr>
        <p:grpSpPr>
          <a:xfrm>
            <a:off x="-36512" y="188640"/>
            <a:ext cx="9180512" cy="6696744"/>
            <a:chOff x="-36512" y="188640"/>
            <a:chExt cx="9180512" cy="6696744"/>
          </a:xfrm>
        </p:grpSpPr>
        <p:grpSp>
          <p:nvGrpSpPr>
            <p:cNvPr id="12" name="그룹 11"/>
            <p:cNvGrpSpPr/>
            <p:nvPr/>
          </p:nvGrpSpPr>
          <p:grpSpPr>
            <a:xfrm>
              <a:off x="-36512" y="188640"/>
              <a:ext cx="9180512" cy="3388444"/>
              <a:chOff x="-36512" y="188640"/>
              <a:chExt cx="9180512" cy="3388444"/>
            </a:xfrm>
          </p:grpSpPr>
          <p:grpSp>
            <p:nvGrpSpPr>
              <p:cNvPr id="2" name="그룹 15"/>
              <p:cNvGrpSpPr/>
              <p:nvPr/>
            </p:nvGrpSpPr>
            <p:grpSpPr>
              <a:xfrm>
                <a:off x="-35497" y="188640"/>
                <a:ext cx="9179497" cy="3388444"/>
                <a:chOff x="-35497" y="692696"/>
                <a:chExt cx="9179497" cy="3388444"/>
              </a:xfrm>
            </p:grpSpPr>
            <p:sp>
              <p:nvSpPr>
                <p:cNvPr id="6" name="Rectangle 69"/>
                <p:cNvSpPr>
                  <a:spLocks noChangeArrowheads="1"/>
                </p:cNvSpPr>
                <p:nvPr/>
              </p:nvSpPr>
              <p:spPr bwMode="auto">
                <a:xfrm>
                  <a:off x="0" y="1772816"/>
                  <a:ext cx="9144000" cy="230832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dist">
                    <a:lnSpc>
                      <a:spcPct val="120000"/>
                    </a:lnSpc>
                    <a:buFont typeface="Wingdings" pitchFamily="2" charset="2"/>
                    <a:buChar char="§"/>
                  </a:pP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생활 모델에서는 내담자가 환경과 상호 교류하는 과정에서의 적합성 성취 </a:t>
                  </a:r>
                  <a:endPara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  <a:p>
                  <a:pPr>
                    <a:lnSpc>
                      <a:spcPct val="120000"/>
                    </a:lnSpc>
                  </a:pP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수준에 초점</a:t>
                  </a:r>
                </a:p>
                <a:p>
                  <a:pPr>
                    <a:lnSpc>
                      <a:spcPct val="120000"/>
                    </a:lnSpc>
                    <a:buFont typeface="Wingdings" pitchFamily="2" charset="2"/>
                    <a:buChar char="§"/>
                  </a:pP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</a:t>
                  </a:r>
                  <a:r>
                    <a:rPr lang="ko-KR" altLang="en-US" sz="2000" b="1" dirty="0" err="1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유능성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모델은 유능성의 성취 정도에 따라 개인의 적응과 부적응을 사정</a:t>
                  </a:r>
                </a:p>
                <a:p>
                  <a:pPr algn="dist">
                    <a:lnSpc>
                      <a:spcPct val="120000"/>
                    </a:lnSpc>
                    <a:buFont typeface="Wingdings" pitchFamily="2" charset="2"/>
                    <a:buChar char="§"/>
                  </a:pP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</a:t>
                  </a:r>
                  <a:r>
                    <a:rPr lang="ko-KR" altLang="en-US" sz="2000" b="1" dirty="0" err="1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생활모델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: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개인의 욕구와 능력과 환경적 자원 간의 불일치가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발생할 때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,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심리</a:t>
                  </a:r>
                  <a:endPara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  <a:p>
                  <a:pPr>
                    <a:lnSpc>
                      <a:spcPct val="120000"/>
                    </a:lnSpc>
                  </a:pP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 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사회적 스트레스를 경험할 때 생활문제가 발생</a:t>
                  </a:r>
                  <a:endPara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  <a:p>
                  <a:pPr>
                    <a:lnSpc>
                      <a:spcPct val="120000"/>
                    </a:lnSpc>
                    <a:buFont typeface="Wingdings" pitchFamily="2" charset="2"/>
                    <a:buChar char="§"/>
                  </a:pP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생활문제와 관련된 세가지 생활영역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:</a:t>
                  </a:r>
                  <a:r>
                    <a:rPr lang="ko-KR" altLang="en-US" sz="2000" b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교재 </a:t>
                  </a:r>
                  <a:r>
                    <a:rPr lang="en-US" altLang="ko-KR" sz="2000" b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625</a:t>
                  </a:r>
                  <a:r>
                    <a:rPr lang="ko-KR" altLang="en-US" sz="2000" b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쪽 그림 </a:t>
                  </a:r>
                  <a:r>
                    <a:rPr lang="en-US" altLang="ko-KR" sz="2000" b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23-6 </a:t>
                  </a:r>
                  <a:r>
                    <a:rPr lang="ko-KR" altLang="en-US" sz="2000" b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참조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)</a:t>
                  </a:r>
                  <a:endPara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3" name="Line 68"/>
                <p:cNvSpPr>
                  <a:spLocks noChangeShapeType="1"/>
                </p:cNvSpPr>
                <p:nvPr/>
              </p:nvSpPr>
              <p:spPr bwMode="auto">
                <a:xfrm>
                  <a:off x="-35497" y="1196752"/>
                  <a:ext cx="9144001" cy="0"/>
                </a:xfrm>
                <a:prstGeom prst="line">
                  <a:avLst/>
                </a:prstGeom>
                <a:noFill/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  <p:sp>
              <p:nvSpPr>
                <p:cNvPr id="15" name="Rectangle 67"/>
                <p:cNvSpPr>
                  <a:spLocks noChangeArrowheads="1"/>
                </p:cNvSpPr>
                <p:nvPr/>
              </p:nvSpPr>
              <p:spPr bwMode="auto">
                <a:xfrm>
                  <a:off x="0" y="692696"/>
                  <a:ext cx="4562467" cy="523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2800" b="1" dirty="0">
                      <a:solidFill>
                        <a:srgbClr val="92D050"/>
                      </a:solidFill>
                      <a:latin typeface="HY견고딕" pitchFamily="18" charset="-127"/>
                      <a:ea typeface="HY견고딕" pitchFamily="18" charset="-127"/>
                    </a:rPr>
                    <a:t>  </a:t>
                  </a:r>
                  <a:r>
                    <a:rPr lang="en-US" altLang="ko-KR" sz="2800" b="1" dirty="0">
                      <a:solidFill>
                        <a:srgbClr val="FFC000"/>
                      </a:solidFill>
                      <a:latin typeface="HY견고딕" pitchFamily="18" charset="-127"/>
                      <a:ea typeface="HY견고딕" pitchFamily="18" charset="-127"/>
                    </a:rPr>
                    <a:t>4. </a:t>
                  </a:r>
                  <a:r>
                    <a:rPr lang="ko-KR" altLang="en-US" sz="2800" b="1" dirty="0">
                      <a:solidFill>
                        <a:srgbClr val="FFC000"/>
                      </a:solidFill>
                      <a:latin typeface="HY견고딕" pitchFamily="18" charset="-127"/>
                      <a:ea typeface="HY견고딕" pitchFamily="18" charset="-127"/>
                    </a:rPr>
                    <a:t>사회복지실천에의 적용</a:t>
                  </a:r>
                  <a:endPara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endParaRPr>
                </a:p>
              </p:txBody>
            </p:sp>
          </p:grpSp>
          <p:sp>
            <p:nvSpPr>
              <p:cNvPr id="7" name="Rectangle 67"/>
              <p:cNvSpPr>
                <a:spLocks noChangeArrowheads="1"/>
              </p:cNvSpPr>
              <p:nvPr/>
            </p:nvSpPr>
            <p:spPr bwMode="auto">
              <a:xfrm>
                <a:off x="35496" y="745540"/>
                <a:ext cx="5311069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 1) </a:t>
                </a:r>
                <a:r>
                  <a:rPr lang="ko-KR" altLang="en-US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적응과 부적응에 대한 관점</a:t>
                </a:r>
                <a:endPara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8" name="Line 68"/>
              <p:cNvSpPr>
                <a:spLocks noChangeShapeType="1"/>
              </p:cNvSpPr>
              <p:nvPr/>
            </p:nvSpPr>
            <p:spPr bwMode="auto">
              <a:xfrm>
                <a:off x="-36512" y="1268760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9" name="Rectangle 67"/>
            <p:cNvSpPr>
              <a:spLocks noChangeArrowheads="1"/>
            </p:cNvSpPr>
            <p:nvPr/>
          </p:nvSpPr>
          <p:spPr bwMode="auto">
            <a:xfrm>
              <a:off x="0" y="3409836"/>
              <a:ext cx="244650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개입 목표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0" name="Line 68"/>
            <p:cNvSpPr>
              <a:spLocks noChangeShapeType="1"/>
            </p:cNvSpPr>
            <p:nvPr/>
          </p:nvSpPr>
          <p:spPr bwMode="auto">
            <a:xfrm>
              <a:off x="-1" y="3933056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1" name="Rectangle 69"/>
            <p:cNvSpPr>
              <a:spLocks noChangeArrowheads="1"/>
            </p:cNvSpPr>
            <p:nvPr/>
          </p:nvSpPr>
          <p:spPr bwMode="auto">
            <a:xfrm>
              <a:off x="0" y="3887191"/>
              <a:ext cx="9144000" cy="2998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개입의 단위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환경과 상호 작용하는 개인을 기본 단위로 보지만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지역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 또는 전체 사회에 대한 개입 필요성 인정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개입 목적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내담자의 대처능력을 강화하고 환경을 개선하여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내담자와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환경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사이에 더 높은 수준의 적합성이 이루어질 수 있도록 원조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생태학적 이론에서는 개인적 성장 도모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독립성을 증진하는 경험을 통한 자기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존중감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문제해결능력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대처기술 증진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양육적 환경으로의 변화에 개입목적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특히 환경 수준에서 개입할 때는 지역자원을 활성화하고 지역사회를 조직화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입법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옹호활동 등을 통한 정책형성에 영향을 미치는데 개입목표를 둠</a:t>
              </a:r>
              <a:endParaRPr lang="ko-KR" altLang="en-US" sz="2000" dirty="0"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3"/>
          <p:cNvGrpSpPr/>
          <p:nvPr/>
        </p:nvGrpSpPr>
        <p:grpSpPr>
          <a:xfrm>
            <a:off x="0" y="0"/>
            <a:ext cx="9144001" cy="3621059"/>
            <a:chOff x="-1" y="3121804"/>
            <a:chExt cx="9144001" cy="3621059"/>
          </a:xfrm>
        </p:grpSpPr>
        <p:sp>
          <p:nvSpPr>
            <p:cNvPr id="9" name="Rectangle 67"/>
            <p:cNvSpPr>
              <a:spLocks noChangeArrowheads="1"/>
            </p:cNvSpPr>
            <p:nvPr/>
          </p:nvSpPr>
          <p:spPr bwMode="auto">
            <a:xfrm>
              <a:off x="0" y="3121804"/>
              <a:ext cx="503214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3)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원조자의 역할과 실무원칙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0" name="Line 68"/>
            <p:cNvSpPr>
              <a:spLocks noChangeShapeType="1"/>
            </p:cNvSpPr>
            <p:nvPr/>
          </p:nvSpPr>
          <p:spPr bwMode="auto">
            <a:xfrm>
              <a:off x="-1" y="364502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1" name="Rectangle 69"/>
            <p:cNvSpPr>
              <a:spLocks noChangeArrowheads="1"/>
            </p:cNvSpPr>
            <p:nvPr/>
          </p:nvSpPr>
          <p:spPr bwMode="auto">
            <a:xfrm>
              <a:off x="-1" y="3598476"/>
              <a:ext cx="9144000" cy="31443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7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생활모델의 개입방법은 행동지향적이며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단기 개입의 경향이 강하며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7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문제해결 능력 고양에 초점</a:t>
              </a:r>
            </a:p>
            <a:p>
              <a:pPr algn="dist">
                <a:lnSpc>
                  <a:spcPct val="17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내담자를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수동적 수혜자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원조자를 지배적 전문가로 규정하지 않고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동반자적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7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관계로 규정 원조자의 역할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조력자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촉진자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중재자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대변자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조직가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등</a:t>
              </a:r>
            </a:p>
            <a:p>
              <a:pPr>
                <a:lnSpc>
                  <a:spcPct val="17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원조자는 객관적인 중립성을 유지하기보다는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내담자와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촉진적 원조관계 형성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7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생태학적 이론의 실무원칙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627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표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23-3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참조</a:t>
              </a:r>
              <a:endParaRPr lang="ko-KR" altLang="en-US" sz="2000" dirty="0">
                <a:solidFill>
                  <a:srgbClr val="FFFF00"/>
                </a:solidFill>
              </a:endParaRPr>
            </a:p>
          </p:txBody>
        </p:sp>
      </p:grpSp>
      <p:sp>
        <p:nvSpPr>
          <p:cNvPr id="14" name="Rectangle 67"/>
          <p:cNvSpPr>
            <a:spLocks noChangeArrowheads="1"/>
          </p:cNvSpPr>
          <p:nvPr/>
        </p:nvSpPr>
        <p:spPr bwMode="auto">
          <a:xfrm>
            <a:off x="0" y="4077072"/>
            <a:ext cx="232948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rPr>
              <a:t> 4) </a:t>
            </a:r>
            <a:r>
              <a:rPr lang="ko-KR" altLang="en-US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rPr>
              <a:t>개입 기법</a:t>
            </a:r>
            <a:endParaRPr lang="en-US" altLang="ko-KR" sz="2800" b="1" dirty="0">
              <a:solidFill>
                <a:srgbClr val="92D05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6" name="Line 68"/>
          <p:cNvSpPr>
            <a:spLocks noChangeShapeType="1"/>
          </p:cNvSpPr>
          <p:nvPr/>
        </p:nvSpPr>
        <p:spPr bwMode="auto">
          <a:xfrm>
            <a:off x="0" y="4653136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7" name="Rectangle 69"/>
          <p:cNvSpPr>
            <a:spLocks noChangeArrowheads="1"/>
          </p:cNvSpPr>
          <p:nvPr/>
        </p:nvSpPr>
        <p:spPr bwMode="auto">
          <a:xfrm>
            <a:off x="0" y="4760053"/>
            <a:ext cx="9144000" cy="2097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70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000" b="1" dirty="0" err="1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자존감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고양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대처기술 고양 등의 다양한 기술 활용</a:t>
            </a:r>
            <a:endParaRPr lang="en-US" altLang="ko-KR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7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생태학적 이론 고유의 기술은 아니지만 다른 접근방법의 다양한 기술을 활용</a:t>
            </a:r>
            <a:endParaRPr lang="en-US" altLang="ko-KR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dist">
              <a:lnSpc>
                <a:spcPct val="17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내담자의 행동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자율성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 err="1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자존감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 err="1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유능성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증진을 통하여 적응능력을 고양하고 </a:t>
            </a:r>
            <a:endParaRPr lang="en-US" altLang="ko-KR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70000"/>
              </a:lnSpc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환경속성을 변화시키는 기술 사용 </a:t>
            </a:r>
            <a:endParaRPr lang="en-US" altLang="ko-KR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그룹 12"/>
          <p:cNvGrpSpPr/>
          <p:nvPr/>
        </p:nvGrpSpPr>
        <p:grpSpPr>
          <a:xfrm>
            <a:off x="-1" y="260648"/>
            <a:ext cx="9144001" cy="5882996"/>
            <a:chOff x="-1" y="260648"/>
            <a:chExt cx="9144001" cy="5882996"/>
          </a:xfrm>
        </p:grpSpPr>
        <p:sp>
          <p:nvSpPr>
            <p:cNvPr id="16" name="Line 68"/>
            <p:cNvSpPr>
              <a:spLocks noChangeShapeType="1"/>
            </p:cNvSpPr>
            <p:nvPr/>
          </p:nvSpPr>
          <p:spPr bwMode="auto">
            <a:xfrm>
              <a:off x="-1" y="614364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0" name="Rectangle 67"/>
            <p:cNvSpPr>
              <a:spLocks noChangeArrowheads="1"/>
            </p:cNvSpPr>
            <p:nvPr/>
          </p:nvSpPr>
          <p:spPr bwMode="auto">
            <a:xfrm>
              <a:off x="0" y="260648"/>
              <a:ext cx="232948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4)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개입 기법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1" name="Line 68"/>
            <p:cNvSpPr>
              <a:spLocks noChangeShapeType="1"/>
            </p:cNvSpPr>
            <p:nvPr/>
          </p:nvSpPr>
          <p:spPr bwMode="auto">
            <a:xfrm>
              <a:off x="-1" y="76470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2" name="Rectangle 69"/>
            <p:cNvSpPr>
              <a:spLocks noChangeArrowheads="1"/>
            </p:cNvSpPr>
            <p:nvPr/>
          </p:nvSpPr>
          <p:spPr bwMode="auto">
            <a:xfrm>
              <a:off x="0" y="692696"/>
              <a:ext cx="9144000" cy="52937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(1)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사회관계망 분석</a:t>
              </a:r>
              <a:endParaRPr lang="en-US" altLang="ko-KR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사회관계망을 분석하고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내담자와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환경의 교류를 확인하는 대표적 기법은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생태체계도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생태체계도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생활공간 속에서 가족이 차지하는 위치를 도면으로 표시해 주며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가족생활과 가족관계를 파악하는 수단 제공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628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그림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23-7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사회관계망 도표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내담자와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가족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주요타인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친구 등과의 관계를 시각적 표현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629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그림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23-8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</a:p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사회관계망 사정평가 척도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630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표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23-4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참조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ko-KR" alt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(2) 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가계도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3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세대 이상의 가족성원과 그들의 관계와 관련된 정보를 상징을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을 사용하여 기록하는 도표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631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그림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23-9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사정과 치료효과</a:t>
              </a:r>
            </a:p>
            <a:p>
              <a:pPr algn="dist"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(3)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역량강화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발달을 촉진하고 대인관계상의 영향력을 증대해 주는 개인의 기술 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강화하는 과정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대처기술과 적응능력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동기증진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정신적 안정감과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자존감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증진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문제해결 및 자아지향성 증진기법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사회적 변화 증진 등의 다양한 기법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9" name="Rectangle 67">
            <a:extLst>
              <a:ext uri="{FF2B5EF4-FFF2-40B4-BE49-F238E27FC236}">
                <a16:creationId xmlns:a16="http://schemas.microsoft.com/office/drawing/2014/main" id="{44FC5BEA-1D98-4025-B411-9583373849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290156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n-US" altLang="ko-KR" sz="28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8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다음 주 강의 주제</a:t>
            </a:r>
            <a:r>
              <a:rPr lang="en-US" altLang="ko-KR" sz="28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:  24</a:t>
            </a:r>
            <a:r>
              <a:rPr lang="ko-KR" altLang="en-US" sz="28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장</a:t>
            </a:r>
            <a:r>
              <a:rPr lang="en-US" altLang="ko-KR" sz="28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8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구조기능주의이론</a:t>
            </a:r>
            <a:endParaRPr lang="en-US" altLang="ko-KR" sz="2800" b="1" dirty="0">
              <a:solidFill>
                <a:srgbClr val="7030A0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7" name="Rectangle 69"/>
          <p:cNvSpPr>
            <a:spLocks noChangeArrowheads="1"/>
          </p:cNvSpPr>
          <p:nvPr/>
        </p:nvSpPr>
        <p:spPr bwMode="auto">
          <a:xfrm>
            <a:off x="0" y="2348875"/>
            <a:ext cx="9144000" cy="4185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endParaRPr lang="en-US" altLang="ko-KR" sz="2800" b="1" dirty="0">
              <a:solidFill>
                <a:srgbClr val="FFFF00"/>
              </a:solidFill>
            </a:endParaRPr>
          </a:p>
          <a:p>
            <a:endParaRPr lang="en-US" altLang="ko-KR" sz="2800" b="1" dirty="0">
              <a:solidFill>
                <a:srgbClr val="FFFF00"/>
              </a:solidFill>
            </a:endParaRPr>
          </a:p>
          <a:p>
            <a:r>
              <a:rPr lang="ko-KR" altLang="en-US" sz="2800" b="1" dirty="0">
                <a:solidFill>
                  <a:srgbClr val="FFFF00"/>
                </a:solidFill>
              </a:rPr>
              <a:t>        </a:t>
            </a:r>
            <a:endParaRPr lang="en-US" altLang="ko-KR" sz="2800" b="1" dirty="0">
              <a:solidFill>
                <a:srgbClr val="FFFF00"/>
              </a:solidFill>
            </a:endParaRPr>
          </a:p>
          <a:p>
            <a:endParaRPr lang="en-US" altLang="ko-KR" sz="1400" b="1" dirty="0">
              <a:solidFill>
                <a:srgbClr val="66CCFF"/>
              </a:solidFill>
            </a:endParaRP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4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생태학적 </a:t>
            </a:r>
            <a:r>
              <a:rPr lang="ko-KR" altLang="en-US" sz="2800" b="1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이론의 사회관과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기본 가정 이해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생태학적 이론의 주요 개념 이해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생태학적 이론의 인간 발달 관점 이해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생태학적 이론의 사회복지실천 적용방안 이해</a:t>
            </a:r>
          </a:p>
        </p:txBody>
      </p:sp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0" y="571480"/>
            <a:ext cx="9144000" cy="164307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제 </a:t>
            </a:r>
            <a: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23 </a:t>
            </a: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장  </a:t>
            </a:r>
            <a:b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</a:b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생태학적 이론</a:t>
            </a:r>
            <a:endParaRPr lang="ko-KR" altLang="en-US" sz="3800" dirty="0"/>
          </a:p>
        </p:txBody>
      </p:sp>
      <p:grpSp>
        <p:nvGrpSpPr>
          <p:cNvPr id="2" name="그룹 8"/>
          <p:cNvGrpSpPr/>
          <p:nvPr/>
        </p:nvGrpSpPr>
        <p:grpSpPr>
          <a:xfrm>
            <a:off x="-32" y="2500306"/>
            <a:ext cx="9144032" cy="785818"/>
            <a:chOff x="-32" y="2500306"/>
            <a:chExt cx="9144032" cy="785818"/>
          </a:xfrm>
        </p:grpSpPr>
        <p:sp>
          <p:nvSpPr>
            <p:cNvPr id="11" name="직사각형 10"/>
            <p:cNvSpPr/>
            <p:nvPr/>
          </p:nvSpPr>
          <p:spPr>
            <a:xfrm>
              <a:off x="1357290" y="2571744"/>
              <a:ext cx="214314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80000" lvl="1"/>
              <a:r>
                <a:rPr lang="ko-KR" altLang="en-US" sz="2800" b="1" dirty="0">
                  <a:solidFill>
                    <a:srgbClr val="FFFF00"/>
                  </a:solidFill>
                </a:rPr>
                <a:t>학습목표</a:t>
              </a:r>
              <a:endParaRPr lang="ko-KR" altLang="en-US" sz="2800" dirty="0"/>
            </a:p>
          </p:txBody>
        </p:sp>
        <p:sp>
          <p:nvSpPr>
            <p:cNvPr id="12" name="Line 68"/>
            <p:cNvSpPr>
              <a:spLocks noChangeShapeType="1"/>
            </p:cNvSpPr>
            <p:nvPr/>
          </p:nvSpPr>
          <p:spPr bwMode="auto">
            <a:xfrm>
              <a:off x="-1" y="328612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-32" y="2500306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pic>
        <p:nvPicPr>
          <p:cNvPr id="1026" name="Picture 2" descr="C:\Users\User\Desktop\pc\문화여가\사진모음\사진(2012.5.-11.)\2012-06-28 16.17.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492896"/>
            <a:ext cx="1440160" cy="7920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/>
          <p:cNvSpPr/>
          <p:nvPr/>
        </p:nvSpPr>
        <p:spPr>
          <a:xfrm>
            <a:off x="0" y="0"/>
            <a:ext cx="914400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사회복지전문직에서는 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‘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환경 속의 인간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’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개념을 명확히 설명해주는 이론 관심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dist">
              <a:lnSpc>
                <a:spcPct val="14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생태학적 이론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활동적이고 성장하는 인간과 환경 간의 일생을 통하여 이루어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40000"/>
              </a:lnSpc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지는 진보적이고 상호적인 적응과정을 과학적으로 연구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dist">
              <a:lnSpc>
                <a:spcPct val="14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생태학적 이론은 개인을 환경과 분리할 수 없는 상호작용하는 체계로 규정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즉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pPr>
              <a:lnSpc>
                <a:spcPct val="140000"/>
              </a:lnSpc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인간과 환경을 하나의 전체로 간주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dist">
              <a:lnSpc>
                <a:spcPct val="14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사회복지실천에서 생태학적 이론을 적용하여 내담자의 정신내적 생활과 환경 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40000"/>
              </a:lnSpc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조건을 개선하는 직간접 서비스를 통합할 수 있는 방법을 발견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dist">
              <a:lnSpc>
                <a:spcPct val="14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생태학적 이론은 개인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환경간의 적합성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개인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환경의 상호교환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이를 방해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40000"/>
              </a:lnSpc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하는 힘 등에 대한 실천적 지식 제공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4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생태학적 이론은 환경 속의 개인에게 긍정과 부정적 영향을 미치는 힘에 관심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dist">
              <a:lnSpc>
                <a:spcPct val="14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생태학적 이론의 원조과정이 회복과 역량강화라는 신념은  사회복지전문직의 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40000"/>
              </a:lnSpc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인본주의 철학과 궤를 같이 함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dist">
              <a:lnSpc>
                <a:spcPct val="14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생태학적 이론은 내담자의 성장할 수 있는 힘을 최대한 활용하는 것을 방해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40000"/>
              </a:lnSpc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하는 생활문제에 관심을 기울임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dist">
              <a:lnSpc>
                <a:spcPct val="14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생태학적 이론은 개인이 서비스가 필요할 때 생활공간에서 언제든지 서비스를 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40000"/>
              </a:lnSpc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받을 수 있는 기반을 제공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7" y="0"/>
            <a:ext cx="9179498" cy="6805831"/>
            <a:chOff x="-35497" y="0"/>
            <a:chExt cx="9179498" cy="6805831"/>
          </a:xfrm>
        </p:grpSpPr>
        <p:grpSp>
          <p:nvGrpSpPr>
            <p:cNvPr id="3" name="그룹 9"/>
            <p:cNvGrpSpPr/>
            <p:nvPr/>
          </p:nvGrpSpPr>
          <p:grpSpPr>
            <a:xfrm>
              <a:off x="-35497" y="0"/>
              <a:ext cx="9179497" cy="6805831"/>
              <a:chOff x="-35496" y="108951"/>
              <a:chExt cx="9179497" cy="6805831"/>
            </a:xfrm>
          </p:grpSpPr>
          <p:grpSp>
            <p:nvGrpSpPr>
              <p:cNvPr id="4" name="그룹 6"/>
              <p:cNvGrpSpPr/>
              <p:nvPr/>
            </p:nvGrpSpPr>
            <p:grpSpPr>
              <a:xfrm>
                <a:off x="-1" y="108951"/>
                <a:ext cx="9144002" cy="6805831"/>
                <a:chOff x="-1" y="108951"/>
                <a:chExt cx="9144002" cy="6805831"/>
              </a:xfrm>
            </p:grpSpPr>
            <p:sp>
              <p:nvSpPr>
                <p:cNvPr id="2115" name="Rectangle 67"/>
                <p:cNvSpPr>
                  <a:spLocks noChangeArrowheads="1"/>
                </p:cNvSpPr>
                <p:nvPr/>
              </p:nvSpPr>
              <p:spPr bwMode="auto">
                <a:xfrm>
                  <a:off x="0" y="108951"/>
                  <a:ext cx="3005951" cy="523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2800" b="1" dirty="0">
                      <a:solidFill>
                        <a:srgbClr val="FFCC00"/>
                      </a:solidFill>
                      <a:latin typeface="HY견고딕" pitchFamily="18" charset="-127"/>
                      <a:ea typeface="HY견고딕" pitchFamily="18" charset="-127"/>
                    </a:rPr>
                    <a:t> 1. </a:t>
                  </a:r>
                  <a:r>
                    <a:rPr lang="ko-KR" altLang="en-US" sz="2800" b="1" dirty="0">
                      <a:solidFill>
                        <a:srgbClr val="FFCC00"/>
                      </a:solidFill>
                      <a:latin typeface="HY견고딕" pitchFamily="18" charset="-127"/>
                      <a:ea typeface="HY견고딕" pitchFamily="18" charset="-127"/>
                    </a:rPr>
                    <a:t>사회관과 가정</a:t>
                  </a:r>
                  <a:endParaRPr lang="en-US" altLang="ko-KR" sz="2800" b="1" dirty="0">
                    <a:solidFill>
                      <a:srgbClr val="FFCC00"/>
                    </a:solidFill>
                    <a:latin typeface="HY견고딕" pitchFamily="18" charset="-127"/>
                    <a:ea typeface="HY견고딕" pitchFamily="18" charset="-127"/>
                  </a:endParaRPr>
                </a:p>
              </p:txBody>
            </p:sp>
            <p:sp>
              <p:nvSpPr>
                <p:cNvPr id="2116" name="Line 68"/>
                <p:cNvSpPr>
                  <a:spLocks noChangeShapeType="1"/>
                </p:cNvSpPr>
                <p:nvPr/>
              </p:nvSpPr>
              <p:spPr bwMode="auto">
                <a:xfrm>
                  <a:off x="-1" y="657631"/>
                  <a:ext cx="9144001" cy="0"/>
                </a:xfrm>
                <a:prstGeom prst="line">
                  <a:avLst/>
                </a:prstGeom>
                <a:noFill/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  <p:sp>
              <p:nvSpPr>
                <p:cNvPr id="6" name="Rectangle 69"/>
                <p:cNvSpPr>
                  <a:spLocks noChangeArrowheads="1"/>
                </p:cNvSpPr>
                <p:nvPr/>
              </p:nvSpPr>
              <p:spPr bwMode="auto">
                <a:xfrm>
                  <a:off x="1" y="4114015"/>
                  <a:ext cx="9144000" cy="28007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dist">
                    <a:lnSpc>
                      <a:spcPct val="110000"/>
                    </a:lnSpc>
                    <a:buFont typeface="Wingdings" pitchFamily="2" charset="2"/>
                    <a:buChar char="§"/>
                  </a:pP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생태학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,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역할이론 등 다양한 이론의 </a:t>
                  </a:r>
                  <a:r>
                    <a:rPr lang="ko-KR" altLang="en-US" sz="2000" b="1" dirty="0" err="1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영향받음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(</a:t>
                  </a:r>
                  <a:r>
                    <a:rPr lang="ko-KR" altLang="en-US" sz="2000" b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교재 </a:t>
                  </a:r>
                  <a:r>
                    <a:rPr lang="en-US" altLang="ko-KR" sz="2000" b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610-611</a:t>
                  </a:r>
                  <a:r>
                    <a:rPr lang="ko-KR" altLang="en-US" sz="2000" b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쪽 표 </a:t>
                  </a:r>
                  <a:r>
                    <a:rPr lang="en-US" altLang="ko-KR" sz="2000" b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23-1 </a:t>
                  </a:r>
                  <a:r>
                    <a:rPr lang="ko-KR" altLang="en-US" sz="2000" b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참조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)</a:t>
                  </a:r>
                </a:p>
                <a:p>
                  <a:pPr algn="dist">
                    <a:lnSpc>
                      <a:spcPct val="110000"/>
                    </a:lnSpc>
                    <a:buFont typeface="Wingdings" pitchFamily="2" charset="2"/>
                    <a:buChar char="§"/>
                  </a:pP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인간이 환경의 모든 요소와 지속적인 상호 교환을 하는 존재로 보는 적응적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·</a:t>
                  </a:r>
                </a:p>
                <a:p>
                  <a:pPr>
                    <a:lnSpc>
                      <a:spcPct val="110000"/>
                    </a:lnSpc>
                  </a:pP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진화적 관점</a:t>
                  </a:r>
                </a:p>
                <a:p>
                  <a:pPr>
                    <a:lnSpc>
                      <a:spcPct val="110000"/>
                    </a:lnSpc>
                    <a:buFont typeface="Wingdings" pitchFamily="2" charset="2"/>
                    <a:buChar char="§"/>
                  </a:pP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인간과 환경이 서로를 형성하는 단일체계이므로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,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양자간의 상호작용에 관심</a:t>
                  </a:r>
                </a:p>
                <a:p>
                  <a:pPr>
                    <a:lnSpc>
                      <a:spcPct val="110000"/>
                    </a:lnSpc>
                    <a:buFont typeface="Wingdings" pitchFamily="2" charset="2"/>
                    <a:buChar char="§"/>
                  </a:pP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개인과 환경이 상호 간에 영향을 미치는 상호교류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(</a:t>
                  </a:r>
                  <a:r>
                    <a:rPr lang="en-US" altLang="ko-KR" sz="2000" b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cf.: </a:t>
                  </a:r>
                  <a:r>
                    <a:rPr lang="ko-KR" altLang="en-US" sz="2000" b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상호작용  </a:t>
                  </a:r>
                  <a:r>
                    <a:rPr lang="en-US" altLang="ko-KR" sz="2000" b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vs.  </a:t>
                  </a:r>
                  <a:r>
                    <a:rPr lang="ko-KR" altLang="en-US" sz="2000" b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상호교류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)</a:t>
                  </a:r>
                  <a:endPara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  <a:p>
                  <a:pPr algn="dist">
                    <a:lnSpc>
                      <a:spcPct val="110000"/>
                    </a:lnSpc>
                    <a:buFont typeface="Wingdings" pitchFamily="2" charset="2"/>
                    <a:buChar char="§"/>
                  </a:pP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순환적 </a:t>
                  </a:r>
                  <a:r>
                    <a:rPr lang="ko-KR" altLang="en-US" sz="2000" b="1" dirty="0" err="1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원인론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: ‘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개인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+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환경’이라는 합산적 효과에 관심을 두는 것이 아니라 </a:t>
                  </a:r>
                  <a:endPara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  <a:p>
                  <a:pPr>
                    <a:lnSpc>
                      <a:spcPct val="110000"/>
                    </a:lnSpc>
                  </a:pP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상호작용적이고 축적적인 효과에 관심</a:t>
                  </a:r>
                  <a:endPara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  <a:p>
                  <a:pPr>
                    <a:lnSpc>
                      <a:spcPct val="110000"/>
                    </a:lnSpc>
                    <a:buFont typeface="Wingdings" pitchFamily="2" charset="2"/>
                    <a:buChar char="§"/>
                  </a:pP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생태학적 이론의 기본 가정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: </a:t>
                  </a:r>
                  <a:r>
                    <a:rPr lang="ko-KR" altLang="en-US" sz="2000" b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교재 </a:t>
                  </a:r>
                  <a:r>
                    <a:rPr lang="en-US" altLang="ko-KR" sz="2000" b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612</a:t>
                  </a:r>
                  <a:r>
                    <a:rPr lang="ko-KR" altLang="en-US" sz="2000" b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쪽 표 </a:t>
                  </a:r>
                  <a:r>
                    <a:rPr lang="en-US" altLang="ko-KR" sz="2000" b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23-2 </a:t>
                  </a:r>
                  <a:r>
                    <a:rPr lang="ko-KR" altLang="en-US" sz="2000" b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참조</a:t>
                  </a:r>
                </a:p>
              </p:txBody>
            </p:sp>
          </p:grpSp>
          <p:sp>
            <p:nvSpPr>
              <p:cNvPr id="8" name="Rectangle 67"/>
              <p:cNvSpPr>
                <a:spLocks noChangeArrowheads="1"/>
              </p:cNvSpPr>
              <p:nvPr/>
            </p:nvSpPr>
            <p:spPr bwMode="auto">
              <a:xfrm>
                <a:off x="0" y="657631"/>
                <a:ext cx="4796506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 1) </a:t>
                </a:r>
                <a:r>
                  <a:rPr lang="ko-KR" altLang="en-US" sz="2800" b="1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인간과 </a:t>
                </a:r>
                <a:r>
                  <a:rPr lang="ko-KR" altLang="en-US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사회에 대한 관점</a:t>
                </a:r>
                <a:endPara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9" name="Line 68"/>
              <p:cNvSpPr>
                <a:spLocks noChangeShapeType="1"/>
              </p:cNvSpPr>
              <p:nvPr/>
            </p:nvSpPr>
            <p:spPr bwMode="auto">
              <a:xfrm>
                <a:off x="-35496" y="1161687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0" y="400506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4" name="Rectangle 69"/>
            <p:cNvSpPr>
              <a:spLocks noChangeArrowheads="1"/>
            </p:cNvSpPr>
            <p:nvPr/>
          </p:nvSpPr>
          <p:spPr bwMode="auto">
            <a:xfrm>
              <a:off x="0" y="1052736"/>
              <a:ext cx="9144000" cy="2421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생태학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개인의 적응능력과 환경의 양육적 특질에 동시 관심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환경 속의 인간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환경적 요구에 적응하고 때로는 환경을 자신의 요구에 맞게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수정 또는 변화시킴으로써 발달하고 삶을 영위하는 존재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양자는 호혜적 관계</a:t>
              </a:r>
            </a:p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능동적이고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유목적적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존재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환경과의 상호 교류에서 성공적 경험을 획득하고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자율성과 자기규제능력 그리고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유능성을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확보할 수 있는 능력 소유</a:t>
              </a:r>
            </a:p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사회문화적 존재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사회관계 능력을 타고 태어나지만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사회화와 타인과 상호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의존성을 유지할 수 있어야만 생존을 보장받고 삶의 적절성 확보 가능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3501008"/>
              <a:ext cx="2563522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기본 가정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2" y="0"/>
            <a:ext cx="9144003" cy="6592844"/>
            <a:chOff x="-2" y="0"/>
            <a:chExt cx="9144003" cy="6592844"/>
          </a:xfrm>
        </p:grpSpPr>
        <p:grpSp>
          <p:nvGrpSpPr>
            <p:cNvPr id="3" name="그룹 9"/>
            <p:cNvGrpSpPr/>
            <p:nvPr/>
          </p:nvGrpSpPr>
          <p:grpSpPr>
            <a:xfrm>
              <a:off x="-2" y="0"/>
              <a:ext cx="9144003" cy="1143908"/>
              <a:chOff x="-1" y="108951"/>
              <a:chExt cx="9144003" cy="1143908"/>
            </a:xfrm>
          </p:grpSpPr>
          <p:grpSp>
            <p:nvGrpSpPr>
              <p:cNvPr id="4" name="그룹 6"/>
              <p:cNvGrpSpPr/>
              <p:nvPr/>
            </p:nvGrpSpPr>
            <p:grpSpPr>
              <a:xfrm>
                <a:off x="-1" y="108951"/>
                <a:ext cx="9144001" cy="548680"/>
                <a:chOff x="-1" y="108951"/>
                <a:chExt cx="9144001" cy="548680"/>
              </a:xfrm>
            </p:grpSpPr>
            <p:sp>
              <p:nvSpPr>
                <p:cNvPr id="2115" name="Rectangle 67"/>
                <p:cNvSpPr>
                  <a:spLocks noChangeArrowheads="1"/>
                </p:cNvSpPr>
                <p:nvPr/>
              </p:nvSpPr>
              <p:spPr bwMode="auto">
                <a:xfrm>
                  <a:off x="0" y="108951"/>
                  <a:ext cx="2300630" cy="523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2800" b="1" dirty="0">
                      <a:solidFill>
                        <a:srgbClr val="FFCC00"/>
                      </a:solidFill>
                      <a:latin typeface="HY견고딕" pitchFamily="18" charset="-127"/>
                      <a:ea typeface="HY견고딕" pitchFamily="18" charset="-127"/>
                    </a:rPr>
                    <a:t> </a:t>
                  </a:r>
                  <a:r>
                    <a:rPr lang="en-US" altLang="ko-KR" sz="2800" b="1" dirty="0">
                      <a:solidFill>
                        <a:srgbClr val="FFC000"/>
                      </a:solidFill>
                      <a:latin typeface="HY견고딕" pitchFamily="18" charset="-127"/>
                      <a:ea typeface="HY견고딕" pitchFamily="18" charset="-127"/>
                    </a:rPr>
                    <a:t>2. </a:t>
                  </a:r>
                  <a:r>
                    <a:rPr lang="ko-KR" altLang="en-US" sz="2800" b="1" dirty="0">
                      <a:solidFill>
                        <a:srgbClr val="FFC000"/>
                      </a:solidFill>
                      <a:latin typeface="HY견고딕" pitchFamily="18" charset="-127"/>
                      <a:ea typeface="HY견고딕" pitchFamily="18" charset="-127"/>
                    </a:rPr>
                    <a:t>주요 개념</a:t>
                  </a:r>
                  <a:endPara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endParaRPr>
                </a:p>
              </p:txBody>
            </p:sp>
            <p:sp>
              <p:nvSpPr>
                <p:cNvPr id="2116" name="Line 68"/>
                <p:cNvSpPr>
                  <a:spLocks noChangeShapeType="1"/>
                </p:cNvSpPr>
                <p:nvPr/>
              </p:nvSpPr>
              <p:spPr bwMode="auto">
                <a:xfrm>
                  <a:off x="-1" y="657631"/>
                  <a:ext cx="9144001" cy="0"/>
                </a:xfrm>
                <a:prstGeom prst="line">
                  <a:avLst/>
                </a:prstGeom>
                <a:noFill/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8" name="Rectangle 67"/>
              <p:cNvSpPr>
                <a:spLocks noChangeArrowheads="1"/>
              </p:cNvSpPr>
              <p:nvPr/>
            </p:nvSpPr>
            <p:spPr bwMode="auto">
              <a:xfrm>
                <a:off x="1" y="729639"/>
                <a:ext cx="2799164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00CCFF"/>
                    </a:solidFill>
                    <a:latin typeface="HY견고딕" pitchFamily="18" charset="-127"/>
                    <a:ea typeface="HY견고딕" pitchFamily="18" charset="-127"/>
                  </a:rPr>
                  <a:t>  </a:t>
                </a:r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1) </a:t>
                </a:r>
                <a:r>
                  <a:rPr lang="ko-KR" altLang="en-US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인간의 특성</a:t>
                </a:r>
                <a:endPara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9" name="Line 68"/>
              <p:cNvSpPr>
                <a:spLocks noChangeShapeType="1"/>
              </p:cNvSpPr>
              <p:nvPr/>
            </p:nvSpPr>
            <p:spPr bwMode="auto">
              <a:xfrm>
                <a:off x="1" y="1233695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14" name="Rectangle 69"/>
            <p:cNvSpPr>
              <a:spLocks noChangeArrowheads="1"/>
            </p:cNvSpPr>
            <p:nvPr/>
          </p:nvSpPr>
          <p:spPr bwMode="auto">
            <a:xfrm>
              <a:off x="0" y="1124744"/>
              <a:ext cx="9144000" cy="5468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(1)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관계 </a:t>
              </a:r>
              <a:endParaRPr lang="en-US" altLang="ko-K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관계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인간관계를 형성하거나 타인과 연결될 수 있는 능력</a:t>
              </a:r>
            </a:p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관계 욕구와 능력은 초기의 양육과정에서 시작되고 일생 동안 상호적 보호행동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유형 결정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예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애착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(2)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역할</a:t>
              </a:r>
            </a:p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역할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특정 사회적 지위를 갖는 개인이 타인에게 어떻게 행동해야 하는지에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대한 기대뿐 아니라 타인이 그 사람에게 어떻게 행동해야 하는지에 대한 기대</a:t>
              </a:r>
            </a:p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감정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신념은 역할수행과 직접적으로 연관되며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역할수행은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자존감과도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연관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역할상실의 영향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614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그림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23-1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참조</a:t>
              </a:r>
              <a:endParaRPr lang="en-US" altLang="ko-K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(3) </a:t>
              </a:r>
              <a:r>
                <a:rPr lang="ko-KR" altLang="en-US" sz="2000" b="1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유능성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유능성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자신의 환경 속에서 효과적으로 기능할 수 있는 능력으로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환경과의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성공적 상호작용을 통하여 형성</a:t>
              </a:r>
            </a:p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유능성에는 확고한 결정을 내리고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자신의 판단을 신뢰하고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자기확신을 갖고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환경에 바람직한 영향을 미치고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환경적 자원과 지지를 활용하는 능력도 포함</a:t>
              </a:r>
            </a:p>
            <a:p>
              <a:pPr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유능성은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자아정체감과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자기존중감의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개념과 밀접히 연관된 개념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6" y="188640"/>
            <a:ext cx="9216008" cy="6456904"/>
            <a:chOff x="0" y="692696"/>
            <a:chExt cx="9216008" cy="6456904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196752"/>
              <a:ext cx="9144000" cy="59528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환경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=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층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(layer;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사회적 환경과 물리적 환경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)+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(texture: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공간과 시간적 리듬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616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그림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23-2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(1)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사회적 환경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사회적 환경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2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인군의 관계에서 시작하여 사회 내에 존재하는 인간관계망까지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를 포함</a:t>
              </a: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현대인의 생활에 가장 큰 영향을 미치는 조직은 관료제조직 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모든 조직은 노동분화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정책과 절차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그리고 권위와 의사결정 과정을 통하여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인간의 욕구를 효과적으로 충족하기 위한 목적으로 형성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그러나 조직은 본래 목적보다는 체계 유지에 더 많은 관심을 기울이므로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 algn="dist"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인간의 욕구나 서비스 기능이 조직의 욕구나 관심사에 종속되어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조직이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이용자의 생활문제를 야기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사회관계망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친척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친구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이웃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직장동료 등을 포함한 주요 타인 간의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관계체계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사회관계망은 타인과 관계를 맺고 자원과 사회적 지지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도구적 및 표현적 기능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</a:p>
            <a:p>
              <a:pPr algn="dist"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를 상호 교환할 수 있는 기회를 제공하지만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관계망 상실이나 역기능 시에는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소외와 고립 초래</a:t>
              </a: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72007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692696"/>
              <a:ext cx="279916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환경의 특성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6" y="188640"/>
            <a:ext cx="9216008" cy="6690365"/>
            <a:chOff x="0" y="692696"/>
            <a:chExt cx="9216008" cy="6690365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196752"/>
              <a:ext cx="9144000" cy="61863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(2)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물리적 환경</a:t>
              </a:r>
            </a:p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물리적 환경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=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자연적 환경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기후와 지리조건 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과 인위적 환경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건축물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대중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매체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교통체계 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자연적 환경은 자양분적 자극이며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자극의 결핍은 대처와 적응에 부정적 영향</a:t>
              </a:r>
            </a:p>
            <a:p>
              <a:pPr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자연적 환경은 인간의 감정과 행동 등을 포함한 인간의 모든 생활에 영향</a:t>
              </a:r>
            </a:p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인위적 환경은 이웃주민과의 상호작용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생활양식에 영향을 미치며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인위적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환경의 변화는 개인의 사회관계망의 손실과 심리적 혼란 초래</a:t>
              </a: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(3)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공간과 시간적 리듬</a:t>
              </a:r>
            </a:p>
            <a:p>
              <a:pPr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공간은 개인의 안녕 상태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시설의 건축양식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사회관계영역 등의 논의에 적용</a:t>
              </a:r>
            </a:p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시간적 리듬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618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불일치 특히 사회적 시간주기와 개인의 기본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적인 시간리듬과 갈등을 일으킬 경우 인간은 생리 및 심리적 긴장 초래</a:t>
              </a:r>
            </a:p>
            <a:p>
              <a:pPr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사회복지기관에서의 시간적 리듬 개념 활용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618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(4)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생활 영역과 거주환경</a:t>
              </a:r>
            </a:p>
            <a:p>
              <a:pPr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생활 영역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지역사회 성원이 차지하고 있는 직접적 환경이나 지위</a:t>
              </a:r>
            </a:p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거주환경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(habitat):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개인의 문화적 맥락 내에 존재하는 물리 및 사회적 환경과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관련된 개념</a:t>
              </a:r>
            </a:p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생활영역은 개인의 범주화나 사회계층의 분류보다는 개인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환경단위 내에서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일어나는 과정을 이해하기 위한 수단</a:t>
              </a: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72007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692696"/>
              <a:ext cx="279916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환경의 특성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9"/>
          <p:cNvGrpSpPr/>
          <p:nvPr/>
        </p:nvGrpSpPr>
        <p:grpSpPr>
          <a:xfrm>
            <a:off x="0" y="116632"/>
            <a:ext cx="9144001" cy="6898244"/>
            <a:chOff x="0" y="642918"/>
            <a:chExt cx="9144001" cy="6898244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218982"/>
              <a:ext cx="9144000" cy="6322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(1)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적합성</a:t>
              </a: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적합성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개인의 적응적 욕구와 환경의 질이 부합되는 정도와 관련된 개념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개인과 환경 사이의 상호작용이 적응적일 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타인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사회조직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정치경제구조 등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 개인의 성장과 발달 그리고 물리 및 정서적 안녕을 지지할 때 적합성 획득</a:t>
              </a: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환경과 인간이 공동의 힘을 발휘할 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개별 힘의 총합보다 더 큰 효과를 생산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하지만 인간과 환경 어느 일방이 희생으로 다른 부분의 생존과 발달이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보장되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/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갈등과 힘의 불균형이 야기되고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결국 양자의 생존과 발달을 저해하게  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되는 부적합성이 야기</a:t>
              </a: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(2)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적응</a:t>
              </a: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적응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개인과 환경 사이의 활발한 상호 교환을 포함한 개인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환경이라는 하나의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단위 내에서 이루어지는 과정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620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그림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23-3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인간은 환경이 자신의 욕구에 적합하도록 변화시키고 이러한 환경의 변화에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적응해야 함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적응은 인간의 내적 영향력과 생태적 환경의 영향력에 의해 이루어지는 상호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의존적 과정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생태학적 이론에서는 개인의 정신병리를 개인적 욕구와 대처능력이 환경적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자원과 지지와 일치되지 못한 것으로 규정</a:t>
              </a:r>
            </a:p>
          </p:txBody>
        </p:sp>
        <p:sp>
          <p:nvSpPr>
            <p:cNvPr id="11" name="Rectangle 67"/>
            <p:cNvSpPr>
              <a:spLocks noChangeArrowheads="1"/>
            </p:cNvSpPr>
            <p:nvPr/>
          </p:nvSpPr>
          <p:spPr bwMode="auto">
            <a:xfrm>
              <a:off x="0" y="642918"/>
              <a:ext cx="550069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altLang="ko-KR" sz="2800" b="1" dirty="0">
                  <a:solidFill>
                    <a:srgbClr val="00B0F0"/>
                  </a:solidFill>
                  <a:latin typeface="HY견고딕" pitchFamily="18" charset="-127"/>
                  <a:ea typeface="HY견고딕" pitchFamily="18" charset="-127"/>
                </a:rPr>
                <a:t>  </a:t>
              </a:r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3)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인간</a:t>
              </a:r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-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환경의 상호작용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2" name="Line 68"/>
            <p:cNvSpPr>
              <a:spLocks noChangeShapeType="1"/>
            </p:cNvSpPr>
            <p:nvPr/>
          </p:nvSpPr>
          <p:spPr bwMode="auto">
            <a:xfrm>
              <a:off x="0" y="114298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9"/>
          <p:cNvGrpSpPr/>
          <p:nvPr/>
        </p:nvGrpSpPr>
        <p:grpSpPr>
          <a:xfrm>
            <a:off x="0" y="116632"/>
            <a:ext cx="9144001" cy="6798369"/>
            <a:chOff x="0" y="642918"/>
            <a:chExt cx="9144001" cy="6798369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347311"/>
              <a:ext cx="9144000" cy="60939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(3)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스트레스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생태학적 이론은 환경의 지지 정도나 스트레스 유발 정도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대처과정에 초점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스트레스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개인이 지각한 요구와 이러한 요구를 충족할 수 있는 자원을 활용할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수 있는 능력 사이에 불균형에 의해 야기된 생리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·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심리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·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사회적 현상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621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스트레스는 성장과 발전의 동기로 작용할 수 있지만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신체 및 사회적 요구와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개인의 대처능력 사이에 균형이 심하게 손상될 때 생활문제가 발생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(4)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대처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대처기술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정서적 고통을 통제하기 위하여 개인이 수행하는 행동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대처능력은 내적 자원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자기존중감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문제해결 기술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유능감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과 외적 자원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사회관계망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조직의 지원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에 의해 결정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성격의 긍정적 측면을 강화하고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환경적 장애를 제거할 수 있도록 원조하는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것이 적응력과 생활만족도 증진의 주요한 수단</a:t>
              </a:r>
            </a:p>
          </p:txBody>
        </p:sp>
        <p:sp>
          <p:nvSpPr>
            <p:cNvPr id="11" name="Rectangle 67"/>
            <p:cNvSpPr>
              <a:spLocks noChangeArrowheads="1"/>
            </p:cNvSpPr>
            <p:nvPr/>
          </p:nvSpPr>
          <p:spPr bwMode="auto">
            <a:xfrm>
              <a:off x="0" y="642918"/>
              <a:ext cx="550069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3)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인간</a:t>
              </a:r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-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환경의 상호작용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2" name="Line 68"/>
            <p:cNvSpPr>
              <a:spLocks noChangeShapeType="1"/>
            </p:cNvSpPr>
            <p:nvPr/>
          </p:nvSpPr>
          <p:spPr bwMode="auto">
            <a:xfrm>
              <a:off x="0" y="114298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2275</TotalTime>
  <Words>1887</Words>
  <Application>Microsoft Office PowerPoint</Application>
  <PresentationFormat>화면 슬라이드 쇼(4:3)</PresentationFormat>
  <Paragraphs>203</Paragraphs>
  <Slides>13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17" baseType="lpstr">
      <vt:lpstr>HY견고딕</vt:lpstr>
      <vt:lpstr>굴림</vt:lpstr>
      <vt:lpstr>Wingdings</vt:lpstr>
      <vt:lpstr>기본 디자인</vt:lpstr>
      <vt:lpstr>제 4 부   사회체계와 사회복지실천</vt:lpstr>
      <vt:lpstr>제 23 장   생태학적 이론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길벗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강은정</dc:creator>
  <cp:lastModifiedBy>Windows 사용자</cp:lastModifiedBy>
  <cp:revision>317</cp:revision>
  <dcterms:created xsi:type="dcterms:W3CDTF">2004-08-11T05:45:06Z</dcterms:created>
  <dcterms:modified xsi:type="dcterms:W3CDTF">2021-01-20T06:28:56Z</dcterms:modified>
</cp:coreProperties>
</file>