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9"/>
  </p:notesMasterIdLst>
  <p:sldIdLst>
    <p:sldId id="256" r:id="rId2"/>
    <p:sldId id="257" r:id="rId3"/>
    <p:sldId id="272" r:id="rId4"/>
    <p:sldId id="273" r:id="rId5"/>
    <p:sldId id="274" r:id="rId6"/>
    <p:sldId id="276" r:id="rId7"/>
    <p:sldId id="277" r:id="rId8"/>
    <p:sldId id="278" r:id="rId9"/>
    <p:sldId id="279" r:id="rId10"/>
    <p:sldId id="281" r:id="rId11"/>
    <p:sldId id="282" r:id="rId12"/>
    <p:sldId id="280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1" r:id="rId21"/>
    <p:sldId id="292" r:id="rId22"/>
    <p:sldId id="293" r:id="rId23"/>
    <p:sldId id="294" r:id="rId24"/>
    <p:sldId id="295" r:id="rId25"/>
    <p:sldId id="308" r:id="rId26"/>
    <p:sldId id="296" r:id="rId27"/>
    <p:sldId id="298" r:id="rId28"/>
    <p:sldId id="297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704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1246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2023-05-16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5723468" cy="266429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 dirty="0" smtClean="0"/>
              <a:t>2. </a:t>
            </a:r>
            <a:r>
              <a:rPr lang="ko-KR" altLang="en-US" sz="3300" dirty="0" smtClean="0"/>
              <a:t>개인 대상의 실천방법</a:t>
            </a:r>
            <a:r>
              <a:rPr lang="en-US" altLang="ko-KR" sz="3300" dirty="0" smtClean="0"/>
              <a:t/>
            </a:r>
            <a:br>
              <a:rPr lang="en-US" altLang="ko-KR" sz="3300" dirty="0" smtClean="0"/>
            </a:br>
            <a:r>
              <a:rPr lang="ko-KR" altLang="en-US" sz="2700" dirty="0" smtClean="0"/>
              <a:t>개별치료와 상담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위기개입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사례관리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r>
              <a:rPr lang="ko-KR" altLang="en-US" sz="2700" dirty="0" smtClean="0"/>
              <a:t>퇴원계획과 사후관리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 가진 부모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형제에 대한 감정이나 태도가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전달되어 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전이는 긍정적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부정적 감정과 태도를 모두 포함하고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내용을 치료에 활용하는 것을 전이기법이라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힘에 대항하거나 저항하는 모든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성격 특성에서는 명령을 따르지 않거나 압력에 반응하는 것에 대한 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정신분석에서는 무의식의 자료를 의식화시키는 것에 대한 저항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저항의 에너지를 건설적으로 활용하면 커다란 치료의 효과를 보이게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150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정신역동상담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단순한 수준의 지지적 상담에서부터 정신의학에서 정신요법이라 부르는 정신역동적 심리치료까지 개인의 교육과 훈련배경에 따라 다양하게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정신분석치료는 정신분석가로서 자격취득은 정신의학자의 경우도 어렵게 때문에 임상사회복지사의 수준에서는 어렵고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심리치료나 정신역동적 상담은 자격증 취득 후 다양하게 제공되는 심화수준의 훈련을 통해 흔히 이루어지고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한국의 경우 정신건강사회복지사의 정신역동상담을 위한 개별치료에 대한 사회적 인가는 아직 공식화되지 않은 상태임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인지행동치료는 인지이론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사회학습이론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행동치료 등으로부터 개념과 기법을 선택적으로 활용하면서 치료의 내용은 인지행동모델에 기반하고 있는 치료모델임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졍신역동치료와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대조적인 형태를 띠며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여기에 초점을 맞추고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단기적으로 개입하면서 제한적이고 구체적인 목표를 정하고 치료함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지시적이며 클라이언트가 제시하는 문제를 중심으로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치료가 가장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효과적인것으로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알려진 대표적인 증상은 우울장애이며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외에 알코올 및 약물 중독 분노조절치료와 사회기술훈련 등에서 많이 활용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정서적 반응에 대해서는 인지모델을 기반으로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간결하며 시간제한적임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좋은 치료적 관계가 필요하지만 그 자체가 초점은 아님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협동적 노력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소크라테스적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접근방법을 사용함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구조적이고 지시적임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모델을 기반으로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이론과 기법은 귀납적 방법을 신뢰함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과제는 인지행동치료의 중심내용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257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주요이론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ABCDE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A(Activating event):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개인이 정서적 혼란을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갖게되는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선행사건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B(Belief system):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사건이나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행위 등과 같은 환경적 자극에 대해서 각 개인이 갖는 태도로서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개인의 신념체계 또는 사고방식을 가리킴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신념체계에는 합리적 신념과 비합리적 신념이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신념은 우리가 바라는 목표를 달성하는 데 도움을 주는 사고방식이고 비합리적 신념은 그 반대되는 것으로 사태나 행위를 아주 끔직한 현상으로 해석하여 자기를 징벌하거나 자포자기하거나 세상을 원망하는 사고를 가짐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C(Consequence):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선행사건에 접했을 때 생겨나는 비합리적 인 태도 내지 사고방식으로 그 사건을 해석함으로써 느끼게 되는 정서적 결과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D(Dispute):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가지고 있는 비합리적 신념이나 사고에 대해서 도전해 보고 과연 그것이 합리적인지를 논박하는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E(Emotional Consequence):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비합리적인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신념을 철저하게 논박함으로써 합리적인 신념을 갖게 된 다음에 느끼게 되는 자기 수용적 태도와 긍정적인 감정의 결과나 효과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99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치료기간이 단기간임으로 효과를 늘리기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필요시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전과정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또는 부분적인 내용을 반복하여 치료하기도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기본철학 및 논리를 클라이언트가 믿도록 설명하고 설득함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자기보고와 상담자의 관찰을 통해 비합리적인 신념을 발견하고 규명함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비합리적인 신념에 대한 상담자의 직접적인 논박 및 합리적인 신념의 예를 들어 설명해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 동의한 비합리적인 신념을 합리적인 신념으로 바꾸기 위한 인지적 연습을 반복함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사고와 행동반응을 개발하고 이를 일반화시켜 일상적으로 적용하기 위한 행동적 연습을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13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 신념에 대한 상담자의 논박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인지적 과제 부과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비합리적 신념에 대한 클라이언트의 자기 논박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진술문의 사용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7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합리적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이미지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역할놀이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대면연습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무조건적 수용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유머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3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행동적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정통적 행동주의 기법과의 차이점은 행동의 변화뿐 아니라 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더 나아가 정서까지도 변화시키려는데 궁극적인 초점이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조작적 조건화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도구적 조건화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자기제어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자기관리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861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인지행동치료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많이 사용하는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우울장애뿐 아니라 가족폭력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알코올과 약물을 포함한 다양한 행동적 문제에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치료법은 정신역동적 치료나 상담에 비해 교육과 훈련도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높은 편이어서 정신보건사회복지사의 경우 이 모델을 전체적으로 혹은 부분적으로 적용하는데 큰 어려움이 없음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감정과 무의식을 주된 내용으로 접근하는 정신분석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이론에 대한 지속적인 교육과 훈련이 병행되어야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237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개별치료와 상담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개별치료와 상담은 정신보건 영역에서 가장 흔히 사용되어지는 개입방법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개별치료와 상담에 관심을 가져야 하는 주된 이유는 사회복지대상 클라이언트 전체 환경을 보다 구체적으로 이해하는 것은 그 개인을 이해한다는 전제로 이루어지는 사회복지실천의 기초가 되기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개별치료에서 대표적으로 사용하는 치료는 정신역동치료와 인지행동치료임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 치료와 상담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정신분석이론에 환경적 요소들을 많이 포함시킴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물론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아들러를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비롯한 다양한 이론을 기반으로 개발되어진 치료모델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 위기개입을 요구하는 상황이 빈번하게 발생하는데 위기란 즉각적인 정신보건서비스 혹은 개입이 요청되는 사건 혹은 상태를 말함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시설보호 중심의 개입에서 지역사회로의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탈시설화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이후 정신보건 영역의 전문가들은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발생하는 클라이언트나 가족의 위기를 일선에서 개입해야 하는 일이 많이 발생하게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위기개입은 많은 경우 클라이언트나 가족의 생명 혹은 돌이킬 수 없는 정도의 후유증과 직결되기 때문에 정신건강사회복지사를 포함한 정신보건전문가드에게 위기개입 관련 교육과 훈련은 필수적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59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개인이 현재 자신의 대처능력과 자원으로는 감당하기 힘든 사건이나 상태를 지각하거나 경험하는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경험하는 사람에게 위험과 기회를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일반적으로 시간제한적이지만 반복되는 전환시점에서 발생될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복잡하고 해결하기 힘듦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전문가와 인간서비스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워커의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경험이 위기개입의 효과를 높일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위기는 성장과 변화의 원동력을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위기에는 만병통치약이나 즉각적인 해결책이 적용되지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시에는 선택이 필요함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함께 정서적 불균형과 혼란이 발생함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위기를 해결하는 것과 위기개입 전문가의 개인적 특성은 상호 관련이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708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급성 심리적 혼란을 보이는 클라이언트에 대한 세밀한 평가를 포함함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일반적인 개입에 반응하지 않는 경우 위기사정을 위한 의뢰가 이루어져야 하는데 그 구체적인 내용은 다음과 같음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시설장이나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시설에서 정신건강 평가를 할 수 있는 공식 전문가에게 자문을 구할 책임이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사정을 수행할 자격을 갖춘 정신보건 전문가는 다음의 정보를 확보하고 제공해야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위기상태나 사건에 대한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위기와 관련된 사건이나 상황에 대한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개입을 위해 취한 활동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정신의학적 의뢰가 필요한 클라이언트의 증상과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 있는 의료적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정신병적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과거력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관찰된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 클라이언트를 위한 지도감독의 수준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3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정신보건전문가와의 자문은 반드시 기록으로 남겨야 함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위기사정의 구성요소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위기사정의 이유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정신상태 검사와 면접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자신과 타인에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위험정도의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결정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 임상소견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슈퍼비전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치료를 위한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사후관리 혹은 사후 평가를 위한 권고내용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이후 권고내용을 보호자에게 통고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위기사정은 반드시 자격을 갖춘 정신보건전문가에 의해 수행되어져야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비 전문가에 의해 수행된 사정은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내 전문가의 재가를 받아야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위기사정에서 발견된 내용과 권고내용 관련 지시사항은 기관 운영절차에 따라 기록되어져야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57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안전보장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첫단계는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자신과 타인의 안전을 도모하는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조직체계에 알림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위기발생은 즉각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윗선에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보고해야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일반적인 위기개입과정에 반응하지 않는 급성 정서문제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문제 혹은 심리적 혼란을 가진 개인에 대한 의뢰과정이 구체적으로 명시되어야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자기의뢰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자기의뢰 시의 위기개입 과정이 구체적으로 명시되어져야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의사소통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서비스를 제공하는 직원과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슈퍼바이저와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관리직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긴의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분명한 의사소통 필요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118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일대일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한사람에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한명의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직원에 의해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1.5m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내에서 이루어짐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화장실이나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샤워실도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거리내에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지속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시간에도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방해받지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않고 지속적으로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슈퍼비전에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집중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5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분간격으로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이루어지는 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표준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일반적인 수준의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지도감독이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필요한 경우로 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위기상태와 사건을 기록하고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위기에 대한 직원의 반응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의뢰와 자문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지시내용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 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 지원서비스 등이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재검토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행정적 절차에 대한 재검토 절차가 구체적으로 명시되어야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880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위기개입과 단기치료의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21719"/>
              </p:ext>
            </p:extLst>
          </p:nvPr>
        </p:nvGraphicFramePr>
        <p:xfrm>
          <a:off x="1475656" y="1988840"/>
          <a:ext cx="6096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1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064"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위기개입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단기치료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개입의 초점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외상적 사건으로 인한 정서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행동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인지적 왜곡을 인식하고 교정하도록 돕는 것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지속적인 정서적 문제를 재조정하는 것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목표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항상성과 평형상태 회복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항상성과 평형상태 회복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문제의 초점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심각한 정서적 불균형상태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일반적인 행동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사고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정서문제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개입기간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4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주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-3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개월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3-6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개월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주 개입이론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위기이론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스트레스 이론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행동치료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인지치료</a:t>
                      </a:r>
                      <a:r>
                        <a:rPr lang="en-US" altLang="ko-KR" baseline="0" dirty="0" smtClean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 smtClean="0">
                          <a:ea typeface="굴림체" panose="020B0609000101010101" pitchFamily="49" charset="-127"/>
                        </a:rPr>
                        <a:t>체계이론 등</a:t>
                      </a:r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88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정신보건영역에서 사례관리 모델로 지역사회중심모델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(Program of Assertive Community Treatment)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Managed Care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 중심모델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PACT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지역사회에 기반을 두어 만성적인 질병이나 문제를 가진 클라이언트에게 재활을 포함한 포괄적인 서비스를 제공하고 관리하는 실천모델로서 주로 정신장애인을 대상으로 하여 통합적인 서비스를 제공하는 대표적인 사례관리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개념과 주요요소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의료서비스의 사용이 많은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과거력이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있는 만성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정신질환자들을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 많이 사용되어짐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치료적 욕구에 관한 슈퍼비전을 지속적으로 제공하고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제공된 서비스의 강도를 반영하는 것에 대부분의 노력이 투여되어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치료팀을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이용함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051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모델의 특성은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다학문적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전문요원들이 하나의 팀이 되어 다방면의 치료 및 서비스를 포괄적으로 제공하며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1-2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년간의 단기간이 아닌 평생의 관리 개념임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위한 서비스 내용으로는 신체적 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입원 및 위기개입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일상생활훈련 및 사회기술훈련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가족치료 뿐 아니라 경제적 지원 등의 비치료적 서비스도 포함됨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만성적 문제를 지역사회 자원을 동원하고 관리함으로써 치료와 재활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궁극적인 지역사회 적응을 이루는 통합으로 목적으로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75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치료자의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신체 및 정신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가족체계의 문제에 상담 및 다양한 방법으로 직접 개입하여 치료하고 재활하는 기능을 수행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자원관리자의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문제 해결과 지역사회 적응을 위해 지역사회 자원을 개발하고 클라이언트의 욕구와 필요에 따라 구성하여 제공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비용효과 분석가의 역할로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클라이언트에게 어떤 내용의 서비스 프로그램을 언제까지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어떠한 방식으로 제공하고 유지할 것인가를 결정하기 위해 각 서비스에 대한 적정비용을 산출하고 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028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정신역동의 개념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정신역동은 변화와 발전의 과정을 강조하는 모든 심리체계나  이론을 말함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인간행동을 동기화하고 중심개념을 끌어내는 심리체계나 이론을 뜻하기도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정신분석의 동의어로 사용되기도 하지만 보다 구체적으로는 정신분석이론을 기반으로 하고 있지만 더 나아가 인간의 행동을 의식적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무의식적으로도 동기화하는 인지적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의지적 정신과정을 포함함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과정은 인간의 유전적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생물학적 유산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사회문화적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과거와 현재의 사실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인지능력과 왜곡 그리고 개인의 독특한 경험과 기억들의 상호작용으로 이루어 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373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최근들어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의료영역에서 가장 많이 적용되고 있는 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일명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“Gatekeeper Model”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불림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지역사회의 좀 더 비싼 건강서비스의 선택권을 다양하게 함으로써 비용효과의 유용성을 증진하는 것이기 때문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우선적인 목표는 서비스에 대한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접근성을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촉진하거나 제한함으로써 서비스 이용을 통제하는 것으로 클라이언트에게 가장 적절한 서비스를 제공하고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이에 소요되는 비용을 효과적으로 통제하는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주요대상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의료적 도움을 필요로 하는 사람 뿐 아니라 비용적 측면에서도 효율적인 서비스 이용이 필요한 기능적으로 손상된 개인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미국에서 노인을 위한 사례관리는 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메디케이드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medicaid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대상 노인으로 이루어지는가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하면 관리보호의 주 대상자는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메디케어나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개인 의료보험대상자 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0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보호계획가인데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보호계획은 한 번으로 끝나는 것이 아니라 지속적인 점검을 통해 발전시켜 나감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제공자이고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필요 시기별로 적절한 서비스를 구성하여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일정 기간 동안의 지속적인 모니터로써 서비스의 적절성과 서비스 대상의 욕구충족 정도에 대해 점검함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54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PACT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관리보호모델의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PACT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모델은 지역사회 내에서 관리보호는 주로 병원 등 의료영역에서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사례관리자가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PACT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 경우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관리보호는 간호전문직에 의해 수행됨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의료영역에서 관리보호모델 도입 이후 사례관리자가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간호직으로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급속히 대치되었으며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이는 일부 사례관리 대상자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메디케어드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수혜자와 경제적 문제를 포함한 복잡한 문제를 위한 개입 또는 지역사회 자원의 개발과 연계 등의 활동을 위해 사회복지사의 역할이 반드시 필요한 경우가 많아짐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이러한 문제를 해결하기 위해 많은 병원에서 사례관리를 위한 간호사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하나의 팀으로 활동하는 사례관리를 수행하고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011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모든 의료영역의 서비스 제공자에게 퇴원계획은 주된 관심사이고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정신의료 영역에서 일하는 사회복지사의 주 기능이기도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지역정신보건 사업 실시 후 정신보건 영역을 포함한 환자들에게 퇴원이란 반드시 집으로 돌아가는 것이라는 의미가 아니라 다양한 기관일수도 있다는 개념이 자연스럽게 받아들여지고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따라서 병원에서의 퇴원계획은 다른 보호수준으로의 이동을 위한 단기 계획으로 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퇴원계획의 시작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퇴원계획의 과정은 병원 입원시점부터 시작됨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많은 경우 퇴원을 위한 적절한 계획은 환자와 가족 그리고 퇴원계획가 모두가 함께 노력해서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입원 직후 그리고 첫 주 동안 환자에게 얼마만큼의 보호가 필요한지에 대해 의사가 사정하고 보호 정도가 어떻게 달라질 것인가에 대한 정보도 제공되어 질 것이고 보호수준에 변화가 생기고 더는 긴급하거나 전문적 수준의 보호가 요하지 않으면 퇴원을 기대할 수 있음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925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계획 담당자의 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퇴원계획이 요구되어지거나 퇴원결정이 난 경우 환자와 가족은 담당자를 만나게 되는데 그들은 간호사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혹은 다른 의료전문가가 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담당자는 환자가 가족에게 자신이 어떤 사람인지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가족을 위해 어떤 일을 해 줄 수 있는지 그리고 자시의 능력을 넘어서는 일은 어떤 것인지를 알리고 이해시킴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계획에 포함되는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방문간호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재가보호서비스 혹은 재활기관과 같은 서비스를 위한 의료보호 혹은 의료보험 자격기준에 대한 정보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수준의 보호를 제공하는 기관으로 의뢰서비스를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환자나 가족의 비용부담으로 재가서비스를 마련해 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의료기구 구입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임대 혹은 집의 구조변경 등을 통해 재가보호가 가능하도록 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 시 이동수단을 마련하는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 예약날짜를 잡고 확인하는 것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환자와 가족 대상으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약의 복용량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복용기간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부작용에 대한 정보가 담긴 약 설명서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침대에서 의자로 옮기는 절차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의료도구의 사용과 점검방법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증상을 인지하는 방법과 환자보호를 위한 다른 주요 요소 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담당자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환자는 다음의 서비스를 제공하고 있는 이용 가능한 자원을 탐색해야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환자나 가족을 위한 사회적 지원에 관한 지역사회 자원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장비유지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대리보호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재가보호 그리고 자원봉사 서비스를 제공하고 있는 민간기관들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24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6)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퇴원계획 관련 기타 주요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정신질환으로 인한 최초의 입원부터 증상의 재발로 인한 재입원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정신보건법에서 명시하고 있는 자의 입원이 아닌 강제입원과 응급입원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보호자에 의한 입원 등에 따라 퇴원계획의 양상과 내용은 달라질 수 있으므로 퇴원계획을 담당하는 사회복지사의 경우 정신보건법에 대한 지식이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응급입원의 경우 입원 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72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 내에서 입원이 가능하고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전문의의 진단결과 자신 또는 타인을 해할 위험이 없어 계속 입원이 필요치 않는 경우 정신의료기관장은 즉시 퇴원시켜야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경우 퇴원계획은 적절한 처치와 보호계획 등이 체계적이면서 신속하게 이루어져야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095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진단단계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중심적 정신역동을 이해하고 그들의 병리적 요소와 건강한 요소를 사정해 내는 과정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 진단과 역동적 진단으로 나누어지는데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임상적 진단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주로 기질적이거나 신경계통의 이상으로 발생한 문제인가를 확인하고 임상적 진단에서 이상소견이 발견되지 않는 경우 역동적 진단에 초점을 맞추고 클라이언트의 문제 혹은 증상을 진단함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역동적 진단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초점은 개인의 자아와 방어기제 등을 중심으로 이루어지면 이에 기초한 발견을 통해 통합적 심리치료가 이루어질 것인지 지지적 심리치료를 제공할 것인지를 결정함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95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일반적으로 초기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평가단계로 이루어짐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클라이언트를 돕는데 관심이 있음을 밝히고 약속과 시간 등에 대한 치료계획에 대한 설명을 해주고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클라이언트에게 완치에 대한 보증을 해서는 안됨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면담의 횟수는 개인에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따라 다르고 지지적 치료의 경우는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주일에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통찰치료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방어해제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경우는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 실시함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606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비교적 안정적이고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치료동맹이 이루어졌다는 것이 확인 되는 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고통을 이겨낼 수 있을 만큼 치료동맹의 강도가 강해졌을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또한 현재의 고통을 보다 나은 수준의 통찰과 해결을 위한 과도기라고 클라이언트가 인식하게 되었을 때를  중간단계라고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또 다른 표시는 전이가 나타나기 시작함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73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자신이 중단하기를 희망하든가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외부환경 때문에 중단되어야 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치료가 되었든지 안되었든지 클라이언트가 치료의 중단을 희망하는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다른 지방으로 옮겨가거나 직업상 규칙적으로 약속을 지키기가 불가능한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목표했던 문제가 해결되었을 경우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종결단계에서는 집중적인 해석이 요구되는 주제를 다루지 않도록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훈습과정에도 돌입하지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종결시에는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치료에 대한 의존문제와 추후 면담에 대해 설명함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12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평가단계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평가는 처음부터 끝까지 치료의 전 과정에서 이루어지며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항상 클라이언트의 진전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장점과 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치료의 전개방향 등을 평가함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평가는 치료자가 취해야 할 방향에 대한 지침을 제공함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654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자유연상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아이디어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생각들 사이에 발생하는 구속을 자유롭게 하는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하나의 단어로 주제가 주어지고 클라이언트에게 그 단어를 듣고 자신의 마음속에 떠오르는 첫 번째 단어가 무엇인지를 물음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무의식을 탐색하기 위한 투사적 방안으로 활용됨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꿈의 해석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꿈에 대한 얘기를 하고 그것에 대한 자유연상을 실시하여 잠재되어 있는 무의식에 대한 통찰을 갖도록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꿈은 소원성취를 위한 표현이라고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1760</TotalTime>
  <Words>2646</Words>
  <Application>Microsoft Office PowerPoint</Application>
  <PresentationFormat>화면 슬라이드 쇼(4:3)</PresentationFormat>
  <Paragraphs>284</Paragraphs>
  <Slides>37</Slides>
  <Notes>36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7" baseType="lpstr">
      <vt:lpstr>굴림체</vt:lpstr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2. 개인 대상의 실천방법 개별치료와 상담 위기개입 사례관리 퇴원계획과 사후관리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90</cp:revision>
  <dcterms:created xsi:type="dcterms:W3CDTF">2011-09-05T13:36:33Z</dcterms:created>
  <dcterms:modified xsi:type="dcterms:W3CDTF">2023-05-16T07:25:32Z</dcterms:modified>
</cp:coreProperties>
</file>