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7" r:id="rId2"/>
    <p:sldId id="328" r:id="rId3"/>
    <p:sldId id="329" r:id="rId4"/>
    <p:sldId id="303" r:id="rId5"/>
    <p:sldId id="331" r:id="rId6"/>
    <p:sldId id="350" r:id="rId7"/>
    <p:sldId id="351" r:id="rId8"/>
    <p:sldId id="304" r:id="rId9"/>
    <p:sldId id="305" r:id="rId10"/>
    <p:sldId id="339" r:id="rId11"/>
    <p:sldId id="352" r:id="rId12"/>
    <p:sldId id="346" r:id="rId13"/>
    <p:sldId id="353" r:id="rId14"/>
    <p:sldId id="354" r:id="rId15"/>
    <p:sldId id="355" r:id="rId16"/>
    <p:sldId id="356" r:id="rId17"/>
    <p:sldId id="357" r:id="rId18"/>
    <p:sldId id="325" r:id="rId19"/>
    <p:sldId id="358" r:id="rId20"/>
    <p:sldId id="359" r:id="rId21"/>
    <p:sldId id="310" r:id="rId22"/>
    <p:sldId id="334" r:id="rId23"/>
    <p:sldId id="360" r:id="rId24"/>
    <p:sldId id="336" r:id="rId25"/>
    <p:sldId id="337" r:id="rId26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0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10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35685"/>
            <a:ext cx="9144000" cy="467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소집단이론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일반체계이론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생태학적 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구조기능주의이론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갈등이론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상호작용이론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교환이론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여성주의이론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다문화이론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0346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사회체계와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41543"/>
            <a:chOff x="0" y="692696"/>
            <a:chExt cx="9216008" cy="654154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  <a:ea typeface="굴림" panose="020B0600000101010101" pitchFamily="50" charset="-127"/>
                </a:rPr>
                <a:t>자유주의적 여성주의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(liberal feminism)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  <a:ea typeface="굴림" panose="020B0600000101010101" pitchFamily="50" charset="-127"/>
                </a:rPr>
                <a:t>는 사회계약론과 계몽주의 사상에 근거하여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  <a:ea typeface="굴림" panose="020B0600000101010101" pitchFamily="50" charset="-127"/>
                </a:rPr>
                <a:t>자유와 평등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  <a:ea typeface="굴림" panose="020B0600000101010101" pitchFamily="50" charset="-127"/>
                </a:rPr>
                <a:t>을 중시하는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18-19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세기의 자유주의 정치사상에 뿌리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남녀간의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평등권 운동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주도한 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온건한 자유주의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여성주의관점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여성의 역할이나 자질을 열등한 것으로 보는 것은 잘못이라고 주장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전통적으로 여성에게 부여된 사적 영역에서의 역할과 돌봄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비폭력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평화 등의 가치를 존중하는 여성의 독특한 자질이 인간의 삶에 있어 중요하며 사회를 도덕적으로 개선할 수 있는 기반이 된다고 인식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온건 자유주의적 여성주의는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가부장제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이념에 기반을 두고 있어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사적 영역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책임을 강조하는 사회의 성적 관행을 정당화하는 문제와 한계 노정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개량적 자유주의적 여성주의 관점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남녀 모두 자유의지에 따라 자율성을 행사하고 자신의 능력을 최대한 발휘할 수 있는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동등한 권리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갖는다고 주장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성적 불평등은 생물학적 성 차이가 아닌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 관습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전통이 만들어낸 것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무능력이 법과 제도가 특정한 능력을 발달시킬 수 있는 기회를 갖지 못하여 발생한 것이라고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여성이 받는 부당한 대우가 평등성이나 공정성을 표방하는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자유주의 원칙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위배된다고 비판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20980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자유주의적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5849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41543"/>
            <a:chOff x="0" y="692696"/>
            <a:chExt cx="9216008" cy="654154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교육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노동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법 등에서 여성의 권리를 동등하게 보장하여 자신의 능력을 최대한 발휘하게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양성간의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차이와 차별은 줄어야 함을 주장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Fridan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남성이 공적 영역에서 도구적 역할을 담당해야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여성은 가족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사적 영역에서 아내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어머니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가사노동자로서 표현적 역할로 담당하도록 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이분법적 역할 분담체계가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성에 따른 고정관념과 차별을 조장하므로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남녀 모두 자신의 선택에 의해 자유롭게 역할을 수행할 수 있어야 함을 강조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특히 여성의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경제적 독립은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여성이 남성과 평등성을 확보하는데 필수적 조건이라고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공적 영역에서의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노동 참여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권장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자유주의적 여성주의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여성문제를 여성을 불평등하게 처우하고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권리를 제한하는 사회의 법률과 제도적 측면에서 찾고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여성에게 불리한 법률과 제도적 여건을 개선하여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여성의 지위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상당 부분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향상시키고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의식개혁운동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통해 대중적 지지를 얻음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그러나 이런 성과에도 자유와 평등을 지나치게 강조하고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여성과 남성이 동일한 특성을 지닌 존재로 가정하여 개인의 자율성을 강조하는 남성적 가치를 수용하고 있다는 비판에 직면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20980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자유주의적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8821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6941652"/>
            <a:chOff x="0" y="548680"/>
            <a:chExt cx="9216008" cy="694165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437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  <a:ea typeface="굴림" panose="020B0600000101010101" pitchFamily="50" charset="-127"/>
                </a:rPr>
                <a:t>마르크수주의 여성주의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(Marxist feminism)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  <a:ea typeface="굴림" panose="020B0600000101010101" pitchFamily="50" charset="-127"/>
                </a:rPr>
                <a:t>는 여성에 대한 억압을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  <a:ea typeface="굴림" panose="020B0600000101010101" pitchFamily="50" charset="-127"/>
                </a:rPr>
                <a:t>사회적 억압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  <a:ea typeface="굴림" panose="020B0600000101010101" pitchFamily="50" charset="-127"/>
                </a:rPr>
                <a:t>의 부차적 형태로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  <a:ea typeface="굴림" panose="020B0600000101010101" pitchFamily="50" charset="-127"/>
                </a:rPr>
                <a:t>여성은 성차별주의나 남성에 의해서가 아니라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  <a:ea typeface="굴림" panose="020B0600000101010101" pitchFamily="50" charset="-127"/>
                </a:rPr>
                <a:t>자본주의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에 의해 억압된다고 인식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 억압을 자본주의사회의 정치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경제적 구조의 산물로 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자유주의적 여성주의의 남녀 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기회균등 원칙은 자본주의사회에서 실현 불가능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산업자본주의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로의 전환과 함께 남성은 공적 영역에서의 생산자인 여성은 사적 영역에서의 재생산자로서 역할을 분담함에 따라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성별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노동분업체게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공고해졌지만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가사노동이 남성의 생산노동만큼 중요성을 인정받으면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남녀 간의 불평등과 여성에 대한 억압의 완화가 가능함 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여성에 대한 억압이 사회의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경제적 착취구조와 계급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형성에 의해 결정된다고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 억압의 해결방안을 노동자의 혁명과 사유재산의 폐지에서 찾음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계급혁명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의한 생산구조의 사회화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여성을 저임금노동력으로 이용하는 성별 분업구조 폐지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사회 참여를 방해하는 가사노동과 육아의 사회화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임금노동 참여를 통한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경제적 독립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성의 확보 등을 통해 여성에 대한 억압을 완화 또는 해결할 수 있음을 주장</a:t>
              </a:r>
            </a:p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491512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마르크스주의적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93805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2763585"/>
            <a:chOff x="0" y="548680"/>
            <a:chExt cx="9216008" cy="2763585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22595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마르크스주의 여성주의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여성의 경제적 독립성을 강조하고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성별 노동분업의 결과인 여성의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가사노동의 가치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인정했다는 강점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그러나 여성을 독립적 계급 범주로 인정하지 않고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 고유의 인식론적 관점을 인정하지 않고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여성문제 또는 성적 억압의 문제를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경제적 계급의 문제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로만 이해하고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성폭력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성매매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가정폭력 등의 다양한 여성문제를 포괄적으로 설명하는데 한계 노정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491512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마르크스주의적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7" name="그룹 15">
            <a:extLst>
              <a:ext uri="{FF2B5EF4-FFF2-40B4-BE49-F238E27FC236}">
                <a16:creationId xmlns:a16="http://schemas.microsoft.com/office/drawing/2014/main" id="{640B0ED4-5D8B-45EB-94F9-31E1C3D6D805}"/>
              </a:ext>
            </a:extLst>
          </p:cNvPr>
          <p:cNvGrpSpPr/>
          <p:nvPr/>
        </p:nvGrpSpPr>
        <p:grpSpPr>
          <a:xfrm>
            <a:off x="-36512" y="2852936"/>
            <a:ext cx="9216008" cy="4263996"/>
            <a:chOff x="0" y="548680"/>
            <a:chExt cx="9216008" cy="4263996"/>
          </a:xfrm>
        </p:grpSpPr>
        <p:sp>
          <p:nvSpPr>
            <p:cNvPr id="8" name="Rectangle 69">
              <a:extLst>
                <a:ext uri="{FF2B5EF4-FFF2-40B4-BE49-F238E27FC236}">
                  <a16:creationId xmlns:a16="http://schemas.microsoft.com/office/drawing/2014/main" id="{AEF95941-07F8-4D40-AD3D-CD544430A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052736"/>
              <a:ext cx="9144000" cy="37599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급진주의 여성주의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(radical feminism)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여성의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성과 재생산 통제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관심을 두고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 억압이 가장 기본적인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억압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형태라고 주장</a:t>
              </a:r>
            </a:p>
            <a:p>
              <a:pPr marL="285750" indent="-28575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성과 재생산 통제 그리고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가부장제도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관심을 두고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임신이나 출산이라는 생물학적 조건이 남성에 대한 의존과 남성의 지배를 정당화하므로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재생산기능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과학으로 대체하여 성에 따른 생물학적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차이가 존재하지 않는 사회를 구축하려 함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indent="-28575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가부장적 이데올로기가 생물학적 성 차이를 과장하여 남성의 지배를 합리화하고 강화하므로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가부장제에 의해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구성된 성역할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 지위와 기질 등을 제거하여 성역할이 통합된 새로운 사회를 구축하려 함</a:t>
              </a:r>
            </a:p>
            <a:p>
              <a:pPr marL="285750" indent="-28575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Line 68">
              <a:extLst>
                <a:ext uri="{FF2B5EF4-FFF2-40B4-BE49-F238E27FC236}">
                  <a16:creationId xmlns:a16="http://schemas.microsoft.com/office/drawing/2014/main" id="{41B669C2-ED79-40F9-A4F9-B33FB67DBF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Rectangle 67">
              <a:extLst>
                <a:ext uri="{FF2B5EF4-FFF2-40B4-BE49-F238E27FC236}">
                  <a16:creationId xmlns:a16="http://schemas.microsoft.com/office/drawing/2014/main" id="{5B96126D-5DFA-45A9-B4F7-E78424F5A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48680"/>
              <a:ext cx="420980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급진주의적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6261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3340666"/>
            <a:chOff x="0" y="548680"/>
            <a:chExt cx="9216008" cy="334066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2836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급진주의 여성주의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개인적인 것이 정치적인 것이다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주장을 통해 개인의 사적인 영역을 사회문제로 인식시키는데 공헌하고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여성억압이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다른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억압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이해하는데 기본이 된다는 사실을 적시한 강점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하지만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여성억압의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원인을 임신과 출산과 같은 생물학적 조건으로 규정하여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생물학적 환원론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에서 벗어나지 못하고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여성억압을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극복하는 실천방법으로 극단적인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분리주의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정치적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레즈비어니즘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(political lesbianism)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선택하여 대중의 지지를 얻지 못한 한계 노정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420980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급진주의적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7" name="그룹 15">
            <a:extLst>
              <a:ext uri="{FF2B5EF4-FFF2-40B4-BE49-F238E27FC236}">
                <a16:creationId xmlns:a16="http://schemas.microsoft.com/office/drawing/2014/main" id="{706018B8-7BDA-4CFD-BDC7-9221DEFC8127}"/>
              </a:ext>
            </a:extLst>
          </p:cNvPr>
          <p:cNvGrpSpPr/>
          <p:nvPr/>
        </p:nvGrpSpPr>
        <p:grpSpPr>
          <a:xfrm>
            <a:off x="-36512" y="3429000"/>
            <a:ext cx="9216008" cy="3340666"/>
            <a:chOff x="0" y="548680"/>
            <a:chExt cx="9216008" cy="3340666"/>
          </a:xfrm>
        </p:grpSpPr>
        <p:sp>
          <p:nvSpPr>
            <p:cNvPr id="8" name="Rectangle 69">
              <a:extLst>
                <a:ext uri="{FF2B5EF4-FFF2-40B4-BE49-F238E27FC236}">
                  <a16:creationId xmlns:a16="http://schemas.microsoft.com/office/drawing/2014/main" id="{720C577F-7496-420B-8EAD-3C6668FBB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052736"/>
              <a:ext cx="9144000" cy="2836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사회주의의 여성주의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(socialist feminism)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성별과 계급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동시에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여성억압의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원인이 된다고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자본주의 생산양식과 가부장제의 재생산양식을 중심으로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여성억압의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사회현상을 설명 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Mitchell(1971)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여성의 지위가 생산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출산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자녀의 사회화 그리고 성관계의 네가지 측면세서 결정된다고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성관계에서 여성이 자유를 획득했지만 나머지 세가지 측면에서는 진전이 없다고 인식하고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가부장제를 없애는 문화적 혁명을 통해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여성억압의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종식 주장</a:t>
              </a:r>
            </a:p>
          </p:txBody>
        </p:sp>
        <p:sp>
          <p:nvSpPr>
            <p:cNvPr id="9" name="Line 68">
              <a:extLst>
                <a:ext uri="{FF2B5EF4-FFF2-40B4-BE49-F238E27FC236}">
                  <a16:creationId xmlns:a16="http://schemas.microsoft.com/office/drawing/2014/main" id="{FB76D6FA-408D-4EFE-9297-4410AD07B7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Rectangle 67">
              <a:extLst>
                <a:ext uri="{FF2B5EF4-FFF2-40B4-BE49-F238E27FC236}">
                  <a16:creationId xmlns:a16="http://schemas.microsoft.com/office/drawing/2014/main" id="{6AEA42BC-F977-456F-AEF6-8314E776D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48680"/>
              <a:ext cx="420980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사회주의적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43614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6541543"/>
            <a:chOff x="0" y="548680"/>
            <a:chExt cx="9216008" cy="654154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Mitchell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가정에서 무보수 노동을 하는 여성은 프롤레타리아 계급에 속한다고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무보수 가사노동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과 경제적 무능력이 여성이 사회적으로 열등한 지위를 갖게 되는 근본원인이라고 인식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지위는 남편의 자원에 맞춰 자동으로 부여되므로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여성은 독립적 주체가 아니라 의존적이고 부수적인 객체임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Jaggar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여성은 성적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아내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어머니로서 소외되어 있고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성적 대상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으로 간주되고 성폭력과 성희롱의 위험에 노출되어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경제활동 참여와 관계없이 가사노동의 책임을 떠안고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자녀양육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책임을 이행하는 과정에서 희생을 치르고 있다고 주장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사회주의 여성주의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공사의 생활영역에서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성별 노동분업 체계를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해체하기 위해 남성의 공평한 자녀양육과 가사노동 참여를 주장하고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‘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자본주의적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가부장제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’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해체를 주장한 강점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그러나 양성평등한 사회가 되기 위해서는 자본주의와 가부장제 모두 해체되는 것이 현실적 불가능하다는 한계와 여성의 다양성을 충분히 고려하지 못하고 있는 한계 노정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420980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사회주의적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72743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6941652"/>
            <a:chOff x="0" y="548680"/>
            <a:chExt cx="9216008" cy="694165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437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정신분석학적 여성주의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(psychoanalytic feminism)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정신분석이론의 여성차별적 관점을 비판하지만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이론을 재해석하여 여성차별과 억압의 원인을 찾음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 억압이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심리구조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내에 근원이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유아기와 아동기에 형성된 관계의 지속적 반복을 통하여 강화된다고 인식하여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남성성과 여성성을 생산하고 강화하는 정치적 및 사회적 요인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남성지배구조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생성과 여성에게 양육의 책임을 부과하는 사회구조에 관심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가부장제 사회가 남성에게 특권을 부여하므로 남근이 중요성을 가진 것뿐이라고 비판하며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성정체성이나 정신병리가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남근부재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男根不在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라는 생물학적 결핍이 아니라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가부장제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하에서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자녀양육과 돌봄의 책임을 여성이 전담하는 열등한 사회적 지위를 갖게 된 것에 원인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여성의 신경증을 사회적 종속상태를 개선하기 위한 창의적 시도로 인식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Chodorow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유아기의 성에 따른 차별적 경험이 남아와 여아사이에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차별적 발달과정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거치게 만든다고 주장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남아의 자율성과 분리를 강조하는 관계 역동이 남아를 공적 영역에서의 활동에 적극 참여하게 만드는 반면 사적 영역에서 친밀한 관계를 유지하는 여아는 유동적 성격구조를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갖게 된다고 주장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45624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6)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정신분석학적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06799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3502249"/>
            <a:chOff x="0" y="548680"/>
            <a:chExt cx="9216008" cy="3502249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2998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성격적 불균형을 해결하기 위해 합리적 육아휴직제 등을 통한 부모의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이원적 양육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(dual parenting)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아동이 부모를 관계 맺고 있는 개인으로 인식하게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남아와 여아 모두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자기지향적이면서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타자지향적 존재로 경험하게 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공사 영역에 참여할 수 있다는 인식을 길러주는 양육의 필요성 주장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정신분석학적 여성주의는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생물학적 존재에서 사회적인 존재로 성장하는 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 과정에서 가부장제가 재생산되고 유지되는 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방식을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보여주는 강점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하지만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사회문화적 조건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이나 상황을 경시하고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 억압의 주된 원인을 심리적인 부분에서 찾고 있는 한계 노정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45624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6)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정신분석학적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7" name="그룹 15">
            <a:extLst>
              <a:ext uri="{FF2B5EF4-FFF2-40B4-BE49-F238E27FC236}">
                <a16:creationId xmlns:a16="http://schemas.microsoft.com/office/drawing/2014/main" id="{706018B8-7BDA-4CFD-BDC7-9221DEFC8127}"/>
              </a:ext>
            </a:extLst>
          </p:cNvPr>
          <p:cNvGrpSpPr/>
          <p:nvPr/>
        </p:nvGrpSpPr>
        <p:grpSpPr>
          <a:xfrm>
            <a:off x="66260" y="3645024"/>
            <a:ext cx="9216008" cy="3132917"/>
            <a:chOff x="0" y="548680"/>
            <a:chExt cx="9216008" cy="3132917"/>
          </a:xfrm>
        </p:grpSpPr>
        <p:sp>
          <p:nvSpPr>
            <p:cNvPr id="8" name="Rectangle 69">
              <a:extLst>
                <a:ext uri="{FF2B5EF4-FFF2-40B4-BE49-F238E27FC236}">
                  <a16:creationId xmlns:a16="http://schemas.microsoft.com/office/drawing/2014/main" id="{720C577F-7496-420B-8EAD-3C6668FBB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052736"/>
              <a:ext cx="9144000" cy="26288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post-modern feminism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제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3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세대 여성주의로서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프랑스 여성주의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로도 불림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남성중심적 담론을 이용하는 것에 반대하며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주변부에 위치한 타자인 여성의 입장을 재해석하고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가부장적 지배문화의 주변부에서 살아가는 여성의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다양성과 차이를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파악하여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여성의 차이와 다양성을 존중하는 문화의 필요성 주장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성별 이분법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저항하고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여성성과 남성성의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비실재성을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주장하고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남성중심 적인 억압적 지배구조로부터 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성소수자와 남성까지 포함하는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피억압적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지위에 놓인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인간의 해방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목표로 함</a:t>
              </a:r>
            </a:p>
          </p:txBody>
        </p:sp>
        <p:sp>
          <p:nvSpPr>
            <p:cNvPr id="9" name="Line 68">
              <a:extLst>
                <a:ext uri="{FF2B5EF4-FFF2-40B4-BE49-F238E27FC236}">
                  <a16:creationId xmlns:a16="http://schemas.microsoft.com/office/drawing/2014/main" id="{FB76D6FA-408D-4EFE-9297-4410AD07B7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Rectangle 67">
              <a:extLst>
                <a:ext uri="{FF2B5EF4-FFF2-40B4-BE49-F238E27FC236}">
                  <a16:creationId xmlns:a16="http://schemas.microsoft.com/office/drawing/2014/main" id="{6AEA42BC-F977-456F-AEF6-8314E776D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4868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7)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포스트모던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68893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6918569"/>
            <a:chOff x="0" y="548680"/>
            <a:chExt cx="9216008" cy="6918569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414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정체성을 생식기를 중심으로 규정하는 것은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 사이의 차이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무시하는 것이라 비판하면서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여성은 동질적인 존재가 아니라고 주장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선진국 여성과 후진국 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백인 여성과 유색인종 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이성애자 여성과 성소수자 여성의 삶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경험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이해관계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요구 등이 다양함을 주장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여성이라는 이유로 동일 집단으로 묶는 것은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소수자집단 여성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무시하게 된다는 것이라고 인식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포스트모던 여성주의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여성과 여성성이 지니는 잠재적 가능성을 밝혀내고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여성들의 다양한 삶의 양태와 차이에 주목하는 강점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그러나 여성과 여성적인 것을 상대적 우위에 두어 성별 이분법적 범주를 온전히 탈피하지 못하고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여성의 다양성과 비중심성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다원성을 중시하는 가치는 바람직하나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여성억압의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해결과 여성의 지위 향상을 위한 실체적 사회운동 방안을 제시하지 못했다는 비판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‘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학자들의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여성주의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’로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불릴 정도로 난해하고 어렵다는 비판을 받음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420980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7)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포스트모던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6526154"/>
            <a:chOff x="0" y="548680"/>
            <a:chExt cx="9216008" cy="652615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생태여성주의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(eco feminism)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생태주의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(ecotopia)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여성주의가 결합되어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1970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년대에 등장한 새로운 여성주의 패러다임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여성과 자연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문화의 반대 개념으로 인식하고 지배와 정복의 대상으로 보았던 모더니즘적 사고에 저항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여성과 자연의 억압 사이에는 높은 상관성이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여성억압과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자연억압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문제를 해결하기 위해서는 두 패러다임의 통합이 필요성 주장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가부장제 사회에서 여성이 억압되고 착취된 것처럼 자연도 가부장적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자본주의적 원리에 의해 착취당하고 파괴되어 왔다고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문명담론에 의해 착취당하고 파괴된 자연과 여성의 삶을 분석하여 대안적인 삶의 유형을 제안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자연 생태여성주의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여성과 자연이 남성과 문명보다 평가절하되어서는 안되며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여성의 속성이 남성보다 우월할 수도 있다고 주장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영적 생태여성주의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모든 존재에 생명을 부여하는 어머니의 대지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(mother earth)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출산하는 여성의 유사성을 강조하고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여성과 자연의 우월성을 주장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31518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8)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생태여성주의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3135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3969" cy="3869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여성주의이론의 사회관과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여성주의이론의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여성주의이론의 사회변동과 발전에 대한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여성주의이론의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사회복지정책과 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28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여성주의이론</a:t>
            </a:r>
            <a:endParaRPr lang="ko-KR" altLang="en-US" sz="3800" dirty="0"/>
          </a:p>
        </p:txBody>
      </p:sp>
      <p:grpSp>
        <p:nvGrpSpPr>
          <p:cNvPr id="2" name="그룹 8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6" name="Picture 2" descr="C:\Users\User\Desktop\pc\문화여가\사진모음\사진(2012.5.-11.)\2012-06-28 16.17.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440160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6526154"/>
            <a:chOff x="0" y="548680"/>
            <a:chExt cx="9216008" cy="652615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사회구성주의 생태여성주의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남성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문명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자연과 같은 잘못된 이원론적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준거틀을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제거하고 여성적 가치를 인정하고 인간과 자연 모두의 권리를 존중하는 방안을 제시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사회주의 생태여성주의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자연과 여성의 억압을 자본주의적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가부장적 경제체제와 사회체제의 문제로서 파악하며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탈식민주의 이론과의 연계 속에서 제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3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세계의 여성문제와 환경문제를 함께 고려할 것을 주장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생태여성주의는 공통적으로 인간이 자연을 파괴하고 남성이 여성을 지배하는 관계에서 벗어나 자연과 인간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여성과 남성이 모두 존중 받기 위해서는 가부장제의 해체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 분산과 위계질서의 해체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직접적 민주주의의 필요성 주장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생태여성주의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인간과 생명체와의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공생관계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위한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준거틀을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제시했다는 점에서는 의의가 있음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그러나 생물학적 결정론을 답습하고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서구 여성 중심의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이상주의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제시하고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일반인이 수용하기 힘든 생활양식의 변화를 요구한다는 비판에 직면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31518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8)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생태여성주의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04725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188640"/>
            <a:ext cx="9180512" cy="6613551"/>
            <a:chOff x="-36512" y="188640"/>
            <a:chExt cx="9180512" cy="6613551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188640"/>
              <a:ext cx="9144001" cy="523220"/>
              <a:chOff x="-36512" y="692696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47297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사회변동과 발전에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여성주의이론은 사회변동을 추구하는 실천방법이자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사회운동으로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성에 따른 차별과 억압을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영속화시키는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사회구조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변화시키려 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여성을 객체로 보는 사회와 집단에게 저항하여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불평등한 여성의 권리와 지위를 개선하고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궁극적으로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성평등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위한 노력을 통해 사회의 변화 도모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여성주의이론은 특정 시대와 사회의 성 차별과 억압 등을 해결하기 위한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여성주의운동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이념을 지지함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1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세대 여성주의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남성과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동등한 권리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가질 수 있는 사회를 추구하는 것으로 시작했으나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교육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노동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법 등에서 여성의 권리 신장으로 범위 확대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2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세대 여성주의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공사 영역에서 발생하는 모든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성적 불평등과 차별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문제 개선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3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세대 여성주의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성차별을 인종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계급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성적 지향 등의 모든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차별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과 상호 연결되어 있다고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차별과 성차별의 문제를 동시에 해결하고 여성의 다양성을 존중하는 사회를 구축하려 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여성주의이론은 추구하는 가치와 실천방법은 다양하나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경제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정치적 변화를 추구하며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평등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사회정의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가치를 선호하고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자본주의적 가부장제가 선호하는 가치에 도전하여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양성성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존중받은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사회로의 변화 도모</a:t>
              </a: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551376-E8CA-4470-A2CF-02533050E0A2}"/>
              </a:ext>
            </a:extLst>
          </p:cNvPr>
          <p:cNvGrpSpPr/>
          <p:nvPr/>
        </p:nvGrpSpPr>
        <p:grpSpPr>
          <a:xfrm>
            <a:off x="-36512" y="116632"/>
            <a:ext cx="9180512" cy="6663636"/>
            <a:chOff x="-36512" y="188640"/>
            <a:chExt cx="9180512" cy="6663636"/>
          </a:xfrm>
        </p:grpSpPr>
        <p:grpSp>
          <p:nvGrpSpPr>
            <p:cNvPr id="16" name="그룹 15">
              <a:extLst>
                <a:ext uri="{FF2B5EF4-FFF2-40B4-BE49-F238E27FC236}">
                  <a16:creationId xmlns:a16="http://schemas.microsoft.com/office/drawing/2014/main" id="{59740426-5C84-41DE-A9B3-536C98224321}"/>
                </a:ext>
              </a:extLst>
            </p:cNvPr>
            <p:cNvGrpSpPr/>
            <p:nvPr/>
          </p:nvGrpSpPr>
          <p:grpSpPr>
            <a:xfrm>
              <a:off x="-35497" y="188640"/>
              <a:ext cx="9179497" cy="6663636"/>
              <a:chOff x="-35497" y="692696"/>
              <a:chExt cx="9179497" cy="6663636"/>
            </a:xfrm>
          </p:grpSpPr>
          <p:sp>
            <p:nvSpPr>
              <p:cNvPr id="19" name="Rectangle 69">
                <a:extLst>
                  <a:ext uri="{FF2B5EF4-FFF2-40B4-BE49-F238E27FC236}">
                    <a16:creationId xmlns:a16="http://schemas.microsoft.com/office/drawing/2014/main" id="{EF5409F9-4C9A-430E-841B-EE8C4971F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5835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여성주의이론은 사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회적 성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(gender)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에 따른 차별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 사회문제의 근본 원인으로 인식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.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공사 영역의 여성에 대한 차별과 여성의 인간화를 방해하는 모든 형태의 </a:t>
                </a:r>
                <a:r>
                  <a:rPr lang="ko-KR" altLang="en-US" sz="2000" b="1" u="sng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여성억압이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사회문제의 근본 원인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자유주의 여성주의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성적 불평등이 남성중심의 사회적 관습과 전통이 만들어낸 것이며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법과 제도가 여성의 능력을 발달시킬 수 있는 기회를 부여하지 않고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이분법적 역할 분담체계가 성에 따른 고정관념과 차별을 조장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마르크스주의 여성주의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여성에 대한 억압을 사회적 억압의 부차적 형태로 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여성에 대한 억압이 사회의 경제적 착취구조와 계급형성에 의해 결정된다고 보고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여성억압의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문제를 경제적 계급의 문제로 이해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급진주의 여성주의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여성억압이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사회적 억압의 기본 형태라고 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여성의 성과 재생산에 대한 통제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가부장제도의 여성 지배 등이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여성억압의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원인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사회주의의 여성주의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자본주의 생산양식과 가부장제의 재생산양식을 중심으로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여성억압의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사회현상을 설명하며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특히 여성의 무보수 가사노동과 이에 따른 경제적 무능력과 여성의 객체화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여성은 성적 대상으로 간주하는 지배적 남성문화가 주요 원인임</a:t>
                </a:r>
              </a:p>
            </p:txBody>
          </p:sp>
          <p:sp>
            <p:nvSpPr>
              <p:cNvPr id="20" name="Line 68">
                <a:extLst>
                  <a:ext uri="{FF2B5EF4-FFF2-40B4-BE49-F238E27FC236}">
                    <a16:creationId xmlns:a16="http://schemas.microsoft.com/office/drawing/2014/main" id="{C6CD92ED-FCE4-4AA0-A7F8-724F42CD34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" name="Rectangle 67">
                <a:extLst>
                  <a:ext uri="{FF2B5EF4-FFF2-40B4-BE49-F238E27FC236}">
                    <a16:creationId xmlns:a16="http://schemas.microsoft.com/office/drawing/2014/main" id="{8A9BC1C7-8D1A-4198-A839-A3CC3D5CF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7" name="Rectangle 67">
              <a:extLst>
                <a:ext uri="{FF2B5EF4-FFF2-40B4-BE49-F238E27FC236}">
                  <a16:creationId xmlns:a16="http://schemas.microsoft.com/office/drawing/2014/main" id="{68D62960-2ABC-46BF-B9D1-27FBC386E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>
              <a:extLst>
                <a:ext uri="{FF2B5EF4-FFF2-40B4-BE49-F238E27FC236}">
                  <a16:creationId xmlns:a16="http://schemas.microsoft.com/office/drawing/2014/main" id="{2886E4F6-9C8B-4EC6-933B-1537E24B80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151179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551376-E8CA-4470-A2CF-02533050E0A2}"/>
              </a:ext>
            </a:extLst>
          </p:cNvPr>
          <p:cNvGrpSpPr/>
          <p:nvPr/>
        </p:nvGrpSpPr>
        <p:grpSpPr>
          <a:xfrm>
            <a:off x="-36512" y="116632"/>
            <a:ext cx="9180512" cy="4793894"/>
            <a:chOff x="-36512" y="188640"/>
            <a:chExt cx="9180512" cy="4793894"/>
          </a:xfrm>
        </p:grpSpPr>
        <p:grpSp>
          <p:nvGrpSpPr>
            <p:cNvPr id="16" name="그룹 15">
              <a:extLst>
                <a:ext uri="{FF2B5EF4-FFF2-40B4-BE49-F238E27FC236}">
                  <a16:creationId xmlns:a16="http://schemas.microsoft.com/office/drawing/2014/main" id="{59740426-5C84-41DE-A9B3-536C98224321}"/>
                </a:ext>
              </a:extLst>
            </p:cNvPr>
            <p:cNvGrpSpPr/>
            <p:nvPr/>
          </p:nvGrpSpPr>
          <p:grpSpPr>
            <a:xfrm>
              <a:off x="-35497" y="188640"/>
              <a:ext cx="9179497" cy="4793894"/>
              <a:chOff x="-35497" y="692696"/>
              <a:chExt cx="9179497" cy="4793894"/>
            </a:xfrm>
          </p:grpSpPr>
          <p:sp>
            <p:nvSpPr>
              <p:cNvPr id="19" name="Rectangle 69">
                <a:extLst>
                  <a:ext uri="{FF2B5EF4-FFF2-40B4-BE49-F238E27FC236}">
                    <a16:creationId xmlns:a16="http://schemas.microsoft.com/office/drawing/2014/main" id="{EF5409F9-4C9A-430E-841B-EE8C4971F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37137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정신분석학적 여성주의이론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유아기의 성에 따른 차별적 경험이 차별적 발달과정을 거치게 하여 심리구조 내에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여성억압의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근원이 있으며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가부장제하의 열등한 사회적 지위에서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여성억압의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원인을 찾음</a:t>
                </a:r>
              </a:p>
              <a:p>
                <a:pPr marL="342900" marR="0" indent="-342900" algn="just" fontAlgn="base" latinLnBrk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포스트모던 여성주의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성별 이분법에 저항하고 여성성과 남성성의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비실재성을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주장하고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남성중심 지배구조를 포함한 모든 억압적 지배구조가 여성문제와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피억압적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지위에 놓인 소수자집단 문제의 원인</a:t>
                </a:r>
              </a:p>
              <a:p>
                <a:pPr marL="342900" marR="0" indent="-342900" algn="just" fontAlgn="base" latinLnBrk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생태여성주의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여성과 자연을 문화의 반대 개념으로 인식하고 지배와 정복의 대상으로 보았던 모더니즘적 사고에 여성문제의 원인</a:t>
                </a:r>
              </a:p>
            </p:txBody>
          </p:sp>
          <p:sp>
            <p:nvSpPr>
              <p:cNvPr id="20" name="Line 68">
                <a:extLst>
                  <a:ext uri="{FF2B5EF4-FFF2-40B4-BE49-F238E27FC236}">
                    <a16:creationId xmlns:a16="http://schemas.microsoft.com/office/drawing/2014/main" id="{C6CD92ED-FCE4-4AA0-A7F8-724F42CD34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" name="Rectangle 67">
                <a:extLst>
                  <a:ext uri="{FF2B5EF4-FFF2-40B4-BE49-F238E27FC236}">
                    <a16:creationId xmlns:a16="http://schemas.microsoft.com/office/drawing/2014/main" id="{8A9BC1C7-8D1A-4198-A839-A3CC3D5CF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7" name="Rectangle 67">
              <a:extLst>
                <a:ext uri="{FF2B5EF4-FFF2-40B4-BE49-F238E27FC236}">
                  <a16:creationId xmlns:a16="http://schemas.microsoft.com/office/drawing/2014/main" id="{68D62960-2ABC-46BF-B9D1-27FBC386E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>
              <a:extLst>
                <a:ext uri="{FF2B5EF4-FFF2-40B4-BE49-F238E27FC236}">
                  <a16:creationId xmlns:a16="http://schemas.microsoft.com/office/drawing/2014/main" id="{2886E4F6-9C8B-4EC6-933B-1537E24B80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67">
            <a:extLst>
              <a:ext uri="{FF2B5EF4-FFF2-40B4-BE49-F238E27FC236}">
                <a16:creationId xmlns:a16="http://schemas.microsoft.com/office/drawing/2014/main" id="{5BF8D84C-1260-40DD-B271-00038DDF1E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96" y="4922004"/>
            <a:ext cx="63241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2)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사회복지 정책과 실천에 대한 함의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" name="Line 68">
            <a:extLst>
              <a:ext uri="{FF2B5EF4-FFF2-40B4-BE49-F238E27FC236}">
                <a16:creationId xmlns:a16="http://schemas.microsoft.com/office/drawing/2014/main" id="{452D6603-6347-4595-BEF8-E6D36D51D88A}"/>
              </a:ext>
            </a:extLst>
          </p:cNvPr>
          <p:cNvSpPr>
            <a:spLocks noChangeShapeType="1"/>
          </p:cNvSpPr>
          <p:nvPr/>
        </p:nvSpPr>
        <p:spPr bwMode="auto">
          <a:xfrm>
            <a:off x="36511" y="544522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" name="Rectangle 69">
            <a:extLst>
              <a:ext uri="{FF2B5EF4-FFF2-40B4-BE49-F238E27FC236}">
                <a16:creationId xmlns:a16="http://schemas.microsoft.com/office/drawing/2014/main" id="{EAC544EA-F998-4AA1-8987-B53B0B510B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12" y="5375552"/>
            <a:ext cx="9144000" cy="1405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복지주의 여성주의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(welfare feminism):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자본주의 체계를 인정하고 여성의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재생산 역할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을 강조하여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여성의 출산과 양육과 같은 재생산 역할을 지원하거나 보상하는 급여와 서비스를 강화함으로써 여성의 삶의 질이 향상 추구</a:t>
            </a:r>
          </a:p>
        </p:txBody>
      </p:sp>
    </p:spTree>
    <p:extLst>
      <p:ext uri="{BB962C8B-B14F-4D97-AF65-F5344CB8AC3E}">
        <p14:creationId xmlns:p14="http://schemas.microsoft.com/office/powerpoint/2010/main" val="24574224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6663636"/>
            <a:chOff x="-36512" y="188640"/>
            <a:chExt cx="9180512" cy="6663636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6663636"/>
              <a:chOff x="-35497" y="692696"/>
              <a:chExt cx="9179497" cy="6663636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5835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복지주의 여성주의에 입각한 사회복지정책과 복지국가 모형은 성인지적 관점을 결여하고 있는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gender-blindness’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문제를 지닌다는 비판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기존 복지정책이 성차별적 요소를 지니고 있으며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남성 가장중심의 가족을 전제로 하고 있으며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복지국가는 공적 가부장제도 혹은 국가 가부장제도로서 여성의 종속을 유지 강화하는 체계이며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여성억압의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기제로 작동한다고 비판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여성주의이론은 부양자모델에 근거한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가부장적 가족지원정책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을 비판하면서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국가와 시장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가족영역에서 성 통합을 주장하고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탈가족화 또는 성평등을 실현할 수 있는 성인지적 사회복지정책을 모색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성인지적 사회복지정책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: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남성과 여성이 동등한 권리와 책임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기회를 갖는다고 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정책 수립 과정에서 양성의 동등한 참여를 보장하고 여성과 남성의 요구 및 관점을 고르게 통합하여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의도하지 않은 성차별을 방지하고 궁극적으로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양성평등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에 기여하는 정책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성인지적 사회복지정책은 남성과 여성이 서로 다른 경험과 사회경제적 지위를 갖는다고 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성에 따른 차이를 해결할 수 있는 정책을 추진하여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성평등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사회를 만드는데 목적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38023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5555641"/>
            <a:chOff x="-36512" y="188640"/>
            <a:chExt cx="9180512" cy="5555641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5555641"/>
              <a:chOff x="-35497" y="692696"/>
              <a:chExt cx="9179497" cy="5555641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44755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성평등과 성주류화를 추구하는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성인지적 관점의 사회복지정책 패러다임 변화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초기단계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남녀평등을 위한 성 편견 제거와 여성의 사회참여 촉진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중간단계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양성간의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평등한 권력관계 중시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남녀 모두의 역할변화를 통한 성불평등 완화와 여성의 권리를 강화를 통한 양성평등의 제도적 장치를 개발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최근 동향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세계화와 정보화가 기존의 불평등과 위험을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심화시킨다고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전제하고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인간 발전이라는 총체적 관점에서 일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-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가정의 양립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성소수자 인권운동 등 인간 상호간의 돌봄을 중심으로 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인간중심적 정책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을 개발 추진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여성주의 사회복지실천에서는 인종주의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성차별주의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이성애주의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(heterosexism),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장애인차별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계급차별 등이 개인의 문제를 유발하고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차별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여성주의 사회복지실천은 내담자의 문제를 해결하기 위해 내담자를 둘러싼 억압적인 정치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경제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문화적 환경에 대처하고 이를 개선하는데 목적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여성주의 사회복지실천의 세부 원조 전략</a:t>
                </a:r>
                <a:r>
                  <a:rPr lang="en-US" altLang="ko-KR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777</a:t>
                </a:r>
                <a:r>
                  <a:rPr lang="ko-KR" altLang="en-US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A9E86D47-D4D8-4BDE-BBC4-583BB38542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18148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29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다문화이론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Line 68">
            <a:extLst>
              <a:ext uri="{FF2B5EF4-FFF2-40B4-BE49-F238E27FC236}">
                <a16:creationId xmlns:a16="http://schemas.microsoft.com/office/drawing/2014/main" id="{CD81592A-7B39-4142-9325-A16D63D81055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2" y="623731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3261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-27384"/>
            <a:ext cx="9144000" cy="6691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여성주의이론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(feminist theory)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은 성에 따른 차별과 억압에 관심을 갖고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성적 불평등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의 본질을 이해하고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그 원인규명과 이의 극복을 위한 정치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경제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법률 질서의 변화를 요구하며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여성의 지위와 역할의 신장을 주장하는 이론들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여성주의이론은 차별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성적 대상화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억압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계급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자본주의와 가부장제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편견 등의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성적 불평등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과 관련된 주제에 공통적 관심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여성주의이론은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Mary Wollstonecraft(1792)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가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‘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여성의 권리 </a:t>
            </a:r>
            <a:r>
              <a:rPr lang="ko-KR" altLang="en-US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옹호</a:t>
            </a:r>
            <a:r>
              <a:rPr lang="ko-KR" altLang="en-US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’</a:t>
            </a:r>
            <a:r>
              <a:rPr lang="ko-KR" altLang="en-US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를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 출간하고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여성문제가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사회문제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로 인식되면서 시작된 후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4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세대에 걸친 이념과 운동 발달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1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세대 여성주의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: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19-20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세기 초의 여성의 정치권리와 교육문제에 관심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자유주의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마르크스주의적 여성주의 운동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2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세대 여성주의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: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1960-80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년대의 여성의 법적 및 사회적 평등 추구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급진적 여성주의와 사회주의적 여성주의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3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세대 여성주의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: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1990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 초반부터 전개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3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세계 국가 여성의 비서구적 여성주의 담론 형성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여성의 개별성과 다양성에 초점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4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세대 여성주의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: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2010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 초반부터 전개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소위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‘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Me Too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운동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’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성적 학대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여성에 대한 폭력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성폭력 등에 관한 주제에 관심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여성주의이론의 기본 질문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여성은 </a:t>
            </a:r>
            <a:r>
              <a:rPr lang="ko-KR" altLang="en-US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어떠한가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?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왜 여성의 상황이 이런가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여성주의이론은 ① 사회적 성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(gender)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의 차이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② 사회적 성의 불평등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③ 사회적 성 억압 그리고 ④ 구조적 억압을 다루는 이론들로 구분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179497" cy="6690113"/>
            <a:chOff x="-35497" y="0"/>
            <a:chExt cx="9179497" cy="6690113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5637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여성주의이론은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 중심적 관점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에서 인간의 경험과 사회생활을 설명하므로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이론마다 인간과 사회를 바라보는 관점은 상이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내에 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성에 따른 차이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존재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사회화과정에서 남성과 여성이 다른 지위와 경험하여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gender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차이가 발생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남성이 공적 영역에서 활동하는 특권을 갖지만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여성은 사적 영역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에서 아내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어머니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가사노동자의 역할을 담당하는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성별 분업체계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구속됨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타자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주변화된 객체가 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성이 요구하는 행동을 수용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지속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남성중심적 사회가 협동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돌봄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평화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비폭력 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여성적 덕목을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가치가 있다고 강조하여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사회의 성적 차이를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영속화하려고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시도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 내에 성에 따른 불평등 구조 존재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가부장제와 성차별적 노동분업이 고착화됨으로써 여성이 물질적 자원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사회지위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자기실현을 위한 권력과 기회를 적게 갖게 되는 사회적 성 불평등 초래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성 불평등은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으로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구성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현상으로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성적으로 불평등한 사회의 변혁을 위한 법률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노동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 등의 사회제도를 재편해야 함을 주장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216009" cy="6636252"/>
            <a:chOff x="-35497" y="0"/>
            <a:chExt cx="9216009" cy="6636252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36512" y="1052736"/>
              <a:ext cx="9144000" cy="5583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내에 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성적 억압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존재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여성이 지배자인 남성에 의해 도구로 전락하고 독립적 주체성을 인정받지 못하고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통제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복종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억압당하는 상황에 처함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남성이 여성을 지배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통제할 수 있는 되어 가부장제를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존속시키며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여성은 이에 일시적 저항을 하나 궁극적으로 순응하고 지지하여 성적 억압이 지속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가부장제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여성에 대한 신체학대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성폭력과 성희롱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미적 기준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일부일처제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순결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무임금 가사노동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저임금 노동 등과 교묘하고 복잡한 형태로 여성들을 통제하고 억압하는 사회 불평등의 기본 구조임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내에 여성에 대한 억압을 조장하는 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지배구조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존재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가부장제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자본주의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계급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인종주의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민족주의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이성애주의 등이 지배구조가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한 집단이 다른 집단을 통제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종속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억압하여 혜택을 누림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지배 집단은 어떤 사회현상은 좋고 우월하고 다른 것은 열등한 것이라고 해석하여 자신의 억압행위를 정당화하고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억압적 지배구조를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영속화함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구조적 억압 장치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들은 단독 혹은 복합적으로 작동하여 여성에게 더 적은 자원과 권력을 배분하여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남성에 의한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여성의 도구화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억압을 제도화함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1864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216009" cy="6520836"/>
            <a:chOff x="-35497" y="0"/>
            <a:chExt cx="9216009" cy="6520836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36512" y="1052736"/>
              <a:ext cx="9144000" cy="5468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여성주의이론의 인간관</a:t>
              </a:r>
              <a:endParaRPr lang="en-US" altLang="ko-KR" sz="2000" b="1" kern="0" spc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 err="1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개인으로서의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온전한 권리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갖는 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자율적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 특히 여성은 자유롭고 책임 있는 도덕적 주체이며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자신에게 맞는 생활유형을 선택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실행할 수 있는 권리와 능력을 갖춘 자율적으로 기능하는 존재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이성적이고 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합리적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여성을 포함한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모든 인간은 독특하면서도 독립적인 합리적 자아를 갖고 있으므로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사회가 개인의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평등한 권리를 보장하면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역량을 마음껏 펼쳐서 인생목적을 성취하고 자기실현에 이를 수 있는 존재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환경의 영향을 받지만 환경적 제약을 극복할 수 있는 능력이 있는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존재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로서 사회제도의 영향을 받지만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환경에 의해 결정되는 수동적 존재는 아니며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사회구조의 불합리성에 저항하여 극복하고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삶을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능동적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 창조할 수 있는 능력이 있는 존재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791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216009" cy="6151504"/>
            <a:chOff x="-35497" y="0"/>
            <a:chExt cx="9216009" cy="6151504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232948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2)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기본가정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36512" y="1052736"/>
              <a:ext cx="9144000" cy="5098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 등 인간 모두 합리적이고 자율적 존재이며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동등한 권리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갖는다고 가정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경제 등의 사회제도가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남성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에게 더 높은 지위와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자원을 배분하고 여성을 타자화 또는 주변화된 객체로 간주하는 남성중심의 지배구조를 창출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사회적 성에 따른 불평등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통제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억압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착취를 경험하고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인간으로서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자율적 삶의 영위와 자기실현에 방해를 받음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여성주의이론은 사회적으로 구성된 성에 근거한 불평등을 해결하기 위해서 이성과 과학을 기반으로 한 이념과 사회변화를 위한 투쟁에 참여하는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정치적 실천의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병행이 필요함을 주장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사회적으로 구성된 성에 대한 관념을 극복하고 성에 따른 차별과 불평등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억압과 착취가 없는 사회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양성성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兩性性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모두 보장받는 사회로 발전할 수 있다고 가정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759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표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28-1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4608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6685177"/>
            <a:chOff x="-2" y="0"/>
            <a:chExt cx="9144003" cy="6685177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생물학적 성과 사회적 성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560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(sex)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혹은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성성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(sexuality)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생물의 성별과 성적 행위를 일컫는 생물학적 성을 표현하는 용어로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생물학적이고 유전학적 측면에 초점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사회생물학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적 관점에서는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성에 따른 차이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(sex differences)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당연하며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현존하는 성관행은 문화에 기반을 두고 있지만 성별 분업이나 행동양식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양성간의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정서적 차이를 결정하는 결정적 요인은 생물학적 특성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사회생물학적 관점은 성에 따른 차이를 존중하는 것이 사회적으로 바람직하며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급격한 성역할의 변화는 사회적 비용을 높인다고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기존의 성에 관한 사회적 관행을 정당화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성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젠더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(gender)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사회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역사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문화적으로 구성된 성을 의미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젠더 관점에서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여성은 태어나는 것이 아닌 사회문화적으로 만들어지는 존재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젠더는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집단이 갖는 사회적 기회구조나 삶을 설계하고 사회지위와 역할구조에도 강한 영향력 발휘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41543"/>
            <a:chOff x="0" y="692696"/>
            <a:chExt cx="9216008" cy="654154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젠더의 차이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불균형을 내포하고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모든 문화에서 생물학적 성에 따라 성역할 규범과 성적 정체감을 부과하고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성에 따라 행동 등을 제약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특히 여성은 자녀양육과 가사노동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노동자의 재생산에 일차적 책임을 부과하는 성역할 규범과 분담체계 속에서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차별과 불평등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경험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젠더 관점은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사회생물학적 관점에 비판적 입장을 취하며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사회적으로 구성된 성의 차이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(gender differences)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사회적 차별과 지위의 불평등으로 연결된다고 인식함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전통적으로 여성의 사회경제적 지위가 낮으므로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여성은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재산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자원 등에 접근함에 있어서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불평등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경험하고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성에 따른 차등적 분업을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강요받고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자원 등의 분배과정에서도 불평등을 경험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젠더 관점에서는 젠더가 개인의 사회적 역할이나 상호작용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기회 등에 미치는 영향과 그에 따른 사회적 차별과 불평등을 만들어내는 사회구조를 분석하고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이의 개선을 위한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사회정책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구상함에 있어서는 정책이 양성에 미치는 영향과 효과를 사전에 고려하고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여성의 삶의 질을 제고할 수 있는 방안이 될지를 고려해야 한다고 주장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67948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생물학적 성과 사회적 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3516</TotalTime>
  <Words>3354</Words>
  <Application>Microsoft Office PowerPoint</Application>
  <PresentationFormat>화면 슬라이드 쇼(4:3)</PresentationFormat>
  <Paragraphs>187</Paragraphs>
  <Slides>25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30" baseType="lpstr">
      <vt:lpstr>HY견고딕</vt:lpstr>
      <vt:lpstr>굴림</vt:lpstr>
      <vt:lpstr>Arial</vt:lpstr>
      <vt:lpstr>Wingdings</vt:lpstr>
      <vt:lpstr>기본 디자인</vt:lpstr>
      <vt:lpstr>제 4 부   사회체계와 사회복지실천</vt:lpstr>
      <vt:lpstr>제 28 장   여성주의이론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414</cp:revision>
  <dcterms:created xsi:type="dcterms:W3CDTF">2004-08-11T05:45:06Z</dcterms:created>
  <dcterms:modified xsi:type="dcterms:W3CDTF">2020-09-13T05:23:12Z</dcterms:modified>
</cp:coreProperties>
</file>